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8" r:id="rId3"/>
    <p:sldId id="259" r:id="rId4"/>
    <p:sldId id="256" r:id="rId5"/>
    <p:sldId id="257" r:id="rId6"/>
    <p:sldId id="260" r:id="rId7"/>
    <p:sldId id="264" r:id="rId8"/>
    <p:sldId id="262" r:id="rId9"/>
    <p:sldId id="261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2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2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227687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Металлообработка и металлургические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шлаки на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поселении позднего бронзового века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Токское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0704" y="116632"/>
            <a:ext cx="7093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М.Н.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Анкушев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И.А.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Файзуллин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Д.А.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Артемьев,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И.А.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Блинов</a:t>
            </a: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минералогии ЮУ ФНЦ МиГ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 </a:t>
            </a:r>
          </a:p>
          <a:p>
            <a:pPr algn="r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Оренбургский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педагогический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" y="2726"/>
            <a:ext cx="1858875" cy="1842098"/>
          </a:xfrm>
          <a:prstGeom prst="rect">
            <a:avLst/>
          </a:prstGeom>
        </p:spPr>
      </p:pic>
      <p:pic>
        <p:nvPicPr>
          <p:cNvPr id="7" name="~PP1538.WAV">
            <a:hlinkClick r:id="" action="ppaction://media"/>
          </p:cNvPr>
          <p:cNvPicPr>
            <a:picLocks noRot="1" noChangeAspect="1"/>
          </p:cNvPicPr>
          <p:nvPr>
            <a:wavAudioFile r:embed="rId1" name="~PP1538.WAV"/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94700"/>
      </p:ext>
    </p:extLst>
  </p:cSld>
  <p:clrMapOvr>
    <a:masterClrMapping/>
  </p:clrMapOvr>
  <p:transition advTm="28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678" y="188640"/>
            <a:ext cx="88233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срубный период на поселении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Токское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эксплуатировались богатые халькозин-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ковеллиновые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руды медистых песчаников. Об этом свидетельствует приуроченность поселения к зоне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Каргалинских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месторождений,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реликтовых и новообразованных сульфидов в шлаках, примеси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стекле, а также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каплях меди. Эти примеси являются характерными для продуктов металлургического передела медистых песчаников, что отмечено также на других поселениях срубной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678" y="3016611"/>
            <a:ext cx="41793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Присутствие в шлаках реликтов серпентинитов, а также несколько повышенное содержание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металле, может указывать на использование смешанной рудной шихты, когда в общий концентрат сульфидных руд медистых песчаников добавляются руды, связанные с месторождениями меди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ультрабазитах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92894"/>
            <a:ext cx="3528392" cy="4217531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57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64"/>
    </mc:Choice>
    <mc:Fallback>
      <p:transition spd="slow" advTm="56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ааааа\Карта поселени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70" y="357166"/>
            <a:ext cx="9093230" cy="6028806"/>
          </a:xfrm>
          <a:prstGeom prst="rect">
            <a:avLst/>
          </a:prstGeom>
          <a:noFill/>
        </p:spPr>
      </p:pic>
      <p:pic>
        <p:nvPicPr>
          <p:cNvPr id="12" name="~PP1575.WAV">
            <a:hlinkClick r:id="" action="ppaction://media"/>
          </p:cNvPr>
          <p:cNvPicPr>
            <a:picLocks noRot="1" noChangeAspect="1"/>
          </p:cNvPicPr>
          <p:nvPr>
            <a:wavAudioFile r:embed="rId1" name="~PP1575.WAV"/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56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2087341"/>
            <a:ext cx="4071934" cy="582594"/>
          </a:xfrm>
        </p:spPr>
        <p:txBody>
          <a:bodyPr>
            <a:noAutofit/>
          </a:bodyPr>
          <a:lstStyle/>
          <a:p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Токское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поселение.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Желобчатый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псалий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Пряжка.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1\Desktop\Дисер1\опубликованные\Усачук Файзуллин 2016 АПО 12\Рисунок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86256"/>
            <a:ext cx="6219825" cy="2308225"/>
          </a:xfrm>
          <a:prstGeom prst="rect">
            <a:avLst/>
          </a:prstGeom>
          <a:noFill/>
        </p:spPr>
      </p:pic>
      <p:pic>
        <p:nvPicPr>
          <p:cNvPr id="2051" name="Picture 3" descr="C:\Users\1\Desktop\Дисер1\опубликованные\Усачук Файзуллин 2016 АПО 12\Рисунок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57165"/>
            <a:ext cx="4357718" cy="4042947"/>
          </a:xfrm>
          <a:prstGeom prst="rect">
            <a:avLst/>
          </a:prstGeom>
          <a:noFill/>
        </p:spPr>
      </p:pic>
      <p:pic>
        <p:nvPicPr>
          <p:cNvPr id="10" name="~PP2785.WAV">
            <a:hlinkClick r:id="" action="ppaction://media"/>
          </p:cNvPr>
          <p:cNvPicPr>
            <a:picLocks noRot="1" noChangeAspect="1"/>
          </p:cNvPicPr>
          <p:nvPr>
            <a:wavAudioFile r:embed="rId1" name="~PP2785.WAV"/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72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404664"/>
            <a:ext cx="8246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Раннесрубная керамика.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Токское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поселение </a:t>
            </a:r>
          </a:p>
        </p:txBody>
      </p:sp>
      <p:pic>
        <p:nvPicPr>
          <p:cNvPr id="7170" name="Picture 2" descr="C:\Users\1\Desktop\презентация на съезд 2017\Токское II Сухореченское раннесрубна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604" y="1628800"/>
            <a:ext cx="8839947" cy="3369557"/>
          </a:xfrm>
          <a:prstGeom prst="rect">
            <a:avLst/>
          </a:prstGeom>
          <a:noFill/>
        </p:spPr>
      </p:pic>
      <p:pic>
        <p:nvPicPr>
          <p:cNvPr id="7" name="~PP1884.WAV">
            <a:hlinkClick r:id="" action="ppaction://media"/>
          </p:cNvPr>
          <p:cNvPicPr>
            <a:picLocks noRot="1" noChangeAspect="1"/>
          </p:cNvPicPr>
          <p:nvPr>
            <a:wavAudioFile r:embed="rId1" name="~PP1884.WAV"/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29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Дисер1\опубликованные\Ильдар в Берлин\отправка\рис. 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83434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860032" y="116632"/>
            <a:ext cx="40719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Токское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поселение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Групповое погребение под полом постройки</a:t>
            </a:r>
          </a:p>
        </p:txBody>
      </p:sp>
      <p:pic>
        <p:nvPicPr>
          <p:cNvPr id="7" name="~PP2588.WAV">
            <a:hlinkClick r:id="" action="ppaction://media"/>
          </p:cNvPr>
          <p:cNvPicPr>
            <a:picLocks noRot="1" noChangeAspect="1"/>
          </p:cNvPicPr>
          <p:nvPr>
            <a:wavAudioFile r:embed="rId1" name="~PP2588.WAV"/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685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ааааа\CorelDRAW X8 Graph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59" y="-21476"/>
            <a:ext cx="9144000" cy="64447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716016" y="116632"/>
            <a:ext cx="407196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Токское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поселение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Каменные ванны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Колодец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~PP2115.WAV">
            <a:hlinkClick r:id="" action="ppaction://media"/>
          </p:cNvPr>
          <p:cNvPicPr>
            <a:picLocks noRot="1" noChangeAspect="1"/>
          </p:cNvPicPr>
          <p:nvPr>
            <a:wavAudioFile r:embed="rId1" name="~PP2115.WAV"/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1205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135249"/>
              </p:ext>
            </p:extLst>
          </p:nvPr>
        </p:nvGraphicFramePr>
        <p:xfrm>
          <a:off x="0" y="3761659"/>
          <a:ext cx="9143997" cy="3096341"/>
        </p:xfrm>
        <a:graphic>
          <a:graphicData uri="http://schemas.openxmlformats.org/drawingml/2006/table">
            <a:tbl>
              <a:tblPr firstRow="1" firstCol="1" bandRow="1"/>
              <a:tblGrid>
                <a:gridCol w="609140">
                  <a:extLst>
                    <a:ext uri="{9D8B030D-6E8A-4147-A177-3AD203B41FA5}">
                      <a16:colId xmlns:a16="http://schemas.microsoft.com/office/drawing/2014/main" xmlns="" val="676722205"/>
                    </a:ext>
                  </a:extLst>
                </a:gridCol>
                <a:gridCol w="609140">
                  <a:extLst>
                    <a:ext uri="{9D8B030D-6E8A-4147-A177-3AD203B41FA5}">
                      <a16:colId xmlns:a16="http://schemas.microsoft.com/office/drawing/2014/main" xmlns="" val="2334092891"/>
                    </a:ext>
                  </a:extLst>
                </a:gridCol>
                <a:gridCol w="609140">
                  <a:extLst>
                    <a:ext uri="{9D8B030D-6E8A-4147-A177-3AD203B41FA5}">
                      <a16:colId xmlns:a16="http://schemas.microsoft.com/office/drawing/2014/main" xmlns="" val="59197177"/>
                    </a:ext>
                  </a:extLst>
                </a:gridCol>
                <a:gridCol w="609140">
                  <a:extLst>
                    <a:ext uri="{9D8B030D-6E8A-4147-A177-3AD203B41FA5}">
                      <a16:colId xmlns:a16="http://schemas.microsoft.com/office/drawing/2014/main" xmlns="" val="3470622747"/>
                    </a:ext>
                  </a:extLst>
                </a:gridCol>
                <a:gridCol w="609767">
                  <a:extLst>
                    <a:ext uri="{9D8B030D-6E8A-4147-A177-3AD203B41FA5}">
                      <a16:colId xmlns:a16="http://schemas.microsoft.com/office/drawing/2014/main" xmlns="" val="1887280513"/>
                    </a:ext>
                  </a:extLst>
                </a:gridCol>
                <a:gridCol w="609767">
                  <a:extLst>
                    <a:ext uri="{9D8B030D-6E8A-4147-A177-3AD203B41FA5}">
                      <a16:colId xmlns:a16="http://schemas.microsoft.com/office/drawing/2014/main" xmlns="" val="2406706286"/>
                    </a:ext>
                  </a:extLst>
                </a:gridCol>
                <a:gridCol w="609767">
                  <a:extLst>
                    <a:ext uri="{9D8B030D-6E8A-4147-A177-3AD203B41FA5}">
                      <a16:colId xmlns:a16="http://schemas.microsoft.com/office/drawing/2014/main" xmlns="" val="1095333664"/>
                    </a:ext>
                  </a:extLst>
                </a:gridCol>
                <a:gridCol w="609767">
                  <a:extLst>
                    <a:ext uri="{9D8B030D-6E8A-4147-A177-3AD203B41FA5}">
                      <a16:colId xmlns:a16="http://schemas.microsoft.com/office/drawing/2014/main" xmlns="" val="1821478153"/>
                    </a:ext>
                  </a:extLst>
                </a:gridCol>
                <a:gridCol w="609767">
                  <a:extLst>
                    <a:ext uri="{9D8B030D-6E8A-4147-A177-3AD203B41FA5}">
                      <a16:colId xmlns:a16="http://schemas.microsoft.com/office/drawing/2014/main" xmlns="" val="705219135"/>
                    </a:ext>
                  </a:extLst>
                </a:gridCol>
                <a:gridCol w="609767">
                  <a:extLst>
                    <a:ext uri="{9D8B030D-6E8A-4147-A177-3AD203B41FA5}">
                      <a16:colId xmlns:a16="http://schemas.microsoft.com/office/drawing/2014/main" xmlns="" val="1886129971"/>
                    </a:ext>
                  </a:extLst>
                </a:gridCol>
                <a:gridCol w="609767">
                  <a:extLst>
                    <a:ext uri="{9D8B030D-6E8A-4147-A177-3AD203B41FA5}">
                      <a16:colId xmlns:a16="http://schemas.microsoft.com/office/drawing/2014/main" xmlns="" val="668222632"/>
                    </a:ext>
                  </a:extLst>
                </a:gridCol>
                <a:gridCol w="609767">
                  <a:extLst>
                    <a:ext uri="{9D8B030D-6E8A-4147-A177-3AD203B41FA5}">
                      <a16:colId xmlns:a16="http://schemas.microsoft.com/office/drawing/2014/main" xmlns="" val="1175874231"/>
                    </a:ext>
                  </a:extLst>
                </a:gridCol>
                <a:gridCol w="609767">
                  <a:extLst>
                    <a:ext uri="{9D8B030D-6E8A-4147-A177-3AD203B41FA5}">
                      <a16:colId xmlns:a16="http://schemas.microsoft.com/office/drawing/2014/main" xmlns="" val="3988550275"/>
                    </a:ext>
                  </a:extLst>
                </a:gridCol>
                <a:gridCol w="609767">
                  <a:extLst>
                    <a:ext uri="{9D8B030D-6E8A-4147-A177-3AD203B41FA5}">
                      <a16:colId xmlns:a16="http://schemas.microsoft.com/office/drawing/2014/main" xmlns="" val="3857185307"/>
                    </a:ext>
                  </a:extLst>
                </a:gridCol>
                <a:gridCol w="609767">
                  <a:extLst>
                    <a:ext uri="{9D8B030D-6E8A-4147-A177-3AD203B41FA5}">
                      <a16:colId xmlns:a16="http://schemas.microsoft.com/office/drawing/2014/main" xmlns="" val="2377938314"/>
                    </a:ext>
                  </a:extLst>
                </a:gridCol>
              </a:tblGrid>
              <a:tr h="22974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обр.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Содержание. мас. 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24575269"/>
                  </a:ext>
                </a:extLst>
              </a:tr>
              <a:tr h="2388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SiO</a:t>
                      </a:r>
                      <a:r>
                        <a:rPr lang="ru-RU" sz="12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ru-RU" sz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ru-RU" sz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ru-RU" sz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MgO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FeO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TiO</a:t>
                      </a:r>
                      <a:r>
                        <a:rPr lang="ru-RU" sz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ru-RU" sz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0725837"/>
                  </a:ext>
                </a:extLst>
              </a:tr>
              <a:tr h="23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Tok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1-1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60.68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11.85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6.42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1.76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6.44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7.75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98.52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56657260"/>
                  </a:ext>
                </a:extLst>
              </a:tr>
              <a:tr h="23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57.07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7.32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9.57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11.99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5.36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100.99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94940213"/>
                  </a:ext>
                </a:extLst>
              </a:tr>
              <a:tr h="23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61.6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5.54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5.19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7.64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2.73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99.13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38568744"/>
                  </a:ext>
                </a:extLst>
              </a:tr>
              <a:tr h="23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54.3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6.24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13.24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4.65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11.55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98.68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70498888"/>
                  </a:ext>
                </a:extLst>
              </a:tr>
              <a:tr h="23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Tok 1-2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56.28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7.08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13.95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9.53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7.73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100.42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13671309"/>
                  </a:ext>
                </a:extLst>
              </a:tr>
              <a:tr h="23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59.53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16.05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2.67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4.56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5.66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99.47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391366"/>
                  </a:ext>
                </a:extLst>
              </a:tr>
              <a:tr h="23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55.99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11.58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18.28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3.66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̶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3.81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̶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99.85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26579748"/>
                  </a:ext>
                </a:extLst>
              </a:tr>
              <a:tr h="23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Tok 1-3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57.68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3.69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16.26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4.53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̶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2961608"/>
                  </a:ext>
                </a:extLst>
              </a:tr>
              <a:tr h="23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57.05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3.28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16.44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4.44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13.56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100.25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47833235"/>
                  </a:ext>
                </a:extLst>
              </a:tr>
              <a:tr h="23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62.21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13.34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8.29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4.95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99.79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5971042"/>
                  </a:ext>
                </a:extLst>
              </a:tr>
              <a:tr h="23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58.19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5.77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14.94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3.74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11.15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99.69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40" marR="610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3184383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43608" y="25523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стекла металлургических шлаков поселения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Токское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8731"/>
            <a:ext cx="2796698" cy="3342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260" y="418730"/>
            <a:ext cx="2746899" cy="32834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418729"/>
            <a:ext cx="2746899" cy="3283403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55374"/>
      </p:ext>
    </p:extLst>
  </p:cSld>
  <p:clrMapOvr>
    <a:masterClrMapping/>
  </p:clrMapOvr>
  <p:transition advTm="806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594371"/>
              </p:ext>
            </p:extLst>
          </p:nvPr>
        </p:nvGraphicFramePr>
        <p:xfrm>
          <a:off x="194410" y="1556792"/>
          <a:ext cx="4536504" cy="4608513"/>
        </p:xfrm>
        <a:graphic>
          <a:graphicData uri="http://schemas.openxmlformats.org/drawingml/2006/table">
            <a:tbl>
              <a:tblPr firstRow="1" firstCol="1" bandRow="1"/>
              <a:tblGrid>
                <a:gridCol w="453651">
                  <a:extLst>
                    <a:ext uri="{9D8B030D-6E8A-4147-A177-3AD203B41FA5}">
                      <a16:colId xmlns:a16="http://schemas.microsoft.com/office/drawing/2014/main" xmlns="" val="3937939456"/>
                    </a:ext>
                  </a:extLst>
                </a:gridCol>
                <a:gridCol w="842493">
                  <a:extLst>
                    <a:ext uri="{9D8B030D-6E8A-4147-A177-3AD203B41FA5}">
                      <a16:colId xmlns:a16="http://schemas.microsoft.com/office/drawing/2014/main" xmlns="" val="1193722448"/>
                    </a:ext>
                  </a:extLst>
                </a:gridCol>
                <a:gridCol w="777686">
                  <a:extLst>
                    <a:ext uri="{9D8B030D-6E8A-4147-A177-3AD203B41FA5}">
                      <a16:colId xmlns:a16="http://schemas.microsoft.com/office/drawing/2014/main" xmlns="" val="4027780164"/>
                    </a:ext>
                  </a:extLst>
                </a:gridCol>
                <a:gridCol w="583265">
                  <a:extLst>
                    <a:ext uri="{9D8B030D-6E8A-4147-A177-3AD203B41FA5}">
                      <a16:colId xmlns:a16="http://schemas.microsoft.com/office/drawing/2014/main" xmlns="" val="297129960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742109774"/>
                    </a:ext>
                  </a:extLst>
                </a:gridCol>
                <a:gridCol w="1231337">
                  <a:extLst>
                    <a:ext uri="{9D8B030D-6E8A-4147-A177-3AD203B41FA5}">
                      <a16:colId xmlns:a16="http://schemas.microsoft.com/office/drawing/2014/main" xmlns="" val="450298456"/>
                    </a:ext>
                  </a:extLst>
                </a:gridCol>
              </a:tblGrid>
              <a:tr h="35450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образца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Содержание. мас. %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39250364"/>
                  </a:ext>
                </a:extLst>
              </a:tr>
              <a:tr h="3545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4323491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Tok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1-1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100.76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̶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̶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100.76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71380612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80.20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19.42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99.88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52388684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100.34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̶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̶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100.34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96915739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100.59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̶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100.89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00851748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Tok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1-2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100.29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̶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100.61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76614633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̶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100.37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68706609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79.78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19.76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99.77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6522743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Tok 1-3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99.71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̶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100.14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86347916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77.55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20.63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100.45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47997715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99.70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̶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100.48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63550254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79.14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20.42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371409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9552" y="288035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расплавных включений в металлургических шлаках поселения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Токское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62" y="1556792"/>
            <a:ext cx="3915729" cy="468052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13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50"/>
    </mc:Choice>
    <mc:Fallback>
      <p:transition spd="slow" advTm="30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920567"/>
              </p:ext>
            </p:extLst>
          </p:nvPr>
        </p:nvGraphicFramePr>
        <p:xfrm>
          <a:off x="-1197" y="908720"/>
          <a:ext cx="9143990" cy="5376281"/>
        </p:xfrm>
        <a:graphic>
          <a:graphicData uri="http://schemas.openxmlformats.org/drawingml/2006/table">
            <a:tbl>
              <a:tblPr firstRow="1" firstCol="1" bandRow="1"/>
              <a:tblGrid>
                <a:gridCol w="751370">
                  <a:extLst>
                    <a:ext uri="{9D8B030D-6E8A-4147-A177-3AD203B41FA5}">
                      <a16:colId xmlns:a16="http://schemas.microsoft.com/office/drawing/2014/main" xmlns="" val="4249065584"/>
                    </a:ext>
                  </a:extLst>
                </a:gridCol>
                <a:gridCol w="665421">
                  <a:extLst>
                    <a:ext uri="{9D8B030D-6E8A-4147-A177-3AD203B41FA5}">
                      <a16:colId xmlns:a16="http://schemas.microsoft.com/office/drawing/2014/main" xmlns="" val="2940648987"/>
                    </a:ext>
                  </a:extLst>
                </a:gridCol>
                <a:gridCol w="515008">
                  <a:extLst>
                    <a:ext uri="{9D8B030D-6E8A-4147-A177-3AD203B41FA5}">
                      <a16:colId xmlns:a16="http://schemas.microsoft.com/office/drawing/2014/main" xmlns="" val="1590218693"/>
                    </a:ext>
                  </a:extLst>
                </a:gridCol>
                <a:gridCol w="515008">
                  <a:extLst>
                    <a:ext uri="{9D8B030D-6E8A-4147-A177-3AD203B41FA5}">
                      <a16:colId xmlns:a16="http://schemas.microsoft.com/office/drawing/2014/main" xmlns="" val="901659183"/>
                    </a:ext>
                  </a:extLst>
                </a:gridCol>
                <a:gridCol w="515008">
                  <a:extLst>
                    <a:ext uri="{9D8B030D-6E8A-4147-A177-3AD203B41FA5}">
                      <a16:colId xmlns:a16="http://schemas.microsoft.com/office/drawing/2014/main" xmlns="" val="3355468407"/>
                    </a:ext>
                  </a:extLst>
                </a:gridCol>
                <a:gridCol w="515008">
                  <a:extLst>
                    <a:ext uri="{9D8B030D-6E8A-4147-A177-3AD203B41FA5}">
                      <a16:colId xmlns:a16="http://schemas.microsoft.com/office/drawing/2014/main" xmlns="" val="904434615"/>
                    </a:ext>
                  </a:extLst>
                </a:gridCol>
                <a:gridCol w="515701">
                  <a:extLst>
                    <a:ext uri="{9D8B030D-6E8A-4147-A177-3AD203B41FA5}">
                      <a16:colId xmlns:a16="http://schemas.microsoft.com/office/drawing/2014/main" xmlns="" val="165084763"/>
                    </a:ext>
                  </a:extLst>
                </a:gridCol>
                <a:gridCol w="515008">
                  <a:extLst>
                    <a:ext uri="{9D8B030D-6E8A-4147-A177-3AD203B41FA5}">
                      <a16:colId xmlns:a16="http://schemas.microsoft.com/office/drawing/2014/main" xmlns="" val="2054424260"/>
                    </a:ext>
                  </a:extLst>
                </a:gridCol>
                <a:gridCol w="515008">
                  <a:extLst>
                    <a:ext uri="{9D8B030D-6E8A-4147-A177-3AD203B41FA5}">
                      <a16:colId xmlns:a16="http://schemas.microsoft.com/office/drawing/2014/main" xmlns="" val="3087437157"/>
                    </a:ext>
                  </a:extLst>
                </a:gridCol>
                <a:gridCol w="515008">
                  <a:extLst>
                    <a:ext uri="{9D8B030D-6E8A-4147-A177-3AD203B41FA5}">
                      <a16:colId xmlns:a16="http://schemas.microsoft.com/office/drawing/2014/main" xmlns="" val="4154454004"/>
                    </a:ext>
                  </a:extLst>
                </a:gridCol>
                <a:gridCol w="515008">
                  <a:extLst>
                    <a:ext uri="{9D8B030D-6E8A-4147-A177-3AD203B41FA5}">
                      <a16:colId xmlns:a16="http://schemas.microsoft.com/office/drawing/2014/main" xmlns="" val="1232059909"/>
                    </a:ext>
                  </a:extLst>
                </a:gridCol>
                <a:gridCol w="515701">
                  <a:extLst>
                    <a:ext uri="{9D8B030D-6E8A-4147-A177-3AD203B41FA5}">
                      <a16:colId xmlns:a16="http://schemas.microsoft.com/office/drawing/2014/main" xmlns="" val="324740061"/>
                    </a:ext>
                  </a:extLst>
                </a:gridCol>
                <a:gridCol w="515008">
                  <a:extLst>
                    <a:ext uri="{9D8B030D-6E8A-4147-A177-3AD203B41FA5}">
                      <a16:colId xmlns:a16="http://schemas.microsoft.com/office/drawing/2014/main" xmlns="" val="2318401395"/>
                    </a:ext>
                  </a:extLst>
                </a:gridCol>
                <a:gridCol w="515008">
                  <a:extLst>
                    <a:ext uri="{9D8B030D-6E8A-4147-A177-3AD203B41FA5}">
                      <a16:colId xmlns:a16="http://schemas.microsoft.com/office/drawing/2014/main" xmlns="" val="304889488"/>
                    </a:ext>
                  </a:extLst>
                </a:gridCol>
                <a:gridCol w="515008">
                  <a:extLst>
                    <a:ext uri="{9D8B030D-6E8A-4147-A177-3AD203B41FA5}">
                      <a16:colId xmlns:a16="http://schemas.microsoft.com/office/drawing/2014/main" xmlns="" val="2774340948"/>
                    </a:ext>
                  </a:extLst>
                </a:gridCol>
                <a:gridCol w="515008">
                  <a:extLst>
                    <a:ext uri="{9D8B030D-6E8A-4147-A177-3AD203B41FA5}">
                      <a16:colId xmlns:a16="http://schemas.microsoft.com/office/drawing/2014/main" xmlns="" val="2847008955"/>
                    </a:ext>
                  </a:extLst>
                </a:gridCol>
                <a:gridCol w="515701">
                  <a:extLst>
                    <a:ext uri="{9D8B030D-6E8A-4147-A177-3AD203B41FA5}">
                      <a16:colId xmlns:a16="http://schemas.microsoft.com/office/drawing/2014/main" xmlns="" val="879347036"/>
                    </a:ext>
                  </a:extLst>
                </a:gridCol>
              </a:tblGrid>
              <a:tr h="394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п\п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обр.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S, %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Zn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Sn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Sb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67602704"/>
                  </a:ext>
                </a:extLst>
              </a:tr>
              <a:tr h="2210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Tok 1-2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98.0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0.623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3.89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42821928"/>
                  </a:ext>
                </a:extLst>
              </a:tr>
              <a:tr h="2210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76.7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5.44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&lt;3.0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35253977"/>
                  </a:ext>
                </a:extLst>
              </a:tr>
              <a:tr h="2210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98.5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1144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68698835"/>
                  </a:ext>
                </a:extLst>
              </a:tr>
              <a:tr h="2210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98.7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2.91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33952423"/>
                  </a:ext>
                </a:extLst>
              </a:tr>
              <a:tr h="2210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&lt;5.8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89990807"/>
                  </a:ext>
                </a:extLst>
              </a:tr>
              <a:tr h="2210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98.9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&lt;0.79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7.05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20892041"/>
                  </a:ext>
                </a:extLst>
              </a:tr>
              <a:tr h="2210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98.9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&lt;4.9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1188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&lt;0.62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1519284"/>
                  </a:ext>
                </a:extLst>
              </a:tr>
              <a:tr h="2210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98.9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&lt;0.51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41507132"/>
                  </a:ext>
                </a:extLst>
              </a:tr>
              <a:tr h="2210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98.9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1269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8.85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&lt;1.5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07706448"/>
                  </a:ext>
                </a:extLst>
              </a:tr>
              <a:tr h="2210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99.0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6.87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&lt;0.47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52726462"/>
                  </a:ext>
                </a:extLst>
              </a:tr>
              <a:tr h="2210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99.0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5.35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&lt;0.91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63532565"/>
                  </a:ext>
                </a:extLst>
              </a:tr>
              <a:tr h="2210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Tok1-3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99.7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0.234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&lt;0.85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4.44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&lt;4.8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79601516"/>
                  </a:ext>
                </a:extLst>
              </a:tr>
              <a:tr h="2210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99.7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0.260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49.0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&lt;0.84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30113498"/>
                  </a:ext>
                </a:extLst>
              </a:tr>
              <a:tr h="2210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&lt;0.41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1559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44.3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05133121"/>
                  </a:ext>
                </a:extLst>
              </a:tr>
              <a:tr h="2210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40.1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6478291"/>
                  </a:ext>
                </a:extLst>
              </a:tr>
              <a:tr h="2210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99.1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56.2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&lt;0.86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&lt;4.7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1965712"/>
                  </a:ext>
                </a:extLst>
              </a:tr>
              <a:tr h="2210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99.8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&lt;4.7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2.87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81349855"/>
                  </a:ext>
                </a:extLst>
              </a:tr>
              <a:tr h="221018">
                <a:tc gridSpan="1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3199870"/>
                  </a:ext>
                </a:extLst>
              </a:tr>
              <a:tr h="22101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минимум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4.44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98761748"/>
                  </a:ext>
                </a:extLst>
              </a:tr>
              <a:tr h="22101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максимум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99.8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76.7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1559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44.3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34054985"/>
                  </a:ext>
                </a:extLst>
              </a:tr>
              <a:tr h="2210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98.9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0.576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2.61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2.66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72817007"/>
                  </a:ext>
                </a:extLst>
              </a:tr>
              <a:tr h="2210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Медиана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98.9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0.641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410" marR="674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8494501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1560" y="56818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 Состав металлических включений в шлаках поселения </a:t>
            </a:r>
            <a:r>
              <a:rPr lang="ru-RU" sz="2000" b="1" dirty="0" err="1" smtClean="0"/>
              <a:t>Токское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(</a:t>
            </a:r>
            <a:r>
              <a:rPr lang="ru-RU" sz="2000" b="1" dirty="0"/>
              <a:t>по данным ЛА-ИСП-МС анализа), </a:t>
            </a:r>
            <a:r>
              <a:rPr lang="en-US" sz="2000" b="1" dirty="0"/>
              <a:t>ppm</a:t>
            </a:r>
            <a:endParaRPr lang="ru-RU" sz="2000" b="1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70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69"/>
    </mc:Choice>
    <mc:Fallback>
      <p:transition spd="slow" advTm="29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850</Words>
  <Application>Microsoft Office PowerPoint</Application>
  <PresentationFormat>Экран (4:3)</PresentationFormat>
  <Paragraphs>616</Paragraphs>
  <Slides>10</Slides>
  <Notes>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Токское поселение.    Желобчатый псалий.      Пряжка.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Ильдар</dc:creator>
  <cp:lastModifiedBy>Полина</cp:lastModifiedBy>
  <cp:revision>25</cp:revision>
  <dcterms:created xsi:type="dcterms:W3CDTF">2020-10-16T10:22:27Z</dcterms:created>
  <dcterms:modified xsi:type="dcterms:W3CDTF">2020-10-18T13:51:27Z</dcterms:modified>
</cp:coreProperties>
</file>