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64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57" r:id="rId12"/>
    <p:sldId id="274" r:id="rId13"/>
    <p:sldId id="273" r:id="rId14"/>
    <p:sldId id="275" r:id="rId15"/>
    <p:sldId id="276" r:id="rId16"/>
    <p:sldId id="277" r:id="rId17"/>
    <p:sldId id="280" r:id="rId18"/>
    <p:sldId id="278" r:id="rId19"/>
    <p:sldId id="282" r:id="rId20"/>
    <p:sldId id="285" r:id="rId21"/>
    <p:sldId id="284" r:id="rId22"/>
    <p:sldId id="258" r:id="rId23"/>
    <p:sldId id="259" r:id="rId24"/>
    <p:sldId id="260" r:id="rId25"/>
    <p:sldId id="261" r:id="rId26"/>
    <p:sldId id="262" r:id="rId27"/>
    <p:sldId id="263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264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wmf"/><Relationship Id="rId1" Type="http://schemas.openxmlformats.org/officeDocument/2006/relationships/image" Target="../media/image61.wmf"/><Relationship Id="rId5" Type="http://schemas.openxmlformats.org/officeDocument/2006/relationships/image" Target="../media/image65.wmf"/><Relationship Id="rId4" Type="http://schemas.openxmlformats.org/officeDocument/2006/relationships/image" Target="../media/image6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image" Target="../media/image68.wmf"/><Relationship Id="rId1" Type="http://schemas.openxmlformats.org/officeDocument/2006/relationships/image" Target="../media/image67.wmf"/><Relationship Id="rId6" Type="http://schemas.openxmlformats.org/officeDocument/2006/relationships/image" Target="../media/image72.wmf"/><Relationship Id="rId5" Type="http://schemas.openxmlformats.org/officeDocument/2006/relationships/image" Target="../media/image71.wmf"/><Relationship Id="rId4" Type="http://schemas.openxmlformats.org/officeDocument/2006/relationships/image" Target="../media/image7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03EAA1-7BE5-4212-9534-AB4C8F54AD33}" type="datetimeFigureOut">
              <a:rPr lang="ru-RU" smtClean="0"/>
              <a:t>07.04.2022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AA44C-2483-41FE-AD85-5130A35DC6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7957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8C4EE-8B4B-4882-B645-E579613AD0B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782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56B83-D13A-4DAE-88FA-9760C9EE976C}" type="datetimeFigureOut">
              <a:rPr lang="ru-RU" smtClean="0"/>
              <a:t>07.04.2022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1B986-A773-44D5-8729-1191AD2A0D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0953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56B83-D13A-4DAE-88FA-9760C9EE976C}" type="datetimeFigureOut">
              <a:rPr lang="ru-RU" smtClean="0"/>
              <a:t>07.04.2022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1B986-A773-44D5-8729-1191AD2A0D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561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56B83-D13A-4DAE-88FA-9760C9EE976C}" type="datetimeFigureOut">
              <a:rPr lang="ru-RU" smtClean="0"/>
              <a:t>07.04.2022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1B986-A773-44D5-8729-1191AD2A0D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4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56B83-D13A-4DAE-88FA-9760C9EE976C}" type="datetimeFigureOut">
              <a:rPr lang="ru-RU" smtClean="0"/>
              <a:t>07.04.2022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1B986-A773-44D5-8729-1191AD2A0D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0601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56B83-D13A-4DAE-88FA-9760C9EE976C}" type="datetimeFigureOut">
              <a:rPr lang="ru-RU" smtClean="0"/>
              <a:t>07.04.2022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1B986-A773-44D5-8729-1191AD2A0D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5371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56B83-D13A-4DAE-88FA-9760C9EE976C}" type="datetimeFigureOut">
              <a:rPr lang="ru-RU" smtClean="0"/>
              <a:t>07.04.2022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1B986-A773-44D5-8729-1191AD2A0D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8796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56B83-D13A-4DAE-88FA-9760C9EE976C}" type="datetimeFigureOut">
              <a:rPr lang="ru-RU" smtClean="0"/>
              <a:t>07.04.2022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1B986-A773-44D5-8729-1191AD2A0D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3756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56B83-D13A-4DAE-88FA-9760C9EE976C}" type="datetimeFigureOut">
              <a:rPr lang="ru-RU" smtClean="0"/>
              <a:t>07.04.2022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1B986-A773-44D5-8729-1191AD2A0D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798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56B83-D13A-4DAE-88FA-9760C9EE976C}" type="datetimeFigureOut">
              <a:rPr lang="ru-RU" smtClean="0"/>
              <a:t>07.04.2022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1B986-A773-44D5-8729-1191AD2A0D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942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56B83-D13A-4DAE-88FA-9760C9EE976C}" type="datetimeFigureOut">
              <a:rPr lang="ru-RU" smtClean="0"/>
              <a:t>07.04.2022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1B986-A773-44D5-8729-1191AD2A0D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609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56B83-D13A-4DAE-88FA-9760C9EE976C}" type="datetimeFigureOut">
              <a:rPr lang="ru-RU" smtClean="0"/>
              <a:t>07.04.2022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1B986-A773-44D5-8729-1191AD2A0D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358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256B83-D13A-4DAE-88FA-9760C9EE976C}" type="datetimeFigureOut">
              <a:rPr lang="ru-RU" smtClean="0"/>
              <a:t>07.04.2022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1B986-A773-44D5-8729-1191AD2A0D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857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image" Target="../media/image47.jpeg"/><Relationship Id="rId7" Type="http://schemas.openxmlformats.org/officeDocument/2006/relationships/image" Target="../media/image51.em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emf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65.wmf"/><Relationship Id="rId3" Type="http://schemas.openxmlformats.org/officeDocument/2006/relationships/oleObject" Target="../embeddings/oleObject1.bin"/><Relationship Id="rId7" Type="http://schemas.openxmlformats.org/officeDocument/2006/relationships/image" Target="../media/image62.wm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64.wmf"/><Relationship Id="rId5" Type="http://schemas.openxmlformats.org/officeDocument/2006/relationships/image" Target="../media/image66.emf"/><Relationship Id="rId10" Type="http://schemas.openxmlformats.org/officeDocument/2006/relationships/oleObject" Target="../embeddings/oleObject4.bin"/><Relationship Id="rId4" Type="http://schemas.openxmlformats.org/officeDocument/2006/relationships/image" Target="../media/image61.wmf"/><Relationship Id="rId9" Type="http://schemas.openxmlformats.org/officeDocument/2006/relationships/image" Target="../media/image63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13" Type="http://schemas.openxmlformats.org/officeDocument/2006/relationships/oleObject" Target="../embeddings/oleObject11.bin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12" Type="http://schemas.openxmlformats.org/officeDocument/2006/relationships/image" Target="../media/image7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8.wmf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7.bin"/><Relationship Id="rId10" Type="http://schemas.openxmlformats.org/officeDocument/2006/relationships/image" Target="../media/image70.wmf"/><Relationship Id="rId4" Type="http://schemas.openxmlformats.org/officeDocument/2006/relationships/image" Target="../media/image67.wmf"/><Relationship Id="rId9" Type="http://schemas.openxmlformats.org/officeDocument/2006/relationships/oleObject" Target="../embeddings/oleObject9.bin"/><Relationship Id="rId14" Type="http://schemas.openxmlformats.org/officeDocument/2006/relationships/image" Target="../media/image72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3.w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2541" y="602945"/>
            <a:ext cx="11329640" cy="227217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+mn-lt"/>
              </a:rPr>
              <a:t>Изотопы </a:t>
            </a:r>
            <a:r>
              <a:rPr lang="en-US" b="1" dirty="0" err="1" smtClean="0">
                <a:latin typeface="+mn-lt"/>
              </a:rPr>
              <a:t>Sr</a:t>
            </a:r>
            <a:r>
              <a:rPr lang="ru-RU" b="1" dirty="0" smtClean="0">
                <a:latin typeface="+mn-lt"/>
              </a:rPr>
              <a:t> и тяжелые металлы в поверхностных водах </a:t>
            </a:r>
            <a:r>
              <a:rPr lang="ru-RU" b="1" dirty="0" smtClean="0">
                <a:latin typeface="+mn-lt"/>
              </a:rPr>
              <a:t>Оренбургской </a:t>
            </a:r>
            <a:r>
              <a:rPr lang="ru-RU" b="1" dirty="0" smtClean="0">
                <a:latin typeface="+mn-lt"/>
              </a:rPr>
              <a:t>области</a:t>
            </a:r>
            <a:endParaRPr lang="ru-RU" b="1" dirty="0"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4943" y="3446890"/>
            <a:ext cx="9881919" cy="880752"/>
          </a:xfrm>
        </p:spPr>
        <p:txBody>
          <a:bodyPr/>
          <a:lstStyle/>
          <a:p>
            <a:r>
              <a:rPr lang="ru-RU" b="1" i="1" u="sng" dirty="0" smtClean="0"/>
              <a:t>Киселева Д.В</a:t>
            </a:r>
            <a:r>
              <a:rPr lang="ru-RU" b="1" i="1" dirty="0" smtClean="0"/>
              <a:t>., Шагалов Е.С., Окунева Т.Г., Солошенко Н.Г., </a:t>
            </a:r>
            <a:r>
              <a:rPr lang="ru-RU" b="1" i="1" dirty="0" err="1" smtClean="0"/>
              <a:t>Рянская</a:t>
            </a:r>
            <a:r>
              <a:rPr lang="ru-RU" b="1" i="1" dirty="0" smtClean="0"/>
              <a:t> А.Д., Панкрушина Е.А., Карпова С.В., Уразова К.К., </a:t>
            </a:r>
            <a:r>
              <a:rPr lang="ru-RU" b="1" i="1" dirty="0" err="1" smtClean="0"/>
              <a:t>Сидорук</a:t>
            </a:r>
            <a:r>
              <a:rPr lang="ru-RU" b="1" i="1" dirty="0" smtClean="0"/>
              <a:t> А.Р.</a:t>
            </a:r>
            <a:endParaRPr lang="ru-RU" b="1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541" y="4899409"/>
            <a:ext cx="1695556" cy="13107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9774" y="5204957"/>
            <a:ext cx="2340949" cy="10052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5233" y="5024893"/>
            <a:ext cx="2116599" cy="11852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15639" t="75265" r="75617" b="1830"/>
          <a:stretch/>
        </p:blipFill>
        <p:spPr>
          <a:xfrm>
            <a:off x="6382142" y="5080000"/>
            <a:ext cx="1407537" cy="113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67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83"/>
          <a:stretch/>
        </p:blipFill>
        <p:spPr bwMode="auto">
          <a:xfrm>
            <a:off x="161013" y="1505357"/>
            <a:ext cx="4018197" cy="4056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1014" y="182262"/>
            <a:ext cx="11862295" cy="1322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99" b="1" dirty="0"/>
              <a:t>Итогом исследования таких прокси является построение </a:t>
            </a:r>
            <a:r>
              <a:rPr lang="ru-RU" sz="1999" b="1" dirty="0" err="1"/>
              <a:t>референтных</a:t>
            </a:r>
            <a:r>
              <a:rPr lang="ru-RU" sz="1999" b="1" dirty="0"/>
              <a:t> карт 87Sr/86Sr, или </a:t>
            </a:r>
            <a:r>
              <a:rPr lang="ru-RU" sz="1999" b="1" dirty="0" err="1"/>
              <a:t>изоскейп</a:t>
            </a:r>
            <a:r>
              <a:rPr lang="ru-RU" sz="1999" b="1" dirty="0"/>
              <a:t> (</a:t>
            </a:r>
            <a:r>
              <a:rPr lang="ru-RU" sz="1999" b="1" dirty="0" err="1"/>
              <a:t>isoscapes</a:t>
            </a:r>
            <a:r>
              <a:rPr lang="ru-RU" sz="1999" b="1" dirty="0"/>
              <a:t>, </a:t>
            </a:r>
            <a:r>
              <a:rPr lang="ru-RU" sz="1999" b="1" dirty="0" err="1"/>
              <a:t>iso</a:t>
            </a:r>
            <a:r>
              <a:rPr lang="ru-RU" sz="1999" b="1" dirty="0"/>
              <a:t> – </a:t>
            </a:r>
            <a:r>
              <a:rPr lang="ru-RU" sz="1999" b="1" dirty="0" err="1"/>
              <a:t>isotope</a:t>
            </a:r>
            <a:r>
              <a:rPr lang="ru-RU" sz="1999" b="1" dirty="0"/>
              <a:t>, </a:t>
            </a:r>
            <a:r>
              <a:rPr lang="ru-RU" sz="1999" b="1" dirty="0" err="1"/>
              <a:t>scape</a:t>
            </a:r>
            <a:r>
              <a:rPr lang="ru-RU" sz="1999" b="1" dirty="0"/>
              <a:t> - </a:t>
            </a:r>
            <a:r>
              <a:rPr lang="ru-RU" sz="1999" b="1" dirty="0" err="1"/>
              <a:t>landscape</a:t>
            </a:r>
            <a:r>
              <a:rPr lang="ru-RU" sz="1999" b="1" dirty="0"/>
              <a:t>), представляющих собой линии/области с известными изотопными отношениями </a:t>
            </a:r>
            <a:r>
              <a:rPr lang="ru-RU" sz="1999" b="1" dirty="0" err="1"/>
              <a:t>биодоступного</a:t>
            </a:r>
            <a:r>
              <a:rPr lang="ru-RU" sz="1999" b="1" dirty="0"/>
              <a:t> стронция на различных территориях, при сопоставлении с которыми можно отслеживать миграции людей и животных в древности.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9210" y="1472119"/>
            <a:ext cx="4056056" cy="53849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5267" y="1505356"/>
            <a:ext cx="3788041" cy="518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27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56590" y="582450"/>
            <a:ext cx="1105231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Ведущие отрасли экономики Оренбургской области – топливная промышленность, чёрная и цветная металлургия, химическая, нефтехимическая и пищевая отрасли. </a:t>
            </a:r>
          </a:p>
          <a:p>
            <a:endParaRPr lang="ru-RU" sz="2400" b="1" dirty="0"/>
          </a:p>
          <a:p>
            <a:r>
              <a:rPr lang="ru-RU" sz="2400" b="1" dirty="0" smtClean="0"/>
              <a:t>На территории Оренбургской области находится крупнейшее в России Оренбургское газоконденсатное месторождение, ведётся добыча нефти в районе Предуралья, железных (</a:t>
            </a:r>
            <a:r>
              <a:rPr lang="ru-RU" sz="2400" b="1" dirty="0" err="1" smtClean="0"/>
              <a:t>Халиловское</a:t>
            </a:r>
            <a:r>
              <a:rPr lang="ru-RU" sz="2400" b="1" dirty="0" smtClean="0"/>
              <a:t> месторождение), медных (Гайское месторождение) и никелевых руд, асбеста (</a:t>
            </a:r>
            <a:r>
              <a:rPr lang="ru-RU" sz="2400" b="1" dirty="0" err="1" smtClean="0"/>
              <a:t>Киембаевское</a:t>
            </a:r>
            <a:r>
              <a:rPr lang="ru-RU" sz="2400" b="1" dirty="0" smtClean="0"/>
              <a:t> месторождение), каменной соли (</a:t>
            </a:r>
            <a:r>
              <a:rPr lang="ru-RU" sz="2400" b="1" dirty="0" err="1" smtClean="0"/>
              <a:t>Илецкое</a:t>
            </a:r>
            <a:r>
              <a:rPr lang="ru-RU" sz="2400" b="1" dirty="0" smtClean="0"/>
              <a:t> месторождение)  др. </a:t>
            </a:r>
          </a:p>
          <a:p>
            <a:endParaRPr lang="ru-RU" sz="2400" b="1" dirty="0"/>
          </a:p>
          <a:p>
            <a:r>
              <a:rPr lang="ru-RU" sz="2400" b="1" dirty="0" smtClean="0"/>
              <a:t>Ежегодный рост добычи и переработки углеводородного сырья, увеличение выпуска продукции металлургической промышленности, тяжелого машиностроения, энергетики приводит к неизбежному загрязнению окружающей природной среды.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99115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558" y="-1"/>
            <a:ext cx="6467443" cy="36379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7933"/>
            <a:ext cx="7149395" cy="32200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09"/>
          <a:stretch/>
        </p:blipFill>
        <p:spPr>
          <a:xfrm>
            <a:off x="5889523" y="3637933"/>
            <a:ext cx="6312309" cy="322006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3" r="17711"/>
          <a:stretch/>
        </p:blipFill>
        <p:spPr>
          <a:xfrm>
            <a:off x="0" y="0"/>
            <a:ext cx="5889523" cy="363793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97409" y="1929776"/>
            <a:ext cx="906042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В течение месяца (середина июля – середина </a:t>
            </a:r>
            <a:r>
              <a:rPr lang="ru-RU" sz="2400" b="1" dirty="0" smtClean="0">
                <a:solidFill>
                  <a:schemeClr val="bg1"/>
                </a:solidFill>
              </a:rPr>
              <a:t>августа 2020) </a:t>
            </a:r>
            <a:r>
              <a:rPr lang="ru-RU" sz="2400" b="1" dirty="0">
                <a:solidFill>
                  <a:schemeClr val="bg1"/>
                </a:solidFill>
              </a:rPr>
              <a:t>проводилось геохимическое картирование с отбором образцов, характеризующих </a:t>
            </a:r>
            <a:r>
              <a:rPr lang="ru-RU" sz="2400" b="1" dirty="0" err="1">
                <a:solidFill>
                  <a:schemeClr val="bg1"/>
                </a:solidFill>
              </a:rPr>
              <a:t>биодоступный</a:t>
            </a:r>
            <a:r>
              <a:rPr lang="ru-RU" sz="2400" b="1" dirty="0">
                <a:solidFill>
                  <a:schemeClr val="bg1"/>
                </a:solidFill>
              </a:rPr>
              <a:t> стронций (растительность, почва, горные породы, поверхностная и подземная вода, а также костные и зубные остатки современной фауны, раковины двустворчатых и брюхоногих моллюсков) на территории Оренбургской области, где находятся уникальные и значимые памятники археологии, проливающие свет на историю древних народов от эпохи мезолита до средневековья. </a:t>
            </a:r>
          </a:p>
        </p:txBody>
      </p:sp>
    </p:spTree>
    <p:extLst>
      <p:ext uri="{BB962C8B-B14F-4D97-AF65-F5344CB8AC3E}">
        <p14:creationId xmlns:p14="http://schemas.microsoft.com/office/powerpoint/2010/main" val="92021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3" descr="IMG_08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132555" cy="4089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Рисунок 4" descr="IMG_087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557" y="-1"/>
            <a:ext cx="6059443" cy="40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Рисунок 5" descr="IMG_0879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6" b="5662"/>
          <a:stretch/>
        </p:blipFill>
        <p:spPr bwMode="auto">
          <a:xfrm>
            <a:off x="6132558" y="3319609"/>
            <a:ext cx="6059444" cy="3523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t="11603"/>
          <a:stretch/>
        </p:blipFill>
        <p:spPr>
          <a:xfrm>
            <a:off x="0" y="3441289"/>
            <a:ext cx="6132558" cy="341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40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6813" y="104977"/>
            <a:ext cx="12005187" cy="18614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200" b="1" dirty="0"/>
              <a:t>Отбор проб проводился по возможности на удалении от возделываемых полей и сельхозугодий, потенциальным источником стронция с измененным изотопным составом на которых могут служить </a:t>
            </a:r>
            <a:r>
              <a:rPr lang="ru-RU" sz="2200" b="1" dirty="0" smtClean="0"/>
              <a:t>удобрения</a:t>
            </a:r>
            <a:r>
              <a:rPr lang="en-US" sz="2200" b="1" dirty="0" smtClean="0"/>
              <a:t>.</a:t>
            </a:r>
            <a:endParaRPr lang="en-US" sz="2200" b="1" dirty="0"/>
          </a:p>
          <a:p>
            <a:pPr marL="0" indent="0">
              <a:buNone/>
            </a:pPr>
            <a:r>
              <a:rPr lang="ru-RU" sz="2200" b="1" dirty="0"/>
              <a:t>С целью оценки межвидовых вариаций изотопных отношений стронция отбирались травянистые растения из семейства злаков (мятликовые) и астровых (полынь). В ряде районов, поймах рек и реликтовых лесов диапазон опробования включал древесину, кору, листья (хвою) деревьев.</a:t>
            </a:r>
            <a:endParaRPr lang="en-US" sz="2200" b="1" dirty="0"/>
          </a:p>
        </p:txBody>
      </p:sp>
      <p:pic>
        <p:nvPicPr>
          <p:cNvPr id="1026" name="Picture 2" descr="Wormwood Herb (Artemisia absinthium) Pure Wormwoo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35" y="2582599"/>
            <a:ext cx="3629843" cy="408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pp.userapi.com/c837725/v837725675/4190c/U38hXuHoXi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097" y="3890287"/>
            <a:ext cx="7815613" cy="277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60278" y="2582599"/>
            <a:ext cx="804490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/>
              <a:t>Поверхностный почвенный слой, в зависимости от мощности, отбирался с глубины до 10 см, где расположена основная масса корней </a:t>
            </a:r>
            <a:r>
              <a:rPr lang="ru-RU" sz="2200" b="1" dirty="0" smtClean="0"/>
              <a:t>растений</a:t>
            </a:r>
            <a:r>
              <a:rPr lang="en-US" sz="2200" b="1" dirty="0" smtClean="0"/>
              <a:t>.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347142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7820" y="127819"/>
            <a:ext cx="12064180" cy="34117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Поверхностная вода отбиралась из постоянных и временных водотоков, из крупных рек Оренбургской области – Урала, Самары, Сакмары, </a:t>
            </a:r>
            <a:r>
              <a:rPr lang="ru-RU" b="1" dirty="0" err="1"/>
              <a:t>Илека</a:t>
            </a:r>
            <a:r>
              <a:rPr lang="ru-RU" b="1" dirty="0"/>
              <a:t> и их притоков, ряда озер естественного и искусственного происхождения. </a:t>
            </a:r>
            <a:endParaRPr lang="en-US" b="1" dirty="0" smtClean="0"/>
          </a:p>
          <a:p>
            <a:pPr marL="0" indent="0">
              <a:buNone/>
            </a:pPr>
            <a:r>
              <a:rPr lang="ru-RU" b="1" dirty="0" smtClean="0"/>
              <a:t>Несколько </a:t>
            </a:r>
            <a:r>
              <a:rPr lang="ru-RU" b="1" dirty="0"/>
              <a:t>образцов подземной воды было взято из родников и артезианских скважин. </a:t>
            </a:r>
            <a:endParaRPr lang="en-US" b="1" dirty="0" smtClean="0"/>
          </a:p>
          <a:p>
            <a:pPr marL="0" indent="0">
              <a:buNone/>
            </a:pPr>
            <a:r>
              <a:rPr lang="ru-RU" b="1" dirty="0" smtClean="0"/>
              <a:t>Также </a:t>
            </a:r>
            <a:r>
              <a:rPr lang="ru-RU" b="1" dirty="0"/>
              <a:t>за время работ были собраны атмосферные осадки в различных частях области во время интенсивных дождей.</a:t>
            </a:r>
            <a:endParaRPr lang="en-US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174" y="3173786"/>
            <a:ext cx="6174659" cy="368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18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24" y="0"/>
            <a:ext cx="10741929" cy="6858000"/>
          </a:xfrm>
        </p:spPr>
      </p:pic>
    </p:spTree>
    <p:extLst>
      <p:ext uri="{BB962C8B-B14F-4D97-AF65-F5344CB8AC3E}">
        <p14:creationId xmlns:p14="http://schemas.microsoft.com/office/powerpoint/2010/main" val="409229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367713" y="165198"/>
            <a:ext cx="9571737" cy="1008112"/>
          </a:xfrm>
        </p:spPr>
        <p:txBody>
          <a:bodyPr>
            <a:noAutofit/>
          </a:bodyPr>
          <a:lstStyle/>
          <a:p>
            <a:pPr marL="45720" indent="0">
              <a:spcAft>
                <a:spcPts val="1200"/>
              </a:spcAft>
              <a:buNone/>
            </a:pPr>
            <a:r>
              <a:rPr lang="ru-RU" sz="1799" dirty="0"/>
              <a:t>Подготовка и анализ проб </a:t>
            </a:r>
            <a:r>
              <a:rPr lang="ru-RU" sz="1799" dirty="0" smtClean="0"/>
              <a:t>проводятся </a:t>
            </a:r>
            <a:r>
              <a:rPr lang="ru-RU" sz="1799" dirty="0"/>
              <a:t>в чистых помещениях (классы 1000 и 10000) и ламинарных боксах (класс 100) в ЦКП «</a:t>
            </a:r>
            <a:r>
              <a:rPr lang="ru-RU" sz="1799" dirty="0" err="1"/>
              <a:t>Геоаналитик</a:t>
            </a:r>
            <a:r>
              <a:rPr lang="ru-RU" sz="1799" dirty="0"/>
              <a:t>» ИГГ </a:t>
            </a:r>
            <a:r>
              <a:rPr lang="ru-RU" sz="1799" dirty="0" err="1"/>
              <a:t>УрО</a:t>
            </a:r>
            <a:r>
              <a:rPr lang="ru-RU" sz="1799" dirty="0"/>
              <a:t> РАН, Екатеринбург</a:t>
            </a:r>
          </a:p>
        </p:txBody>
      </p:sp>
      <p:sp>
        <p:nvSpPr>
          <p:cNvPr id="6" name="Содержимое 1"/>
          <p:cNvSpPr txBox="1">
            <a:spLocks/>
          </p:cNvSpPr>
          <p:nvPr/>
        </p:nvSpPr>
        <p:spPr>
          <a:xfrm>
            <a:off x="143637" y="3429001"/>
            <a:ext cx="4847943" cy="1108587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r>
              <a:rPr lang="ru-RU" sz="1700" dirty="0"/>
              <a:t>Кислоты </a:t>
            </a:r>
            <a:r>
              <a:rPr lang="en-US" sz="1700" dirty="0" err="1"/>
              <a:t>HCl</a:t>
            </a:r>
            <a:r>
              <a:rPr lang="ru-RU" sz="1700" dirty="0"/>
              <a:t>, </a:t>
            </a:r>
            <a:r>
              <a:rPr lang="en-US" sz="1700" dirty="0"/>
              <a:t>HNO</a:t>
            </a:r>
            <a:r>
              <a:rPr lang="ru-RU" sz="1700" baseline="-25000" dirty="0"/>
              <a:t>3</a:t>
            </a:r>
            <a:r>
              <a:rPr lang="ru-RU" sz="1700" dirty="0"/>
              <a:t> и </a:t>
            </a:r>
            <a:r>
              <a:rPr lang="en-US" sz="1700" dirty="0" err="1"/>
              <a:t>HBr</a:t>
            </a:r>
            <a:r>
              <a:rPr lang="en-GB" sz="1700" dirty="0"/>
              <a:t> </a:t>
            </a:r>
            <a:r>
              <a:rPr lang="ru-RU" sz="1700" dirty="0"/>
              <a:t> (квалификации «особо чистый») дополнительно дважды </a:t>
            </a:r>
            <a:r>
              <a:rPr lang="ru-RU" sz="1700" dirty="0" smtClean="0"/>
              <a:t>очищают </a:t>
            </a:r>
            <a:r>
              <a:rPr lang="ru-RU" sz="1700" dirty="0"/>
              <a:t>методом дистилляции (</a:t>
            </a:r>
            <a:r>
              <a:rPr lang="en-US" sz="1700" dirty="0" err="1"/>
              <a:t>Savillex</a:t>
            </a:r>
            <a:r>
              <a:rPr lang="ru-RU" sz="1700" dirty="0"/>
              <a:t>, США; </a:t>
            </a:r>
            <a:r>
              <a:rPr lang="en-US" sz="1700" dirty="0" err="1"/>
              <a:t>Berghof</a:t>
            </a:r>
            <a:r>
              <a:rPr lang="ru-RU" sz="1700" dirty="0"/>
              <a:t>, Германия). </a:t>
            </a:r>
            <a:r>
              <a:rPr lang="en-GB" sz="1700" dirty="0"/>
              <a:t> </a:t>
            </a:r>
            <a:endParaRPr lang="ru-RU" sz="1700" dirty="0"/>
          </a:p>
        </p:txBody>
      </p:sp>
      <p:sp>
        <p:nvSpPr>
          <p:cNvPr id="8" name="Содержимое 1"/>
          <p:cNvSpPr txBox="1">
            <a:spLocks/>
          </p:cNvSpPr>
          <p:nvPr/>
        </p:nvSpPr>
        <p:spPr>
          <a:xfrm>
            <a:off x="47328" y="4653136"/>
            <a:ext cx="4752528" cy="2016224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109695">
              <a:spcBef>
                <a:spcPts val="400"/>
              </a:spcBef>
              <a:spcAft>
                <a:spcPts val="1200"/>
              </a:spcAft>
              <a:buClr>
                <a:schemeClr val="accent1"/>
              </a:buClr>
              <a:buSzPct val="68000"/>
            </a:pPr>
            <a:r>
              <a:rPr lang="ru-RU" sz="1700" dirty="0"/>
              <a:t>Сверхчистую </a:t>
            </a:r>
            <a:r>
              <a:rPr lang="ru-RU" sz="1700" dirty="0" err="1"/>
              <a:t>деионизированную</a:t>
            </a:r>
            <a:r>
              <a:rPr lang="ru-RU" sz="1700" dirty="0"/>
              <a:t> воду (18.2 </a:t>
            </a:r>
            <a:r>
              <a:rPr lang="ru-RU" sz="1700" dirty="0" err="1"/>
              <a:t>МОм·см</a:t>
            </a:r>
            <a:r>
              <a:rPr lang="ru-RU" sz="1700" dirty="0"/>
              <a:t>) </a:t>
            </a:r>
            <a:r>
              <a:rPr lang="ru-RU" sz="1700" dirty="0" smtClean="0"/>
              <a:t>получают </a:t>
            </a:r>
            <a:r>
              <a:rPr lang="ru-RU" sz="1700" dirty="0"/>
              <a:t>с помощью </a:t>
            </a:r>
            <a:r>
              <a:rPr lang="en-US" sz="1700" dirty="0" err="1"/>
              <a:t>Arium</a:t>
            </a:r>
            <a:r>
              <a:rPr lang="ru-RU" sz="1700" dirty="0"/>
              <a:t>®</a:t>
            </a:r>
            <a:r>
              <a:rPr lang="en-US" sz="1700" dirty="0"/>
              <a:t>pro</a:t>
            </a:r>
            <a:r>
              <a:rPr lang="ru-RU" sz="1700" dirty="0"/>
              <a:t> (</a:t>
            </a:r>
            <a:r>
              <a:rPr lang="en-US" sz="1700" dirty="0"/>
              <a:t>Sartorius</a:t>
            </a:r>
            <a:r>
              <a:rPr lang="ru-RU" sz="1700" dirty="0"/>
              <a:t>, Германия).</a:t>
            </a:r>
          </a:p>
          <a:p>
            <a:pPr marL="109695">
              <a:spcBef>
                <a:spcPts val="400"/>
              </a:spcBef>
              <a:spcAft>
                <a:spcPts val="1200"/>
              </a:spcAft>
              <a:buClr>
                <a:schemeClr val="accent1"/>
              </a:buClr>
              <a:buSzPct val="68000"/>
            </a:pPr>
            <a:r>
              <a:rPr lang="ru-RU" sz="1700" dirty="0"/>
              <a:t>На всех стадиях</a:t>
            </a:r>
            <a:r>
              <a:rPr lang="ru-RU" sz="1700" b="1" dirty="0"/>
              <a:t> </a:t>
            </a:r>
            <a:r>
              <a:rPr lang="ru-RU" sz="1700" dirty="0" smtClean="0"/>
              <a:t>используют </a:t>
            </a:r>
            <a:r>
              <a:rPr lang="ru-RU" sz="1700" dirty="0"/>
              <a:t>лабораторное оборудование из </a:t>
            </a:r>
            <a:r>
              <a:rPr lang="en-US" sz="1700" dirty="0"/>
              <a:t>PFA</a:t>
            </a:r>
            <a:r>
              <a:rPr lang="ru-RU" sz="1700" dirty="0"/>
              <a:t> (</a:t>
            </a:r>
            <a:r>
              <a:rPr lang="en-US" sz="1700" dirty="0" err="1"/>
              <a:t>Savillex</a:t>
            </a:r>
            <a:r>
              <a:rPr lang="ru-RU" sz="1700" dirty="0"/>
              <a:t>, США) и </a:t>
            </a:r>
            <a:r>
              <a:rPr lang="en-US" sz="1700" dirty="0"/>
              <a:t>PTFE</a:t>
            </a:r>
            <a:r>
              <a:rPr lang="ru-RU" sz="1700" dirty="0"/>
              <a:t> (</a:t>
            </a:r>
            <a:r>
              <a:rPr lang="en-US" sz="1700" dirty="0"/>
              <a:t>Nalgene</a:t>
            </a:r>
            <a:r>
              <a:rPr lang="ru-RU" sz="1700" dirty="0"/>
              <a:t>, США).</a:t>
            </a:r>
            <a:endParaRPr lang="ru-RU" sz="1799" dirty="0"/>
          </a:p>
        </p:txBody>
      </p:sp>
      <p:pic>
        <p:nvPicPr>
          <p:cNvPr id="5124" name="Picture 4" descr="D:\ID MS\фоточки\фотки бчп\xpyzNNwEh2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226422"/>
            <a:ext cx="2143876" cy="298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ID MS\фоточки\foto_igg\фото игг\IMG_98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787" y="1049194"/>
            <a:ext cx="4849106" cy="323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D:\ID MS\фоточки\фото, чистые\IMG_989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5" t="27833" r="62369" b="29759"/>
          <a:stretch/>
        </p:blipFill>
        <p:spPr bwMode="auto">
          <a:xfrm>
            <a:off x="10301019" y="3175031"/>
            <a:ext cx="1785702" cy="260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3592" y="1049194"/>
            <a:ext cx="3468925" cy="21642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6425" y="4766907"/>
            <a:ext cx="2875830" cy="20317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9784" y="3519454"/>
            <a:ext cx="2098696" cy="18795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62994" y="5486890"/>
            <a:ext cx="3048954" cy="129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04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Прямоугольник 166"/>
          <p:cNvSpPr/>
          <p:nvPr/>
        </p:nvSpPr>
        <p:spPr>
          <a:xfrm>
            <a:off x="3757599" y="53170"/>
            <a:ext cx="4478069" cy="3425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Образцы</a:t>
            </a:r>
          </a:p>
        </p:txBody>
      </p:sp>
      <p:sp>
        <p:nvSpPr>
          <p:cNvPr id="170" name="Прямоугольник 169"/>
          <p:cNvSpPr/>
          <p:nvPr/>
        </p:nvSpPr>
        <p:spPr>
          <a:xfrm>
            <a:off x="2508455" y="567907"/>
            <a:ext cx="1603095" cy="36494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Трава</a:t>
            </a:r>
          </a:p>
        </p:txBody>
      </p:sp>
      <p:sp>
        <p:nvSpPr>
          <p:cNvPr id="172" name="Прямоугольник 171"/>
          <p:cNvSpPr/>
          <p:nvPr/>
        </p:nvSpPr>
        <p:spPr>
          <a:xfrm>
            <a:off x="8586294" y="593968"/>
            <a:ext cx="1444857" cy="37136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Вода</a:t>
            </a:r>
          </a:p>
        </p:txBody>
      </p:sp>
      <p:sp>
        <p:nvSpPr>
          <p:cNvPr id="176" name="Прямоугольник 175"/>
          <p:cNvSpPr/>
          <p:nvPr/>
        </p:nvSpPr>
        <p:spPr>
          <a:xfrm>
            <a:off x="2367634" y="1178745"/>
            <a:ext cx="1821700" cy="56342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Измельчение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электромельнице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7" name="Прямоугольник 176"/>
          <p:cNvSpPr/>
          <p:nvPr/>
        </p:nvSpPr>
        <p:spPr>
          <a:xfrm>
            <a:off x="1784798" y="2006973"/>
            <a:ext cx="3050407" cy="38379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Промывка водой в УЗ ванне</a:t>
            </a:r>
          </a:p>
        </p:txBody>
      </p:sp>
      <p:sp>
        <p:nvSpPr>
          <p:cNvPr id="179" name="Прямоугольник 178"/>
          <p:cNvSpPr/>
          <p:nvPr/>
        </p:nvSpPr>
        <p:spPr>
          <a:xfrm>
            <a:off x="1112900" y="4480696"/>
            <a:ext cx="4348476" cy="46898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Растворение в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HNO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конц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150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0" name="Прямоугольник 179"/>
          <p:cNvSpPr/>
          <p:nvPr/>
        </p:nvSpPr>
        <p:spPr>
          <a:xfrm>
            <a:off x="494537" y="5195453"/>
            <a:ext cx="11506938" cy="31978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Выпаривание </a:t>
            </a:r>
          </a:p>
        </p:txBody>
      </p:sp>
      <p:sp>
        <p:nvSpPr>
          <p:cNvPr id="181" name="Прямоугольник 180"/>
          <p:cNvSpPr/>
          <p:nvPr/>
        </p:nvSpPr>
        <p:spPr>
          <a:xfrm>
            <a:off x="490435" y="5664002"/>
            <a:ext cx="11498260" cy="33263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Хроматографическое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выделение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Sr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600" dirty="0" err="1">
                <a:solidFill>
                  <a:schemeClr val="tx1"/>
                </a:solidFill>
              </a:rPr>
              <a:t>Triskem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Sr-Spec</a:t>
            </a:r>
            <a:r>
              <a:rPr lang="en-US" sz="1600" dirty="0">
                <a:solidFill>
                  <a:schemeClr val="tx1"/>
                </a:solidFill>
              </a:rPr>
              <a:t>)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2" name="Прямоугольник 181"/>
          <p:cNvSpPr/>
          <p:nvPr/>
        </p:nvSpPr>
        <p:spPr>
          <a:xfrm>
            <a:off x="678894" y="2566798"/>
            <a:ext cx="5137627" cy="42395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Просушивание образцов в сушильном шкафу при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°С</a:t>
            </a:r>
          </a:p>
        </p:txBody>
      </p:sp>
      <p:sp>
        <p:nvSpPr>
          <p:cNvPr id="183" name="Прямоугольник 182"/>
          <p:cNvSpPr/>
          <p:nvPr/>
        </p:nvSpPr>
        <p:spPr>
          <a:xfrm>
            <a:off x="2375657" y="3241004"/>
            <a:ext cx="1744102" cy="10166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Озоление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муфельной печи при 500 ° С в течении 12 часов</a:t>
            </a:r>
          </a:p>
        </p:txBody>
      </p:sp>
      <p:sp>
        <p:nvSpPr>
          <p:cNvPr id="190" name="Прямоугольник 189"/>
          <p:cNvSpPr/>
          <p:nvPr/>
        </p:nvSpPr>
        <p:spPr>
          <a:xfrm>
            <a:off x="8491578" y="1460611"/>
            <a:ext cx="1750831" cy="69060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Консервирование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HNO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1" name="Прямоугольник 190"/>
          <p:cNvSpPr/>
          <p:nvPr/>
        </p:nvSpPr>
        <p:spPr>
          <a:xfrm>
            <a:off x="8696155" y="2285667"/>
            <a:ext cx="1493560" cy="275362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Фильтрование</a:t>
            </a:r>
          </a:p>
        </p:txBody>
      </p:sp>
      <p:sp>
        <p:nvSpPr>
          <p:cNvPr id="193" name="Прямоугольник 192"/>
          <p:cNvSpPr/>
          <p:nvPr/>
        </p:nvSpPr>
        <p:spPr>
          <a:xfrm>
            <a:off x="519850" y="6201813"/>
            <a:ext cx="11458909" cy="50881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</a:t>
            </a:r>
            <a:r>
              <a:rPr lang="ru-RU" sz="16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Sr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6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Sr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методом МК ИСП-МС</a:t>
            </a:r>
          </a:p>
        </p:txBody>
      </p:sp>
      <p:cxnSp>
        <p:nvCxnSpPr>
          <p:cNvPr id="198" name="Прямая со стрелкой 197"/>
          <p:cNvCxnSpPr>
            <a:endCxn id="170" idx="0"/>
          </p:cNvCxnSpPr>
          <p:nvPr/>
        </p:nvCxnSpPr>
        <p:spPr>
          <a:xfrm flipH="1">
            <a:off x="3310003" y="410043"/>
            <a:ext cx="967693" cy="1578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0" name="Прямая со стрелкой 199"/>
          <p:cNvCxnSpPr/>
          <p:nvPr/>
        </p:nvCxnSpPr>
        <p:spPr>
          <a:xfrm>
            <a:off x="7221876" y="400717"/>
            <a:ext cx="1683585" cy="1776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5" name="Прямая со стрелкой 204"/>
          <p:cNvCxnSpPr/>
          <p:nvPr/>
        </p:nvCxnSpPr>
        <p:spPr>
          <a:xfrm>
            <a:off x="3328442" y="920657"/>
            <a:ext cx="8483" cy="2636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7" name="Прямая со стрелкой 226"/>
          <p:cNvCxnSpPr/>
          <p:nvPr/>
        </p:nvCxnSpPr>
        <p:spPr>
          <a:xfrm flipH="1">
            <a:off x="3336925" y="1765984"/>
            <a:ext cx="1" cy="1995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8" name="Прямая со стрелкой 227"/>
          <p:cNvCxnSpPr/>
          <p:nvPr/>
        </p:nvCxnSpPr>
        <p:spPr>
          <a:xfrm>
            <a:off x="3336925" y="2390763"/>
            <a:ext cx="0" cy="2069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9" name="Прямая со стрелкой 228"/>
          <p:cNvCxnSpPr/>
          <p:nvPr/>
        </p:nvCxnSpPr>
        <p:spPr>
          <a:xfrm>
            <a:off x="3327220" y="2990757"/>
            <a:ext cx="0" cy="2502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0" name="Прямая со стрелкой 229"/>
          <p:cNvCxnSpPr/>
          <p:nvPr/>
        </p:nvCxnSpPr>
        <p:spPr>
          <a:xfrm>
            <a:off x="3336925" y="4320723"/>
            <a:ext cx="0" cy="1599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1" name="Прямая со стрелкой 230"/>
          <p:cNvCxnSpPr/>
          <p:nvPr/>
        </p:nvCxnSpPr>
        <p:spPr>
          <a:xfrm>
            <a:off x="3337635" y="4975411"/>
            <a:ext cx="1" cy="2200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2" name="Прямая со стрелкой 231"/>
          <p:cNvCxnSpPr/>
          <p:nvPr/>
        </p:nvCxnSpPr>
        <p:spPr>
          <a:xfrm>
            <a:off x="3357033" y="5515235"/>
            <a:ext cx="0" cy="1487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3" name="Прямая со стрелкой 232"/>
          <p:cNvCxnSpPr/>
          <p:nvPr/>
        </p:nvCxnSpPr>
        <p:spPr>
          <a:xfrm>
            <a:off x="3357033" y="5996641"/>
            <a:ext cx="0" cy="2051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1" name="Прямая со стрелкой 240"/>
          <p:cNvCxnSpPr/>
          <p:nvPr/>
        </p:nvCxnSpPr>
        <p:spPr>
          <a:xfrm>
            <a:off x="9313558" y="5501600"/>
            <a:ext cx="0" cy="2014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2" name="Прямая со стрелкой 241"/>
          <p:cNvCxnSpPr/>
          <p:nvPr/>
        </p:nvCxnSpPr>
        <p:spPr>
          <a:xfrm>
            <a:off x="9313558" y="5996641"/>
            <a:ext cx="0" cy="2051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3" name="Прямая со стрелкой 242"/>
          <p:cNvCxnSpPr>
            <a:stCxn id="172" idx="2"/>
          </p:cNvCxnSpPr>
          <p:nvPr/>
        </p:nvCxnSpPr>
        <p:spPr>
          <a:xfrm flipH="1">
            <a:off x="9308722" y="965335"/>
            <a:ext cx="1" cy="4945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4" name="Прямая со стрелкой 243"/>
          <p:cNvCxnSpPr/>
          <p:nvPr/>
        </p:nvCxnSpPr>
        <p:spPr>
          <a:xfrm>
            <a:off x="9308721" y="2150484"/>
            <a:ext cx="0" cy="1705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5" name="Прямая со стрелкой 244"/>
          <p:cNvCxnSpPr/>
          <p:nvPr/>
        </p:nvCxnSpPr>
        <p:spPr>
          <a:xfrm>
            <a:off x="9308721" y="5039295"/>
            <a:ext cx="0" cy="1760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085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1247823" y="142874"/>
            <a:ext cx="96300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/>
              <a:t>ХРОМАТОГРАФИЧЕСКОЕ ВЫДЕЛЕНИЕ </a:t>
            </a:r>
            <a:r>
              <a:rPr lang="ru-RU" altLang="ru-RU" sz="2800" b="1" dirty="0" smtClean="0"/>
              <a:t>СТРОНЦИЯ</a:t>
            </a:r>
            <a:endParaRPr lang="ru-RU" altLang="ru-RU" sz="2800" b="1" dirty="0"/>
          </a:p>
        </p:txBody>
      </p:sp>
      <p:pic>
        <p:nvPicPr>
          <p:cNvPr id="5" name="Picture 1" descr="D:\Даша\STRELETSKAYA_STRONTIUM\STRELETSKAYA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617" y="1357314"/>
            <a:ext cx="6244383" cy="4260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IMG_989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" t="22000" r="3999"/>
          <a:stretch>
            <a:fillRect/>
          </a:stretch>
        </p:blipFill>
        <p:spPr bwMode="auto">
          <a:xfrm>
            <a:off x="234782" y="1700214"/>
            <a:ext cx="5406447" cy="3057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172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5294" y="1165194"/>
            <a:ext cx="11540613" cy="5179303"/>
          </a:xfrm>
        </p:spPr>
        <p:txBody>
          <a:bodyPr>
            <a:noAutofit/>
          </a:bodyPr>
          <a:lstStyle/>
          <a:p>
            <a:r>
              <a:rPr lang="ru-RU" sz="2300" b="1" dirty="0" smtClean="0"/>
              <a:t>Стронций имеет 4 стабильных изотопа (</a:t>
            </a:r>
            <a:r>
              <a:rPr lang="ru-RU" sz="2300" b="1" baseline="30000" dirty="0" smtClean="0"/>
              <a:t>88</a:t>
            </a:r>
            <a:r>
              <a:rPr lang="ru-RU" sz="2300" b="1" dirty="0" smtClean="0"/>
              <a:t>Sr, </a:t>
            </a:r>
            <a:r>
              <a:rPr lang="ru-RU" sz="2300" b="1" baseline="30000" dirty="0" smtClean="0"/>
              <a:t>87</a:t>
            </a:r>
            <a:r>
              <a:rPr lang="ru-RU" sz="2300" b="1" dirty="0" smtClean="0"/>
              <a:t>Sr, </a:t>
            </a:r>
            <a:r>
              <a:rPr lang="ru-RU" sz="2300" b="1" baseline="30000" dirty="0" smtClean="0"/>
              <a:t>86</a:t>
            </a:r>
            <a:r>
              <a:rPr lang="ru-RU" sz="2300" b="1" dirty="0" smtClean="0"/>
              <a:t>Sr и </a:t>
            </a:r>
            <a:r>
              <a:rPr lang="ru-RU" sz="2300" b="1" baseline="30000" dirty="0" smtClean="0"/>
              <a:t>84</a:t>
            </a:r>
            <a:r>
              <a:rPr lang="ru-RU" sz="2300" b="1" dirty="0" smtClean="0"/>
              <a:t>Sr), из которых </a:t>
            </a:r>
            <a:r>
              <a:rPr lang="ru-RU" sz="2300" b="1" baseline="30000" dirty="0" smtClean="0"/>
              <a:t>87</a:t>
            </a:r>
            <a:r>
              <a:rPr lang="ru-RU" sz="2300" b="1" dirty="0" smtClean="0"/>
              <a:t>Sr является радиогенным, образующимся вследствие радиоактивного распада </a:t>
            </a:r>
            <a:r>
              <a:rPr lang="ru-RU" sz="2300" b="1" baseline="30000" dirty="0" smtClean="0"/>
              <a:t>87</a:t>
            </a:r>
            <a:r>
              <a:rPr lang="ru-RU" sz="2300" b="1" dirty="0" smtClean="0"/>
              <a:t>Rb, и, следовательно, его содержание в природе не является постоянным (</a:t>
            </a:r>
            <a:r>
              <a:rPr lang="ru-RU" sz="2300" b="1" dirty="0" err="1" smtClean="0"/>
              <a:t>Faure</a:t>
            </a:r>
            <a:r>
              <a:rPr lang="ru-RU" sz="2300" b="1" dirty="0" smtClean="0"/>
              <a:t>, 2005). </a:t>
            </a:r>
          </a:p>
          <a:p>
            <a:r>
              <a:rPr lang="ru-RU" sz="2300" b="1" dirty="0" smtClean="0"/>
              <a:t>Здесь следует отметить, что ряд исследователей использует название «стабильные изотопы стронция» для отношения </a:t>
            </a:r>
            <a:r>
              <a:rPr lang="ru-RU" sz="2300" b="1" baseline="30000" dirty="0" smtClean="0"/>
              <a:t>87</a:t>
            </a:r>
            <a:r>
              <a:rPr lang="ru-RU" sz="2300" b="1" dirty="0" smtClean="0"/>
              <a:t>Sr/</a:t>
            </a:r>
            <a:r>
              <a:rPr lang="ru-RU" sz="2300" b="1" baseline="30000" dirty="0" smtClean="0"/>
              <a:t>86</a:t>
            </a:r>
            <a:r>
              <a:rPr lang="ru-RU" sz="2300" b="1" dirty="0" smtClean="0"/>
              <a:t>Sr, что исторически было обусловлено необходимостью отличать от радиоактивного </a:t>
            </a:r>
            <a:r>
              <a:rPr lang="ru-RU" sz="2300" b="1" baseline="30000" dirty="0" smtClean="0"/>
              <a:t>90</a:t>
            </a:r>
            <a:r>
              <a:rPr lang="ru-RU" sz="2300" b="1" dirty="0" smtClean="0"/>
              <a:t>Sr (период полураспада 28.78 года) имеющие природное происхождение стабильные изотопы </a:t>
            </a:r>
            <a:r>
              <a:rPr lang="ru-RU" sz="2300" b="1" baseline="30000" dirty="0" smtClean="0"/>
              <a:t>88</a:t>
            </a:r>
            <a:r>
              <a:rPr lang="ru-RU" sz="2300" b="1" dirty="0" smtClean="0"/>
              <a:t>Sr, </a:t>
            </a:r>
            <a:r>
              <a:rPr lang="ru-RU" sz="2300" b="1" baseline="30000" dirty="0" smtClean="0"/>
              <a:t>87</a:t>
            </a:r>
            <a:r>
              <a:rPr lang="ru-RU" sz="2300" b="1" dirty="0" smtClean="0"/>
              <a:t>Sr, </a:t>
            </a:r>
            <a:r>
              <a:rPr lang="ru-RU" sz="2300" b="1" baseline="30000" dirty="0" smtClean="0"/>
              <a:t>86</a:t>
            </a:r>
            <a:r>
              <a:rPr lang="ru-RU" sz="2300" b="1" dirty="0" smtClean="0"/>
              <a:t>Sr и </a:t>
            </a:r>
            <a:r>
              <a:rPr lang="ru-RU" sz="2300" b="1" baseline="30000" dirty="0" smtClean="0"/>
              <a:t>84</a:t>
            </a:r>
            <a:r>
              <a:rPr lang="ru-RU" sz="2300" b="1" dirty="0" smtClean="0"/>
              <a:t>Sr. </a:t>
            </a:r>
          </a:p>
          <a:p>
            <a:r>
              <a:rPr lang="ru-RU" sz="2300" b="1" dirty="0" smtClean="0"/>
              <a:t>Тем не менее, в последние десятилетия, вследствие бурного роста исследований нетрадиционных стабильных изотопов, в том числе стронция δ</a:t>
            </a:r>
            <a:r>
              <a:rPr lang="ru-RU" sz="2300" b="1" baseline="30000" dirty="0" smtClean="0"/>
              <a:t>88/86</a:t>
            </a:r>
            <a:r>
              <a:rPr lang="ru-RU" sz="2300" b="1" dirty="0" smtClean="0"/>
              <a:t>Sr, обусловленного появлением </a:t>
            </a:r>
            <a:r>
              <a:rPr lang="ru-RU" sz="2300" b="1" dirty="0" err="1" smtClean="0"/>
              <a:t>мультиколлекторных</a:t>
            </a:r>
            <a:r>
              <a:rPr lang="ru-RU" sz="2300" b="1" dirty="0" smtClean="0"/>
              <a:t> масс-спектрометров с индуктивно связанной плазмой, рекомендуется использовать термин «радиогенные изотопы (отношение) стронция» для </a:t>
            </a:r>
            <a:r>
              <a:rPr lang="ru-RU" sz="2300" b="1" baseline="30000" dirty="0" smtClean="0"/>
              <a:t>87</a:t>
            </a:r>
            <a:r>
              <a:rPr lang="ru-RU" sz="2300" b="1" dirty="0" smtClean="0"/>
              <a:t>Sr/</a:t>
            </a:r>
            <a:r>
              <a:rPr lang="ru-RU" sz="2300" b="1" baseline="30000" dirty="0" smtClean="0"/>
              <a:t>86</a:t>
            </a:r>
            <a:r>
              <a:rPr lang="ru-RU" sz="2300" b="1" dirty="0" smtClean="0"/>
              <a:t>Sr, используемых в исследованиях </a:t>
            </a:r>
            <a:r>
              <a:rPr lang="ru-RU" sz="2300" b="1" dirty="0" err="1" smtClean="0"/>
              <a:t>палеомобильности</a:t>
            </a:r>
            <a:r>
              <a:rPr lang="ru-RU" sz="2300" b="1" dirty="0" smtClean="0"/>
              <a:t>, а «стабильные изотопы (отношение) стронция» для δ</a:t>
            </a:r>
            <a:r>
              <a:rPr lang="ru-RU" sz="2300" b="1" baseline="30000" dirty="0" smtClean="0"/>
              <a:t>88/86</a:t>
            </a:r>
            <a:r>
              <a:rPr lang="ru-RU" sz="2300" b="1" dirty="0" smtClean="0"/>
              <a:t>Sr, когда мы говорим о масс-зависимом фракционировании стабильных изотопов </a:t>
            </a:r>
            <a:r>
              <a:rPr lang="ru-RU" sz="2300" b="1" baseline="30000" dirty="0" smtClean="0"/>
              <a:t>86</a:t>
            </a:r>
            <a:r>
              <a:rPr lang="ru-RU" sz="2300" b="1" dirty="0" smtClean="0"/>
              <a:t>Sr и </a:t>
            </a:r>
            <a:r>
              <a:rPr lang="ru-RU" sz="2300" b="1" baseline="30000" dirty="0" smtClean="0"/>
              <a:t>88</a:t>
            </a:r>
            <a:r>
              <a:rPr lang="ru-RU" sz="2300" b="1" dirty="0" smtClean="0"/>
              <a:t>Sr (например, в исследованиях </a:t>
            </a:r>
            <a:r>
              <a:rPr lang="ru-RU" sz="2300" b="1" dirty="0" err="1" smtClean="0"/>
              <a:t>палеодиеты</a:t>
            </a:r>
            <a:r>
              <a:rPr lang="ru-RU" sz="2300" b="1" dirty="0" smtClean="0"/>
              <a:t>).</a:t>
            </a:r>
            <a:endParaRPr lang="ru-RU" sz="2300" b="1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17B609D-60CB-4512-BA84-6A267ED52A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5693" y="145714"/>
            <a:ext cx="105156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000" b="1" dirty="0" smtClean="0">
                <a:latin typeface="+mn-lt"/>
              </a:rPr>
              <a:t>РАДИОГЕННЫЕ ИЗОТОПЫ СТРОНЦИЯ</a:t>
            </a:r>
            <a:endParaRPr lang="ru-RU" sz="3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4065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3631582" y="3417837"/>
            <a:ext cx="4367980" cy="3284887"/>
            <a:chOff x="4140299" y="3534976"/>
            <a:chExt cx="4367980" cy="3284887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0299" y="3534976"/>
              <a:ext cx="4367980" cy="3284887"/>
            </a:xfrm>
            <a:prstGeom prst="rect">
              <a:avLst/>
            </a:prstGeom>
          </p:spPr>
        </p:pic>
        <p:sp>
          <p:nvSpPr>
            <p:cNvPr id="5" name="Прямоугольник 2"/>
            <p:cNvSpPr>
              <a:spLocks noChangeArrowheads="1"/>
            </p:cNvSpPr>
            <p:nvPr/>
          </p:nvSpPr>
          <p:spPr bwMode="auto">
            <a:xfrm>
              <a:off x="4140300" y="3613448"/>
              <a:ext cx="421993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just" eaLnBrk="1" hangingPunct="1"/>
              <a:r>
                <a:rPr lang="ru-RU" altLang="ru-RU" sz="1400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Квадрупольный ИСП масс-спектрометр </a:t>
              </a:r>
              <a:r>
                <a:rPr lang="en-GB" altLang="ru-RU" sz="1400" b="1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NexION</a:t>
              </a:r>
              <a:r>
                <a:rPr lang="en-GB" altLang="ru-RU" sz="1400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300S </a:t>
              </a:r>
              <a:r>
                <a:rPr lang="ru-RU" altLang="ru-RU" sz="1400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(</a:t>
              </a:r>
              <a:r>
                <a:rPr lang="en-GB" altLang="ru-RU" sz="1400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PerkinElmer)</a:t>
              </a:r>
              <a:r>
                <a:rPr lang="ru-RU" altLang="ru-RU" sz="1400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ru-RU" altLang="ru-RU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Заголовок 1"/>
          <p:cNvSpPr txBox="1">
            <a:spLocks/>
          </p:cNvSpPr>
          <p:nvPr/>
        </p:nvSpPr>
        <p:spPr>
          <a:xfrm>
            <a:off x="1696262" y="157699"/>
            <a:ext cx="8429625" cy="598487"/>
          </a:xfrm>
          <a:prstGeom prst="rect">
            <a:avLst/>
          </a:prstGeom>
        </p:spPr>
        <p:txBody>
          <a:bodyPr anchor="ctr">
            <a:normAutofit fontScale="82500" lnSpcReduction="10000"/>
          </a:bodyPr>
          <a:lstStyle/>
          <a:p>
            <a:pPr algn="ctr">
              <a:defRPr/>
            </a:pPr>
            <a:r>
              <a:rPr lang="ru-RU" sz="4400" b="1" dirty="0" smtClean="0">
                <a:ea typeface="+mj-ea"/>
                <a:cs typeface="+mj-cs"/>
              </a:rPr>
              <a:t>МИКРОЭЛЕМЕНТНЫЙ ИСП-МС АНАЛИЗ </a:t>
            </a:r>
            <a:endParaRPr lang="ru-RU" sz="4400" b="1" dirty="0">
              <a:ea typeface="+mj-ea"/>
              <a:cs typeface="+mj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8792" y="756186"/>
            <a:ext cx="1157664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В отфильтрованных образцах воды и растительности проводили определение микроэлементного состава методом квадрупольной масс-спектрометрии с индуктивно связанной плазмой на масс-спектрометре </a:t>
            </a:r>
            <a:r>
              <a:rPr lang="ru-RU" sz="2000" b="1" dirty="0" err="1" smtClean="0"/>
              <a:t>NexION</a:t>
            </a:r>
            <a:r>
              <a:rPr lang="ru-RU" sz="2000" b="1" dirty="0" smtClean="0"/>
              <a:t> 300S в режиме количественного анализа. </a:t>
            </a:r>
          </a:p>
          <a:p>
            <a:endParaRPr lang="ru-RU" sz="2000" b="1" dirty="0"/>
          </a:p>
          <a:p>
            <a:r>
              <a:rPr lang="ru-RU" sz="2000" b="1" dirty="0" smtClean="0"/>
              <a:t>Для градуировки масс-спектрометра использовались стандартные образцы (</a:t>
            </a:r>
            <a:r>
              <a:rPr lang="ru-RU" sz="2000" b="1" dirty="0" err="1" smtClean="0"/>
              <a:t>Inorganic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Ventures</a:t>
            </a:r>
            <a:r>
              <a:rPr lang="ru-RU" sz="2000" b="1" dirty="0" smtClean="0"/>
              <a:t>) с содержанием 10 мкг/л. </a:t>
            </a:r>
          </a:p>
          <a:p>
            <a:endParaRPr lang="ru-RU" sz="2000" b="1" dirty="0"/>
          </a:p>
          <a:p>
            <a:r>
              <a:rPr lang="ru-RU" sz="2000" b="1" dirty="0" smtClean="0"/>
              <a:t>Индий (10 мкг/л) использовался в качестве элемента внутреннего стандарта. 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6797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055" y="4188630"/>
            <a:ext cx="3792756" cy="2528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920549" y="157699"/>
            <a:ext cx="8429625" cy="598487"/>
          </a:xfrm>
          <a:prstGeom prst="rect">
            <a:avLst/>
          </a:prstGeom>
        </p:spPr>
        <p:txBody>
          <a:bodyPr anchor="ctr">
            <a:normAutofit fontScale="90000" lnSpcReduction="20000"/>
          </a:bodyPr>
          <a:lstStyle/>
          <a:p>
            <a:pPr algn="ctr">
              <a:defRPr/>
            </a:pPr>
            <a:r>
              <a:rPr lang="ru-RU" sz="4400" b="1" dirty="0">
                <a:ea typeface="+mj-ea"/>
                <a:cs typeface="+mj-cs"/>
              </a:rPr>
              <a:t>ИЗОТОПНЫЙ АНАЛИЗ СТРОНЦИЯ</a:t>
            </a:r>
          </a:p>
        </p:txBody>
      </p:sp>
      <p:sp>
        <p:nvSpPr>
          <p:cNvPr id="18436" name="Rectangle 3"/>
          <p:cNvSpPr>
            <a:spLocks noChangeArrowheads="1"/>
          </p:cNvSpPr>
          <p:nvPr/>
        </p:nvSpPr>
        <p:spPr bwMode="auto">
          <a:xfrm>
            <a:off x="267419" y="741530"/>
            <a:ext cx="11266097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Измерения изотопного состава стронция проводили из 3%-</a:t>
            </a:r>
            <a:r>
              <a:rPr lang="ru-RU" altLang="ru-RU" sz="2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го</a:t>
            </a:r>
            <a:r>
              <a:rPr lang="ru-RU" altLang="ru-RU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 азотнокислого раствора на </a:t>
            </a:r>
            <a:r>
              <a:rPr lang="ru-RU" altLang="ru-RU" sz="2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мультиколлекторном</a:t>
            </a:r>
            <a:r>
              <a:rPr lang="ru-RU" altLang="ru-RU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магнито</a:t>
            </a:r>
            <a:r>
              <a:rPr lang="ru-RU" altLang="ru-RU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-секторном масс-спектрометре с двойной фокусировкой </a:t>
            </a:r>
            <a:r>
              <a:rPr lang="en-US" altLang="ru-RU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Neptune Plus</a:t>
            </a:r>
            <a:r>
              <a:rPr lang="ru-RU" altLang="ru-RU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altLang="ru-RU" sz="2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Thermo</a:t>
            </a:r>
            <a:r>
              <a:rPr lang="ru-RU" altLang="ru-RU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Fischer</a:t>
            </a:r>
            <a:r>
              <a:rPr lang="ru-RU" altLang="ru-RU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22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Для оценки правильности и долговременной </a:t>
            </a:r>
            <a:r>
              <a:rPr lang="ru-RU" altLang="ru-RU" sz="2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воспроизводимости</a:t>
            </a:r>
            <a:r>
              <a:rPr lang="ru-RU" altLang="ru-RU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 измерительной процедуры использовали стандарт изотопного состава стронция </a:t>
            </a:r>
            <a:r>
              <a:rPr lang="en-US" altLang="ru-RU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NIST SRM</a:t>
            </a:r>
            <a:r>
              <a:rPr lang="ru-RU" altLang="ru-RU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 987: </a:t>
            </a:r>
            <a:r>
              <a:rPr lang="ru-RU" altLang="ru-RU" sz="2200" b="1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87</a:t>
            </a:r>
            <a:r>
              <a:rPr lang="en-US" altLang="ru-RU" sz="2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Sr</a:t>
            </a:r>
            <a:r>
              <a:rPr lang="ru-RU" altLang="ru-RU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altLang="ru-RU" sz="2200" b="1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86</a:t>
            </a:r>
            <a:r>
              <a:rPr lang="en-US" altLang="ru-RU" sz="2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Sr</a:t>
            </a:r>
            <a:r>
              <a:rPr lang="ru-RU" altLang="ru-RU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 = 0,710266±8 (1</a:t>
            </a:r>
            <a:r>
              <a:rPr lang="en-US" altLang="ru-RU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SD</a:t>
            </a:r>
            <a:r>
              <a:rPr lang="ru-RU" altLang="ru-RU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ru-RU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ru-RU" altLang="ru-RU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=23).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22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Измерение изотопных отношений стронция проводили методом </a:t>
            </a:r>
            <a:r>
              <a:rPr lang="ru-RU" altLang="ru-RU" sz="2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брекетинга</a:t>
            </a:r>
            <a:r>
              <a:rPr lang="ru-RU" altLang="ru-RU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altLang="ru-RU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SSB</a:t>
            </a:r>
            <a:r>
              <a:rPr lang="ru-RU" altLang="ru-RU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) по схеме «стандарт-образец-образец-стандарт». </a:t>
            </a:r>
            <a:endParaRPr lang="ru-RU" altLang="ru-RU" sz="2200" b="1" dirty="0">
              <a:ea typeface="Calibri" panose="020F0502020204030204" pitchFamily="34" charset="0"/>
            </a:endParaRPr>
          </a:p>
        </p:txBody>
      </p:sp>
      <p:pic>
        <p:nvPicPr>
          <p:cNvPr id="18437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625" y="4188630"/>
            <a:ext cx="3279259" cy="2528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756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9"/>
          <a:stretch/>
        </p:blipFill>
        <p:spPr bwMode="auto">
          <a:xfrm>
            <a:off x="276043" y="717404"/>
            <a:ext cx="11604901" cy="5234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318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4582" b="6552"/>
          <a:stretch/>
        </p:blipFill>
        <p:spPr>
          <a:xfrm>
            <a:off x="333413" y="621101"/>
            <a:ext cx="11579666" cy="57883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319" y="2113471"/>
            <a:ext cx="2843271" cy="409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02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6822337"/>
              </p:ext>
            </p:extLst>
          </p:nvPr>
        </p:nvGraphicFramePr>
        <p:xfrm>
          <a:off x="3827268" y="95750"/>
          <a:ext cx="4053082" cy="328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7" r:id="rId3" imgW="3765600" imgH="3049920" progId="">
                  <p:embed/>
                </p:oleObj>
              </mc:Choice>
              <mc:Fallback>
                <p:oleObj r:id="rId3" imgW="3765600" imgH="30499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27268" y="95750"/>
                        <a:ext cx="4053082" cy="3282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Группа 12"/>
          <p:cNvGrpSpPr/>
          <p:nvPr/>
        </p:nvGrpSpPr>
        <p:grpSpPr>
          <a:xfrm>
            <a:off x="0" y="189781"/>
            <a:ext cx="4165780" cy="3217126"/>
            <a:chOff x="0" y="189781"/>
            <a:chExt cx="4165780" cy="3217126"/>
          </a:xfrm>
        </p:grpSpPr>
        <p:pic>
          <p:nvPicPr>
            <p:cNvPr id="5" name="Рисунок 4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9781"/>
              <a:ext cx="4165780" cy="321712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711200" y="981075"/>
              <a:ext cx="2457450" cy="1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Группа 18"/>
          <p:cNvGrpSpPr/>
          <p:nvPr/>
        </p:nvGrpSpPr>
        <p:grpSpPr>
          <a:xfrm>
            <a:off x="7678362" y="413078"/>
            <a:ext cx="4029256" cy="2979475"/>
            <a:chOff x="7678362" y="413078"/>
            <a:chExt cx="4029256" cy="2979475"/>
          </a:xfrm>
        </p:grpSpPr>
        <p:graphicFrame>
          <p:nvGraphicFramePr>
            <p:cNvPr id="14" name="Объект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45997596"/>
                </p:ext>
              </p:extLst>
            </p:nvPr>
          </p:nvGraphicFramePr>
          <p:xfrm>
            <a:off x="7678362" y="413078"/>
            <a:ext cx="4029256" cy="2979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8" r:id="rId6" imgW="3765600" imgH="2784960" progId="">
                    <p:embed/>
                  </p:oleObj>
                </mc:Choice>
                <mc:Fallback>
                  <p:oleObj r:id="rId6" imgW="3765600" imgH="2784960" progId="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7678362" y="413078"/>
                          <a:ext cx="4029256" cy="29794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5" name="Прямая соединительная линия 14"/>
            <p:cNvCxnSpPr/>
            <p:nvPr/>
          </p:nvCxnSpPr>
          <p:spPr>
            <a:xfrm flipV="1">
              <a:off x="8360819" y="850583"/>
              <a:ext cx="3170146" cy="3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0" name="Объект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3172869"/>
              </p:ext>
            </p:extLst>
          </p:nvPr>
        </p:nvGraphicFramePr>
        <p:xfrm>
          <a:off x="9013" y="3431283"/>
          <a:ext cx="4281047" cy="31790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9" r:id="rId8" imgW="3749760" imgH="2784960" progId="">
                  <p:embed/>
                </p:oleObj>
              </mc:Choice>
              <mc:Fallback>
                <p:oleObj r:id="rId8" imgW="3749760" imgH="27849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013" y="3431283"/>
                        <a:ext cx="4281047" cy="31790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1" name="Прямая соединительная линия 20"/>
          <p:cNvCxnSpPr/>
          <p:nvPr/>
        </p:nvCxnSpPr>
        <p:spPr>
          <a:xfrm flipV="1">
            <a:off x="711200" y="4752023"/>
            <a:ext cx="3170146" cy="3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Объект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3368671"/>
              </p:ext>
            </p:extLst>
          </p:nvPr>
        </p:nvGraphicFramePr>
        <p:xfrm>
          <a:off x="3881346" y="3524486"/>
          <a:ext cx="4066314" cy="30703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0" r:id="rId10" imgW="3765600" imgH="2842560" progId="">
                  <p:embed/>
                </p:oleObj>
              </mc:Choice>
              <mc:Fallback>
                <p:oleObj r:id="rId10" imgW="3765600" imgH="28425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881346" y="3524486"/>
                        <a:ext cx="4066314" cy="30703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4" name="Прямая соединительная линия 23"/>
          <p:cNvCxnSpPr/>
          <p:nvPr/>
        </p:nvCxnSpPr>
        <p:spPr>
          <a:xfrm flipV="1">
            <a:off x="4533787" y="3807143"/>
            <a:ext cx="3170146" cy="3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5" name="Объект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7183029"/>
              </p:ext>
            </p:extLst>
          </p:nvPr>
        </p:nvGraphicFramePr>
        <p:xfrm>
          <a:off x="7678361" y="3507984"/>
          <a:ext cx="4141631" cy="30625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1" r:id="rId12" imgW="3765600" imgH="2784960" progId="">
                  <p:embed/>
                </p:oleObj>
              </mc:Choice>
              <mc:Fallback>
                <p:oleObj r:id="rId12" imgW="3765600" imgH="27849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678361" y="3507984"/>
                        <a:ext cx="4141631" cy="30625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6" name="Прямая соединительная линия 25"/>
          <p:cNvCxnSpPr/>
          <p:nvPr/>
        </p:nvCxnSpPr>
        <p:spPr>
          <a:xfrm flipV="1">
            <a:off x="8336167" y="3746183"/>
            <a:ext cx="3324147" cy="4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551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4922238"/>
              </p:ext>
            </p:extLst>
          </p:nvPr>
        </p:nvGraphicFramePr>
        <p:xfrm>
          <a:off x="311784" y="92075"/>
          <a:ext cx="4237355" cy="31333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2" r:id="rId3" imgW="3765600" imgH="2784960" progId="">
                  <p:embed/>
                </p:oleObj>
              </mc:Choice>
              <mc:Fallback>
                <p:oleObj r:id="rId3" imgW="3765600" imgH="27849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1784" y="92075"/>
                        <a:ext cx="4237355" cy="31333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Прямая соединительная линия 4"/>
          <p:cNvCxnSpPr/>
          <p:nvPr/>
        </p:nvCxnSpPr>
        <p:spPr>
          <a:xfrm flipV="1">
            <a:off x="990487" y="667703"/>
            <a:ext cx="3324147" cy="4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0651671"/>
              </p:ext>
            </p:extLst>
          </p:nvPr>
        </p:nvGraphicFramePr>
        <p:xfrm>
          <a:off x="4215574" y="139968"/>
          <a:ext cx="4128326" cy="30527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3" r:id="rId5" imgW="3765600" imgH="2784960" progId="">
                  <p:embed/>
                </p:oleObj>
              </mc:Choice>
              <mc:Fallback>
                <p:oleObj r:id="rId5" imgW="3765600" imgH="27849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15574" y="139968"/>
                        <a:ext cx="4128326" cy="30527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Прямая соединительная линия 6"/>
          <p:cNvCxnSpPr/>
          <p:nvPr/>
        </p:nvCxnSpPr>
        <p:spPr>
          <a:xfrm flipV="1">
            <a:off x="4884307" y="987743"/>
            <a:ext cx="3324147" cy="4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2905494"/>
              </p:ext>
            </p:extLst>
          </p:nvPr>
        </p:nvGraphicFramePr>
        <p:xfrm>
          <a:off x="8122284" y="200376"/>
          <a:ext cx="3963035" cy="29923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4" r:id="rId7" imgW="3765600" imgH="2842560" progId="">
                  <p:embed/>
                </p:oleObj>
              </mc:Choice>
              <mc:Fallback>
                <p:oleObj r:id="rId7" imgW="3765600" imgH="28425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122284" y="200376"/>
                        <a:ext cx="3963035" cy="29923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Прямая соединительная линия 8"/>
          <p:cNvCxnSpPr/>
          <p:nvPr/>
        </p:nvCxnSpPr>
        <p:spPr>
          <a:xfrm flipV="1">
            <a:off x="8761172" y="797243"/>
            <a:ext cx="3324147" cy="4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9575821"/>
              </p:ext>
            </p:extLst>
          </p:nvPr>
        </p:nvGraphicFramePr>
        <p:xfrm>
          <a:off x="347662" y="3162300"/>
          <a:ext cx="4357687" cy="31899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5" r:id="rId9" imgW="3667680" imgH="2684160" progId="">
                  <p:embed/>
                </p:oleObj>
              </mc:Choice>
              <mc:Fallback>
                <p:oleObj r:id="rId9" imgW="3667680" imgH="26841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47662" y="3162300"/>
                        <a:ext cx="4357687" cy="31899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Прямая соединительная линия 9"/>
          <p:cNvCxnSpPr/>
          <p:nvPr/>
        </p:nvCxnSpPr>
        <p:spPr>
          <a:xfrm flipV="1">
            <a:off x="1104786" y="3887153"/>
            <a:ext cx="3324147" cy="4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7291876"/>
              </p:ext>
            </p:extLst>
          </p:nvPr>
        </p:nvGraphicFramePr>
        <p:xfrm>
          <a:off x="4190808" y="3302541"/>
          <a:ext cx="4191192" cy="30680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6" r:id="rId11" imgW="3667680" imgH="2684160" progId="">
                  <p:embed/>
                </p:oleObj>
              </mc:Choice>
              <mc:Fallback>
                <p:oleObj r:id="rId11" imgW="3667680" imgH="26841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190808" y="3302541"/>
                        <a:ext cx="4191192" cy="30680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7666790"/>
              </p:ext>
            </p:extLst>
          </p:nvPr>
        </p:nvGraphicFramePr>
        <p:xfrm>
          <a:off x="7824787" y="3318955"/>
          <a:ext cx="4260531" cy="3118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7" r:id="rId13" imgW="3667680" imgH="2684160" progId="">
                  <p:embed/>
                </p:oleObj>
              </mc:Choice>
              <mc:Fallback>
                <p:oleObj r:id="rId13" imgW="3667680" imgH="26841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824787" y="3318955"/>
                        <a:ext cx="4260531" cy="3118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Прямая соединительная линия 11"/>
          <p:cNvCxnSpPr/>
          <p:nvPr/>
        </p:nvCxnSpPr>
        <p:spPr>
          <a:xfrm flipV="1">
            <a:off x="8553336" y="3563303"/>
            <a:ext cx="3324147" cy="4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602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1140826"/>
            <a:ext cx="5490928" cy="4019550"/>
            <a:chOff x="2581511" y="1152525"/>
            <a:chExt cx="5490928" cy="4019550"/>
          </a:xfrm>
        </p:grpSpPr>
        <p:graphicFrame>
          <p:nvGraphicFramePr>
            <p:cNvPr id="2" name="Объект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64889494"/>
                </p:ext>
              </p:extLst>
            </p:nvPr>
          </p:nvGraphicFramePr>
          <p:xfrm>
            <a:off x="2581511" y="1152525"/>
            <a:ext cx="5490928" cy="4019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8" r:id="rId3" imgW="3667680" imgH="2684160" progId="">
                    <p:embed/>
                  </p:oleObj>
                </mc:Choice>
                <mc:Fallback>
                  <p:oleObj r:id="rId3" imgW="3667680" imgH="2684160" progId="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581511" y="1152525"/>
                          <a:ext cx="5490928" cy="40195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3" name="Прямая соединительная линия 2"/>
            <p:cNvCxnSpPr/>
            <p:nvPr/>
          </p:nvCxnSpPr>
          <p:spPr>
            <a:xfrm flipV="1">
              <a:off x="3533661" y="1934528"/>
              <a:ext cx="4124439" cy="4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Прямоугольник 5"/>
          <p:cNvSpPr/>
          <p:nvPr/>
        </p:nvSpPr>
        <p:spPr>
          <a:xfrm>
            <a:off x="5895703" y="1868042"/>
            <a:ext cx="582759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В целом, содержания большинства загрязняющих микроэлементов в водотоках и водоемах Оренбургской области не превышают величин, приведенных в СанПиН для питьевой воды 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2644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29727" y="5334005"/>
            <a:ext cx="110935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Работы поддержаны грантом РФФИ № 20-09-00194 и </a:t>
            </a:r>
            <a:r>
              <a:rPr lang="ru-RU" sz="2000" b="1" dirty="0" err="1" smtClean="0"/>
              <a:t>госзаданием</a:t>
            </a:r>
            <a:r>
              <a:rPr lang="ru-RU" sz="2000" b="1" dirty="0" smtClean="0"/>
              <a:t> ИГГ </a:t>
            </a:r>
            <a:r>
              <a:rPr lang="ru-RU" sz="2000" b="1" dirty="0" err="1" smtClean="0"/>
              <a:t>УрО</a:t>
            </a:r>
            <a:r>
              <a:rPr lang="ru-RU" sz="2000" b="1" dirty="0" smtClean="0"/>
              <a:t> РАН № АААА-А18-118053090045-8. Дооснащение и комплексное развитие ЦКП «</a:t>
            </a:r>
            <a:r>
              <a:rPr lang="ru-RU" sz="2000" b="1" dirty="0" err="1" smtClean="0"/>
              <a:t>Геоаналитик</a:t>
            </a:r>
            <a:r>
              <a:rPr lang="ru-RU" sz="2000" b="1" dirty="0" smtClean="0"/>
              <a:t>» ИГГ </a:t>
            </a:r>
            <a:r>
              <a:rPr lang="ru-RU" sz="2000" b="1" dirty="0" err="1" smtClean="0"/>
              <a:t>УрО</a:t>
            </a:r>
            <a:r>
              <a:rPr lang="ru-RU" sz="2000" b="1" dirty="0" smtClean="0"/>
              <a:t> РАН профинансировано грантом Министерства науки и высшего образования РФ, соглашение № 075-15-2021-680 </a:t>
            </a:r>
            <a:endParaRPr lang="ru-RU" sz="2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42639" y="195992"/>
            <a:ext cx="110935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/>
              <a:t>БЛАГОДАРЮ ЗА ВНИМАНИЕ!</a:t>
            </a:r>
            <a:endParaRPr lang="ru-RU" sz="4800" b="1" dirty="0"/>
          </a:p>
        </p:txBody>
      </p:sp>
      <p:pic>
        <p:nvPicPr>
          <p:cNvPr id="5" name="Picture 2" descr="D:\Kiseleva\рабочее\конференции\2022\Проблемы прочности\карта вода ростов 1 вариант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812" y="900246"/>
            <a:ext cx="6211992" cy="439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6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918" y="207809"/>
            <a:ext cx="10926559" cy="1227701"/>
          </a:xfrm>
        </p:spPr>
        <p:txBody>
          <a:bodyPr>
            <a:normAutofit fontScale="90000"/>
          </a:bodyPr>
          <a:lstStyle/>
          <a:p>
            <a:r>
              <a:rPr lang="en-US" sz="2200" i="1" dirty="0" smtClean="0"/>
              <a:t>Caterina Durante, Carlo </a:t>
            </a:r>
            <a:r>
              <a:rPr lang="en-US" sz="2200" i="1" dirty="0" err="1" smtClean="0"/>
              <a:t>Baschieri</a:t>
            </a:r>
            <a:r>
              <a:rPr lang="en-US" sz="2200" i="1" dirty="0" smtClean="0"/>
              <a:t>, Lucia </a:t>
            </a:r>
            <a:r>
              <a:rPr lang="en-US" sz="2200" i="1" dirty="0" err="1" smtClean="0"/>
              <a:t>Bertacchini</a:t>
            </a:r>
            <a:r>
              <a:rPr lang="en-US" sz="2200" i="1" dirty="0" smtClean="0"/>
              <a:t>, Marina </a:t>
            </a:r>
            <a:r>
              <a:rPr lang="en-US" sz="2200" i="1" dirty="0" err="1" smtClean="0"/>
              <a:t>Cocchi</a:t>
            </a:r>
            <a:r>
              <a:rPr lang="en-US" sz="2200" i="1" dirty="0" smtClean="0"/>
              <a:t>, Simona </a:t>
            </a:r>
            <a:r>
              <a:rPr lang="en-US" sz="2200" i="1" dirty="0" err="1" smtClean="0"/>
              <a:t>Sighinolfi</a:t>
            </a:r>
            <a:r>
              <a:rPr lang="en-US" sz="2200" i="1" dirty="0" smtClean="0"/>
              <a:t>, Michele </a:t>
            </a:r>
            <a:r>
              <a:rPr lang="en-US" sz="2200" i="1" dirty="0" err="1" smtClean="0"/>
              <a:t>Silvestri</a:t>
            </a:r>
            <a:r>
              <a:rPr lang="en-US" sz="2200" i="1" dirty="0" smtClean="0"/>
              <a:t>, Andrea </a:t>
            </a:r>
            <a:r>
              <a:rPr lang="en-US" sz="2200" i="1" dirty="0" err="1" smtClean="0"/>
              <a:t>Marchetti</a:t>
            </a:r>
            <a:r>
              <a:rPr lang="en-US" sz="2200" i="1" dirty="0" smtClean="0"/>
              <a:t>,</a:t>
            </a:r>
            <a:br>
              <a:rPr lang="en-US" sz="2200" i="1" dirty="0" smtClean="0"/>
            </a:br>
            <a:r>
              <a:rPr lang="en-US" sz="2200" b="1" i="1" dirty="0" smtClean="0"/>
              <a:t>Geographical traceability based on 87Sr/86Sr indicator: A first approach for PDO Lambrusco wines from Modena,</a:t>
            </a:r>
            <a:r>
              <a:rPr lang="ru-RU" sz="2200" b="1" i="1" dirty="0" smtClean="0"/>
              <a:t> </a:t>
            </a:r>
            <a:r>
              <a:rPr lang="en-US" sz="2200" i="1" dirty="0" smtClean="0"/>
              <a:t>Food Chemistry,</a:t>
            </a:r>
            <a:r>
              <a:rPr lang="ru-RU" sz="2200" i="1" dirty="0" smtClean="0"/>
              <a:t> </a:t>
            </a:r>
            <a:r>
              <a:rPr lang="en-US" sz="2200" i="1" dirty="0" smtClean="0"/>
              <a:t>Volume 141, Issue 3,</a:t>
            </a:r>
            <a:r>
              <a:rPr lang="ru-RU" sz="2200" i="1" dirty="0" smtClean="0"/>
              <a:t> </a:t>
            </a:r>
            <a:r>
              <a:rPr lang="en-US" sz="2200" i="1" dirty="0" smtClean="0"/>
              <a:t>2013,</a:t>
            </a:r>
            <a:r>
              <a:rPr lang="ru-RU" sz="2200" i="1" dirty="0" smtClean="0"/>
              <a:t> </a:t>
            </a:r>
            <a:r>
              <a:rPr lang="en-US" sz="2200" i="1" dirty="0" smtClean="0"/>
              <a:t>Pages 2779-2787</a:t>
            </a:r>
            <a:endParaRPr lang="ru-RU" sz="2200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67679"/>
          <a:stretch/>
        </p:blipFill>
        <p:spPr>
          <a:xfrm>
            <a:off x="328918" y="1818967"/>
            <a:ext cx="7855136" cy="44343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3553" y="3223598"/>
            <a:ext cx="2660903" cy="17711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1701" y="5019368"/>
            <a:ext cx="2814233" cy="18386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0054" y="1284877"/>
            <a:ext cx="2815880" cy="18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61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632" y="208644"/>
            <a:ext cx="11543071" cy="1325563"/>
          </a:xfrm>
        </p:spPr>
        <p:txBody>
          <a:bodyPr>
            <a:normAutofit fontScale="90000"/>
          </a:bodyPr>
          <a:lstStyle/>
          <a:p>
            <a:r>
              <a:rPr lang="en-US" sz="2200" i="1" dirty="0" smtClean="0">
                <a:latin typeface="+mn-lt"/>
              </a:rPr>
              <a:t>Silvia </a:t>
            </a:r>
            <a:r>
              <a:rPr lang="en-US" sz="2200" i="1" dirty="0" err="1" smtClean="0">
                <a:latin typeface="+mn-lt"/>
              </a:rPr>
              <a:t>García</a:t>
            </a:r>
            <a:r>
              <a:rPr lang="en-US" sz="2200" i="1" dirty="0" smtClean="0">
                <a:latin typeface="+mn-lt"/>
              </a:rPr>
              <a:t>-Ruiz, </a:t>
            </a:r>
            <a:r>
              <a:rPr lang="en-US" sz="2200" i="1" dirty="0" err="1" smtClean="0">
                <a:latin typeface="+mn-lt"/>
              </a:rPr>
              <a:t>Mariella</a:t>
            </a:r>
            <a:r>
              <a:rPr lang="en-US" sz="2200" i="1" dirty="0" smtClean="0">
                <a:latin typeface="+mn-lt"/>
              </a:rPr>
              <a:t> Moldovan, </a:t>
            </a:r>
            <a:r>
              <a:rPr lang="en-US" sz="2200" i="1" dirty="0" err="1" smtClean="0">
                <a:latin typeface="+mn-lt"/>
              </a:rPr>
              <a:t>Giuseppino</a:t>
            </a:r>
            <a:r>
              <a:rPr lang="en-US" sz="2200" i="1" dirty="0" smtClean="0">
                <a:latin typeface="+mn-lt"/>
              </a:rPr>
              <a:t> Fortunato, Samuel </a:t>
            </a:r>
            <a:r>
              <a:rPr lang="en-US" sz="2200" i="1" dirty="0" err="1" smtClean="0">
                <a:latin typeface="+mn-lt"/>
              </a:rPr>
              <a:t>Wunderli</a:t>
            </a:r>
            <a:r>
              <a:rPr lang="en-US" sz="2200" i="1" dirty="0" smtClean="0">
                <a:latin typeface="+mn-lt"/>
              </a:rPr>
              <a:t>, J. Ignacio </a:t>
            </a:r>
            <a:r>
              <a:rPr lang="en-US" sz="2200" i="1" dirty="0" err="1" smtClean="0">
                <a:latin typeface="+mn-lt"/>
              </a:rPr>
              <a:t>García</a:t>
            </a:r>
            <a:r>
              <a:rPr lang="en-US" sz="2200" i="1" dirty="0" smtClean="0">
                <a:latin typeface="+mn-lt"/>
              </a:rPr>
              <a:t> Alonso,</a:t>
            </a:r>
            <a:br>
              <a:rPr lang="en-US" sz="2200" i="1" dirty="0" smtClean="0">
                <a:latin typeface="+mn-lt"/>
              </a:rPr>
            </a:br>
            <a:r>
              <a:rPr lang="en-US" sz="2200" b="1" i="1" dirty="0" smtClean="0">
                <a:latin typeface="+mn-lt"/>
              </a:rPr>
              <a:t>Evaluation of strontium isotope abundance ratios in combination with multi-elemental analysis as a possible tool to study the geographical origin of ciders</a:t>
            </a:r>
            <a:r>
              <a:rPr lang="en-US" sz="2200" i="1" dirty="0" smtClean="0">
                <a:latin typeface="+mn-lt"/>
              </a:rPr>
              <a:t>,</a:t>
            </a:r>
            <a:r>
              <a:rPr lang="ru-RU" sz="2200" i="1" dirty="0" smtClean="0">
                <a:latin typeface="+mn-lt"/>
              </a:rPr>
              <a:t> </a:t>
            </a:r>
            <a:r>
              <a:rPr lang="en-US" sz="2200" i="1" dirty="0" err="1" smtClean="0">
                <a:latin typeface="+mn-lt"/>
              </a:rPr>
              <a:t>Analytica</a:t>
            </a:r>
            <a:r>
              <a:rPr lang="en-US" sz="2200" i="1" dirty="0" smtClean="0">
                <a:latin typeface="+mn-lt"/>
              </a:rPr>
              <a:t> </a:t>
            </a:r>
            <a:r>
              <a:rPr lang="en-US" sz="2200" i="1" dirty="0" err="1" smtClean="0">
                <a:latin typeface="+mn-lt"/>
              </a:rPr>
              <a:t>Chimica</a:t>
            </a:r>
            <a:r>
              <a:rPr lang="en-US" sz="2200" i="1" dirty="0" smtClean="0">
                <a:latin typeface="+mn-lt"/>
              </a:rPr>
              <a:t> </a:t>
            </a:r>
            <a:r>
              <a:rPr lang="en-US" sz="2200" i="1" dirty="0" err="1" smtClean="0">
                <a:latin typeface="+mn-lt"/>
              </a:rPr>
              <a:t>Acta</a:t>
            </a:r>
            <a:r>
              <a:rPr lang="en-US" sz="2200" i="1" dirty="0" smtClean="0">
                <a:latin typeface="+mn-lt"/>
              </a:rPr>
              <a:t>,</a:t>
            </a:r>
            <a:r>
              <a:rPr lang="ru-RU" sz="2200" i="1" dirty="0" smtClean="0">
                <a:latin typeface="+mn-lt"/>
              </a:rPr>
              <a:t> </a:t>
            </a:r>
            <a:r>
              <a:rPr lang="en-US" sz="2200" i="1" dirty="0" smtClean="0">
                <a:latin typeface="+mn-lt"/>
              </a:rPr>
              <a:t>Volume 590, Issue 1,</a:t>
            </a:r>
            <a:br>
              <a:rPr lang="en-US" sz="2200" i="1" dirty="0" smtClean="0">
                <a:latin typeface="+mn-lt"/>
              </a:rPr>
            </a:br>
            <a:r>
              <a:rPr lang="en-US" sz="2200" i="1" dirty="0" smtClean="0">
                <a:latin typeface="+mn-lt"/>
              </a:rPr>
              <a:t>2007,</a:t>
            </a:r>
            <a:r>
              <a:rPr lang="ru-RU" sz="2200" i="1" dirty="0" smtClean="0">
                <a:latin typeface="+mn-lt"/>
              </a:rPr>
              <a:t> </a:t>
            </a:r>
            <a:r>
              <a:rPr lang="en-US" sz="2200" i="1" dirty="0" smtClean="0">
                <a:latin typeface="+mn-lt"/>
              </a:rPr>
              <a:t>Pages 55-66</a:t>
            </a:r>
            <a:endParaRPr lang="ru-RU" sz="2200" i="1" dirty="0"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206" y="1435048"/>
            <a:ext cx="8368931" cy="53393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8475" y="1877960"/>
            <a:ext cx="1465818" cy="9733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7033" y="2655581"/>
            <a:ext cx="1140542" cy="8105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1726" y="1755663"/>
            <a:ext cx="1963239" cy="12270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9116" y="2066129"/>
            <a:ext cx="1885019" cy="117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1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096" y="1317522"/>
            <a:ext cx="2145955" cy="54196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019" y="1237482"/>
            <a:ext cx="7419975" cy="54102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8658" y="111741"/>
            <a:ext cx="115922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smtClean="0"/>
              <a:t>Salim </a:t>
            </a:r>
            <a:r>
              <a:rPr lang="en-US" sz="2000" i="1" dirty="0" err="1" smtClean="0"/>
              <a:t>Medini</a:t>
            </a:r>
            <a:r>
              <a:rPr lang="en-US" sz="2000" i="1" dirty="0" smtClean="0"/>
              <a:t>, </a:t>
            </a:r>
            <a:r>
              <a:rPr lang="en-US" sz="2000" i="1" dirty="0" err="1" smtClean="0"/>
              <a:t>Myriam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Janin</a:t>
            </a:r>
            <a:r>
              <a:rPr lang="en-US" sz="2000" i="1" dirty="0" smtClean="0"/>
              <a:t>, Patrick </a:t>
            </a:r>
            <a:r>
              <a:rPr lang="en-US" sz="2000" i="1" dirty="0" err="1" smtClean="0"/>
              <a:t>Verdoux</a:t>
            </a:r>
            <a:r>
              <a:rPr lang="en-US" sz="2000" i="1" dirty="0" smtClean="0"/>
              <a:t>, Isabelle Techer,</a:t>
            </a:r>
          </a:p>
          <a:p>
            <a:r>
              <a:rPr lang="en-US" sz="2000" b="1" i="1" dirty="0" smtClean="0"/>
              <a:t>Methodological development for 87Sr/86Sr measurement in olive oil and preliminary discussion of its use for geographical traceability of PDO </a:t>
            </a:r>
            <a:r>
              <a:rPr lang="en-US" sz="2000" b="1" i="1" dirty="0" err="1" smtClean="0"/>
              <a:t>Nîmes</a:t>
            </a:r>
            <a:r>
              <a:rPr lang="en-US" sz="2000" b="1" i="1" dirty="0" smtClean="0"/>
              <a:t> (France)</a:t>
            </a:r>
            <a:r>
              <a:rPr lang="en-US" sz="2000" i="1" dirty="0" smtClean="0"/>
              <a:t>,</a:t>
            </a:r>
            <a:r>
              <a:rPr lang="ru-RU" sz="2000" i="1" dirty="0" smtClean="0"/>
              <a:t> </a:t>
            </a:r>
            <a:r>
              <a:rPr lang="en-US" sz="2000" i="1" dirty="0" smtClean="0"/>
              <a:t>Food Chemistry,</a:t>
            </a:r>
            <a:r>
              <a:rPr lang="ru-RU" sz="2000" i="1" dirty="0" smtClean="0"/>
              <a:t> </a:t>
            </a:r>
            <a:r>
              <a:rPr lang="en-US" sz="2000" i="1" dirty="0" smtClean="0"/>
              <a:t>Volume 171,</a:t>
            </a:r>
            <a:r>
              <a:rPr lang="ru-RU" sz="2000" i="1" dirty="0" smtClean="0"/>
              <a:t> </a:t>
            </a:r>
            <a:r>
              <a:rPr lang="en-US" sz="2000" i="1" dirty="0" smtClean="0"/>
              <a:t>2015,</a:t>
            </a:r>
            <a:r>
              <a:rPr lang="ru-RU" sz="2000" i="1" dirty="0" smtClean="0"/>
              <a:t> </a:t>
            </a:r>
            <a:r>
              <a:rPr lang="en-US" sz="2000" i="1" dirty="0" smtClean="0"/>
              <a:t>Pages 78-83</a:t>
            </a:r>
            <a:endParaRPr lang="ru-RU" sz="2000" i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653" y="4146385"/>
            <a:ext cx="1762125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66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5767" y="1404936"/>
            <a:ext cx="4925962" cy="52868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6987" t="66567" r="21533"/>
          <a:stretch/>
        </p:blipFill>
        <p:spPr>
          <a:xfrm>
            <a:off x="335844" y="1243781"/>
            <a:ext cx="6359923" cy="514227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06105" y="140390"/>
            <a:ext cx="109108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smtClean="0"/>
              <a:t>Susanne </a:t>
            </a:r>
            <a:r>
              <a:rPr lang="en-US" sz="2000" i="1" dirty="0" err="1" smtClean="0"/>
              <a:t>Rummel</a:t>
            </a:r>
            <a:r>
              <a:rPr lang="en-US" sz="2000" i="1" dirty="0" smtClean="0"/>
              <a:t>, Stefan </a:t>
            </a:r>
            <a:r>
              <a:rPr lang="en-US" sz="2000" i="1" dirty="0" err="1" smtClean="0"/>
              <a:t>Hoelzl</a:t>
            </a:r>
            <a:r>
              <a:rPr lang="en-US" sz="2000" i="1" dirty="0" smtClean="0"/>
              <a:t>, Peter Horn, Andreas </a:t>
            </a:r>
            <a:r>
              <a:rPr lang="en-US" sz="2000" i="1" dirty="0" err="1" smtClean="0"/>
              <a:t>Rossmann</a:t>
            </a:r>
            <a:r>
              <a:rPr lang="en-US" sz="2000" i="1" dirty="0" smtClean="0"/>
              <a:t>, Claus </a:t>
            </a:r>
            <a:r>
              <a:rPr lang="en-US" sz="2000" i="1" dirty="0" err="1" smtClean="0"/>
              <a:t>Schlicht</a:t>
            </a:r>
            <a:r>
              <a:rPr lang="en-US" sz="2000" i="1" dirty="0" smtClean="0"/>
              <a:t>,</a:t>
            </a:r>
          </a:p>
          <a:p>
            <a:r>
              <a:rPr lang="en-US" sz="2000" b="1" i="1" dirty="0" smtClean="0"/>
              <a:t>The combination of stable isotope abundance ratios of H, C, N and S with 87Sr/86Sr for geographical origin assignment of orange juices</a:t>
            </a:r>
            <a:r>
              <a:rPr lang="en-US" sz="2000" i="1" dirty="0" smtClean="0"/>
              <a:t>,</a:t>
            </a:r>
            <a:r>
              <a:rPr lang="ru-RU" sz="2000" i="1" dirty="0" smtClean="0"/>
              <a:t> </a:t>
            </a:r>
            <a:r>
              <a:rPr lang="en-US" sz="2000" i="1" dirty="0" smtClean="0"/>
              <a:t>Food Chemistry,</a:t>
            </a:r>
            <a:r>
              <a:rPr lang="ru-RU" sz="2000" i="1" dirty="0" smtClean="0"/>
              <a:t> </a:t>
            </a:r>
            <a:r>
              <a:rPr lang="en-US" sz="2000" i="1" dirty="0" smtClean="0"/>
              <a:t>Volume 118, Issue 4,</a:t>
            </a:r>
            <a:r>
              <a:rPr lang="ru-RU" sz="2000" i="1" dirty="0" smtClean="0"/>
              <a:t> </a:t>
            </a:r>
            <a:r>
              <a:rPr lang="en-US" sz="2000" i="1" dirty="0" smtClean="0"/>
              <a:t>2010,</a:t>
            </a:r>
            <a:r>
              <a:rPr lang="ru-RU" sz="2000" i="1" dirty="0" smtClean="0"/>
              <a:t> </a:t>
            </a:r>
            <a:r>
              <a:rPr lang="en-US" sz="2000" i="1" dirty="0" smtClean="0"/>
              <a:t>Pages 890-900</a:t>
            </a:r>
            <a:endParaRPr lang="ru-RU" sz="2000" i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877" y="1527949"/>
            <a:ext cx="2554860" cy="170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67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2284" y="1030489"/>
            <a:ext cx="3973154" cy="56023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2284" y="1961655"/>
            <a:ext cx="4595201" cy="402618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63791" y="128104"/>
            <a:ext cx="1145458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 smtClean="0"/>
              <a:t>I. Techer, J. Lancelot, F. </a:t>
            </a:r>
            <a:r>
              <a:rPr lang="en-US" sz="2000" i="1" dirty="0" err="1" smtClean="0"/>
              <a:t>Descroix</a:t>
            </a:r>
            <a:r>
              <a:rPr lang="en-US" sz="2000" i="1" dirty="0" smtClean="0"/>
              <a:t>, B. </a:t>
            </a:r>
            <a:r>
              <a:rPr lang="en-US" sz="2000" i="1" dirty="0" err="1" smtClean="0"/>
              <a:t>Guyot</a:t>
            </a:r>
            <a:r>
              <a:rPr lang="en-US" sz="2000" i="1" dirty="0" smtClean="0"/>
              <a:t>,</a:t>
            </a:r>
          </a:p>
          <a:p>
            <a:pPr algn="ctr"/>
            <a:r>
              <a:rPr lang="en-US" sz="2000" b="1" i="1" dirty="0" smtClean="0"/>
              <a:t>About </a:t>
            </a:r>
            <a:r>
              <a:rPr lang="en-US" sz="2000" b="1" i="1" dirty="0" err="1" smtClean="0"/>
              <a:t>Sr</a:t>
            </a:r>
            <a:r>
              <a:rPr lang="en-US" sz="2000" b="1" i="1" dirty="0" smtClean="0"/>
              <a:t> isotopes in coffee ‘Bourbon </a:t>
            </a:r>
            <a:r>
              <a:rPr lang="en-US" sz="2000" b="1" i="1" dirty="0" err="1" smtClean="0"/>
              <a:t>Pointu</a:t>
            </a:r>
            <a:r>
              <a:rPr lang="en-US" sz="2000" b="1" i="1" dirty="0" smtClean="0"/>
              <a:t>’ of the </a:t>
            </a:r>
            <a:r>
              <a:rPr lang="en-US" sz="2000" b="1" i="1" dirty="0" err="1" smtClean="0"/>
              <a:t>Réunion</a:t>
            </a:r>
            <a:r>
              <a:rPr lang="en-US" sz="2000" b="1" i="1" dirty="0" smtClean="0"/>
              <a:t> Island</a:t>
            </a:r>
            <a:r>
              <a:rPr lang="en-US" sz="2000" i="1" dirty="0" smtClean="0"/>
              <a:t>,</a:t>
            </a:r>
            <a:r>
              <a:rPr lang="ru-RU" sz="2000" i="1" dirty="0" smtClean="0"/>
              <a:t> </a:t>
            </a:r>
            <a:r>
              <a:rPr lang="en-US" sz="2000" i="1" dirty="0" smtClean="0"/>
              <a:t>Food Chemistry,</a:t>
            </a:r>
            <a:r>
              <a:rPr lang="ru-RU" sz="2000" i="1" dirty="0" smtClean="0"/>
              <a:t> </a:t>
            </a:r>
            <a:r>
              <a:rPr lang="en-US" sz="2000" i="1" dirty="0" smtClean="0"/>
              <a:t>Volume 126, Issue 2,</a:t>
            </a:r>
            <a:r>
              <a:rPr lang="ru-RU" sz="2000" i="1" dirty="0" smtClean="0"/>
              <a:t> </a:t>
            </a:r>
            <a:r>
              <a:rPr lang="en-US" sz="2000" i="1" dirty="0" smtClean="0"/>
              <a:t>2011,</a:t>
            </a:r>
            <a:r>
              <a:rPr lang="ru-RU" sz="2000" i="1" dirty="0" smtClean="0"/>
              <a:t> </a:t>
            </a:r>
            <a:r>
              <a:rPr lang="en-US" sz="2000" i="1" dirty="0" smtClean="0"/>
              <a:t>Pages 718-724</a:t>
            </a:r>
            <a:endParaRPr lang="ru-RU" sz="2000" i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791" y="1440238"/>
            <a:ext cx="2664543" cy="26645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791" y="4252602"/>
            <a:ext cx="2664543" cy="233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24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7951" y="4513772"/>
            <a:ext cx="4275226" cy="23737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639" y="1392839"/>
            <a:ext cx="7233265" cy="52734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4245" y="1327502"/>
            <a:ext cx="4470779" cy="331408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55639" y="0"/>
            <a:ext cx="1170038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smtClean="0"/>
              <a:t>Strontium isotope identification of water mixing and recharge sources in a river system (Oder River, central Europe): A quantitative approach</a:t>
            </a:r>
          </a:p>
          <a:p>
            <a:pPr algn="ctr"/>
            <a:r>
              <a:rPr lang="en-US" sz="2000" i="1" dirty="0" smtClean="0"/>
              <a:t>Mateusz </a:t>
            </a:r>
            <a:r>
              <a:rPr lang="en-US" sz="2000" i="1" dirty="0" err="1" smtClean="0"/>
              <a:t>Zieliński</a:t>
            </a:r>
            <a:r>
              <a:rPr lang="en-US" sz="2000" i="1" dirty="0" smtClean="0"/>
              <a:t>| </a:t>
            </a:r>
            <a:r>
              <a:rPr lang="en-US" sz="2000" i="1" dirty="0" err="1" smtClean="0"/>
              <a:t>Jolanta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Dopieralska</a:t>
            </a:r>
            <a:r>
              <a:rPr lang="en-US" sz="2000" i="1" dirty="0" smtClean="0"/>
              <a:t>| </a:t>
            </a:r>
            <a:r>
              <a:rPr lang="en-US" sz="2000" i="1" dirty="0" err="1" smtClean="0"/>
              <a:t>Zdzislaw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Belka|Aleksandra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Walczak</a:t>
            </a:r>
            <a:r>
              <a:rPr lang="en-US" sz="2000" i="1" dirty="0" smtClean="0"/>
              <a:t>| Marcin </a:t>
            </a:r>
            <a:r>
              <a:rPr lang="en-US" sz="2000" i="1" dirty="0" err="1" smtClean="0"/>
              <a:t>Siepak|Michał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Jakubowicz</a:t>
            </a:r>
            <a:endParaRPr lang="en-US" sz="2000" i="1" dirty="0" smtClean="0"/>
          </a:p>
          <a:p>
            <a:pPr algn="ctr"/>
            <a:r>
              <a:rPr lang="en-US" sz="2000" i="1" dirty="0" smtClean="0"/>
              <a:t>Hydrological Processes. 2018;1–15</a:t>
            </a:r>
            <a:endParaRPr lang="ru-RU" sz="2000" i="1" dirty="0"/>
          </a:p>
        </p:txBody>
      </p:sp>
    </p:spTree>
    <p:extLst>
      <p:ext uri="{BB962C8B-B14F-4D97-AF65-F5344CB8AC3E}">
        <p14:creationId xmlns:p14="http://schemas.microsoft.com/office/powerpoint/2010/main" val="196741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&quot;улитки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625" y="381356"/>
            <a:ext cx="3300310" cy="2201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0429" y="2978057"/>
            <a:ext cx="6533921" cy="4091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999" b="1" dirty="0">
                <a:cs typeface="Times New Roman" panose="02020603050405020304" pitchFamily="18" charset="0"/>
              </a:rPr>
              <a:t>	Изотопные исследования невозможны без всестороннего изучения окружающей геологической и экологической обстановки, определения ее изотопно-геохимических характеристик, представляющих собой некие </a:t>
            </a:r>
            <a:r>
              <a:rPr lang="ru-RU" altLang="ru-RU" sz="1999" b="1" dirty="0" err="1">
                <a:cs typeface="Times New Roman" panose="02020603050405020304" pitchFamily="18" charset="0"/>
              </a:rPr>
              <a:t>референсные</a:t>
            </a:r>
            <a:r>
              <a:rPr lang="ru-RU" altLang="ru-RU" sz="1999" b="1" dirty="0">
                <a:cs typeface="Times New Roman" panose="02020603050405020304" pitchFamily="18" charset="0"/>
              </a:rPr>
              <a:t> точки или фоновые величины для проведения сопоставлений, например, определения так называемого локального «</a:t>
            </a:r>
            <a:r>
              <a:rPr lang="ru-RU" altLang="ru-RU" sz="1999" b="1" dirty="0" err="1">
                <a:cs typeface="Times New Roman" panose="02020603050405020304" pitchFamily="18" charset="0"/>
              </a:rPr>
              <a:t>биодоступного</a:t>
            </a:r>
            <a:r>
              <a:rPr lang="ru-RU" altLang="ru-RU" sz="1999" b="1" dirty="0">
                <a:cs typeface="Times New Roman" panose="02020603050405020304" pitchFamily="18" charset="0"/>
              </a:rPr>
              <a:t>» </a:t>
            </a:r>
            <a:r>
              <a:rPr lang="ru-RU" altLang="ru-RU" sz="1999" b="1" dirty="0" err="1">
                <a:cs typeface="Times New Roman" panose="02020603050405020304" pitchFamily="18" charset="0"/>
              </a:rPr>
              <a:t>Sr</a:t>
            </a:r>
            <a:r>
              <a:rPr lang="ru-RU" altLang="ru-RU" sz="1999" b="1" dirty="0">
                <a:cs typeface="Times New Roman" panose="02020603050405020304" pitchFamily="18" charset="0"/>
              </a:rPr>
              <a:t>.</a:t>
            </a:r>
          </a:p>
          <a:p>
            <a:r>
              <a:rPr lang="ru-RU" sz="1999" b="1" dirty="0"/>
              <a:t>	Такие материалы окружающей среды (</a:t>
            </a:r>
            <a:r>
              <a:rPr lang="en-GB" sz="1999" b="1" dirty="0"/>
              <a:t>proxy</a:t>
            </a:r>
            <a:r>
              <a:rPr lang="ru-RU" sz="1999" b="1" dirty="0"/>
              <a:t>, прокси) для оценки локальных базовых линий </a:t>
            </a:r>
            <a:r>
              <a:rPr lang="ru-RU" sz="1999" b="1" dirty="0" err="1"/>
              <a:t>биодоступного</a:t>
            </a:r>
            <a:r>
              <a:rPr lang="ru-RU" sz="1999" b="1" dirty="0"/>
              <a:t> стронция (</a:t>
            </a:r>
            <a:r>
              <a:rPr lang="en-GB" sz="1999" b="1" dirty="0"/>
              <a:t>bioavailable</a:t>
            </a:r>
            <a:r>
              <a:rPr lang="ru-RU" sz="1999" b="1" dirty="0"/>
              <a:t> </a:t>
            </a:r>
            <a:r>
              <a:rPr lang="ru-RU" sz="1999" b="1" dirty="0" err="1"/>
              <a:t>strontium</a:t>
            </a:r>
            <a:r>
              <a:rPr lang="ru-RU" sz="1999" b="1" dirty="0"/>
              <a:t> </a:t>
            </a:r>
            <a:r>
              <a:rPr lang="ru-RU" sz="1999" b="1" dirty="0" err="1"/>
              <a:t>isotope</a:t>
            </a:r>
            <a:r>
              <a:rPr lang="ru-RU" sz="1999" b="1" dirty="0"/>
              <a:t> </a:t>
            </a:r>
            <a:r>
              <a:rPr lang="en-GB" sz="1999" b="1" dirty="0"/>
              <a:t>baseline</a:t>
            </a:r>
            <a:r>
              <a:rPr lang="ru-RU" sz="1999" b="1" dirty="0"/>
              <a:t>) могут использоваться как по отдельности, так и в комбинации друг с другом (</a:t>
            </a:r>
            <a:r>
              <a:rPr lang="en-GB" sz="1999" b="1" dirty="0"/>
              <a:t>multi</a:t>
            </a:r>
            <a:r>
              <a:rPr lang="ru-RU" sz="1999" b="1" dirty="0"/>
              <a:t>-</a:t>
            </a:r>
            <a:r>
              <a:rPr lang="en-GB" sz="1999" b="1" dirty="0"/>
              <a:t>proxy</a:t>
            </a:r>
            <a:r>
              <a:rPr lang="ru-RU" sz="1999" b="1" dirty="0"/>
              <a:t>). </a:t>
            </a:r>
            <a:r>
              <a:rPr lang="ru-RU" altLang="ru-RU" sz="1999" b="1" dirty="0">
                <a:cs typeface="Times New Roman" panose="02020603050405020304" pitchFamily="18" charset="0"/>
              </a:rPr>
              <a:t> </a:t>
            </a:r>
          </a:p>
          <a:p>
            <a:endParaRPr lang="ru-RU" altLang="ru-RU" sz="1999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372478" y="4752450"/>
            <a:ext cx="6092826" cy="36914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altLang="ru-RU" sz="1798" b="1" dirty="0"/>
          </a:p>
        </p:txBody>
      </p:sp>
      <p:pic>
        <p:nvPicPr>
          <p:cNvPr id="8" name="Рисунок 4" descr="IMG_082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49" y="156998"/>
            <a:ext cx="3975043" cy="2650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3" descr="IMG_0815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768" y="175298"/>
            <a:ext cx="4016468" cy="267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6608" y="3489036"/>
            <a:ext cx="5354118" cy="306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94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1314</Words>
  <Application>Microsoft Office PowerPoint</Application>
  <PresentationFormat>Широкоэкранный</PresentationFormat>
  <Paragraphs>67</Paragraphs>
  <Slides>27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Тема Office</vt:lpstr>
      <vt:lpstr>Изотопы Sr и тяжелые металлы в поверхностных водах Оренбургской области</vt:lpstr>
      <vt:lpstr>РАДИОГЕННЫЕ ИЗОТОПЫ СТРОНЦИЯ</vt:lpstr>
      <vt:lpstr>Caterina Durante, Carlo Baschieri, Lucia Bertacchini, Marina Cocchi, Simona Sighinolfi, Michele Silvestri, Andrea Marchetti, Geographical traceability based on 87Sr/86Sr indicator: A first approach for PDO Lambrusco wines from Modena, Food Chemistry, Volume 141, Issue 3, 2013, Pages 2779-2787</vt:lpstr>
      <vt:lpstr>Silvia García-Ruiz, Mariella Moldovan, Giuseppino Fortunato, Samuel Wunderli, J. Ignacio García Alonso, Evaluation of strontium isotope abundance ratios in combination with multi-elemental analysis as a possible tool to study the geographical origin of ciders, Analytica Chimica Acta, Volume 590, Issue 1, 2007, Pages 55-66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Оценка загрязнения тяжелыми металлами поверхностных вод и растений в Оренбургской области</dc:title>
  <dc:creator>User</dc:creator>
  <cp:lastModifiedBy>Elizaveta</cp:lastModifiedBy>
  <cp:revision>20</cp:revision>
  <dcterms:created xsi:type="dcterms:W3CDTF">2022-04-05T16:18:27Z</dcterms:created>
  <dcterms:modified xsi:type="dcterms:W3CDTF">2022-04-07T03:39:20Z</dcterms:modified>
</cp:coreProperties>
</file>