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8" r:id="rId3"/>
    <p:sldId id="327" r:id="rId4"/>
    <p:sldId id="329" r:id="rId5"/>
    <p:sldId id="332" r:id="rId6"/>
    <p:sldId id="331" r:id="rId7"/>
    <p:sldId id="333" r:id="rId8"/>
    <p:sldId id="335" r:id="rId9"/>
    <p:sldId id="334" r:id="rId10"/>
    <p:sldId id="351" r:id="rId11"/>
    <p:sldId id="338" r:id="rId12"/>
    <p:sldId id="339" r:id="rId13"/>
    <p:sldId id="340" r:id="rId14"/>
    <p:sldId id="355" r:id="rId15"/>
    <p:sldId id="353" r:id="rId16"/>
    <p:sldId id="354" r:id="rId17"/>
    <p:sldId id="345" r:id="rId18"/>
    <p:sldId id="318" r:id="rId19"/>
    <p:sldId id="346" r:id="rId20"/>
    <p:sldId id="347" r:id="rId21"/>
    <p:sldId id="286" r:id="rId22"/>
    <p:sldId id="352" r:id="rId23"/>
  </p:sldIdLst>
  <p:sldSz cx="12192000" cy="6858000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349E"/>
    <a:srgbClr val="CC0000"/>
    <a:srgbClr val="F1B2FF"/>
    <a:srgbClr val="000000"/>
    <a:srgbClr val="CCFFCC"/>
    <a:srgbClr val="FFFFFF"/>
    <a:srgbClr val="854762"/>
    <a:srgbClr val="00B0F0"/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95332" autoAdjust="0"/>
  </p:normalViewPr>
  <p:slideViewPr>
    <p:cSldViewPr>
      <p:cViewPr>
        <p:scale>
          <a:sx n="51" d="100"/>
          <a:sy n="51" d="100"/>
        </p:scale>
        <p:origin x="-860" y="-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434" cy="33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745" y="0"/>
            <a:ext cx="4309434" cy="33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7B050-D8BE-4B2A-B37E-1FD780F05278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2188"/>
            <a:ext cx="4309434" cy="3378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745" y="6422188"/>
            <a:ext cx="4309434" cy="3378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6EB8A-51D1-4B19-9A51-6F0E1BBEE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D23B2-3103-430D-99EE-3118F4C99E8D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9388" y="508000"/>
            <a:ext cx="4503737" cy="2533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82C7-263E-4BAD-8634-D6A59F892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7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53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15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696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45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582C7-263E-4BAD-8634-D6A59F892A2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235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F3BB-0498-4006-AA9C-68173D3A2182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D90-03D1-42EF-98EC-21CB47C8BC19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80AD-F368-44EA-A498-C0BA0854C888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31FF-B9AC-461A-A157-E2F87E09A6C8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19F4-F857-40E1-B6FA-617C5E6477E1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2BB2-FCE7-45ED-89B1-F91E1D48869F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52C26-0E09-4F58-89FD-49588BB69043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62ED-CA01-48E0-B297-7501EA497982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C4AA-D1FC-475B-91A3-C82939FEACEE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9038-4254-4B0A-9B48-CF04DC88144A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BF5F-8BAD-43DA-A328-4FB7C460F7E3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D499-7979-4EC3-A302-98058BA137E4}" type="datetime1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53.jpe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6.wdp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11" Type="http://schemas.openxmlformats.org/officeDocument/2006/relationships/image" Target="../media/image19.jpeg"/><Relationship Id="rId5" Type="http://schemas.openxmlformats.org/officeDocument/2006/relationships/image" Target="../media/image13.emf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emf"/><Relationship Id="rId7" Type="http://schemas.microsoft.com/office/2007/relationships/hdphoto" Target="../media/hdphoto3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emf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0"/>
            <a:ext cx="7200800" cy="34290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4"/>
                </a:solidFill>
              </a:rPr>
              <a:t>Шеелит разнотипных рудных месторождений, </a:t>
            </a:r>
            <a:br>
              <a:rPr lang="ru-RU" sz="4800" dirty="0">
                <a:solidFill>
                  <a:schemeClr val="accent4"/>
                </a:solidFill>
              </a:rPr>
            </a:br>
            <a:r>
              <a:rPr lang="ru-RU" sz="4800" dirty="0">
                <a:solidFill>
                  <a:schemeClr val="accent4"/>
                </a:solidFill>
              </a:rPr>
              <a:t>его индикаторная роль </a:t>
            </a:r>
            <a:br>
              <a:rPr lang="ru-RU" sz="4800" dirty="0">
                <a:solidFill>
                  <a:schemeClr val="accent4"/>
                </a:solidFill>
              </a:rPr>
            </a:br>
            <a:r>
              <a:rPr lang="ru-RU" sz="4800" dirty="0">
                <a:solidFill>
                  <a:schemeClr val="accent4"/>
                </a:solidFill>
              </a:rPr>
              <a:t>и методы исследования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57562"/>
            <a:ext cx="4788024" cy="1151558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Плотинская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О.Ю.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i="1" dirty="0">
                <a:solidFill>
                  <a:schemeClr val="accent4">
                    <a:lumMod val="75000"/>
                  </a:schemeClr>
                </a:solidFill>
              </a:rPr>
              <a:t>ИГЕМ РАН, Москва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63352" y="4725144"/>
            <a:ext cx="11665296" cy="2061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b="1" i="1" dirty="0">
                <a:solidFill>
                  <a:srgbClr val="7030A0"/>
                </a:solidFill>
              </a:rPr>
              <a:t>А также: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400" b="1" dirty="0" err="1">
                <a:solidFill>
                  <a:srgbClr val="7030A0"/>
                </a:solidFill>
              </a:rPr>
              <a:t>Коваленкер</a:t>
            </a:r>
            <a:r>
              <a:rPr lang="ru-RU" sz="2400" b="1" dirty="0">
                <a:solidFill>
                  <a:srgbClr val="7030A0"/>
                </a:solidFill>
              </a:rPr>
              <a:t> В.А., Киселёва Г.Д., Языкова Ю.И.,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Минервина Е.A., </a:t>
            </a:r>
            <a:r>
              <a:rPr lang="ru-RU" sz="2400" b="1" dirty="0" err="1">
                <a:solidFill>
                  <a:srgbClr val="7030A0"/>
                </a:solidFill>
              </a:rPr>
              <a:t>Борисовский</a:t>
            </a:r>
            <a:r>
              <a:rPr lang="ru-RU" sz="2400" b="1" dirty="0">
                <a:solidFill>
                  <a:srgbClr val="7030A0"/>
                </a:solidFill>
              </a:rPr>
              <a:t> С.Е.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Жиличева</a:t>
            </a:r>
            <a:r>
              <a:rPr lang="en-US" sz="2400" b="1" dirty="0">
                <a:solidFill>
                  <a:srgbClr val="7030A0"/>
                </a:solidFill>
              </a:rPr>
              <a:t> O.M.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000" i="1" dirty="0">
                <a:solidFill>
                  <a:srgbClr val="7030A0"/>
                </a:solidFill>
              </a:rPr>
              <a:t>(ИГЕМ РАН)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dirty="0">
                <a:solidFill>
                  <a:srgbClr val="7030A0"/>
                </a:solidFill>
              </a:rPr>
              <a:t>Бакшеев И.А</a:t>
            </a:r>
            <a:r>
              <a:rPr lang="ru-RU" sz="2400" b="1" i="1" dirty="0">
                <a:solidFill>
                  <a:srgbClr val="7030A0"/>
                </a:solidFill>
              </a:rPr>
              <a:t>. </a:t>
            </a:r>
            <a:r>
              <a:rPr lang="ru-RU" sz="2000" i="1" dirty="0">
                <a:solidFill>
                  <a:srgbClr val="7030A0"/>
                </a:solidFill>
              </a:rPr>
              <a:t>(МГУ)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Грабежев</a:t>
            </a:r>
            <a:r>
              <a:rPr lang="ru-RU" sz="2400" b="1" dirty="0">
                <a:solidFill>
                  <a:srgbClr val="7030A0"/>
                </a:solidFill>
              </a:rPr>
              <a:t> А.И. </a:t>
            </a:r>
            <a:r>
              <a:rPr lang="ru-RU" sz="2000" i="1" dirty="0">
                <a:solidFill>
                  <a:srgbClr val="7030A0"/>
                </a:solidFill>
              </a:rPr>
              <a:t>(ИГГ </a:t>
            </a:r>
            <a:r>
              <a:rPr lang="ru-RU" sz="2000" i="1" dirty="0" err="1">
                <a:solidFill>
                  <a:srgbClr val="7030A0"/>
                </a:solidFill>
              </a:rPr>
              <a:t>УрО</a:t>
            </a:r>
            <a:r>
              <a:rPr lang="ru-RU" sz="2000" i="1" dirty="0">
                <a:solidFill>
                  <a:srgbClr val="7030A0"/>
                </a:solidFill>
              </a:rPr>
              <a:t> РАН), </a:t>
            </a:r>
            <a:r>
              <a:rPr lang="ru-RU" sz="2000" i="1" dirty="0" smtClean="0">
                <a:solidFill>
                  <a:srgbClr val="7030A0"/>
                </a:solidFill>
              </a:rPr>
              <a:t/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Артемьев </a:t>
            </a:r>
            <a:r>
              <a:rPr lang="ru-RU" sz="2400" b="1" dirty="0">
                <a:solidFill>
                  <a:srgbClr val="7030A0"/>
                </a:solidFill>
              </a:rPr>
              <a:t>Д.А., </a:t>
            </a:r>
            <a:r>
              <a:rPr lang="ru-RU" sz="2400" b="1" dirty="0" smtClean="0">
                <a:solidFill>
                  <a:srgbClr val="7030A0"/>
                </a:solidFill>
              </a:rPr>
              <a:t>Степанов </a:t>
            </a:r>
            <a:r>
              <a:rPr lang="ru-RU" sz="2400" b="1" dirty="0">
                <a:solidFill>
                  <a:srgbClr val="7030A0"/>
                </a:solidFill>
              </a:rPr>
              <a:t>С.Ю. </a:t>
            </a:r>
            <a:r>
              <a:rPr lang="ru-RU" sz="2000" i="1" dirty="0">
                <a:solidFill>
                  <a:srgbClr val="7030A0"/>
                </a:solidFill>
              </a:rPr>
              <a:t>(ЮУ ФНЦ МиГ </a:t>
            </a:r>
            <a:r>
              <a:rPr lang="ru-RU" sz="2000" i="1" dirty="0" err="1">
                <a:solidFill>
                  <a:srgbClr val="7030A0"/>
                </a:solidFill>
              </a:rPr>
              <a:t>УрО</a:t>
            </a:r>
            <a:r>
              <a:rPr lang="ru-RU" sz="2000" i="1" dirty="0">
                <a:solidFill>
                  <a:srgbClr val="7030A0"/>
                </a:solidFill>
              </a:rPr>
              <a:t> РАН)</a:t>
            </a:r>
            <a:r>
              <a:rPr lang="ru-RU" sz="2400" b="1" dirty="0">
                <a:solidFill>
                  <a:srgbClr val="7030A0"/>
                </a:solidFill>
              </a:rPr>
              <a:t>, Савичев А.А. </a:t>
            </a:r>
            <a:r>
              <a:rPr lang="ru-RU" sz="2000" i="1" dirty="0">
                <a:solidFill>
                  <a:srgbClr val="7030A0"/>
                </a:solidFill>
              </a:rPr>
              <a:t>(Полюс), </a:t>
            </a:r>
            <a:r>
              <a:rPr lang="ru-RU" sz="2000" i="1" dirty="0" smtClean="0">
                <a:solidFill>
                  <a:srgbClr val="7030A0"/>
                </a:solidFill>
              </a:rPr>
              <a:t/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R</a:t>
            </a:r>
            <a:r>
              <a:rPr lang="en-US" sz="2400" b="1" dirty="0">
                <a:solidFill>
                  <a:srgbClr val="7030A0"/>
                </a:solidFill>
              </a:rPr>
              <a:t>. </a:t>
            </a:r>
            <a:r>
              <a:rPr lang="en-US" sz="2400" b="1" dirty="0" err="1">
                <a:solidFill>
                  <a:srgbClr val="7030A0"/>
                </a:solidFill>
              </a:rPr>
              <a:t>Seltmann</a:t>
            </a:r>
            <a:r>
              <a:rPr lang="en-US" sz="2400" b="1" dirty="0">
                <a:solidFill>
                  <a:srgbClr val="7030A0"/>
                </a:solidFill>
              </a:rPr>
              <a:t>, N. </a:t>
            </a:r>
            <a:r>
              <a:rPr lang="en-US" sz="2400" b="1" dirty="0" err="1">
                <a:solidFill>
                  <a:srgbClr val="7030A0"/>
                </a:solidFill>
              </a:rPr>
              <a:t>Salge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(NHM, London, UK)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20136" y="5553236"/>
            <a:ext cx="2016224" cy="3960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www.mindat.org/imagecache/61/86/03968190017362100063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1969" y="183332"/>
            <a:ext cx="4612868" cy="34616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6832" y="3586312"/>
            <a:ext cx="446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Pingwu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beryl mine,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Huya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township, Mount Little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Xuebaoding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Mianyang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Sichuan, China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jdehaye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195" y="44114"/>
            <a:ext cx="9252520" cy="500996"/>
          </a:xfrm>
        </p:spPr>
        <p:txBody>
          <a:bodyPr>
            <a:noAutofit/>
          </a:bodyPr>
          <a:lstStyle/>
          <a:p>
            <a:r>
              <a:rPr lang="ru-RU" sz="3600" dirty="0" err="1"/>
              <a:t>Орогенные</a:t>
            </a:r>
            <a:r>
              <a:rPr lang="ru-RU" sz="3600" dirty="0"/>
              <a:t> месторождения. </a:t>
            </a:r>
            <a:r>
              <a:rPr lang="ru-RU" sz="3600" dirty="0" err="1"/>
              <a:t>Колар</a:t>
            </a:r>
            <a:endParaRPr lang="ru-RU" sz="3600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19337" y="936492"/>
            <a:ext cx="3807340" cy="4796764"/>
            <a:chOff x="119336" y="692696"/>
            <a:chExt cx="4714045" cy="593909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336" y="692696"/>
              <a:ext cx="4714045" cy="5939098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343471" y="2708920"/>
              <a:ext cx="144016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87687" y="2708920"/>
              <a:ext cx="144016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3431703" y="692696"/>
              <a:ext cx="457200" cy="20162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431703" y="3356992"/>
              <a:ext cx="504056" cy="327480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 rot="16200000">
              <a:off x="3320816" y="4987517"/>
              <a:ext cx="17581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Gatan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ChromaCL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35760" y="3717032"/>
            <a:ext cx="3954927" cy="27763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84233" y="598197"/>
            <a:ext cx="4007768" cy="2815182"/>
          </a:xfrm>
          <a:prstGeom prst="rect">
            <a:avLst/>
          </a:prstGeom>
        </p:spPr>
      </p:pic>
      <p:sp>
        <p:nvSpPr>
          <p:cNvPr id="24" name="Стрелка вниз 23"/>
          <p:cNvSpPr/>
          <p:nvPr/>
        </p:nvSpPr>
        <p:spPr>
          <a:xfrm>
            <a:off x="6455937" y="4008450"/>
            <a:ext cx="500865" cy="1368152"/>
          </a:xfrm>
          <a:prstGeom prst="downArrow">
            <a:avLst/>
          </a:prstGeom>
          <a:solidFill>
            <a:srgbClr val="F1B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862637" y="5570110"/>
            <a:ext cx="218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Истощение флюида 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ru-RU" dirty="0" smtClean="0">
                <a:solidFill>
                  <a:schemeClr val="accent4"/>
                </a:solidFill>
              </a:rPr>
              <a:t>по </a:t>
            </a:r>
            <a:r>
              <a:rPr lang="ru-RU" dirty="0">
                <a:solidFill>
                  <a:schemeClr val="accent4"/>
                </a:solidFill>
              </a:rPr>
              <a:t>средним РЗЭ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273875" y="5085061"/>
            <a:ext cx="1592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Минерал/хондрит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4151784" y="692696"/>
            <a:ext cx="3546768" cy="2350737"/>
            <a:chOff x="4871865" y="2359197"/>
            <a:chExt cx="3319559" cy="207791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5" cstate="print"/>
            <a:srcRect l="7096" t="3681" r="22238" b="3681"/>
            <a:stretch/>
          </p:blipFill>
          <p:spPr>
            <a:xfrm>
              <a:off x="4871865" y="2420888"/>
              <a:ext cx="2016224" cy="2016224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 cstate="print"/>
            <a:srcRect l="17647" t="3822" r="26471"/>
            <a:stretch/>
          </p:blipFill>
          <p:spPr>
            <a:xfrm>
              <a:off x="6600056" y="2359197"/>
              <a:ext cx="1331829" cy="201622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18942602">
              <a:off x="7357828" y="2452178"/>
              <a:ext cx="8335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 = 0.57</a:t>
              </a:r>
              <a:endParaRPr lang="ru-RU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233336" y="182112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 Ga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214801" y="3844847"/>
            <a:ext cx="0" cy="22960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5712656" y="3844847"/>
            <a:ext cx="0" cy="22960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84132" y="3144483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349" y="5939647"/>
            <a:ext cx="247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Распространён широко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112224" y="3505925"/>
            <a:ext cx="4248472" cy="3352075"/>
            <a:chOff x="7536160" y="3505925"/>
            <a:chExt cx="4248472" cy="3352075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7536160" y="3505925"/>
              <a:ext cx="4248472" cy="3352075"/>
              <a:chOff x="4128004" y="989920"/>
              <a:chExt cx="4248472" cy="3352075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585" t="8027" r="5245"/>
              <a:stretch/>
            </p:blipFill>
            <p:spPr>
              <a:xfrm>
                <a:off x="4128004" y="989920"/>
                <a:ext cx="4248472" cy="3352075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004048" y="1412776"/>
                <a:ext cx="12910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err="1"/>
                  <a:t>Берёзовское</a:t>
                </a:r>
                <a:endParaRPr lang="ru-RU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67791" y="2350408"/>
                <a:ext cx="7232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err="1"/>
                  <a:t>Колар</a:t>
                </a:r>
                <a:endParaRPr lang="ru-RU" sz="1600" b="1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8055473" y="6108216"/>
              <a:ext cx="2340192" cy="426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Miranda et al., 2022</a:t>
              </a:r>
              <a:endParaRPr lang="ru-RU" sz="16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763623" y="3083427"/>
            <a:ext cx="1992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3</a:t>
            </a:r>
            <a:r>
              <a:rPr lang="en-US" sz="1400" b="1" dirty="0"/>
              <a:t>Ca</a:t>
            </a:r>
            <a:r>
              <a:rPr lang="ru-RU" sz="1400" b="1" baseline="30000" dirty="0"/>
              <a:t>2+</a:t>
            </a:r>
            <a:r>
              <a:rPr lang="ru-RU" sz="1400" b="1" dirty="0"/>
              <a:t> = 2(</a:t>
            </a:r>
            <a:r>
              <a:rPr lang="en-US" sz="1400" b="1" dirty="0"/>
              <a:t>REE</a:t>
            </a:r>
            <a:r>
              <a:rPr lang="ru-RU" sz="1400" b="1" dirty="0"/>
              <a:t>,</a:t>
            </a:r>
            <a:r>
              <a:rPr lang="en-US" sz="1400" b="1" dirty="0"/>
              <a:t>Y</a:t>
            </a:r>
            <a:r>
              <a:rPr lang="ru-RU" sz="1400" b="1" dirty="0"/>
              <a:t>)</a:t>
            </a:r>
            <a:r>
              <a:rPr lang="ru-RU" sz="1400" b="1" baseline="30000" dirty="0"/>
              <a:t>3+</a:t>
            </a:r>
            <a:r>
              <a:rPr lang="ru-RU" sz="1400" b="1" dirty="0"/>
              <a:t> + </a:t>
            </a:r>
            <a:r>
              <a:rPr lang="en-US" sz="1400" b="1" dirty="0" err="1"/>
              <a:t>Ca</a:t>
            </a:r>
            <a:r>
              <a:rPr lang="en-US" sz="1400" b="1" baseline="-25000" dirty="0" err="1"/>
              <a:t>vac</a:t>
            </a:r>
            <a:endParaRPr lang="ru-RU" sz="14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313664" y="6356351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9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76672"/>
            <a:ext cx="6976775" cy="609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91" y="272562"/>
            <a:ext cx="3807972" cy="43684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Быстринское</a:t>
            </a:r>
            <a:r>
              <a:rPr lang="ru-RU" sz="3200" b="1" dirty="0">
                <a:solidFill>
                  <a:srgbClr val="C00000"/>
                </a:solidFill>
              </a:rPr>
              <a:t> р.поле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6952" y="412930"/>
            <a:ext cx="983681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en-US" b="1" baseline="-25000" dirty="0"/>
              <a:t>1-2</a:t>
            </a:r>
          </a:p>
          <a:p>
            <a:r>
              <a:rPr lang="ru-RU" dirty="0"/>
              <a:t>песчаники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7887" y="6006529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baseline="-25000" dirty="0"/>
              <a:t>1-2</a:t>
            </a:r>
            <a:r>
              <a:rPr lang="en-US" dirty="0"/>
              <a:t> siltstone, </a:t>
            </a:r>
          </a:p>
          <a:p>
            <a:pPr algn="ctr"/>
            <a:r>
              <a:rPr lang="en-US" dirty="0"/>
              <a:t>limestone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651775" y="5441938"/>
            <a:ext cx="1251090" cy="349702"/>
          </a:xfrm>
          <a:prstGeom prst="rect">
            <a:avLst/>
          </a:prstGeom>
          <a:solidFill>
            <a:srgbClr val="CCFFCC">
              <a:alpha val="29804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/>
              <a:t>Cm</a:t>
            </a:r>
            <a:r>
              <a:rPr lang="en-US" b="1" baseline="-25000" dirty="0"/>
              <a:t>1 </a:t>
            </a:r>
            <a:r>
              <a:rPr lang="ru-RU" dirty="0" err="1"/>
              <a:t>изв-ки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79567" y="1205018"/>
            <a:ext cx="1596384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ru-RU" b="1" baseline="-25000" dirty="0"/>
              <a:t>2</a:t>
            </a:r>
            <a:r>
              <a:rPr lang="en-US" b="1" baseline="-25000" dirty="0"/>
              <a:t>-</a:t>
            </a:r>
            <a:r>
              <a:rPr lang="ru-RU" b="1" baseline="-25000" dirty="0"/>
              <a:t>3</a:t>
            </a:r>
            <a:r>
              <a:rPr lang="en-US" b="1" dirty="0"/>
              <a:t> </a:t>
            </a:r>
            <a:r>
              <a:rPr lang="ru-RU" b="1" dirty="0"/>
              <a:t>граниты</a:t>
            </a:r>
            <a:r>
              <a:rPr lang="en-US" b="1" dirty="0"/>
              <a:t>, </a:t>
            </a:r>
          </a:p>
          <a:p>
            <a:pPr algn="ctr"/>
            <a:r>
              <a:rPr lang="ru-RU" b="1" dirty="0" err="1"/>
              <a:t>сиенит-порфиры</a:t>
            </a:r>
            <a:endParaRPr lang="ru-RU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59487" y="6378042"/>
            <a:ext cx="792088" cy="72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483903" y="3149235"/>
            <a:ext cx="1079640" cy="626701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ru-RU" b="1" baseline="-25000" dirty="0"/>
              <a:t>2</a:t>
            </a:r>
            <a:r>
              <a:rPr lang="en-US" b="1" baseline="-25000" dirty="0"/>
              <a:t>-</a:t>
            </a:r>
            <a:r>
              <a:rPr lang="ru-RU" b="1" baseline="-25000" dirty="0"/>
              <a:t>3</a:t>
            </a:r>
          </a:p>
          <a:p>
            <a:pPr algn="ctr"/>
            <a:r>
              <a:rPr lang="en-US" dirty="0"/>
              <a:t> </a:t>
            </a:r>
            <a:r>
              <a:rPr lang="ru-RU" dirty="0"/>
              <a:t>диориты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15671" y="6197350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54762"/>
                </a:solidFill>
              </a:rPr>
              <a:t>(</a:t>
            </a:r>
            <a:r>
              <a:rPr lang="ru-RU" i="1" dirty="0">
                <a:solidFill>
                  <a:srgbClr val="854762"/>
                </a:solidFill>
              </a:rPr>
              <a:t>Харитонов и </a:t>
            </a:r>
            <a:r>
              <a:rPr lang="ru-RU" i="1" dirty="0" err="1">
                <a:solidFill>
                  <a:srgbClr val="854762"/>
                </a:solidFill>
              </a:rPr>
              <a:t>др</a:t>
            </a:r>
            <a:r>
              <a:rPr lang="en-US" i="1" dirty="0">
                <a:solidFill>
                  <a:srgbClr val="854762"/>
                </a:solidFill>
              </a:rPr>
              <a:t>., 2003)</a:t>
            </a:r>
            <a:endParaRPr lang="ru-RU" i="1" dirty="0">
              <a:solidFill>
                <a:srgbClr val="85476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1815" y="113346"/>
            <a:ext cx="2160240" cy="903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US" u="sng" dirty="0">
                <a:solidFill>
                  <a:schemeClr val="accent5"/>
                </a:solidFill>
              </a:rPr>
              <a:t>www.nornik.ru:</a:t>
            </a:r>
            <a:endParaRPr lang="ru-RU" u="sng" dirty="0">
              <a:solidFill>
                <a:schemeClr val="accent5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Cu 2.2 Mt</a:t>
            </a:r>
            <a:r>
              <a:rPr lang="ru-RU" b="1" dirty="0">
                <a:solidFill>
                  <a:schemeClr val="accent4"/>
                </a:solidFill>
              </a:rPr>
              <a:t>, </a:t>
            </a:r>
            <a:r>
              <a:rPr lang="en-US" b="1" dirty="0">
                <a:solidFill>
                  <a:schemeClr val="accent4"/>
                </a:solidFill>
              </a:rPr>
              <a:t>Fe </a:t>
            </a:r>
            <a:r>
              <a:rPr lang="ru-RU" b="1" dirty="0">
                <a:solidFill>
                  <a:schemeClr val="accent4"/>
                </a:solidFill>
              </a:rPr>
              <a:t>75 </a:t>
            </a:r>
            <a:r>
              <a:rPr lang="en-US" b="1" dirty="0">
                <a:solidFill>
                  <a:schemeClr val="accent4"/>
                </a:solidFill>
              </a:rPr>
              <a:t>Mt, </a:t>
            </a:r>
            <a:endParaRPr lang="ru-RU" b="1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Au 250 t</a:t>
            </a:r>
            <a:r>
              <a:rPr lang="ru-RU" b="1" dirty="0">
                <a:solidFill>
                  <a:schemeClr val="accent4"/>
                </a:solidFill>
              </a:rPr>
              <a:t>, </a:t>
            </a:r>
            <a:r>
              <a:rPr lang="en-US" b="1" dirty="0">
                <a:solidFill>
                  <a:schemeClr val="accent4"/>
                </a:solidFill>
              </a:rPr>
              <a:t>Ag 1100 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63943" y="2273586"/>
            <a:ext cx="108012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2000" b="1" dirty="0"/>
              <a:t>Скарны</a:t>
            </a:r>
          </a:p>
        </p:txBody>
      </p:sp>
      <p:cxnSp>
        <p:nvCxnSpPr>
          <p:cNvPr id="19" name="Прямая со стрелкой 18"/>
          <p:cNvCxnSpPr>
            <a:stCxn id="17" idx="1"/>
          </p:cNvCxnSpPr>
          <p:nvPr/>
        </p:nvCxnSpPr>
        <p:spPr>
          <a:xfrm flipH="1">
            <a:off x="9371855" y="2463826"/>
            <a:ext cx="792088" cy="55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7" idx="2"/>
          </p:cNvCxnSpPr>
          <p:nvPr/>
        </p:nvCxnSpPr>
        <p:spPr>
          <a:xfrm flipH="1">
            <a:off x="10307961" y="2654066"/>
            <a:ext cx="396042" cy="1204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9192344" y="2849650"/>
            <a:ext cx="1043607" cy="7176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139607" y="1697522"/>
            <a:ext cx="36004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219727" y="1697522"/>
            <a:ext cx="144016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507759" y="1625514"/>
            <a:ext cx="936104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0939838" y="2921658"/>
            <a:ext cx="124714" cy="579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39408" y="4670942"/>
            <a:ext cx="84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В-Иль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3664" y="4556827"/>
            <a:ext cx="7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МЧ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9848" y="3395494"/>
            <a:ext cx="86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ЮР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39807" y="1409490"/>
            <a:ext cx="86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Бы2</a:t>
            </a:r>
          </a:p>
        </p:txBody>
      </p: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31417" y="1299476"/>
            <a:ext cx="4946392" cy="5409550"/>
            <a:chOff x="-650543" y="319959"/>
            <a:chExt cx="5904656" cy="6457541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5"/>
            <a:stretch>
              <a:fillRect/>
            </a:stretch>
          </p:blipFill>
          <p:spPr bwMode="auto">
            <a:xfrm>
              <a:off x="-650543" y="319959"/>
              <a:ext cx="5904656" cy="6035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Группа 46"/>
            <p:cNvGrpSpPr/>
            <p:nvPr/>
          </p:nvGrpSpPr>
          <p:grpSpPr>
            <a:xfrm>
              <a:off x="2229778" y="3819225"/>
              <a:ext cx="2812269" cy="1603921"/>
              <a:chOff x="3359264" y="851532"/>
              <a:chExt cx="2812269" cy="1603921"/>
            </a:xfrm>
          </p:grpSpPr>
          <p:sp>
            <p:nvSpPr>
              <p:cNvPr id="34" name="8-конечная звезда 33"/>
              <p:cNvSpPr/>
              <p:nvPr/>
            </p:nvSpPr>
            <p:spPr>
              <a:xfrm>
                <a:off x="3359264" y="851532"/>
                <a:ext cx="571504" cy="571504"/>
              </a:xfrm>
              <a:prstGeom prst="star8">
                <a:avLst>
                  <a:gd name="adj" fmla="val 20784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TextBox 9"/>
              <p:cNvSpPr txBox="1">
                <a:spLocks noChangeArrowheads="1"/>
              </p:cNvSpPr>
              <p:nvPr/>
            </p:nvSpPr>
            <p:spPr bwMode="auto">
              <a:xfrm>
                <a:off x="4943440" y="2147676"/>
                <a:ext cx="122809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srgbClr val="C00000"/>
                    </a:solidFill>
                    <a:latin typeface="Calibri" pitchFamily="34" charset="0"/>
                  </a:rPr>
                  <a:t>Bystrinskoe</a:t>
                </a:r>
                <a:endParaRPr lang="en-US" sz="2000" b="1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37" name="Прямая соединительная линия 36"/>
              <p:cNvCxnSpPr>
                <a:stCxn id="36" idx="1"/>
                <a:endCxn id="34" idx="1"/>
              </p:cNvCxnSpPr>
              <p:nvPr/>
            </p:nvCxnSpPr>
            <p:spPr>
              <a:xfrm flipH="1" flipV="1">
                <a:off x="3847073" y="1339341"/>
                <a:ext cx="1096367" cy="9622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 rot="-1800000">
              <a:off x="-507892" y="1380619"/>
              <a:ext cx="2129109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West </a:t>
              </a:r>
              <a:r>
                <a:rPr lang="en-US" b="1" dirty="0" err="1">
                  <a:solidFill>
                    <a:schemeClr val="accent6"/>
                  </a:solidFill>
                </a:rPr>
                <a:t>Stanovoi</a:t>
              </a:r>
              <a:r>
                <a:rPr lang="ru-RU" b="1" dirty="0">
                  <a:solidFill>
                    <a:schemeClr val="accent6"/>
                  </a:solidFill>
                </a:rPr>
                <a:t> </a:t>
              </a:r>
              <a:r>
                <a:rPr lang="en-US" b="1" dirty="0">
                  <a:solidFill>
                    <a:schemeClr val="accent6"/>
                  </a:solidFill>
                </a:rPr>
                <a:t>terrane</a:t>
              </a:r>
              <a:endParaRPr lang="ru-RU" b="1" dirty="0">
                <a:solidFill>
                  <a:schemeClr val="accent6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-1800000">
              <a:off x="3433995" y="1181126"/>
              <a:ext cx="1331134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accent6"/>
                  </a:solidFill>
                </a:rPr>
                <a:t>Argun</a:t>
              </a:r>
              <a:r>
                <a:rPr lang="en-US" b="1" dirty="0">
                  <a:solidFill>
                    <a:schemeClr val="accent6"/>
                  </a:solidFill>
                </a:rPr>
                <a:t> terrane</a:t>
              </a:r>
              <a:endParaRPr lang="ru-RU" b="1" dirty="0">
                <a:solidFill>
                  <a:schemeClr val="accent6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362510" y="4323281"/>
              <a:ext cx="1115049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Aga terrane</a:t>
              </a:r>
              <a:endParaRPr lang="ru-RU" b="1" dirty="0">
                <a:solidFill>
                  <a:schemeClr val="accent6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29977" y="3099145"/>
              <a:ext cx="1080120" cy="138499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Late Paleozoic </a:t>
              </a:r>
            </a:p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&amp; Middle Mesozoic </a:t>
              </a:r>
              <a:r>
                <a:rPr lang="en-US" dirty="0" err="1">
                  <a:solidFill>
                    <a:schemeClr val="accent6"/>
                  </a:solidFill>
                </a:rPr>
                <a:t>granitoids</a:t>
              </a:r>
              <a:endParaRPr lang="ru-RU" dirty="0">
                <a:solidFill>
                  <a:schemeClr val="accent6"/>
                </a:solidFill>
              </a:endParaRPr>
            </a:p>
          </p:txBody>
        </p:sp>
        <p:cxnSp>
          <p:nvCxnSpPr>
            <p:cNvPr id="42" name="Прямая со стрелкой 41"/>
            <p:cNvCxnSpPr>
              <a:stCxn id="41" idx="1"/>
            </p:cNvCxnSpPr>
            <p:nvPr/>
          </p:nvCxnSpPr>
          <p:spPr>
            <a:xfrm flipH="1" flipV="1">
              <a:off x="2589817" y="3027136"/>
              <a:ext cx="1440160" cy="76450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H="1" flipV="1">
              <a:off x="3669937" y="2667096"/>
              <a:ext cx="648072" cy="72008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39453" y="5475409"/>
              <a:ext cx="1637692" cy="83099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Mesozoic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 </a:t>
              </a:r>
              <a:r>
                <a:rPr lang="en-US" b="1" dirty="0" err="1">
                  <a:solidFill>
                    <a:schemeClr val="accent6"/>
                  </a:solidFill>
                </a:rPr>
                <a:t>syn-postcollision</a:t>
              </a:r>
              <a:endParaRPr lang="en-US" b="1" dirty="0">
                <a:solidFill>
                  <a:schemeClr val="accent6"/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troughs</a:t>
              </a:r>
              <a:endParaRPr lang="ru-RU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45" name="Прямая со стрелкой 44"/>
            <p:cNvCxnSpPr/>
            <p:nvPr/>
          </p:nvCxnSpPr>
          <p:spPr>
            <a:xfrm flipV="1">
              <a:off x="1077649" y="5043360"/>
              <a:ext cx="432048" cy="504056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20063349">
              <a:off x="-91054" y="2730547"/>
              <a:ext cx="3021918" cy="27699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Mongolia–Okhotsk Suture Zone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154052" y="6336617"/>
              <a:ext cx="4184028" cy="440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accent4"/>
                  </a:solidFill>
                </a:rPr>
                <a:t>modified </a:t>
              </a:r>
              <a:r>
                <a:rPr lang="en-US" i="1" dirty="0" smtClean="0">
                  <a:solidFill>
                    <a:schemeClr val="accent4"/>
                  </a:solidFill>
                </a:rPr>
                <a:t>after</a:t>
              </a:r>
              <a:r>
                <a:rPr lang="ru-RU" i="1" dirty="0" smtClean="0">
                  <a:solidFill>
                    <a:schemeClr val="accent4"/>
                  </a:solidFill>
                </a:rPr>
                <a:t> </a:t>
              </a:r>
              <a:r>
                <a:rPr lang="en-US" i="1" dirty="0" err="1" smtClean="0">
                  <a:solidFill>
                    <a:schemeClr val="accent4"/>
                  </a:solidFill>
                </a:rPr>
                <a:t>Zorin</a:t>
              </a:r>
              <a:r>
                <a:rPr lang="en-US" i="1" dirty="0" smtClean="0">
                  <a:solidFill>
                    <a:schemeClr val="accent4"/>
                  </a:solidFill>
                </a:rPr>
                <a:t> </a:t>
              </a:r>
              <a:r>
                <a:rPr lang="en-US" i="1" dirty="0">
                  <a:solidFill>
                    <a:schemeClr val="accent4"/>
                  </a:solidFill>
                </a:rPr>
                <a:t>et al. (2001)</a:t>
              </a:r>
              <a:endParaRPr lang="ru-RU" i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872692"/>
      </p:ext>
    </p:extLst>
  </p:cSld>
  <p:clrMapOvr>
    <a:masterClrMapping/>
  </p:clrMapOvr>
  <p:transition advTm="5634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/>
          <a:stretch/>
        </p:blipFill>
        <p:spPr bwMode="auto">
          <a:xfrm>
            <a:off x="5163604" y="6740"/>
            <a:ext cx="6948264" cy="687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52669" y="620689"/>
            <a:ext cx="1106641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en-US" b="1" baseline="-25000" dirty="0"/>
              <a:t>1-2</a:t>
            </a:r>
          </a:p>
          <a:p>
            <a:r>
              <a:rPr lang="ru-RU" dirty="0"/>
              <a:t>песчаники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3604" y="6211670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baseline="-25000" dirty="0"/>
              <a:t>1-2</a:t>
            </a:r>
            <a:r>
              <a:rPr lang="en-US" dirty="0"/>
              <a:t> siltstone, </a:t>
            </a:r>
          </a:p>
          <a:p>
            <a:pPr algn="ctr"/>
            <a:r>
              <a:rPr lang="en-US" dirty="0"/>
              <a:t>limestone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405474" y="5517232"/>
            <a:ext cx="968782" cy="349702"/>
          </a:xfrm>
          <a:prstGeom prst="rect">
            <a:avLst/>
          </a:prstGeom>
          <a:solidFill>
            <a:srgbClr val="CCFFCC">
              <a:alpha val="29804"/>
            </a:srgbClr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b="1" dirty="0"/>
              <a:t>D</a:t>
            </a:r>
            <a:r>
              <a:rPr lang="en-US" b="1" baseline="-25000" dirty="0"/>
              <a:t>1 </a:t>
            </a:r>
            <a:r>
              <a:rPr lang="ru-RU" dirty="0" err="1"/>
              <a:t>изв-ки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55284" y="1412777"/>
            <a:ext cx="1795932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ru-RU" b="1" baseline="-25000" dirty="0"/>
              <a:t>2</a:t>
            </a:r>
            <a:r>
              <a:rPr lang="en-US" b="1" baseline="-25000" dirty="0"/>
              <a:t>-</a:t>
            </a:r>
            <a:r>
              <a:rPr lang="ru-RU" b="1" baseline="-25000" dirty="0"/>
              <a:t>3</a:t>
            </a:r>
            <a:r>
              <a:rPr lang="en-US" b="1" dirty="0"/>
              <a:t> </a:t>
            </a:r>
            <a:r>
              <a:rPr lang="ru-RU" b="1" dirty="0"/>
              <a:t>граниты</a:t>
            </a:r>
            <a:r>
              <a:rPr lang="en-US" b="1" dirty="0"/>
              <a:t>, </a:t>
            </a:r>
          </a:p>
          <a:p>
            <a:pPr algn="ctr"/>
            <a:r>
              <a:rPr lang="ru-RU" b="1" dirty="0" err="1"/>
              <a:t>сиенит-порфиры</a:t>
            </a:r>
            <a:endParaRPr lang="ru-RU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495244" y="6669360"/>
            <a:ext cx="576064" cy="72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559621" y="3356993"/>
            <a:ext cx="991223" cy="626701"/>
          </a:xfrm>
          <a:prstGeom prst="rect">
            <a:avLst/>
          </a:prstGeom>
          <a:solidFill>
            <a:schemeClr val="accent1">
              <a:lumMod val="20000"/>
              <a:lumOff val="80000"/>
              <a:alpha val="30196"/>
            </a:schemeClr>
          </a:solidFill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b="1" dirty="0"/>
              <a:t>J</a:t>
            </a:r>
            <a:r>
              <a:rPr lang="ru-RU" b="1" baseline="-25000" dirty="0"/>
              <a:t>2</a:t>
            </a:r>
            <a:r>
              <a:rPr lang="en-US" b="1" baseline="-25000" dirty="0"/>
              <a:t>-</a:t>
            </a:r>
            <a:r>
              <a:rPr lang="ru-RU" b="1" baseline="-25000" dirty="0"/>
              <a:t>3</a:t>
            </a:r>
          </a:p>
          <a:p>
            <a:pPr algn="ctr"/>
            <a:r>
              <a:rPr lang="en-US" dirty="0"/>
              <a:t> </a:t>
            </a:r>
            <a:r>
              <a:rPr lang="ru-RU" dirty="0"/>
              <a:t>диориты</a:t>
            </a:r>
            <a:endParaRPr lang="en-US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9159540" y="3043176"/>
            <a:ext cx="792088" cy="6018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215324" y="1988840"/>
            <a:ext cx="36004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295444" y="1988840"/>
            <a:ext cx="144016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583476" y="1916832"/>
            <a:ext cx="936104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2417997" y="655480"/>
            <a:ext cx="5672275" cy="3538893"/>
            <a:chOff x="7148450" y="4680520"/>
            <a:chExt cx="5672275" cy="3538893"/>
          </a:xfrm>
        </p:grpSpPr>
        <p:grpSp>
          <p:nvGrpSpPr>
            <p:cNvPr id="37" name="Группа 36"/>
            <p:cNvGrpSpPr>
              <a:grpSpLocks noChangeAspect="1"/>
            </p:cNvGrpSpPr>
            <p:nvPr/>
          </p:nvGrpSpPr>
          <p:grpSpPr>
            <a:xfrm>
              <a:off x="7148450" y="4680520"/>
              <a:ext cx="2734539" cy="2132856"/>
              <a:chOff x="6660233" y="4901815"/>
              <a:chExt cx="2474761" cy="1930237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6660233" y="4901815"/>
                <a:ext cx="2474761" cy="1930237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732240" y="6618464"/>
                <a:ext cx="300813" cy="1531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lang="ru-RU" sz="1100" dirty="0"/>
                  <a:t>1 см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428545" y="5373216"/>
                <a:ext cx="394886" cy="278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Qtz</a:t>
                </a:r>
                <a:endParaRPr lang="ru-RU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40397" y="5070375"/>
                <a:ext cx="391985" cy="278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Mo</a:t>
                </a:r>
                <a:endParaRPr lang="ru-RU" sz="1400" dirty="0"/>
              </a:p>
            </p:txBody>
          </p:sp>
          <p:cxnSp>
            <p:nvCxnSpPr>
              <p:cNvPr id="30" name="Прямая со стрелкой 29"/>
              <p:cNvCxnSpPr>
                <a:stCxn id="33" idx="2"/>
              </p:cNvCxnSpPr>
              <p:nvPr/>
            </p:nvCxnSpPr>
            <p:spPr>
              <a:xfrm>
                <a:off x="8236389" y="5348914"/>
                <a:ext cx="132833" cy="1977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Прямая соединительная линия 39"/>
            <p:cNvCxnSpPr>
              <a:stCxn id="3" idx="3"/>
            </p:cNvCxnSpPr>
            <p:nvPr/>
          </p:nvCxnSpPr>
          <p:spPr>
            <a:xfrm>
              <a:off x="9882989" y="5746948"/>
              <a:ext cx="2937736" cy="24724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Прямая соединительная линия 52"/>
          <p:cNvCxnSpPr>
            <a:endCxn id="43" idx="3"/>
          </p:cNvCxnSpPr>
          <p:nvPr/>
        </p:nvCxnSpPr>
        <p:spPr>
          <a:xfrm flipH="1">
            <a:off x="4965595" y="5711185"/>
            <a:ext cx="1040394" cy="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-7732" y="2812979"/>
            <a:ext cx="6147046" cy="2805800"/>
            <a:chOff x="6443743" y="834386"/>
            <a:chExt cx="6147046" cy="2805800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2011097" y="2634586"/>
              <a:ext cx="579692" cy="1005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Группа 40"/>
            <p:cNvGrpSpPr>
              <a:grpSpLocks noChangeAspect="1"/>
            </p:cNvGrpSpPr>
            <p:nvPr/>
          </p:nvGrpSpPr>
          <p:grpSpPr>
            <a:xfrm>
              <a:off x="6443743" y="834386"/>
              <a:ext cx="5570982" cy="1800200"/>
              <a:chOff x="3465514" y="692696"/>
              <a:chExt cx="5570982" cy="1800200"/>
            </a:xfrm>
          </p:grpSpPr>
          <p:grpSp>
            <p:nvGrpSpPr>
              <p:cNvPr id="44" name="Группа 43"/>
              <p:cNvGrpSpPr>
                <a:grpSpLocks noChangeAspect="1"/>
              </p:cNvGrpSpPr>
              <p:nvPr/>
            </p:nvGrpSpPr>
            <p:grpSpPr>
              <a:xfrm>
                <a:off x="3465514" y="692696"/>
                <a:ext cx="5570982" cy="1800200"/>
                <a:chOff x="1433645" y="0"/>
                <a:chExt cx="5040560" cy="1628800"/>
              </a:xfrm>
            </p:grpSpPr>
            <p:pic>
              <p:nvPicPr>
                <p:cNvPr id="45" name="Picture 2" descr="D:\Olenka\Zabaikalie\Bystrinskoe\deposits-08\Быстринское\DSCN0194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lum bright="20000" contrast="2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 bwMode="auto">
                <a:xfrm>
                  <a:off x="1433645" y="72008"/>
                  <a:ext cx="5040560" cy="155679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4860032" y="1196752"/>
                  <a:ext cx="369905" cy="334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Py</a:t>
                  </a:r>
                  <a:endParaRPr lang="ru-RU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051720" y="620688"/>
                  <a:ext cx="477465" cy="334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Ccp</a:t>
                  </a:r>
                  <a:endParaRPr lang="ru-RU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547664" y="0"/>
                  <a:ext cx="842960" cy="334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Dol-Ank</a:t>
                  </a:r>
                  <a:endParaRPr lang="ru-RU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355976" y="620688"/>
                  <a:ext cx="460060" cy="334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Qtz</a:t>
                  </a:r>
                  <a:endParaRPr lang="ru-RU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8604448" y="2204864"/>
                <a:ext cx="332390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lang="ru-RU" sz="1100" dirty="0"/>
                  <a:t>1 см</a:t>
                </a:r>
              </a:p>
            </p:txBody>
          </p:sp>
        </p:grpSp>
      </p:grpSp>
      <p:grpSp>
        <p:nvGrpSpPr>
          <p:cNvPr id="54" name="Группа 53"/>
          <p:cNvGrpSpPr>
            <a:grpSpLocks noChangeAspect="1"/>
          </p:cNvGrpSpPr>
          <p:nvPr/>
        </p:nvGrpSpPr>
        <p:grpSpPr>
          <a:xfrm>
            <a:off x="871955" y="3944667"/>
            <a:ext cx="10769190" cy="3032531"/>
            <a:chOff x="3865554" y="1455103"/>
            <a:chExt cx="10769190" cy="3032531"/>
          </a:xfrm>
        </p:grpSpPr>
        <p:sp>
          <p:nvSpPr>
            <p:cNvPr id="17" name="TextBox 16"/>
            <p:cNvSpPr txBox="1"/>
            <p:nvPr/>
          </p:nvSpPr>
          <p:spPr>
            <a:xfrm>
              <a:off x="13715719" y="1455103"/>
              <a:ext cx="919025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2000" b="1" dirty="0"/>
                <a:t>Скарны</a:t>
              </a:r>
            </a:p>
          </p:txBody>
        </p:sp>
        <p:cxnSp>
          <p:nvCxnSpPr>
            <p:cNvPr id="22" name="Прямая со стрелкой 21"/>
            <p:cNvCxnSpPr>
              <a:stCxn id="17" idx="2"/>
            </p:cNvCxnSpPr>
            <p:nvPr/>
          </p:nvCxnSpPr>
          <p:spPr>
            <a:xfrm flipH="1">
              <a:off x="13859736" y="1835583"/>
              <a:ext cx="315496" cy="12552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5508104" y="3212976"/>
              <a:ext cx="72008" cy="895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65554" y="2201317"/>
              <a:ext cx="4093640" cy="204146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012160" y="2708920"/>
              <a:ext cx="521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Mgt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40152" y="3645024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Ccp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388424" y="4149080"/>
              <a:ext cx="384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Py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30872" y="3689334"/>
              <a:ext cx="395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Po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739"/>
            <a:ext cx="31456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Типы шеелита </a:t>
            </a:r>
          </a:p>
          <a:p>
            <a:r>
              <a:rPr lang="ru-RU" sz="2000" dirty="0" smtClean="0"/>
              <a:t>(</a:t>
            </a:r>
            <a:r>
              <a:rPr lang="ru-RU" sz="2000" dirty="0" err="1" smtClean="0"/>
              <a:t>Коваленкер</a:t>
            </a:r>
            <a:r>
              <a:rPr lang="ru-RU" sz="2000" dirty="0" smtClean="0"/>
              <a:t> и др., </a:t>
            </a:r>
          </a:p>
          <a:p>
            <a:r>
              <a:rPr lang="ru-RU" sz="2000" dirty="0" smtClean="0"/>
              <a:t>ГРМ 2019)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110836" y="303973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312897"/>
      </p:ext>
    </p:extLst>
  </p:cSld>
  <p:clrMapOvr>
    <a:masterClrMapping/>
  </p:clrMapOvr>
  <p:transition advTm="3976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42808" y="5653"/>
            <a:ext cx="6084168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Шеелит из кварцевых жил</a:t>
            </a:r>
            <a:endParaRPr lang="ru-RU" dirty="0"/>
          </a:p>
        </p:txBody>
      </p:sp>
      <p:grpSp>
        <p:nvGrpSpPr>
          <p:cNvPr id="31" name="Группа 30"/>
          <p:cNvGrpSpPr>
            <a:grpSpLocks noChangeAspect="1"/>
          </p:cNvGrpSpPr>
          <p:nvPr/>
        </p:nvGrpSpPr>
        <p:grpSpPr>
          <a:xfrm>
            <a:off x="130204" y="913343"/>
            <a:ext cx="3528392" cy="2752037"/>
            <a:chOff x="6660232" y="4901815"/>
            <a:chExt cx="2474761" cy="193023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660232" y="4901815"/>
              <a:ext cx="2474761" cy="193023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732240" y="6618464"/>
              <a:ext cx="233133" cy="11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100" dirty="0"/>
                <a:t>1 см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428545" y="5373216"/>
              <a:ext cx="306041" cy="215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Qtz</a:t>
              </a:r>
              <a:endParaRPr lang="ru-RU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40397" y="5070375"/>
              <a:ext cx="303792" cy="215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</a:t>
              </a:r>
              <a:endParaRPr lang="ru-RU" sz="1400" dirty="0"/>
            </a:p>
          </p:txBody>
        </p:sp>
        <p:cxnSp>
          <p:nvCxnSpPr>
            <p:cNvPr id="39" name="Прямая со стрелкой 38"/>
            <p:cNvCxnSpPr>
              <a:stCxn id="38" idx="2"/>
            </p:cNvCxnSpPr>
            <p:nvPr/>
          </p:nvCxnSpPr>
          <p:spPr>
            <a:xfrm>
              <a:off x="8192293" y="5286245"/>
              <a:ext cx="176930" cy="2604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3741518" y="997178"/>
            <a:ext cx="3558508" cy="2675559"/>
            <a:chOff x="8790779" y="1196332"/>
            <a:chExt cx="3209878" cy="24134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95" t="6619"/>
            <a:stretch/>
          </p:blipFill>
          <p:spPr>
            <a:xfrm>
              <a:off x="8790779" y="1196332"/>
              <a:ext cx="3209878" cy="241343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1296970" y="3351006"/>
              <a:ext cx="689860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100" dirty="0"/>
                <a:t>    1 мм 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89565" y="2125623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Sch</a:t>
              </a:r>
              <a:endParaRPr lang="ru-RU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77398" y="1614734"/>
              <a:ext cx="458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Pov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077397" y="2673661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Qtz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50"/>
          <a:stretch/>
        </p:blipFill>
        <p:spPr>
          <a:xfrm>
            <a:off x="63335" y="3908059"/>
            <a:ext cx="7971822" cy="2899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0495" y="5659841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0.2-5.5% </a:t>
            </a:r>
          </a:p>
          <a:p>
            <a:r>
              <a:rPr lang="en-US" dirty="0">
                <a:solidFill>
                  <a:srgbClr val="FF0000"/>
                </a:solidFill>
              </a:rPr>
              <a:t>MoO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365027" y="4515205"/>
            <a:ext cx="241098" cy="2757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802860" y="4173703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3.8-5.6% MoO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endParaRPr lang="ru-RU" baseline="-25000" dirty="0">
              <a:solidFill>
                <a:srgbClr val="FFFF00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4466757" y="6040395"/>
            <a:ext cx="643079" cy="1328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078063" y="3843416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0.3-0.5% MoO</a:t>
            </a:r>
            <a:r>
              <a:rPr lang="en-US" b="1" baseline="-25000" dirty="0">
                <a:solidFill>
                  <a:schemeClr val="bg1"/>
                </a:solidFill>
              </a:rPr>
              <a:t>3</a:t>
            </a:r>
            <a:endParaRPr lang="ru-RU" b="1" baseline="-25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6976" y="187485"/>
            <a:ext cx="299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/>
              <a:t>Коваленкер</a:t>
            </a:r>
            <a:r>
              <a:rPr lang="ru-RU" i="1" dirty="0"/>
              <a:t> и др., ГРМ, 2019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382948" y="717477"/>
            <a:ext cx="4683903" cy="2770744"/>
            <a:chOff x="3144062" y="1018296"/>
            <a:chExt cx="4683903" cy="277074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17"/>
            <a:stretch>
              <a:fillRect/>
            </a:stretch>
          </p:blipFill>
          <p:spPr>
            <a:xfrm>
              <a:off x="3159943" y="1018296"/>
              <a:ext cx="4668022" cy="277074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2501707" y="2434279"/>
              <a:ext cx="1592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Минерал/хондрит</a:t>
              </a: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32253" y="3711890"/>
            <a:ext cx="3585093" cy="3095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553045">
            <a:off x="9173224" y="5413423"/>
            <a:ext cx="22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2Ca</a:t>
            </a:r>
            <a:r>
              <a:rPr lang="en-US" b="1" baseline="30000" dirty="0"/>
              <a:t>2+</a:t>
            </a:r>
            <a:r>
              <a:rPr lang="en-US" b="1" dirty="0"/>
              <a:t> = (REE,Y)</a:t>
            </a:r>
            <a:r>
              <a:rPr lang="en-US" b="1" baseline="30000" dirty="0"/>
              <a:t>3+</a:t>
            </a:r>
            <a:r>
              <a:rPr lang="en-US" b="1" dirty="0"/>
              <a:t> + Na</a:t>
            </a:r>
            <a:r>
              <a:rPr lang="en-US" b="1" baseline="30000" dirty="0"/>
              <a:t>+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79032" y="3834091"/>
            <a:ext cx="251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  <a:r>
              <a:rPr lang="en-US" b="1" dirty="0"/>
              <a:t>Ca</a:t>
            </a:r>
            <a:r>
              <a:rPr lang="ru-RU" b="1" baseline="30000" dirty="0"/>
              <a:t>2+</a:t>
            </a:r>
            <a:r>
              <a:rPr lang="ru-RU" b="1" dirty="0"/>
              <a:t> = 2(</a:t>
            </a:r>
            <a:r>
              <a:rPr lang="en-US" b="1" dirty="0"/>
              <a:t>REE</a:t>
            </a:r>
            <a:r>
              <a:rPr lang="ru-RU" b="1" dirty="0"/>
              <a:t>,</a:t>
            </a:r>
            <a:r>
              <a:rPr lang="en-US" b="1" dirty="0"/>
              <a:t>Y</a:t>
            </a:r>
            <a:r>
              <a:rPr lang="ru-RU" b="1" dirty="0"/>
              <a:t>)</a:t>
            </a:r>
            <a:r>
              <a:rPr lang="ru-RU" b="1" baseline="30000" dirty="0"/>
              <a:t>3+</a:t>
            </a:r>
            <a:r>
              <a:rPr lang="ru-RU" b="1" dirty="0"/>
              <a:t> + </a:t>
            </a:r>
            <a:r>
              <a:rPr lang="en-US" b="1" dirty="0" err="1"/>
              <a:t>Ca</a:t>
            </a:r>
            <a:r>
              <a:rPr lang="en-US" b="1" baseline="-25000" dirty="0" err="1"/>
              <a:t>vac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90857" y="3238815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3984" y="6384538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6696531"/>
      </p:ext>
    </p:extLst>
  </p:cSld>
  <p:clrMapOvr>
    <a:masterClrMapping/>
  </p:clrMapOvr>
  <p:transition advTm="10831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Olga\Presentations\17_Miass-2\Zones_UF_Refl EMPA LAICPMS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650130" y="190455"/>
            <a:ext cx="6030046" cy="6309320"/>
          </a:xfrm>
          <a:prstGeom prst="rect">
            <a:avLst/>
          </a:prstGeom>
          <a:noFill/>
        </p:spPr>
      </p:pic>
      <p:pic>
        <p:nvPicPr>
          <p:cNvPr id="2051" name="Picture 3" descr="D:\Olga\Presentations\17_Miass-2\Zones_UF_Refl EMPA LAICPMS2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</a:blip>
          <a:srcRect l="3398"/>
          <a:stretch/>
        </p:blipFill>
        <p:spPr bwMode="auto">
          <a:xfrm>
            <a:off x="2010170" y="214906"/>
            <a:ext cx="5553012" cy="6357366"/>
          </a:xfrm>
          <a:prstGeom prst="rect">
            <a:avLst/>
          </a:prstGeom>
          <a:noFill/>
        </p:spPr>
      </p:pic>
      <p:pic>
        <p:nvPicPr>
          <p:cNvPr id="4" name="Picture 2" descr="D:\Olga\Presentations\17_Miass-2\Zones_UF_Refl EMPA LAICPMS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758"/>
          <a:stretch/>
        </p:blipFill>
        <p:spPr bwMode="auto">
          <a:xfrm>
            <a:off x="2063552" y="214906"/>
            <a:ext cx="5532352" cy="635736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20129887">
            <a:off x="5572613" y="4267037"/>
            <a:ext cx="673867" cy="48370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 rot="5400000">
            <a:off x="-1737038" y="1867218"/>
            <a:ext cx="5110753" cy="1578470"/>
            <a:chOff x="3465514" y="772282"/>
            <a:chExt cx="5570982" cy="1720614"/>
          </a:xfrm>
        </p:grpSpPr>
        <p:grpSp>
          <p:nvGrpSpPr>
            <p:cNvPr id="15" name="Группа 14"/>
            <p:cNvGrpSpPr>
              <a:grpSpLocks noChangeAspect="1"/>
            </p:cNvGrpSpPr>
            <p:nvPr/>
          </p:nvGrpSpPr>
          <p:grpSpPr>
            <a:xfrm>
              <a:off x="3465514" y="772282"/>
              <a:ext cx="5570982" cy="1720614"/>
              <a:chOff x="1433645" y="72008"/>
              <a:chExt cx="5040560" cy="1556792"/>
            </a:xfrm>
          </p:grpSpPr>
          <p:pic>
            <p:nvPicPr>
              <p:cNvPr id="17" name="Picture 2" descr="D:\Olenka\Zabaikalie\Bystrinskoe\deposits-08\Быстринское\DSCN0194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20000" contrast="2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1433645" y="72008"/>
                <a:ext cx="5040560" cy="1556792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 rot="16200000">
                <a:off x="4855166" y="1192148"/>
                <a:ext cx="379374" cy="333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Py</a:t>
                </a:r>
                <a:endParaRPr lang="ru-RU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2051719" y="620688"/>
                <a:ext cx="477465" cy="334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Ccp</a:t>
                </a:r>
                <a:endParaRPr lang="ru-RU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6200000">
                <a:off x="1494022" y="378327"/>
                <a:ext cx="842960" cy="334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Dol-Ank</a:t>
                </a:r>
                <a:endParaRPr lang="ru-RU" sz="1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4352521" y="617497"/>
                <a:ext cx="466707" cy="333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Qtz</a:t>
                </a:r>
                <a:endParaRPr lang="ru-RU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rot="16200000">
              <a:off x="8604447" y="2204863"/>
              <a:ext cx="332391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100" dirty="0"/>
                <a:t>1 см</a:t>
              </a: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334" t="15439" r="1621"/>
          <a:stretch/>
        </p:blipFill>
        <p:spPr bwMode="auto">
          <a:xfrm>
            <a:off x="7536160" y="476672"/>
            <a:ext cx="4680520" cy="602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Прямая со стрелкой 22"/>
          <p:cNvCxnSpPr/>
          <p:nvPr/>
        </p:nvCxnSpPr>
        <p:spPr>
          <a:xfrm>
            <a:off x="8989422" y="622503"/>
            <a:ext cx="0" cy="1512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8485366" y="766519"/>
            <a:ext cx="0" cy="20162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485366" y="622503"/>
            <a:ext cx="504056" cy="2088232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 rot="1817098">
            <a:off x="44338" y="4641209"/>
            <a:ext cx="3571624" cy="2192771"/>
            <a:chOff x="1430302" y="4248687"/>
            <a:chExt cx="3571624" cy="219277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17128" r="9219" b="10000"/>
            <a:stretch>
              <a:fillRect/>
            </a:stretch>
          </p:blipFill>
          <p:spPr bwMode="auto">
            <a:xfrm rot="19779207">
              <a:off x="1430302" y="4248687"/>
              <a:ext cx="3492191" cy="2192771"/>
            </a:xfrm>
            <a:prstGeom prst="rect">
              <a:avLst/>
            </a:prstGeom>
            <a:noFill/>
            <a:ln w="9525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 rot="19567682">
              <a:off x="4572000" y="5229200"/>
              <a:ext cx="4299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CL</a:t>
              </a:r>
              <a:endParaRPr lang="ru-RU" sz="20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650130" y="36178"/>
            <a:ext cx="10451760" cy="4193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/>
              <a:t>Шеелит из кварц-сульфидных прожилков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495308"/>
            <a:ext cx="4653365" cy="336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Группа 27"/>
          <p:cNvGrpSpPr/>
          <p:nvPr/>
        </p:nvGrpSpPr>
        <p:grpSpPr>
          <a:xfrm>
            <a:off x="4607496" y="3429000"/>
            <a:ext cx="4074674" cy="3429000"/>
            <a:chOff x="4607496" y="3429000"/>
            <a:chExt cx="4074674" cy="3429000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7496" y="3429000"/>
              <a:ext cx="4074674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0" name="Прямая со стрелкой 29"/>
            <p:cNvCxnSpPr/>
            <p:nvPr/>
          </p:nvCxnSpPr>
          <p:spPr>
            <a:xfrm>
              <a:off x="5436096" y="3861048"/>
              <a:ext cx="2544914" cy="2487726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724128" y="6309320"/>
              <a:ext cx="175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</a:t>
              </a:r>
              <a:r>
                <a:rPr lang="en-US" sz="2000" b="1" baseline="30000" dirty="0" smtClean="0"/>
                <a:t>4+</a:t>
              </a:r>
              <a:r>
                <a:rPr lang="en-US" sz="2000" b="1" dirty="0" smtClean="0"/>
                <a:t> &lt;–&gt; Mo</a:t>
              </a:r>
              <a:r>
                <a:rPr lang="en-US" sz="2000" b="1" baseline="30000" dirty="0" smtClean="0"/>
                <a:t>6+</a:t>
              </a:r>
              <a:endParaRPr lang="ru-RU" sz="2000" b="1" baseline="30000" dirty="0"/>
            </a:p>
          </p:txBody>
        </p:sp>
      </p:grpSp>
      <p:sp>
        <p:nvSpPr>
          <p:cNvPr id="32" name="TextBox 31"/>
          <p:cNvSpPr txBox="1"/>
          <p:nvPr/>
        </p:nvSpPr>
        <p:spPr>
          <a:xfrm rot="16200000">
            <a:off x="7316675" y="1731949"/>
            <a:ext cx="9637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Минерал</a:t>
            </a:r>
            <a:r>
              <a:rPr lang="ru-RU" sz="1400" dirty="0" smtClean="0"/>
              <a:t>/</a:t>
            </a:r>
            <a:endParaRPr lang="en-US" sz="1400" dirty="0" smtClean="0"/>
          </a:p>
          <a:p>
            <a:r>
              <a:rPr lang="ru-RU" sz="1400" dirty="0" smtClean="0"/>
              <a:t>хондрит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1437369"/>
      </p:ext>
    </p:extLst>
  </p:cSld>
  <p:clrMapOvr>
    <a:masterClrMapping/>
  </p:clrMapOvr>
  <p:transition advTm="36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/>
          <a:srcRect l="893" t="14170" r="15688" b="25284"/>
          <a:stretch/>
        </p:blipFill>
        <p:spPr>
          <a:xfrm>
            <a:off x="9435385" y="568140"/>
            <a:ext cx="2618298" cy="21105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/>
          <a:srcRect t="15045" r="12994" b="27789"/>
          <a:stretch/>
        </p:blipFill>
        <p:spPr>
          <a:xfrm>
            <a:off x="9480376" y="2372211"/>
            <a:ext cx="2526986" cy="18488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7296" y="4583502"/>
            <a:ext cx="2904920" cy="229950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36" y="571873"/>
            <a:ext cx="2658549" cy="195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4624"/>
            <a:ext cx="10972800" cy="418058"/>
          </a:xfrm>
        </p:spPr>
        <p:txBody>
          <a:bodyPr>
            <a:normAutofit fontScale="90000"/>
          </a:bodyPr>
          <a:lstStyle/>
          <a:p>
            <a:r>
              <a:rPr lang="ru-RU" dirty="0"/>
              <a:t>Шеелит из кварц-сульфидных прожилков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12780"/>
            <a:ext cx="5711253" cy="4745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18" t="8010"/>
          <a:stretch/>
        </p:blipFill>
        <p:spPr>
          <a:xfrm>
            <a:off x="844140" y="2492896"/>
            <a:ext cx="4986422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8" t="4093" b="9750"/>
          <a:stretch/>
        </p:blipFill>
        <p:spPr>
          <a:xfrm>
            <a:off x="742701" y="2348880"/>
            <a:ext cx="4968552" cy="4392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359696" y="5733256"/>
            <a:ext cx="144016" cy="144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8027" y="571873"/>
            <a:ext cx="2630362" cy="146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079161" y="1980928"/>
            <a:ext cx="1451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92D050"/>
                </a:solidFill>
              </a:rPr>
              <a:t>тетрад</a:t>
            </a:r>
            <a:r>
              <a:rPr lang="ru-RU" sz="1600" dirty="0" smtClean="0">
                <a:solidFill>
                  <a:srgbClr val="92D050"/>
                </a:solidFill>
              </a:rPr>
              <a:t>-эффект</a:t>
            </a:r>
            <a:endParaRPr lang="ru-RU" sz="1600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6970" y="1666464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4993287" y="4853152"/>
            <a:ext cx="1435932" cy="1171516"/>
            <a:chOff x="3795972" y="4869159"/>
            <a:chExt cx="1435932" cy="1171516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999" t="16465" r="30147" b="26937"/>
            <a:stretch/>
          </p:blipFill>
          <p:spPr bwMode="auto">
            <a:xfrm>
              <a:off x="3795972" y="4869159"/>
              <a:ext cx="1435932" cy="115212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353" t="88435"/>
            <a:stretch/>
          </p:blipFill>
          <p:spPr bwMode="auto">
            <a:xfrm>
              <a:off x="4026388" y="5805264"/>
              <a:ext cx="940332" cy="23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Прямая соединительная линия 22"/>
          <p:cNvCxnSpPr>
            <a:stCxn id="20" idx="1"/>
          </p:cNvCxnSpPr>
          <p:nvPr/>
        </p:nvCxnSpPr>
        <p:spPr>
          <a:xfrm flipH="1">
            <a:off x="3503712" y="5429217"/>
            <a:ext cx="1489575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17822" y="3733595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0.2 % Mo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82556" y="1550130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0.3 % Mo</a:t>
            </a:r>
            <a:endParaRPr lang="ru-RU" sz="1600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9275275" y="6445264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/>
          <a:srcRect t="27553" r="8892"/>
          <a:stretch/>
        </p:blipFill>
        <p:spPr>
          <a:xfrm>
            <a:off x="9466916" y="4221678"/>
            <a:ext cx="2540446" cy="2223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0042802" y="564756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0.2 % Mo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8606123" y="2532969"/>
            <a:ext cx="15924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Минерал/хондрит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9816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1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2112" y="54199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1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01203" y="50156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1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7568" y="36963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6042088" y="721868"/>
            <a:ext cx="3141923" cy="3761893"/>
            <a:chOff x="6042088" y="721868"/>
            <a:chExt cx="3141923" cy="376189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3" cstate="print"/>
            <a:srcRect l="5637" r="21071" b="18382"/>
            <a:stretch/>
          </p:blipFill>
          <p:spPr>
            <a:xfrm rot="16200000">
              <a:off x="5732103" y="1031853"/>
              <a:ext cx="3761893" cy="3141923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6453954" y="1612008"/>
              <a:ext cx="144016" cy="14401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22793" y="354892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2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15646" y="17418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92D050"/>
                  </a:solidFill>
                </a:rPr>
                <a:t>1</a:t>
              </a:r>
              <a:endParaRPr lang="ru-RU" b="1" dirty="0">
                <a:solidFill>
                  <a:srgbClr val="92D05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39422" y="19906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3</a:t>
              </a:r>
              <a:endParaRPr lang="ru-RU" b="1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>
            <a:stCxn id="20" idx="0"/>
          </p:cNvCxnSpPr>
          <p:nvPr/>
        </p:nvCxnSpPr>
        <p:spPr>
          <a:xfrm flipV="1">
            <a:off x="5711253" y="1796294"/>
            <a:ext cx="814709" cy="30568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22170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8150" y="54571"/>
            <a:ext cx="6675699" cy="674885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064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825" y="93765"/>
            <a:ext cx="4474840" cy="648072"/>
          </a:xfrm>
        </p:spPr>
        <p:txBody>
          <a:bodyPr>
            <a:normAutofit/>
          </a:bodyPr>
          <a:lstStyle/>
          <a:p>
            <a:r>
              <a:rPr lang="ru-RU" sz="3600" dirty="0" err="1"/>
              <a:t>Тунгстенит</a:t>
            </a:r>
            <a:r>
              <a:rPr lang="ru-RU" sz="3600" dirty="0"/>
              <a:t> </a:t>
            </a:r>
            <a:r>
              <a:rPr lang="en-US" sz="3600" dirty="0"/>
              <a:t>WS</a:t>
            </a:r>
            <a:r>
              <a:rPr lang="en-US" sz="3600" baseline="-25000" dirty="0"/>
              <a:t>2</a:t>
            </a:r>
            <a:endParaRPr lang="ru-RU" sz="3600" baseline="-25000" dirty="0"/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8340" y="157282"/>
            <a:ext cx="39161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 стрелкой 3"/>
          <p:cNvCxnSpPr/>
          <p:nvPr/>
        </p:nvCxnSpPr>
        <p:spPr>
          <a:xfrm>
            <a:off x="9696400" y="1338430"/>
            <a:ext cx="288032" cy="1944216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500791" y="906182"/>
            <a:ext cx="3528391" cy="2690205"/>
            <a:chOff x="789602" y="1488417"/>
            <a:chExt cx="3282332" cy="2535965"/>
          </a:xfrm>
        </p:grpSpPr>
        <p:pic>
          <p:nvPicPr>
            <p:cNvPr id="10" name="Picture 2" descr="D:\Olga\zab\Bystrinskoe\Bystrinskoe foro shl\By-107_29-8\By-107_29-8_3_40x.JPG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02" y="1488417"/>
              <a:ext cx="3282332" cy="2535965"/>
            </a:xfrm>
            <a:prstGeom prst="rect">
              <a:avLst/>
            </a:prstGeom>
            <a:noFill/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</p:pic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272476" y="3714753"/>
              <a:ext cx="757238" cy="206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361370" y="3714752"/>
              <a:ext cx="486136" cy="174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1F1A17"/>
                  </a:solidFill>
                  <a:latin typeface="Arial" pitchFamily="34" charset="0"/>
                </a:rPr>
                <a:t>100</a:t>
              </a:r>
              <a:r>
                <a:rPr lang="en-US" sz="1200" b="1" dirty="0">
                  <a:solidFill>
                    <a:srgbClr val="1F1A17"/>
                  </a:solidFill>
                  <a:latin typeface="Arial" pitchFamily="34" charset="0"/>
                </a:rPr>
                <a:t> µm</a:t>
              </a:r>
              <a:endParaRPr lang="ru-RU" sz="1600" b="1" dirty="0">
                <a:latin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2478" y="1714488"/>
              <a:ext cx="410382" cy="29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Sch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1736" y="2071678"/>
              <a:ext cx="564514" cy="319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WS</a:t>
              </a:r>
              <a:r>
                <a:rPr lang="en-US" sz="1600" b="1" baseline="-25000" dirty="0"/>
                <a:t>2’’</a:t>
              </a:r>
              <a:endParaRPr lang="ru-RU" sz="1600" b="1" baseline="-250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44273" y="330318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577</a:t>
            </a:r>
            <a:r>
              <a:rPr lang="en-US" baseline="30000" dirty="0"/>
              <a:t>o</a:t>
            </a:r>
            <a:r>
              <a:rPr lang="en-US" dirty="0"/>
              <a:t>C  &amp; 1000 bar </a:t>
            </a:r>
            <a:r>
              <a:rPr lang="en-US" i="1" dirty="0"/>
              <a:t>(Hsu, </a:t>
            </a:r>
            <a:r>
              <a:rPr lang="ru-RU" i="1" dirty="0"/>
              <a:t>1977)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653137"/>
            <a:ext cx="46805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9552385" y="6309320"/>
            <a:ext cx="83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10 µ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9696400" y="6669360"/>
            <a:ext cx="50405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43794" y="2882536"/>
            <a:ext cx="2997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Киселева и др., </a:t>
            </a:r>
            <a:r>
              <a:rPr lang="ru-RU" sz="2000" b="1" i="1" dirty="0" smtClean="0"/>
              <a:t>ДАН 2021</a:t>
            </a:r>
            <a:endParaRPr lang="ru-RU" sz="2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695658"/>
            <a:ext cx="3687699" cy="311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847528" y="6381328"/>
            <a:ext cx="86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ru-RU" b="1" dirty="0">
                <a:solidFill>
                  <a:schemeClr val="bg1"/>
                </a:solidFill>
              </a:rPr>
              <a:t>0 µ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991544" y="6741369"/>
            <a:ext cx="52463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433568"/>
      </p:ext>
    </p:extLst>
  </p:cSld>
  <p:clrMapOvr>
    <a:masterClrMapping/>
  </p:clrMapOvr>
  <p:transition advTm="4364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0" y="459805"/>
            <a:ext cx="309634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0"/>
            <a:ext cx="6048672" cy="51812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Скарн. Участок Малый Медный Чайник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453" y="518121"/>
            <a:ext cx="30001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69528" y="2968033"/>
            <a:ext cx="360040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200" dirty="0"/>
              <a:t>1 см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36" y="3343284"/>
            <a:ext cx="8572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81515"/>
            <a:ext cx="4392488" cy="296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884" y="3272606"/>
            <a:ext cx="3960440" cy="338537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8809" y="3403915"/>
            <a:ext cx="3551462" cy="325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 rot="1906586">
            <a:off x="5447928" y="4221088"/>
            <a:ext cx="1800200" cy="100811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11322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32656"/>
            <a:ext cx="3874690" cy="348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4644" y="4175440"/>
            <a:ext cx="3851920" cy="268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30720" y="4003422"/>
            <a:ext cx="16561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Вольфрамит, 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ru-RU" sz="1400" dirty="0"/>
              <a:t>жильные</a:t>
            </a:r>
            <a:r>
              <a:rPr lang="en-US" sz="1400" dirty="0"/>
              <a:t> W</a:t>
            </a:r>
            <a:r>
              <a:rPr lang="ru-RU" sz="1400" dirty="0"/>
              <a:t> </a:t>
            </a:r>
          </a:p>
          <a:p>
            <a:r>
              <a:rPr lang="en-US" sz="1400" dirty="0"/>
              <a:t>(Zhang et al., 2018)</a:t>
            </a:r>
            <a:endParaRPr lang="ru-RU" sz="1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777" y="6237313"/>
            <a:ext cx="2810420" cy="38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6706" y="4093644"/>
            <a:ext cx="3656033" cy="276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84664" y="4093643"/>
            <a:ext cx="192408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Вольфрамит, </a:t>
            </a:r>
            <a:r>
              <a:rPr lang="en-US" sz="1400" dirty="0"/>
              <a:t> </a:t>
            </a:r>
            <a:endParaRPr lang="ru-RU" sz="1400" dirty="0"/>
          </a:p>
          <a:p>
            <a:r>
              <a:rPr lang="en-US" sz="1400" dirty="0"/>
              <a:t>W</a:t>
            </a:r>
            <a:r>
              <a:rPr lang="ru-RU" sz="1400" dirty="0"/>
              <a:t> Центр. Руанда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Goldmann</a:t>
            </a:r>
            <a:r>
              <a:rPr lang="en-US" sz="1400" dirty="0"/>
              <a:t> et al., 2019)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250133" y="1642318"/>
            <a:ext cx="1592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Минерал/хондрит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5069" y="267306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 0.5-0.6 %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98321" y="496388"/>
            <a:ext cx="2659376" cy="33464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9170" y="787887"/>
            <a:ext cx="4145161" cy="27634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94117" y="830686"/>
            <a:ext cx="531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Mgt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58812" y="2253896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Sch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347" y="1449151"/>
            <a:ext cx="526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72288" y="2519178"/>
            <a:ext cx="526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Ccp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37718" y="3162420"/>
            <a:ext cx="66556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мм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940604" y="3070087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18" y="0"/>
            <a:ext cx="8840621" cy="5569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600" dirty="0"/>
              <a:t>Шеелит из </a:t>
            </a:r>
            <a:r>
              <a:rPr lang="ru-RU" sz="3600" dirty="0" smtClean="0"/>
              <a:t>скарнов. </a:t>
            </a:r>
            <a:r>
              <a:rPr lang="ru-RU" sz="3600" dirty="0" err="1" smtClean="0"/>
              <a:t>Участкок</a:t>
            </a:r>
            <a:r>
              <a:rPr lang="ru-RU" sz="3600" dirty="0" smtClean="0"/>
              <a:t> Верхний </a:t>
            </a:r>
            <a:r>
              <a:rPr lang="ru-RU" sz="3600" dirty="0" err="1" smtClean="0"/>
              <a:t>Ильдикан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138760602"/>
      </p:ext>
    </p:extLst>
  </p:cSld>
  <p:clrMapOvr>
    <a:masterClrMapping/>
  </p:clrMapOvr>
  <p:transition advTm="5648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500" y="-1460"/>
            <a:ext cx="4286785" cy="792088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dirty="0" smtClean="0"/>
              <a:t>Почему</a:t>
            </a:r>
            <a:r>
              <a:rPr lang="en-US" dirty="0" smtClean="0"/>
              <a:t> </a:t>
            </a:r>
            <a:r>
              <a:rPr lang="ru-RU" dirty="0" smtClean="0"/>
              <a:t>шеелит?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14464" y="612374"/>
            <a:ext cx="64525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sz="2800" dirty="0"/>
              <a:t>CaWO</a:t>
            </a:r>
            <a:r>
              <a:rPr lang="en-US" sz="2800" baseline="-25000" dirty="0"/>
              <a:t>4</a:t>
            </a:r>
            <a:r>
              <a:rPr lang="en-US" sz="2800" dirty="0"/>
              <a:t> – </a:t>
            </a:r>
            <a:r>
              <a:rPr lang="en-US" sz="2800" dirty="0">
                <a:solidFill>
                  <a:schemeClr val="accent6"/>
                </a:solidFill>
              </a:rPr>
              <a:t>CaMoO</a:t>
            </a:r>
            <a:r>
              <a:rPr lang="en-US" sz="2800" baseline="-25000" dirty="0">
                <a:solidFill>
                  <a:schemeClr val="accent6"/>
                </a:solidFill>
              </a:rPr>
              <a:t>4</a:t>
            </a:r>
          </a:p>
          <a:p>
            <a:pPr algn="ctr"/>
            <a:r>
              <a:rPr lang="ru-RU" sz="2400" dirty="0"/>
              <a:t>шеелит – </a:t>
            </a:r>
            <a:r>
              <a:rPr lang="ru-RU" sz="2400" dirty="0" err="1"/>
              <a:t>молибдошеелит</a:t>
            </a:r>
            <a:r>
              <a:rPr lang="ru-RU" sz="2400" dirty="0"/>
              <a:t> – </a:t>
            </a:r>
            <a:r>
              <a:rPr lang="ru-RU" sz="2400" dirty="0" err="1"/>
              <a:t>повеллит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195"/>
            <a:ext cx="1683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www.mindat.org: </a:t>
            </a:r>
            <a:endParaRPr lang="ru-RU" sz="1600" dirty="0">
              <a:solidFill>
                <a:schemeClr val="accent5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467812" y="1606044"/>
            <a:ext cx="3384376" cy="3168352"/>
            <a:chOff x="5271042" y="1556792"/>
            <a:chExt cx="3384376" cy="316835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271042" y="1556792"/>
              <a:ext cx="3384376" cy="316835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98173" y="3754944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err="1"/>
                <a:t>Са</a:t>
              </a:r>
              <a:endParaRPr lang="ru-RU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3437" y="3878439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err="1"/>
                <a:t>Са</a:t>
              </a:r>
              <a:endParaRPr lang="ru-RU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84113" y="2321024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err="1"/>
                <a:t>Са</a:t>
              </a:r>
              <a:endParaRPr lang="ru-RU" sz="1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95936" y="2640340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W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23920" y="3558979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W</a:t>
              </a:r>
              <a:r>
                <a:rPr lang="ru-RU" b="1" baseline="30000" dirty="0">
                  <a:solidFill>
                    <a:schemeClr val="bg1"/>
                  </a:solidFill>
                </a:rPr>
                <a:t>6+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90553" y="2485444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W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67722" y="1642466"/>
              <a:ext cx="569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О</a:t>
              </a:r>
              <a:r>
                <a:rPr lang="ru-RU" b="1" baseline="30000" dirty="0"/>
                <a:t>2-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7042682" y="1841971"/>
              <a:ext cx="333425" cy="586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>
              <a:endCxn id="28" idx="1"/>
            </p:cNvCxnSpPr>
            <p:nvPr/>
          </p:nvCxnSpPr>
          <p:spPr>
            <a:xfrm flipV="1">
              <a:off x="6557807" y="1811743"/>
              <a:ext cx="109914" cy="2011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Полилиния 17"/>
            <p:cNvSpPr/>
            <p:nvPr/>
          </p:nvSpPr>
          <p:spPr>
            <a:xfrm>
              <a:off x="6340257" y="2097293"/>
              <a:ext cx="1221970" cy="1238596"/>
            </a:xfrm>
            <a:custGeom>
              <a:avLst/>
              <a:gdLst>
                <a:gd name="connsiteX0" fmla="*/ 814647 w 1221970"/>
                <a:gd name="connsiteY0" fmla="*/ 1238596 h 1238596"/>
                <a:gd name="connsiteX1" fmla="*/ 0 w 1221970"/>
                <a:gd name="connsiteY1" fmla="*/ 897775 h 1238596"/>
                <a:gd name="connsiteX2" fmla="*/ 74814 w 1221970"/>
                <a:gd name="connsiteY2" fmla="*/ 0 h 1238596"/>
                <a:gd name="connsiteX3" fmla="*/ 1221970 w 1221970"/>
                <a:gd name="connsiteY3" fmla="*/ 149629 h 1238596"/>
                <a:gd name="connsiteX4" fmla="*/ 906087 w 1221970"/>
                <a:gd name="connsiteY4" fmla="*/ 1188720 h 1238596"/>
                <a:gd name="connsiteX5" fmla="*/ 889461 w 1221970"/>
                <a:gd name="connsiteY5" fmla="*/ 1205346 h 123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1970" h="1238596">
                  <a:moveTo>
                    <a:pt x="814647" y="1238596"/>
                  </a:moveTo>
                  <a:lnTo>
                    <a:pt x="0" y="897775"/>
                  </a:lnTo>
                  <a:lnTo>
                    <a:pt x="74814" y="0"/>
                  </a:lnTo>
                  <a:lnTo>
                    <a:pt x="1221970" y="149629"/>
                  </a:lnTo>
                  <a:lnTo>
                    <a:pt x="906087" y="1188720"/>
                  </a:lnTo>
                  <a:lnTo>
                    <a:pt x="889461" y="1205346"/>
                  </a:lnTo>
                </a:path>
              </a:pathLst>
            </a:cu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07468" y="2119935"/>
            <a:ext cx="5469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Рудный минерал </a:t>
            </a:r>
            <a:r>
              <a:rPr lang="en-US" sz="2400" b="1" dirty="0"/>
              <a:t>W</a:t>
            </a:r>
            <a:r>
              <a:rPr lang="ru-RU" sz="2400" b="1" dirty="0"/>
              <a:t> №2 </a:t>
            </a:r>
            <a:r>
              <a:rPr lang="ru-RU" sz="2000" dirty="0"/>
              <a:t>(вольфрамит №1)</a:t>
            </a:r>
          </a:p>
          <a:p>
            <a:r>
              <a:rPr lang="ru-RU" sz="2400" b="1" dirty="0"/>
              <a:t>Прозрачный</a:t>
            </a:r>
            <a:r>
              <a:rPr lang="en-US" sz="2400" b="1" dirty="0"/>
              <a:t> =&gt; </a:t>
            </a:r>
            <a:r>
              <a:rPr lang="ru-RU" sz="2400" b="1" dirty="0"/>
              <a:t>содержит ФВ</a:t>
            </a:r>
            <a:r>
              <a:rPr lang="ru-RU" sz="2400" dirty="0"/>
              <a:t> 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(прямая информация об условиях</a:t>
            </a:r>
            <a:r>
              <a:rPr lang="ru-RU" sz="2400" b="1" dirty="0" smtClean="0">
                <a:solidFill>
                  <a:schemeClr val="accent2"/>
                </a:solidFill>
              </a:rPr>
              <a:t>)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ru-RU" sz="2400" b="1" dirty="0"/>
              <a:t>Широкий изоморфизм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en-US" sz="2400" dirty="0"/>
              <a:t>W–Mo</a:t>
            </a:r>
            <a:r>
              <a:rPr lang="ru-RU" sz="2400" dirty="0"/>
              <a:t> </a:t>
            </a:r>
            <a:r>
              <a:rPr lang="en-US" sz="2400" dirty="0"/>
              <a:t> </a:t>
            </a:r>
            <a:r>
              <a:rPr lang="ru-RU" sz="2400" dirty="0" err="1"/>
              <a:t>Са</a:t>
            </a:r>
            <a:r>
              <a:rPr lang="en-US" sz="2400" dirty="0"/>
              <a:t> – REE, </a:t>
            </a:r>
            <a:r>
              <a:rPr lang="en-US" sz="2400" dirty="0" err="1"/>
              <a:t>Sr</a:t>
            </a:r>
            <a:r>
              <a:rPr lang="en-US" sz="2400" dirty="0"/>
              <a:t>, </a:t>
            </a:r>
            <a:r>
              <a:rPr lang="en-US" sz="2400" dirty="0" err="1"/>
              <a:t>Nb</a:t>
            </a:r>
            <a:r>
              <a:rPr lang="en-US" sz="2400" dirty="0"/>
              <a:t>, </a:t>
            </a:r>
            <a:r>
              <a:rPr lang="en-US" sz="2400" dirty="0" err="1"/>
              <a:t>Pb</a:t>
            </a:r>
            <a:r>
              <a:rPr lang="en-US" sz="2400" dirty="0"/>
              <a:t> ….</a:t>
            </a:r>
          </a:p>
          <a:p>
            <a:r>
              <a:rPr lang="en-US" sz="2400" b="1" dirty="0" err="1"/>
              <a:t>Rb-Sr</a:t>
            </a:r>
            <a:r>
              <a:rPr lang="en-US" sz="2400" b="1" dirty="0"/>
              <a:t>, </a:t>
            </a:r>
            <a:r>
              <a:rPr lang="en-US" sz="2400" b="1" dirty="0" smtClean="0"/>
              <a:t>Sm-</a:t>
            </a:r>
            <a:r>
              <a:rPr lang="en-US" sz="2400" b="1" dirty="0" err="1" smtClean="0"/>
              <a:t>Nd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Pb-Pb</a:t>
            </a:r>
            <a:r>
              <a:rPr lang="ru-RU" sz="2400" b="1" dirty="0" smtClean="0"/>
              <a:t> </a:t>
            </a:r>
            <a:r>
              <a:rPr lang="ru-RU" sz="2400" b="1" dirty="0"/>
              <a:t>изотопные системы 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(прямая информация об изотопном 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возрасте и источнике вещества)</a:t>
            </a:r>
            <a:endParaRPr lang="en-US" sz="2400" b="1" dirty="0">
              <a:solidFill>
                <a:schemeClr val="accent2"/>
              </a:solidFill>
            </a:endParaRPr>
          </a:p>
          <a:p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923183" y="840807"/>
            <a:ext cx="36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b="1" dirty="0" smtClean="0"/>
              <a:t>тетрагональный</a:t>
            </a:r>
            <a:endParaRPr lang="en-US" b="1" dirty="0"/>
          </a:p>
          <a:p>
            <a:pPr algn="ctr" fontAlgn="t"/>
            <a:r>
              <a:rPr lang="ru-RU" b="1" dirty="0" smtClean="0"/>
              <a:t>дипирамидальный </a:t>
            </a:r>
            <a:r>
              <a:rPr lang="en-US" b="1" dirty="0" smtClean="0"/>
              <a:t>4/</a:t>
            </a:r>
            <a:r>
              <a:rPr lang="en-US" b="1" i="1" dirty="0" smtClean="0"/>
              <a:t>m</a:t>
            </a:r>
            <a:r>
              <a:rPr lang="en-US" b="1" dirty="0"/>
              <a:t> 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-58370" y="285014"/>
            <a:ext cx="3192579" cy="6650027"/>
            <a:chOff x="9147130" y="225950"/>
            <a:chExt cx="3192579" cy="6650027"/>
          </a:xfrm>
        </p:grpSpPr>
        <p:pic>
          <p:nvPicPr>
            <p:cNvPr id="1028" name="Picture 4" descr="078403900172719265018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911" y="4820769"/>
              <a:ext cx="2324770" cy="1788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480375" y="6568200"/>
              <a:ext cx="2839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No. 5 Mine,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Baia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Sprie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Romania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030" name="Picture 6" descr="0209097001727192638583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9638297" y="225950"/>
              <a:ext cx="2448060" cy="188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562628" y="2109289"/>
              <a:ext cx="2757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Pingwu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 beryl mine, Mount Little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Xuebaoding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, Sichuan, China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034" name="Picture 10" descr="https://www.mindat.org/imagecache/7c/93/0538155001739927066947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399" y="2643587"/>
              <a:ext cx="2389957" cy="179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696399" y="4325300"/>
              <a:ext cx="2643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Yaogangxian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Mine, </a:t>
              </a:r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Yaogangxian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 W-Sn ore field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,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Hunan, China</a:t>
              </a:r>
              <a:endParaRPr lang="ru-RU" sz="14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7268058" y="3118900"/>
              <a:ext cx="4219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spc="50" dirty="0" smtClean="0"/>
                <a:t>разные типы месторождений</a:t>
              </a:r>
              <a:endParaRPr lang="ru-RU" sz="2400" spc="50" dirty="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7237058" y="5229482"/>
            <a:ext cx="4741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[W</a:t>
            </a:r>
            <a:r>
              <a:rPr lang="ru-RU" sz="2400" b="1" baseline="30000" dirty="0"/>
              <a:t>6+</a:t>
            </a:r>
            <a:r>
              <a:rPr lang="en-US" sz="2400" b="1" dirty="0"/>
              <a:t>O</a:t>
            </a:r>
            <a:r>
              <a:rPr lang="ru-RU" sz="2400" b="1" baseline="30000" dirty="0"/>
              <a:t> 2- </a:t>
            </a:r>
            <a:r>
              <a:rPr lang="en-US" sz="2400" b="1" baseline="-25000" dirty="0"/>
              <a:t>4</a:t>
            </a:r>
            <a:r>
              <a:rPr lang="en-US" sz="2400" b="1" dirty="0"/>
              <a:t>]</a:t>
            </a:r>
            <a:r>
              <a:rPr lang="ru-RU" sz="2400" b="1" baseline="-25000" dirty="0"/>
              <a:t> </a:t>
            </a:r>
            <a:r>
              <a:rPr lang="ru-RU" sz="2400" b="1" baseline="30000" dirty="0"/>
              <a:t>2-</a:t>
            </a:r>
            <a:r>
              <a:rPr lang="en-US" sz="2400" b="1" dirty="0"/>
              <a:t>   </a:t>
            </a:r>
            <a:r>
              <a:rPr lang="en-US" sz="2400" b="1" dirty="0" smtClean="0"/>
              <a:t>+ </a:t>
            </a:r>
            <a:r>
              <a:rPr lang="ru-RU" sz="2400" dirty="0" smtClean="0">
                <a:solidFill>
                  <a:srgbClr val="7030A0"/>
                </a:solidFill>
              </a:rPr>
              <a:t>УФ </a:t>
            </a:r>
            <a:r>
              <a:rPr lang="ru-RU" sz="2400" b="1" dirty="0" smtClean="0"/>
              <a:t>=</a:t>
            </a:r>
            <a:endParaRPr lang="en-US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en-US" sz="2400" b="1" dirty="0" smtClean="0"/>
              <a:t>= [</a:t>
            </a:r>
            <a:r>
              <a:rPr lang="en-US" sz="2400" b="1" dirty="0"/>
              <a:t>W</a:t>
            </a:r>
            <a:r>
              <a:rPr lang="ru-RU" sz="2400" b="1" baseline="30000" dirty="0">
                <a:solidFill>
                  <a:srgbClr val="C00000"/>
                </a:solidFill>
              </a:rPr>
              <a:t>5+</a:t>
            </a:r>
            <a:r>
              <a:rPr lang="en-US" sz="2400" b="1" dirty="0"/>
              <a:t>O</a:t>
            </a:r>
            <a:r>
              <a:rPr lang="ru-RU" sz="2400" b="1" baseline="30000" dirty="0"/>
              <a:t> 1-,2-</a:t>
            </a:r>
            <a:r>
              <a:rPr lang="en-US" sz="2400" b="1" baseline="-25000" dirty="0"/>
              <a:t>4</a:t>
            </a:r>
            <a:r>
              <a:rPr lang="en-US" sz="2400" b="1" dirty="0"/>
              <a:t>]</a:t>
            </a:r>
            <a:r>
              <a:rPr lang="ru-RU" sz="2400" b="1" baseline="-25000" dirty="0"/>
              <a:t> </a:t>
            </a:r>
            <a:r>
              <a:rPr lang="ru-RU" sz="2400" b="1" baseline="30000" dirty="0"/>
              <a:t>2-</a:t>
            </a:r>
            <a:endParaRPr lang="ru-RU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8737599" y="4806791"/>
            <a:ext cx="365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Дефектные </a:t>
            </a:r>
            <a:r>
              <a:rPr lang="ru-RU" sz="2000" dirty="0" smtClean="0"/>
              <a:t>анионные </a:t>
            </a:r>
            <a:r>
              <a:rPr lang="ru-RU" sz="2000" dirty="0"/>
              <a:t>центры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79694" y="5500404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e-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48" name="Выгнутая вниз стрелка 47"/>
          <p:cNvSpPr/>
          <p:nvPr/>
        </p:nvSpPr>
        <p:spPr>
          <a:xfrm flipH="1">
            <a:off x="8359095" y="5717112"/>
            <a:ext cx="797499" cy="239641"/>
          </a:xfrm>
          <a:prstGeom prst="curvedUp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2114" y="6269342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e-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sp>
        <p:nvSpPr>
          <p:cNvPr id="50" name="Выгнутая вниз стрелка 49"/>
          <p:cNvSpPr/>
          <p:nvPr/>
        </p:nvSpPr>
        <p:spPr>
          <a:xfrm>
            <a:off x="9156594" y="6429811"/>
            <a:ext cx="864096" cy="239641"/>
          </a:xfrm>
          <a:prstGeom prst="curvedUp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10372774" y="5956753"/>
            <a:ext cx="720080" cy="5524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8-конечная звезда 51"/>
          <p:cNvSpPr/>
          <p:nvPr/>
        </p:nvSpPr>
        <p:spPr>
          <a:xfrm>
            <a:off x="11053782" y="5565154"/>
            <a:ext cx="670720" cy="670720"/>
          </a:xfrm>
          <a:prstGeom prst="star8">
            <a:avLst>
              <a:gd name="adj" fmla="val 2080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66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" y="449796"/>
            <a:ext cx="5879976" cy="48626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02" y="0"/>
            <a:ext cx="3240360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88380" y="346348"/>
            <a:ext cx="619377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Шеелит </a:t>
            </a:r>
            <a:r>
              <a:rPr lang="ru-RU" sz="2000" dirty="0" smtClean="0">
                <a:solidFill>
                  <a:schemeClr val="accent4"/>
                </a:solidFill>
              </a:rPr>
              <a:t>орогенных месторождений, не имеющих связи </a:t>
            </a:r>
            <a:r>
              <a:rPr lang="ru-RU" sz="2000" dirty="0">
                <a:solidFill>
                  <a:schemeClr val="accent4"/>
                </a:solidFill>
              </a:rPr>
              <a:t>с </a:t>
            </a:r>
            <a:r>
              <a:rPr lang="ru-RU" sz="2000" dirty="0" err="1" smtClean="0">
                <a:solidFill>
                  <a:schemeClr val="accent4"/>
                </a:solidFill>
              </a:rPr>
              <a:t>интрузиями</a:t>
            </a:r>
            <a:r>
              <a:rPr lang="en-US" sz="2000" dirty="0" smtClean="0">
                <a:solidFill>
                  <a:schemeClr val="accent4"/>
                </a:solidFill>
              </a:rPr>
              <a:t>,</a:t>
            </a:r>
            <a:r>
              <a:rPr lang="ru-RU" sz="2000" dirty="0" smtClean="0">
                <a:solidFill>
                  <a:schemeClr val="accent4"/>
                </a:solidFill>
              </a:rPr>
              <a:t> более гомогенный и менее информативен в качестве трассера эволюции флюида.</a:t>
            </a:r>
            <a:endParaRPr lang="ru-RU" sz="2000" dirty="0"/>
          </a:p>
        </p:txBody>
      </p:sp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5735960" y="1719095"/>
            <a:ext cx="8668719" cy="5094281"/>
            <a:chOff x="5735960" y="1719095"/>
            <a:chExt cx="8668719" cy="50942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5960" y="1719095"/>
              <a:ext cx="8668719" cy="5094281"/>
            </a:xfrm>
            <a:prstGeom prst="rect">
              <a:avLst/>
            </a:prstGeom>
          </p:spPr>
        </p:pic>
        <p:grpSp>
          <p:nvGrpSpPr>
            <p:cNvPr id="13" name="Группа 12"/>
            <p:cNvGrpSpPr>
              <a:grpSpLocks noChangeAspect="1"/>
            </p:cNvGrpSpPr>
            <p:nvPr/>
          </p:nvGrpSpPr>
          <p:grpSpPr>
            <a:xfrm>
              <a:off x="6528048" y="2208918"/>
              <a:ext cx="5862781" cy="4363404"/>
              <a:chOff x="6528048" y="2208918"/>
              <a:chExt cx="5862781" cy="4363404"/>
            </a:xfrm>
          </p:grpSpPr>
          <p:sp>
            <p:nvSpPr>
              <p:cNvPr id="6" name="TextBox 5"/>
              <p:cNvSpPr txBox="1"/>
              <p:nvPr/>
            </p:nvSpPr>
            <p:spPr>
              <a:xfrm rot="16200000">
                <a:off x="5969145" y="5644087"/>
                <a:ext cx="1487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 smtClean="0"/>
                  <a:t>Быстринское</a:t>
                </a:r>
                <a:endParaRPr lang="ru-RU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0050637" y="2208918"/>
                <a:ext cx="2340192" cy="426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Miranda et al., 2022</a:t>
                </a:r>
                <a:endParaRPr lang="ru-RU" sz="1600" dirty="0"/>
              </a:p>
            </p:txBody>
          </p:sp>
        </p:grpSp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6023684" y="1610026"/>
            <a:ext cx="5981908" cy="5272198"/>
            <a:chOff x="490054" y="841615"/>
            <a:chExt cx="4748550" cy="418516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054" y="841615"/>
              <a:ext cx="4748550" cy="41851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90014" y="4152522"/>
              <a:ext cx="18576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Miranda et al., 2022</a:t>
              </a:r>
              <a:endParaRPr lang="ru-RU" sz="16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8251" y="-99392"/>
            <a:ext cx="3113489" cy="5832648"/>
            <a:chOff x="118251" y="-99392"/>
            <a:chExt cx="3113489" cy="583264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/>
            <a:srcRect l="22443" t="26561" r="13771" b="12165"/>
            <a:stretch/>
          </p:blipFill>
          <p:spPr>
            <a:xfrm>
              <a:off x="118251" y="-99392"/>
              <a:ext cx="3113489" cy="583264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8506" y="7794"/>
              <a:ext cx="221297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Sciuba</a:t>
              </a:r>
              <a:r>
                <a:rPr lang="en-US" sz="1600" dirty="0" smtClean="0"/>
                <a:t> et al., 2016, 2019</a:t>
              </a:r>
              <a:endParaRPr lang="ru-RU" sz="16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7372" y="5372105"/>
            <a:ext cx="562378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/>
                </a:solidFill>
              </a:rPr>
              <a:t>Обычно от высокого Мо (окислительные условия)  при пологом спектре с обратным наклоном к ассиметричному куполу, иногда с </a:t>
            </a:r>
            <a:r>
              <a:rPr lang="en-US" sz="2000" dirty="0" err="1" smtClean="0">
                <a:solidFill>
                  <a:schemeClr val="accent4"/>
                </a:solidFill>
              </a:rPr>
              <a:t>Eu</a:t>
            </a:r>
            <a:r>
              <a:rPr lang="en-US" sz="2000" dirty="0" smtClean="0">
                <a:solidFill>
                  <a:schemeClr val="accent4"/>
                </a:solidFill>
              </a:rPr>
              <a:t>/</a:t>
            </a:r>
            <a:r>
              <a:rPr lang="en-US" sz="2000" dirty="0" err="1" smtClean="0">
                <a:solidFill>
                  <a:schemeClr val="accent4"/>
                </a:solidFill>
              </a:rPr>
              <a:t>Eu</a:t>
            </a:r>
            <a:r>
              <a:rPr lang="en-US" sz="2000" dirty="0" smtClean="0">
                <a:solidFill>
                  <a:schemeClr val="accent4"/>
                </a:solidFill>
              </a:rPr>
              <a:t>*&gt;1 (</a:t>
            </a:r>
            <a:r>
              <a:rPr lang="ru-RU" sz="2000" dirty="0" smtClean="0">
                <a:solidFill>
                  <a:schemeClr val="accent4"/>
                </a:solidFill>
              </a:rPr>
              <a:t>восстановительные условия).</a:t>
            </a:r>
            <a:endParaRPr lang="ru-RU" sz="20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4365104"/>
            <a:ext cx="57606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Шеелит месторождений, связанных с кислыми </a:t>
            </a:r>
            <a:r>
              <a:rPr lang="ru-RU" sz="2000" dirty="0" err="1">
                <a:solidFill>
                  <a:schemeClr val="accent4"/>
                </a:solidFill>
              </a:rPr>
              <a:t>интрузиями</a:t>
            </a:r>
            <a:r>
              <a:rPr lang="ru-RU" sz="2000" dirty="0">
                <a:solidFill>
                  <a:schemeClr val="accent4"/>
                </a:solidFill>
              </a:rPr>
              <a:t> фиксирует длительную и сложную эволюцию рудообразующего флюида</a:t>
            </a:r>
            <a:r>
              <a:rPr lang="ru-RU" sz="2000" dirty="0" smtClean="0">
                <a:solidFill>
                  <a:schemeClr val="accent4"/>
                </a:solidFill>
              </a:rPr>
              <a:t>.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7019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446" y="3169656"/>
            <a:ext cx="7402072" cy="2911943"/>
          </a:xfrm>
        </p:spPr>
        <p:txBody>
          <a:bodyPr>
            <a:noAutofit/>
          </a:bodyPr>
          <a:lstStyle/>
          <a:p>
            <a:r>
              <a:rPr lang="ru-RU" sz="9600" dirty="0">
                <a:solidFill>
                  <a:schemeClr val="accent4"/>
                </a:solidFill>
                <a:effectLst>
                  <a:glow rad="228600">
                    <a:srgbClr val="92D050">
                      <a:alpha val="40000"/>
                    </a:srgbClr>
                  </a:glow>
                </a:effectLst>
                <a:latin typeface="Monotype Corsiva" pitchFamily="66" charset="0"/>
              </a:rPr>
              <a:t>Спасибо за внимание!</a:t>
            </a:r>
          </a:p>
        </p:txBody>
      </p:sp>
      <p:pic>
        <p:nvPicPr>
          <p:cNvPr id="4098" name="Picture 2" descr="https://www.mindat.org/imagecache/e1/cd/05691610017335372505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8" y="74300"/>
            <a:ext cx="4531325" cy="34004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340" y="74300"/>
            <a:ext cx="454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C000"/>
                </a:solidFill>
              </a:rPr>
              <a:t>Xue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Bao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Diang</a:t>
            </a:r>
            <a:r>
              <a:rPr lang="en-US" sz="1600" dirty="0">
                <a:solidFill>
                  <a:srgbClr val="FFC000"/>
                </a:solidFill>
              </a:rPr>
              <a:t> Mine (</a:t>
            </a:r>
            <a:r>
              <a:rPr lang="en-US" sz="1600" dirty="0" err="1">
                <a:solidFill>
                  <a:srgbClr val="FFC000"/>
                </a:solidFill>
              </a:rPr>
              <a:t>Xue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>
                <a:solidFill>
                  <a:srgbClr val="FFC000"/>
                </a:solidFill>
              </a:rPr>
              <a:t>Bao</a:t>
            </a:r>
            <a:r>
              <a:rPr lang="en-US" sz="1600" dirty="0">
                <a:solidFill>
                  <a:srgbClr val="FFC000"/>
                </a:solidFill>
              </a:rPr>
              <a:t> Ding Mine), </a:t>
            </a:r>
            <a:r>
              <a:rPr lang="en-US" sz="1600" dirty="0" err="1">
                <a:solidFill>
                  <a:srgbClr val="FFC000"/>
                </a:solidFill>
              </a:rPr>
              <a:t>Pingwu</a:t>
            </a:r>
            <a:r>
              <a:rPr lang="en-US" sz="1600" dirty="0">
                <a:solidFill>
                  <a:srgbClr val="FFC000"/>
                </a:solidFill>
              </a:rPr>
              <a:t>, Chengdu area, Sichuan, Southwest Region, China.</a:t>
            </a:r>
            <a:r>
              <a:rPr lang="ru-RU" sz="1600" dirty="0">
                <a:solidFill>
                  <a:srgbClr val="FFC000"/>
                </a:solidFill>
              </a:rPr>
              <a:t> </a:t>
            </a:r>
            <a:r>
              <a:rPr lang="en-US" sz="1600" dirty="0">
                <a:solidFill>
                  <a:srgbClr val="FFC000"/>
                </a:solidFill>
              </a:rPr>
              <a:t>© Mike Haritos</a:t>
            </a:r>
            <a:endParaRPr lang="ru-RU" sz="1600" dirty="0">
              <a:solidFill>
                <a:srgbClr val="FFC000"/>
              </a:solidFill>
            </a:endParaRPr>
          </a:p>
        </p:txBody>
      </p:sp>
      <p:pic>
        <p:nvPicPr>
          <p:cNvPr id="4102" name="Picture 6" descr="https://www.mindat.org/imagecache/aa/f3/08740950017362100067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7" y="3558286"/>
            <a:ext cx="4535016" cy="34032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68" y="3548410"/>
            <a:ext cx="414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C000"/>
                </a:solidFill>
              </a:rPr>
              <a:t>Hwa</a:t>
            </a:r>
            <a:r>
              <a:rPr lang="en-US" sz="1600" dirty="0">
                <a:solidFill>
                  <a:srgbClr val="FFC000"/>
                </a:solidFill>
              </a:rPr>
              <a:t> Mine, </a:t>
            </a:r>
            <a:r>
              <a:rPr lang="en-US" sz="1600" dirty="0" err="1">
                <a:solidFill>
                  <a:srgbClr val="FFC000"/>
                </a:solidFill>
              </a:rPr>
              <a:t>Neungam-ri</a:t>
            </a:r>
            <a:r>
              <a:rPr lang="en-US" sz="1600" dirty="0">
                <a:solidFill>
                  <a:srgbClr val="FFC000"/>
                </a:solidFill>
              </a:rPr>
              <a:t>, </a:t>
            </a:r>
            <a:r>
              <a:rPr lang="en-US" sz="1600" dirty="0" err="1">
                <a:solidFill>
                  <a:srgbClr val="FFC000"/>
                </a:solidFill>
              </a:rPr>
              <a:t>Angseong-myeon</a:t>
            </a:r>
            <a:r>
              <a:rPr lang="en-US" sz="1600" dirty="0">
                <a:solidFill>
                  <a:srgbClr val="FFC000"/>
                </a:solidFill>
              </a:rPr>
              <a:t>, </a:t>
            </a:r>
            <a:r>
              <a:rPr lang="en-US" sz="1600" dirty="0" err="1">
                <a:solidFill>
                  <a:srgbClr val="FFC000"/>
                </a:solidFill>
              </a:rPr>
              <a:t>Chungju</a:t>
            </a:r>
            <a:r>
              <a:rPr lang="en-US" sz="1600" dirty="0">
                <a:solidFill>
                  <a:srgbClr val="FFC000"/>
                </a:solidFill>
              </a:rPr>
              <a:t> City, North </a:t>
            </a:r>
            <a:r>
              <a:rPr lang="en-US" sz="1600" dirty="0" err="1">
                <a:solidFill>
                  <a:srgbClr val="FFC000"/>
                </a:solidFill>
              </a:rPr>
              <a:t>Chungcheong</a:t>
            </a:r>
            <a:r>
              <a:rPr lang="en-US" sz="1600" dirty="0">
                <a:solidFill>
                  <a:srgbClr val="FFC000"/>
                </a:solidFill>
              </a:rPr>
              <a:t> Province, South Korea</a:t>
            </a:r>
            <a:r>
              <a:rPr lang="ru-RU" sz="1600" dirty="0">
                <a:solidFill>
                  <a:srgbClr val="FFC000"/>
                </a:solidFill>
              </a:rPr>
              <a:t> </a:t>
            </a:r>
            <a:r>
              <a:rPr lang="en-US" sz="1600" dirty="0">
                <a:solidFill>
                  <a:srgbClr val="FFC000"/>
                </a:solidFill>
              </a:rPr>
              <a:t>© Fabre Minerals </a:t>
            </a:r>
          </a:p>
          <a:p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80745" y="505187"/>
            <a:ext cx="61937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/>
                </a:solidFill>
              </a:rPr>
              <a:t>Широкие перспективы для дальнейших исследований!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96688" y="21250"/>
            <a:ext cx="12385376" cy="4055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340" y="3682788"/>
            <a:ext cx="12216680" cy="1523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13000" y="5222702"/>
            <a:ext cx="9079000" cy="1635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2224" y="2797369"/>
            <a:ext cx="427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Приглашаем всех!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8" y="5501742"/>
            <a:ext cx="2900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+ Молодёжная</a:t>
            </a:r>
          </a:p>
          <a:p>
            <a:pPr algn="ctr"/>
            <a:r>
              <a:rPr lang="ru-RU" sz="3200" b="1" dirty="0" smtClean="0"/>
              <a:t>Школа ноябрь!</a:t>
            </a:r>
            <a:endParaRPr lang="ru-RU" sz="32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2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974"/>
          <a:stretch/>
        </p:blipFill>
        <p:spPr>
          <a:xfrm>
            <a:off x="7973324" y="4143239"/>
            <a:ext cx="3235243" cy="242301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3699" y="54757"/>
            <a:ext cx="8229600" cy="418058"/>
          </a:xfrm>
        </p:spPr>
        <p:txBody>
          <a:bodyPr>
            <a:noAutofit/>
          </a:bodyPr>
          <a:lstStyle/>
          <a:p>
            <a:r>
              <a:rPr lang="ru-RU" sz="3600" dirty="0"/>
              <a:t>Методы изучения</a:t>
            </a:r>
          </a:p>
        </p:txBody>
      </p:sp>
      <p:pic>
        <p:nvPicPr>
          <p:cNvPr id="2050" name="Picture 2" descr="Фонарик ультрафиолетовый, на аккумуляторе, с УФ-светом 365HM, черны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905" y="3026884"/>
            <a:ext cx="2294248" cy="305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875" y="443684"/>
            <a:ext cx="498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1. Фотолюминесценция в УФ-свете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900" y="6161919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не подходят!</a:t>
            </a:r>
          </a:p>
        </p:txBody>
      </p:sp>
      <p:pic>
        <p:nvPicPr>
          <p:cNvPr id="12" name="Рисунок 11" descr="D:\Olga\Urals\Berezovskoe\UF\IMG_20190411_131453+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4211" b="90815" l="22383" r="83575">
                        <a14:foregroundMark x1="32206" y1="46620" x2="32206" y2="46620"/>
                        <a14:foregroundMark x1="61514" y1="21144" x2="61514" y2="21144"/>
                        <a14:foregroundMark x1="41707" y1="21490" x2="41707" y2="21490"/>
                        <a14:foregroundMark x1="58615" y1="14211" x2="58615" y2="14211"/>
                        <a14:foregroundMark x1="44122" y1="80763" x2="44122" y2="80763"/>
                        <a14:foregroundMark x1="44444" y1="81282" x2="44444" y2="81282"/>
                        <a14:foregroundMark x1="73108" y1="15598" x2="73108" y2="15598"/>
                        <a14:backgroundMark x1="37359" y1="75043" x2="37359" y2="75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16" t="8520" r="8778"/>
          <a:stretch>
            <a:fillRect/>
          </a:stretch>
        </p:blipFill>
        <p:spPr bwMode="auto">
          <a:xfrm rot="20100004">
            <a:off x="7189256" y="1554417"/>
            <a:ext cx="2608074" cy="288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Olga\Urals\Berezovskoe\DSCN4026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295" b="79004" l="405" r="99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416"/>
          <a:stretch/>
        </p:blipFill>
        <p:spPr bwMode="auto">
          <a:xfrm>
            <a:off x="4799856" y="1481531"/>
            <a:ext cx="2499980" cy="220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619069" y="1708581"/>
            <a:ext cx="17908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/>
              <a:t>Берёзовское</a:t>
            </a:r>
            <a:r>
              <a:rPr lang="ru-RU" dirty="0"/>
              <a:t> </a:t>
            </a:r>
            <a:r>
              <a:rPr lang="en-US" dirty="0"/>
              <a:t>Au</a:t>
            </a:r>
            <a:r>
              <a:rPr lang="ru-RU" dirty="0"/>
              <a:t> </a:t>
            </a:r>
            <a:endParaRPr lang="en-US" dirty="0" smtClean="0"/>
          </a:p>
          <a:p>
            <a:r>
              <a:rPr lang="ru-RU" dirty="0" smtClean="0"/>
              <a:t>(</a:t>
            </a:r>
            <a:r>
              <a:rPr lang="ru-RU" dirty="0"/>
              <a:t>Ср. Урал)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352" y="1084924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Коротковолновый </a:t>
            </a:r>
            <a:r>
              <a:rPr lang="ru-RU" sz="2000" dirty="0" smtClean="0"/>
              <a:t>УФ-диапазон</a:t>
            </a:r>
            <a:r>
              <a:rPr lang="ru-RU" sz="2000" dirty="0"/>
              <a:t>, </a:t>
            </a:r>
            <a:r>
              <a:rPr lang="ru-RU" sz="2000" b="1" dirty="0" smtClean="0"/>
              <a:t>100 </a:t>
            </a:r>
            <a:r>
              <a:rPr lang="ru-RU" sz="2000" b="1" dirty="0"/>
              <a:t>– 280 </a:t>
            </a:r>
            <a:r>
              <a:rPr lang="ru-RU" sz="2000" b="1" dirty="0" err="1"/>
              <a:t>нм</a:t>
            </a:r>
            <a:r>
              <a:rPr lang="ru-RU" sz="2000" b="1" dirty="0"/>
              <a:t>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(в продаже 254 </a:t>
            </a:r>
            <a:r>
              <a:rPr lang="ru-RU" sz="2000" b="1" dirty="0" err="1" smtClean="0"/>
              <a:t>нм</a:t>
            </a:r>
            <a:r>
              <a:rPr lang="en-US" sz="2000" b="1" dirty="0" smtClean="0"/>
              <a:t> </a:t>
            </a:r>
            <a:r>
              <a:rPr lang="ru-RU" sz="2000" dirty="0" smtClean="0"/>
              <a:t>+ </a:t>
            </a:r>
            <a:r>
              <a:rPr lang="ru-RU" sz="2000" dirty="0"/>
              <a:t>стекло </a:t>
            </a:r>
            <a:r>
              <a:rPr lang="ru-RU" sz="2000" dirty="0" smtClean="0"/>
              <a:t>BLB)</a:t>
            </a:r>
            <a:endParaRPr lang="en-US" sz="2000" dirty="0"/>
          </a:p>
          <a:p>
            <a:r>
              <a:rPr lang="ru-RU" sz="2000" b="1" dirty="0" smtClean="0">
                <a:solidFill>
                  <a:schemeClr val="accent2"/>
                </a:solidFill>
              </a:rPr>
              <a:t>берегите </a:t>
            </a:r>
            <a:r>
              <a:rPr lang="ru-RU" sz="2000" b="1" dirty="0">
                <a:solidFill>
                  <a:schemeClr val="accent2"/>
                </a:solidFill>
              </a:rPr>
              <a:t>глаза</a:t>
            </a:r>
            <a:r>
              <a:rPr lang="ru-RU" sz="2000" b="1" dirty="0" smtClean="0">
                <a:solidFill>
                  <a:schemeClr val="accent2"/>
                </a:solidFill>
              </a:rPr>
              <a:t>!!!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6368" y="162920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Макро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67692" y="863330"/>
            <a:ext cx="741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Дефектные анионные центры [W</a:t>
            </a:r>
            <a:r>
              <a:rPr lang="ru-RU" sz="2000" b="1" baseline="30000" dirty="0"/>
              <a:t>5+</a:t>
            </a:r>
            <a:r>
              <a:rPr lang="ru-RU" sz="2000" dirty="0"/>
              <a:t>O</a:t>
            </a:r>
            <a:r>
              <a:rPr lang="ru-RU" sz="2000" baseline="-25000" dirty="0"/>
              <a:t>4</a:t>
            </a:r>
            <a:r>
              <a:rPr lang="ru-RU" sz="2000" dirty="0"/>
              <a:t>]</a:t>
            </a:r>
            <a:r>
              <a:rPr lang="ru-RU" sz="2000" baseline="30000" dirty="0"/>
              <a:t>3-</a:t>
            </a:r>
            <a:r>
              <a:rPr lang="ru-RU" sz="2000" dirty="0"/>
              <a:t> – голубой,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[</a:t>
            </a:r>
            <a:r>
              <a:rPr lang="ru-RU" sz="2000" dirty="0"/>
              <a:t>Мо</a:t>
            </a:r>
            <a:r>
              <a:rPr lang="ru-RU" sz="2000" b="1" baseline="30000" dirty="0"/>
              <a:t>5+</a:t>
            </a:r>
            <a:r>
              <a:rPr lang="ru-RU" sz="2000" dirty="0"/>
              <a:t>O</a:t>
            </a:r>
            <a:r>
              <a:rPr lang="ru-RU" sz="2000" baseline="-25000" dirty="0"/>
              <a:t>4</a:t>
            </a:r>
            <a:r>
              <a:rPr lang="ru-RU" sz="2000" dirty="0"/>
              <a:t>]</a:t>
            </a:r>
            <a:r>
              <a:rPr lang="ru-RU" sz="2000" baseline="30000" dirty="0"/>
              <a:t>3-</a:t>
            </a:r>
            <a:r>
              <a:rPr lang="ru-RU" sz="2000" dirty="0"/>
              <a:t> – коричневый </a:t>
            </a:r>
            <a:r>
              <a:rPr lang="ru-RU" sz="2000" dirty="0">
                <a:solidFill>
                  <a:schemeClr val="accent6"/>
                </a:solidFill>
              </a:rPr>
              <a:t>(</a:t>
            </a:r>
            <a:r>
              <a:rPr lang="en-US" sz="2000" dirty="0">
                <a:solidFill>
                  <a:schemeClr val="accent6"/>
                </a:solidFill>
              </a:rPr>
              <a:t>Greenwood, 1943; </a:t>
            </a:r>
            <a:r>
              <a:rPr lang="ru-RU" sz="2000" dirty="0" err="1">
                <a:solidFill>
                  <a:schemeClr val="accent6"/>
                </a:solidFill>
              </a:rPr>
              <a:t>Таращан</a:t>
            </a:r>
            <a:r>
              <a:rPr lang="ru-RU" sz="2000" dirty="0">
                <a:solidFill>
                  <a:schemeClr val="accent6"/>
                </a:solidFill>
              </a:rPr>
              <a:t>, 1978 и др.)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9250" y="6461528"/>
            <a:ext cx="43803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Юбилейное </a:t>
            </a:r>
            <a:r>
              <a:rPr lang="en-US" sz="1600" dirty="0"/>
              <a:t>Au-</a:t>
            </a:r>
            <a:r>
              <a:rPr lang="ru-RU" sz="1600" dirty="0"/>
              <a:t>порфировое (Ю. Урал, </a:t>
            </a:r>
            <a:r>
              <a:rPr lang="en-US" sz="1600" dirty="0"/>
              <a:t>KZ)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450744" y="3710474"/>
            <a:ext cx="100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Микро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6757" y="3388266"/>
            <a:ext cx="766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 1 см  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578913" y="4772363"/>
            <a:ext cx="28939" cy="599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77655" y="3930035"/>
            <a:ext cx="30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Спектроскопия</a:t>
            </a:r>
            <a:r>
              <a:rPr lang="en-US" b="1" dirty="0" smtClean="0"/>
              <a:t>:</a:t>
            </a:r>
            <a:r>
              <a:rPr lang="ru-RU" b="1" dirty="0" smtClean="0"/>
              <a:t>   </a:t>
            </a:r>
            <a:r>
              <a:rPr lang="en-US" b="1" dirty="0" smtClean="0"/>
              <a:t> </a:t>
            </a:r>
            <a:r>
              <a:rPr lang="ru-RU" b="1" dirty="0" smtClean="0"/>
              <a:t>оптическая</a:t>
            </a:r>
          </a:p>
          <a:p>
            <a:pPr algn="r"/>
            <a:r>
              <a:rPr lang="ru-RU" b="1" dirty="0" err="1" smtClean="0"/>
              <a:t>Раман</a:t>
            </a:r>
            <a:r>
              <a:rPr lang="ru-RU" b="1" dirty="0" smtClean="0"/>
              <a:t>, ИК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303422" y="4576366"/>
            <a:ext cx="169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Рассулов</a:t>
            </a:r>
            <a:r>
              <a:rPr lang="ru-RU" sz="1600" dirty="0"/>
              <a:t>, 2011</a:t>
            </a:r>
          </a:p>
          <a:p>
            <a:r>
              <a:rPr lang="ru-RU" sz="1600" dirty="0" err="1"/>
              <a:t>Берёзовское</a:t>
            </a:r>
            <a:endParaRPr lang="en-US" sz="1600" dirty="0"/>
          </a:p>
          <a:p>
            <a:endParaRPr lang="ru-RU" sz="1600" dirty="0"/>
          </a:p>
        </p:txBody>
      </p:sp>
      <p:pic>
        <p:nvPicPr>
          <p:cNvPr id="25" name="Рисунок 24" descr="D:\Olga\Articles\Sheelite GRM\Fig 2 Sheelit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471" y="4079806"/>
            <a:ext cx="3993090" cy="239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216790" y="3194305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4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4231780" y="51354"/>
            <a:ext cx="4307764" cy="3298269"/>
            <a:chOff x="5278911" y="938820"/>
            <a:chExt cx="3494023" cy="267522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101" b="5879"/>
            <a:stretch/>
          </p:blipFill>
          <p:spPr>
            <a:xfrm>
              <a:off x="5278911" y="938820"/>
              <a:ext cx="3494023" cy="2675223"/>
            </a:xfrm>
            <a:prstGeom prst="rect">
              <a:avLst/>
            </a:prstGeom>
          </p:spPr>
        </p:pic>
        <p:sp>
          <p:nvSpPr>
            <p:cNvPr id="8" name="Дуга 7"/>
            <p:cNvSpPr/>
            <p:nvPr/>
          </p:nvSpPr>
          <p:spPr>
            <a:xfrm flipH="1">
              <a:off x="6248021" y="2573075"/>
              <a:ext cx="1661702" cy="1040968"/>
            </a:xfrm>
            <a:prstGeom prst="arc">
              <a:avLst>
                <a:gd name="adj1" fmla="val 14938792"/>
                <a:gd name="adj2" fmla="val 302503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6325548" y="2573075"/>
              <a:ext cx="1051243" cy="56305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1300" y="95326"/>
            <a:ext cx="4142981" cy="418058"/>
          </a:xfrm>
        </p:spPr>
        <p:txBody>
          <a:bodyPr>
            <a:noAutofit/>
          </a:bodyPr>
          <a:lstStyle/>
          <a:p>
            <a:r>
              <a:rPr lang="ru-RU" sz="3600" dirty="0"/>
              <a:t>Методы изучения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917" y="527285"/>
            <a:ext cx="5223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ru-RU" sz="2400" b="1" dirty="0"/>
              <a:t>. Катодолюминесценция </a:t>
            </a:r>
            <a:r>
              <a:rPr lang="en-US" sz="2400" b="1" dirty="0"/>
              <a:t>(CL)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99" y="1628800"/>
            <a:ext cx="3332912" cy="3220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343" y="4313870"/>
            <a:ext cx="17594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/>
              <a:t>Шахтама</a:t>
            </a:r>
            <a:r>
              <a:rPr lang="ru-RU" sz="1400" dirty="0"/>
              <a:t> Мо-</a:t>
            </a:r>
            <a:r>
              <a:rPr lang="ru-RU" sz="1400" dirty="0" err="1"/>
              <a:t>порфи</a:t>
            </a:r>
            <a:r>
              <a:rPr lang="ru-RU" sz="1400" dirty="0"/>
              <a:t>-</a:t>
            </a:r>
            <a:r>
              <a:rPr lang="ru-RU" sz="1400" dirty="0" err="1"/>
              <a:t>ровое</a:t>
            </a:r>
            <a:r>
              <a:rPr lang="ru-RU" sz="1400" dirty="0"/>
              <a:t>, Забайкалье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2274" y="4505118"/>
            <a:ext cx="612750" cy="2880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111" y="1328954"/>
            <a:ext cx="2024641" cy="190998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21689" y="1628799"/>
            <a:ext cx="514181" cy="5183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29700" y="1024182"/>
            <a:ext cx="3869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VPSE</a:t>
            </a:r>
            <a:r>
              <a:rPr lang="ru-RU" sz="1600" dirty="0"/>
              <a:t> (</a:t>
            </a:r>
            <a:r>
              <a:rPr lang="en-US" sz="1600" dirty="0"/>
              <a:t>Variable Pressure Secondary electron</a:t>
            </a:r>
            <a:r>
              <a:rPr lang="ru-RU" sz="1600" dirty="0"/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07255" y="15569"/>
            <a:ext cx="359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</a:t>
            </a:r>
            <a:r>
              <a:rPr lang="ru-RU" sz="1600" dirty="0" smtClean="0"/>
              <a:t>атодолюминесценция </a:t>
            </a:r>
            <a:r>
              <a:rPr lang="ru-RU" sz="1600" dirty="0"/>
              <a:t>в реальных цветах CCD </a:t>
            </a:r>
            <a:r>
              <a:rPr lang="ru-RU" sz="1600" dirty="0" err="1" smtClean="0"/>
              <a:t>Videoscan</a:t>
            </a:r>
            <a:r>
              <a:rPr lang="ru-RU" sz="1600" dirty="0" smtClean="0"/>
              <a:t> </a:t>
            </a:r>
            <a:r>
              <a:rPr lang="ru-RU" sz="1600" dirty="0"/>
              <a:t>285 </a:t>
            </a:r>
            <a:r>
              <a:rPr lang="ru-RU" sz="1600" dirty="0" smtClean="0"/>
              <a:t>(</a:t>
            </a:r>
            <a:r>
              <a:rPr lang="ru-RU" sz="1600" dirty="0"/>
              <a:t>ИГЕМ РАН)</a:t>
            </a: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7" cstate="print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918" y="905574"/>
            <a:ext cx="3070872" cy="1928222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8699918" y="614353"/>
            <a:ext cx="33973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/>
              <a:t>Быстринское</a:t>
            </a:r>
            <a:r>
              <a:rPr lang="ru-RU" sz="1400" dirty="0"/>
              <a:t> </a:t>
            </a:r>
            <a:r>
              <a:rPr lang="en-US" sz="1400" dirty="0"/>
              <a:t>Cu-Fe-Au</a:t>
            </a:r>
            <a:r>
              <a:rPr lang="ru-RU" sz="1400" dirty="0"/>
              <a:t> (Забайкалье)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44458" y="2315571"/>
            <a:ext cx="10070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300 мкм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7246" y="5368441"/>
            <a:ext cx="3193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Детектор с параболическим </a:t>
            </a:r>
            <a:r>
              <a:rPr lang="ru-RU" sz="1600" dirty="0"/>
              <a:t>зеркалом с раздельными изображениями в ложных цветах </a:t>
            </a:r>
          </a:p>
          <a:p>
            <a:r>
              <a:rPr lang="ru-RU" sz="1600" dirty="0"/>
              <a:t>(</a:t>
            </a:r>
            <a:r>
              <a:rPr lang="en-US" sz="1600" dirty="0" err="1"/>
              <a:t>Gatan</a:t>
            </a:r>
            <a:r>
              <a:rPr lang="en-US" sz="1600" dirty="0"/>
              <a:t> </a:t>
            </a:r>
            <a:r>
              <a:rPr lang="en-US" sz="1600" dirty="0" err="1"/>
              <a:t>ChromaCL</a:t>
            </a:r>
            <a:r>
              <a:rPr lang="ru-RU" sz="1600" dirty="0"/>
              <a:t>) </a:t>
            </a:r>
            <a:r>
              <a:rPr lang="en-US" sz="1600" dirty="0" smtClean="0"/>
              <a:t> &gt;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74935" y="2839928"/>
            <a:ext cx="3418513" cy="3994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94598" y="6212991"/>
            <a:ext cx="21791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CL-</a:t>
            </a:r>
            <a:r>
              <a:rPr lang="ru-RU" dirty="0" smtClean="0"/>
              <a:t>спектроскопия</a:t>
            </a:r>
          </a:p>
          <a:p>
            <a:r>
              <a:rPr lang="ru-RU" dirty="0" smtClean="0"/>
              <a:t>(</a:t>
            </a:r>
            <a:r>
              <a:rPr lang="en-US" dirty="0" err="1" smtClean="0"/>
              <a:t>MacRae</a:t>
            </a:r>
            <a:r>
              <a:rPr lang="en-US" dirty="0" smtClean="0"/>
              <a:t> et al., 2009)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681053" y="2921127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Eu</a:t>
            </a:r>
            <a:r>
              <a:rPr lang="en-US" b="1" baseline="30000" dirty="0" smtClean="0">
                <a:solidFill>
                  <a:schemeClr val="bg1"/>
                </a:solidFill>
              </a:rPr>
              <a:t>2+</a:t>
            </a:r>
            <a:r>
              <a:rPr lang="en-US" b="1" dirty="0" smtClean="0">
                <a:solidFill>
                  <a:schemeClr val="bg1"/>
                </a:solidFill>
              </a:rPr>
              <a:t>/Eu</a:t>
            </a:r>
            <a:r>
              <a:rPr lang="en-US" b="1" baseline="30000" dirty="0" smtClean="0">
                <a:solidFill>
                  <a:schemeClr val="bg1"/>
                </a:solidFill>
              </a:rPr>
              <a:t>3+</a:t>
            </a:r>
            <a:endParaRPr lang="ru-RU" b="1" baseline="300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837" y="3373571"/>
            <a:ext cx="3319419" cy="3319419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208" y="5666392"/>
            <a:ext cx="1125997" cy="11469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2019" y="3375750"/>
            <a:ext cx="1176040" cy="12053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967" b="16083"/>
          <a:stretch/>
        </p:blipFill>
        <p:spPr>
          <a:xfrm>
            <a:off x="3912194" y="4581128"/>
            <a:ext cx="1115689" cy="10920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00299" y="4309063"/>
            <a:ext cx="51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Red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8800" y="5024083"/>
            <a:ext cx="703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Green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33895" y="6078719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</a:rPr>
              <a:t>Blue</a:t>
            </a:r>
            <a:endParaRPr lang="ru-RU" sz="1600" b="1" dirty="0">
              <a:solidFill>
                <a:schemeClr val="accent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2738" y="3488147"/>
            <a:ext cx="634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</a:t>
            </a:r>
            <a:r>
              <a:rPr lang="en-US" sz="2000" b="1" dirty="0" smtClean="0">
                <a:solidFill>
                  <a:srgbClr val="00B050"/>
                </a:solidFill>
              </a:rPr>
              <a:t>G</a:t>
            </a:r>
            <a:r>
              <a:rPr lang="en-US" sz="2000" b="1" dirty="0" smtClean="0">
                <a:solidFill>
                  <a:schemeClr val="accent5"/>
                </a:solidFill>
              </a:rPr>
              <a:t>B</a:t>
            </a:r>
            <a:endParaRPr lang="ru-RU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/>
          <a:srcRect t="4569" r="14428" b="18266"/>
          <a:stretch/>
        </p:blipFill>
        <p:spPr>
          <a:xfrm>
            <a:off x="6160547" y="1521471"/>
            <a:ext cx="5432159" cy="4127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51" t="2241" r="1331" b="1268"/>
          <a:stretch/>
        </p:blipFill>
        <p:spPr>
          <a:xfrm>
            <a:off x="263352" y="432432"/>
            <a:ext cx="4323995" cy="33781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239" y="30845"/>
            <a:ext cx="8229600" cy="418058"/>
          </a:xfrm>
        </p:spPr>
        <p:txBody>
          <a:bodyPr>
            <a:noAutofit/>
          </a:bodyPr>
          <a:lstStyle/>
          <a:p>
            <a:r>
              <a:rPr lang="ru-RU" sz="3600" b="1" dirty="0"/>
              <a:t>Методы анализа химического состава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6142" y="692693"/>
            <a:ext cx="223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Микрозонд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8208" y="477036"/>
            <a:ext cx="367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ЛА-ИСПМС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24974" y="2334663"/>
            <a:ext cx="634722" cy="732059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767982" y="2638562"/>
            <a:ext cx="2161358" cy="61244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86056" y="1337009"/>
            <a:ext cx="2125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Mo</a:t>
            </a:r>
            <a:r>
              <a:rPr lang="en-US" sz="2400" b="1" baseline="30000" dirty="0"/>
              <a:t>6+</a:t>
            </a:r>
            <a:r>
              <a:rPr lang="en-US" sz="2400" b="1" dirty="0"/>
              <a:t> &lt;–&gt; W</a:t>
            </a:r>
            <a:r>
              <a:rPr lang="en-US" sz="2400" b="1" baseline="30000" dirty="0"/>
              <a:t>6+</a:t>
            </a:r>
            <a:endParaRPr lang="ru-RU" sz="2400" b="1" dirty="0"/>
          </a:p>
        </p:txBody>
      </p:sp>
      <p:pic>
        <p:nvPicPr>
          <p:cNvPr id="17" name="Рисунок 16" descr="D:\Olga\Articles\Sheelite GRM\Fig 2 Sheelit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/>
          <a:stretch/>
        </p:blipFill>
        <p:spPr bwMode="auto">
          <a:xfrm rot="1144229">
            <a:off x="486842" y="3866409"/>
            <a:ext cx="2593749" cy="289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Olga\Articles\Sheelite GRM\Fig 2 Sheelit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78" t="39981" r="36104" b="156"/>
          <a:stretch/>
        </p:blipFill>
        <p:spPr bwMode="auto">
          <a:xfrm>
            <a:off x="263351" y="3870059"/>
            <a:ext cx="2990204" cy="304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/>
          <p:nvPr/>
        </p:nvGrpSpPr>
        <p:grpSpPr>
          <a:xfrm>
            <a:off x="1006895" y="4443020"/>
            <a:ext cx="4946987" cy="2173211"/>
            <a:chOff x="1006895" y="4443020"/>
            <a:chExt cx="4946987" cy="2173211"/>
          </a:xfrm>
        </p:grpSpPr>
        <p:sp>
          <p:nvSpPr>
            <p:cNvPr id="19" name="TextBox 18"/>
            <p:cNvSpPr txBox="1"/>
            <p:nvPr/>
          </p:nvSpPr>
          <p:spPr>
            <a:xfrm>
              <a:off x="1006895" y="5770350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A50021"/>
                  </a:solidFill>
                </a:rPr>
                <a:t>3 - 8.5 wt.% </a:t>
              </a:r>
              <a:r>
                <a:rPr lang="ru-RU" sz="1400" b="1" dirty="0">
                  <a:solidFill>
                    <a:srgbClr val="A50021"/>
                  </a:solidFill>
                </a:rPr>
                <a:t>MoO</a:t>
              </a:r>
              <a:r>
                <a:rPr lang="ru-RU" sz="1400" b="1" baseline="-25000" dirty="0">
                  <a:solidFill>
                    <a:srgbClr val="A50021"/>
                  </a:solidFill>
                </a:rPr>
                <a:t>3</a:t>
              </a:r>
              <a:endParaRPr lang="ru-RU" sz="1400" b="1" dirty="0">
                <a:solidFill>
                  <a:srgbClr val="A50021"/>
                </a:solidFill>
              </a:endParaRPr>
            </a:p>
          </p:txBody>
        </p:sp>
        <p:pic>
          <p:nvPicPr>
            <p:cNvPr id="21" name="Рисунок 20" descr="D:\Olga\Articles\Sheelite GRM\Fig 2 Sheelit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"/>
            <a:stretch/>
          </p:blipFill>
          <p:spPr bwMode="auto">
            <a:xfrm>
              <a:off x="3399275" y="4443020"/>
              <a:ext cx="1656184" cy="164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992850" y="5097214"/>
              <a:ext cx="961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&lt;2.7 wt.% </a:t>
              </a:r>
            </a:p>
            <a:p>
              <a:pPr algn="ctr"/>
              <a:r>
                <a:rPr lang="ru-RU" sz="1400" b="1" dirty="0">
                  <a:solidFill>
                    <a:srgbClr val="FF0000"/>
                  </a:solidFill>
                </a:rPr>
                <a:t>MoO</a:t>
              </a:r>
              <a:r>
                <a:rPr lang="ru-RU" sz="1400" b="1" baseline="-25000" dirty="0">
                  <a:solidFill>
                    <a:srgbClr val="FF0000"/>
                  </a:solidFill>
                </a:rPr>
                <a:t>3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07029" y="6031456"/>
              <a:ext cx="156164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Юбилейное </a:t>
              </a:r>
              <a:endParaRPr lang="ru-RU" sz="1600" dirty="0" smtClean="0"/>
            </a:p>
            <a:p>
              <a:r>
                <a:rPr lang="en-US" sz="1600" dirty="0" smtClean="0"/>
                <a:t>Au-</a:t>
              </a:r>
              <a:r>
                <a:rPr lang="ru-RU" sz="1600" dirty="0"/>
                <a:t>порфировое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4839" y="4583731"/>
              <a:ext cx="8231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11 wt.% </a:t>
              </a:r>
            </a:p>
            <a:p>
              <a:r>
                <a:rPr lang="ru-RU" sz="1400" b="1" dirty="0">
                  <a:solidFill>
                    <a:srgbClr val="FF0000"/>
                  </a:solidFill>
                </a:rPr>
                <a:t>MoO</a:t>
              </a:r>
              <a:r>
                <a:rPr lang="ru-RU" sz="1400" b="1" baseline="-25000" dirty="0">
                  <a:solidFill>
                    <a:srgbClr val="FF0000"/>
                  </a:solidFill>
                </a:rPr>
                <a:t>3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 flipH="1">
              <a:off x="4897813" y="5426544"/>
              <a:ext cx="190075" cy="2154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2351582" y="4513682"/>
              <a:ext cx="1086438" cy="293420"/>
            </a:xfrm>
            <a:prstGeom prst="line">
              <a:avLst/>
            </a:prstGeom>
            <a:ln w="190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 flipV="1">
              <a:off x="2351584" y="5081485"/>
              <a:ext cx="1055368" cy="935198"/>
            </a:xfrm>
            <a:prstGeom prst="line">
              <a:avLst/>
            </a:prstGeom>
            <a:ln w="190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861386" y="939974"/>
            <a:ext cx="732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Мо, РЗЭ, </a:t>
            </a:r>
            <a:r>
              <a:rPr lang="en-US" b="1" dirty="0"/>
              <a:t>Y</a:t>
            </a:r>
            <a:r>
              <a:rPr lang="ru-RU" b="1" dirty="0"/>
              <a:t>, </a:t>
            </a:r>
            <a:r>
              <a:rPr lang="en-US" b="1" dirty="0" err="1"/>
              <a:t>Sr</a:t>
            </a:r>
            <a:r>
              <a:rPr lang="ru-RU" b="1" dirty="0"/>
              <a:t>, </a:t>
            </a:r>
            <a:r>
              <a:rPr lang="ru-RU" b="1" dirty="0" err="1"/>
              <a:t>Na</a:t>
            </a:r>
            <a:r>
              <a:rPr lang="ru-RU" b="1" dirty="0"/>
              <a:t>, </a:t>
            </a:r>
            <a:r>
              <a:rPr lang="en-US" b="1" dirty="0"/>
              <a:t>As</a:t>
            </a:r>
            <a:r>
              <a:rPr lang="ru-RU" b="1" dirty="0"/>
              <a:t>, </a:t>
            </a:r>
            <a:r>
              <a:rPr lang="en-US" b="1" dirty="0" err="1"/>
              <a:t>Nb</a:t>
            </a:r>
            <a:r>
              <a:rPr lang="ru-RU" b="1" dirty="0"/>
              <a:t>, </a:t>
            </a:r>
            <a:endParaRPr lang="en-US" b="1" dirty="0" smtClean="0"/>
          </a:p>
          <a:p>
            <a:pPr algn="ctr"/>
            <a:r>
              <a:rPr lang="en-US" dirty="0" err="1" smtClean="0"/>
              <a:t>Pb</a:t>
            </a:r>
            <a:r>
              <a:rPr lang="ru-RU" dirty="0"/>
              <a:t>, </a:t>
            </a:r>
            <a:r>
              <a:rPr lang="en-US" dirty="0" err="1"/>
              <a:t>Th</a:t>
            </a:r>
            <a:r>
              <a:rPr lang="ru-RU" dirty="0"/>
              <a:t>, </a:t>
            </a:r>
            <a:r>
              <a:rPr lang="en-US" dirty="0" smtClean="0"/>
              <a:t>U</a:t>
            </a:r>
            <a:r>
              <a:rPr lang="ru-RU" dirty="0" smtClean="0"/>
              <a:t>, </a:t>
            </a:r>
            <a:r>
              <a:rPr lang="ru-RU" dirty="0" err="1" smtClean="0"/>
              <a:t>Mg</a:t>
            </a:r>
            <a:r>
              <a:rPr lang="ru-RU" dirty="0"/>
              <a:t>, K, </a:t>
            </a:r>
            <a:r>
              <a:rPr lang="ru-RU" dirty="0" err="1"/>
              <a:t>Ti</a:t>
            </a:r>
            <a:r>
              <a:rPr lang="ru-RU" dirty="0"/>
              <a:t>, V, </a:t>
            </a:r>
            <a:r>
              <a:rPr lang="ru-RU" dirty="0" err="1"/>
              <a:t>Mn</a:t>
            </a:r>
            <a:r>
              <a:rPr lang="ru-RU" dirty="0"/>
              <a:t>, </a:t>
            </a:r>
            <a:r>
              <a:rPr lang="ru-RU" dirty="0" err="1"/>
              <a:t>Fe</a:t>
            </a:r>
            <a:r>
              <a:rPr lang="ru-RU" dirty="0"/>
              <a:t>, </a:t>
            </a:r>
            <a:r>
              <a:rPr lang="ru-RU" dirty="0" err="1"/>
              <a:t>Co</a:t>
            </a:r>
            <a:r>
              <a:rPr lang="ru-RU" dirty="0"/>
              <a:t>, </a:t>
            </a:r>
            <a:r>
              <a:rPr lang="en-US" dirty="0"/>
              <a:t>Ni</a:t>
            </a:r>
            <a:r>
              <a:rPr lang="ru-RU" dirty="0"/>
              <a:t>, </a:t>
            </a:r>
            <a:r>
              <a:rPr lang="en-US" dirty="0"/>
              <a:t>Cu</a:t>
            </a:r>
            <a:r>
              <a:rPr lang="ru-RU" dirty="0"/>
              <a:t>, </a:t>
            </a:r>
            <a:r>
              <a:rPr lang="en-US" dirty="0"/>
              <a:t>Zn</a:t>
            </a:r>
            <a:r>
              <a:rPr lang="ru-RU" dirty="0"/>
              <a:t>, </a:t>
            </a:r>
            <a:r>
              <a:rPr lang="en-US" dirty="0" err="1" smtClean="0"/>
              <a:t>Rb</a:t>
            </a:r>
            <a:r>
              <a:rPr lang="ru-RU" dirty="0"/>
              <a:t>, </a:t>
            </a:r>
            <a:r>
              <a:rPr lang="ru-RU" dirty="0" smtClean="0"/>
              <a:t>Та, </a:t>
            </a:r>
            <a:r>
              <a:rPr lang="en-US" dirty="0" smtClean="0"/>
              <a:t>Ba</a:t>
            </a:r>
            <a:r>
              <a:rPr lang="ru-RU" dirty="0" smtClean="0"/>
              <a:t>…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0195" y="5777097"/>
            <a:ext cx="5028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2Ca</a:t>
            </a:r>
            <a:r>
              <a:rPr lang="en-US" sz="2000" b="1" baseline="30000" dirty="0"/>
              <a:t>2+</a:t>
            </a:r>
            <a:r>
              <a:rPr lang="en-US" sz="2000" b="1" dirty="0"/>
              <a:t> = (REE,Y)</a:t>
            </a:r>
            <a:r>
              <a:rPr lang="en-US" sz="2000" b="1" baseline="30000" dirty="0"/>
              <a:t>3+</a:t>
            </a:r>
            <a:r>
              <a:rPr lang="en-US" sz="2000" b="1" dirty="0"/>
              <a:t> + Na</a:t>
            </a:r>
            <a:r>
              <a:rPr lang="en-US" sz="2000" b="1" baseline="30000" dirty="0" smtClean="0"/>
              <a:t>+</a:t>
            </a:r>
            <a:r>
              <a:rPr lang="ru-RU" sz="2000" b="1" baseline="30000" dirty="0" smtClean="0"/>
              <a:t> </a:t>
            </a:r>
            <a:r>
              <a:rPr lang="ru-RU" sz="2000" b="1" dirty="0" smtClean="0"/>
              <a:t> </a:t>
            </a:r>
            <a:r>
              <a:rPr lang="en-US" sz="2000" b="1" dirty="0" smtClean="0"/>
              <a:t>!MREE!</a:t>
            </a:r>
            <a:r>
              <a:rPr lang="en-US" sz="2000" b="1" dirty="0"/>
              <a:t>		</a:t>
            </a:r>
            <a:endParaRPr lang="ru-RU" sz="2000" b="1" dirty="0"/>
          </a:p>
          <a:p>
            <a:r>
              <a:rPr lang="en-US" sz="2000" b="1" dirty="0"/>
              <a:t>Ca</a:t>
            </a:r>
            <a:r>
              <a:rPr lang="en-US" sz="2000" b="1" baseline="30000" dirty="0"/>
              <a:t>2+</a:t>
            </a:r>
            <a:r>
              <a:rPr lang="en-US" sz="2000" b="1" dirty="0"/>
              <a:t> + W</a:t>
            </a:r>
            <a:r>
              <a:rPr lang="en-US" sz="2000" b="1" baseline="30000" dirty="0"/>
              <a:t>6+</a:t>
            </a:r>
            <a:r>
              <a:rPr lang="en-US" sz="2000" b="1" dirty="0"/>
              <a:t> = (REE,Y)</a:t>
            </a:r>
            <a:r>
              <a:rPr lang="en-US" sz="2000" b="1" baseline="30000" dirty="0"/>
              <a:t>3+</a:t>
            </a:r>
            <a:r>
              <a:rPr lang="en-US" sz="2000" b="1" dirty="0"/>
              <a:t> + (V, As, </a:t>
            </a:r>
            <a:r>
              <a:rPr lang="en-US" sz="2000" b="1" dirty="0" err="1"/>
              <a:t>Nb</a:t>
            </a:r>
            <a:r>
              <a:rPr lang="en-US" sz="2000" b="1" dirty="0"/>
              <a:t>, Ta)</a:t>
            </a:r>
            <a:r>
              <a:rPr lang="en-US" sz="2000" b="1" baseline="30000" dirty="0"/>
              <a:t>5+</a:t>
            </a:r>
            <a:r>
              <a:rPr lang="en-US" sz="2000" b="1" dirty="0"/>
              <a:t>	</a:t>
            </a:r>
            <a:endParaRPr lang="ru-RU" sz="2000" b="1" dirty="0"/>
          </a:p>
          <a:p>
            <a:r>
              <a:rPr lang="ru-RU" sz="2000" b="1" dirty="0"/>
              <a:t>3</a:t>
            </a:r>
            <a:r>
              <a:rPr lang="en-US" sz="2000" b="1" dirty="0"/>
              <a:t>Ca</a:t>
            </a:r>
            <a:r>
              <a:rPr lang="ru-RU" sz="2000" b="1" baseline="30000" dirty="0"/>
              <a:t>2+</a:t>
            </a:r>
            <a:r>
              <a:rPr lang="ru-RU" sz="2000" b="1" dirty="0"/>
              <a:t> = 2(</a:t>
            </a:r>
            <a:r>
              <a:rPr lang="en-US" sz="2000" b="1" dirty="0"/>
              <a:t>REE</a:t>
            </a:r>
            <a:r>
              <a:rPr lang="ru-RU" sz="2000" b="1" dirty="0"/>
              <a:t>,</a:t>
            </a:r>
            <a:r>
              <a:rPr lang="en-US" sz="2000" b="1" dirty="0"/>
              <a:t>Y</a:t>
            </a:r>
            <a:r>
              <a:rPr lang="ru-RU" sz="2000" b="1" dirty="0"/>
              <a:t>)</a:t>
            </a:r>
            <a:r>
              <a:rPr lang="ru-RU" sz="2000" b="1" baseline="30000" dirty="0"/>
              <a:t>3+</a:t>
            </a:r>
            <a:r>
              <a:rPr lang="ru-RU" sz="2000" b="1" dirty="0"/>
              <a:t> + </a:t>
            </a:r>
            <a:r>
              <a:rPr lang="en-US" sz="2000" b="1" dirty="0" err="1" smtClean="0"/>
              <a:t>Ca</a:t>
            </a:r>
            <a:r>
              <a:rPr lang="en-US" sz="2000" b="1" baseline="-25000" dirty="0" err="1" smtClean="0"/>
              <a:t>vac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946295" y="4960263"/>
            <a:ext cx="17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Reich et al., 2017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616280" y="1795611"/>
            <a:ext cx="2470526" cy="1149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429683" y="6031456"/>
            <a:ext cx="2001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REY</a:t>
            </a:r>
            <a:r>
              <a:rPr lang="en-US" sz="2400" b="1" baseline="30000" dirty="0" smtClean="0"/>
              <a:t>3+</a:t>
            </a:r>
            <a:r>
              <a:rPr lang="en-US" sz="2400" b="1" dirty="0" smtClean="0"/>
              <a:t> </a:t>
            </a:r>
            <a:r>
              <a:rPr lang="en-US" sz="2400" b="1" dirty="0"/>
              <a:t>&lt;–&gt; </a:t>
            </a:r>
            <a:r>
              <a:rPr lang="en-US" sz="2400" b="1" dirty="0" smtClean="0"/>
              <a:t>Ca</a:t>
            </a:r>
            <a:r>
              <a:rPr lang="en-US" sz="2400" b="1" baseline="30000" dirty="0" smtClean="0"/>
              <a:t>2+</a:t>
            </a:r>
            <a:endParaRPr lang="ru-RU" sz="24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650151" y="1795611"/>
            <a:ext cx="1584176" cy="222099"/>
          </a:xfrm>
          <a:prstGeom prst="rect">
            <a:avLst/>
          </a:prstGeom>
          <a:solidFill>
            <a:srgbClr val="A50021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683252" y="2178052"/>
            <a:ext cx="1403554" cy="265631"/>
          </a:xfrm>
          <a:prstGeom prst="rect">
            <a:avLst/>
          </a:prstGeom>
          <a:solidFill>
            <a:srgbClr val="00349E">
              <a:alpha val="5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162318" y="2213442"/>
            <a:ext cx="941583" cy="303899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115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5" y="6666"/>
            <a:ext cx="6164248" cy="24396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349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Индикатор типа оруденения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57"/>
          <a:stretch/>
        </p:blipFill>
        <p:spPr>
          <a:xfrm>
            <a:off x="71465" y="2579826"/>
            <a:ext cx="5908923" cy="2259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8" t="1982"/>
          <a:stretch/>
        </p:blipFill>
        <p:spPr>
          <a:xfrm>
            <a:off x="5980388" y="516045"/>
            <a:ext cx="6166446" cy="3717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41" y="4854594"/>
            <a:ext cx="5766322" cy="1884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63539" y="732070"/>
            <a:ext cx="19256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Miranda et al., 2022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06344" y="4838840"/>
            <a:ext cx="603658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1) Шеелит орогенных месторождений: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Берёзовское</a:t>
            </a:r>
            <a:r>
              <a:rPr lang="ru-RU" sz="2400" b="1" dirty="0" smtClean="0">
                <a:solidFill>
                  <a:srgbClr val="002060"/>
                </a:solidFill>
              </a:rPr>
              <a:t> и </a:t>
            </a:r>
            <a:r>
              <a:rPr lang="ru-RU" sz="2400" b="1" dirty="0" err="1" smtClean="0">
                <a:solidFill>
                  <a:srgbClr val="002060"/>
                </a:solidFill>
              </a:rPr>
              <a:t>Колар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chemeClr val="accent2"/>
                </a:solidFill>
              </a:rPr>
              <a:t>2) Шеелит магматогенных месторождений:</a:t>
            </a:r>
          </a:p>
          <a:p>
            <a:r>
              <a:rPr lang="ru-RU" sz="2400" b="1" dirty="0" err="1" smtClean="0">
                <a:solidFill>
                  <a:schemeClr val="accent2"/>
                </a:solidFill>
              </a:rPr>
              <a:t>Быстринское</a:t>
            </a:r>
            <a:r>
              <a:rPr lang="ru-RU" sz="2400" b="1" dirty="0" smtClean="0">
                <a:solidFill>
                  <a:schemeClr val="accent2"/>
                </a:solidFill>
              </a:rPr>
              <a:t> скарново-порфировое 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1944" y="4146708"/>
            <a:ext cx="6739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/>
                </a:solidFill>
              </a:rPr>
              <a:t>Индикатор </a:t>
            </a:r>
            <a:r>
              <a:rPr lang="ru-RU" sz="4000" dirty="0" smtClean="0">
                <a:solidFill>
                  <a:schemeClr val="accent6"/>
                </a:solidFill>
              </a:rPr>
              <a:t>эволюции флюида</a:t>
            </a:r>
            <a:endParaRPr lang="ru-RU" sz="4000" dirty="0">
              <a:solidFill>
                <a:schemeClr val="accent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74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031" y="44114"/>
            <a:ext cx="8636070" cy="500996"/>
          </a:xfrm>
        </p:spPr>
        <p:txBody>
          <a:bodyPr>
            <a:noAutofit/>
          </a:bodyPr>
          <a:lstStyle/>
          <a:p>
            <a:r>
              <a:rPr lang="ru-RU" sz="3600" dirty="0" err="1"/>
              <a:t>Орогенные</a:t>
            </a:r>
            <a:r>
              <a:rPr lang="ru-RU" sz="3600" dirty="0"/>
              <a:t> месторождения. </a:t>
            </a:r>
            <a:r>
              <a:rPr lang="ru-RU" sz="3600" dirty="0" err="1"/>
              <a:t>Берёзовское</a:t>
            </a:r>
            <a:endParaRPr lang="ru-RU" sz="3600" dirty="0"/>
          </a:p>
        </p:txBody>
      </p:sp>
      <p:pic>
        <p:nvPicPr>
          <p:cNvPr id="3" name="Рисунок 2" descr="D:\Olenka\Urals\Berezovskoe\ID-362_1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051515" y="1144260"/>
            <a:ext cx="1749855" cy="15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88288" y="1378225"/>
            <a:ext cx="1403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Ильинская </a:t>
            </a:r>
            <a:endParaRPr lang="en-US" sz="2000" dirty="0" smtClean="0"/>
          </a:p>
          <a:p>
            <a:r>
              <a:rPr lang="ru-RU" sz="2000" dirty="0" smtClean="0"/>
              <a:t>дайка</a:t>
            </a:r>
            <a:endParaRPr lang="ru-RU" sz="2000" dirty="0"/>
          </a:p>
        </p:txBody>
      </p:sp>
      <p:pic>
        <p:nvPicPr>
          <p:cNvPr id="5" name="Рисунок 4" descr="D:\Olga\Urals\Berezovskoe\DSCN4028.JPG"/>
          <p:cNvPicPr>
            <a:picLocks noChangeAspect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5400000">
            <a:off x="9656686" y="2435478"/>
            <a:ext cx="1736222" cy="283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032961" y="2661823"/>
            <a:ext cx="285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Севастьяновская</a:t>
            </a:r>
            <a:r>
              <a:rPr lang="ru-RU" sz="2000" dirty="0"/>
              <a:t> дайка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53069" y="2407985"/>
            <a:ext cx="53366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  1 см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23059" y="4305689"/>
            <a:ext cx="53572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  1 см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77891" y="563834"/>
            <a:ext cx="338926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1748 – </a:t>
            </a:r>
            <a:r>
              <a:rPr lang="ru-RU" sz="2000" b="1" dirty="0" err="1" smtClean="0"/>
              <a:t>н.в</a:t>
            </a:r>
            <a:r>
              <a:rPr lang="ru-RU" sz="2000" b="1" dirty="0" smtClean="0"/>
              <a:t>. добыто </a:t>
            </a:r>
            <a:r>
              <a:rPr lang="ru-RU" sz="2000" b="1" dirty="0" smtClean="0">
                <a:cs typeface="Calibri" panose="020F0502020204030204" pitchFamily="34" charset="0"/>
              </a:rPr>
              <a:t>~ 160 т </a:t>
            </a:r>
            <a:r>
              <a:rPr lang="en-US" sz="2000" b="1" dirty="0" smtClean="0"/>
              <a:t>Au</a:t>
            </a:r>
            <a:endParaRPr lang="ru-RU" sz="2000" b="1" dirty="0" smtClean="0"/>
          </a:p>
          <a:p>
            <a:r>
              <a:rPr lang="ru-RU" sz="2000" b="1" dirty="0" smtClean="0"/>
              <a:t>Всего </a:t>
            </a:r>
            <a:r>
              <a:rPr lang="ru-RU" sz="2000" b="1" dirty="0">
                <a:cs typeface="Calibri" panose="020F0502020204030204" pitchFamily="34" charset="0"/>
              </a:rPr>
              <a:t>~ </a:t>
            </a:r>
            <a:r>
              <a:rPr lang="ru-RU" sz="2000" b="1" dirty="0" smtClean="0">
                <a:cs typeface="Calibri" panose="020F0502020204030204" pitchFamily="34" charset="0"/>
              </a:rPr>
              <a:t>250-</a:t>
            </a:r>
            <a:r>
              <a:rPr lang="ru-RU" sz="2000" b="1" dirty="0" smtClean="0"/>
              <a:t>400 т </a:t>
            </a:r>
            <a:endParaRPr lang="ru-RU" sz="20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865975" y="749114"/>
            <a:ext cx="4781773" cy="6050125"/>
            <a:chOff x="2516320" y="757047"/>
            <a:chExt cx="4781773" cy="605012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789"/>
            <a:stretch/>
          </p:blipFill>
          <p:spPr>
            <a:xfrm>
              <a:off x="2516320" y="757047"/>
              <a:ext cx="4781773" cy="60501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218788">
              <a:off x="3807653" y="2602186"/>
              <a:ext cx="1518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базальты, туфы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6381" y="4873997"/>
              <a:ext cx="12971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bg1"/>
                  </a:solidFill>
                </a:rPr>
                <a:t>Шарташский</a:t>
              </a:r>
              <a:endParaRPr lang="ru-RU" sz="1600" dirty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массив</a:t>
              </a:r>
            </a:p>
          </p:txBody>
        </p:sp>
      </p:grpSp>
      <p:pic>
        <p:nvPicPr>
          <p:cNvPr id="15" name="Рисунок 14" descr="D:\Olenka\D\Рисунки\Глава 2\2-1 Ural Map color_Puchkov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51"/>
          <a:stretch/>
        </p:blipFill>
        <p:spPr bwMode="auto">
          <a:xfrm>
            <a:off x="79778" y="-1647718"/>
            <a:ext cx="3243253" cy="881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Овал 15"/>
          <p:cNvSpPr/>
          <p:nvPr/>
        </p:nvSpPr>
        <p:spPr>
          <a:xfrm>
            <a:off x="1667528" y="2060848"/>
            <a:ext cx="180000" cy="18000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D:\Olga\Urals\Berezovskoe\DSCN4028.JPG"/>
          <p:cNvPicPr>
            <a:picLocks noChangeAspect="1"/>
          </p:cNvPicPr>
          <p:nvPr/>
        </p:nvPicPr>
        <p:blipFill rotWithShape="1">
          <a:blip r:embed="rId6" cstate="print"/>
          <a:srcRect l="9027" t="8711" r="47627" b="21573"/>
          <a:stretch/>
        </p:blipFill>
        <p:spPr bwMode="auto">
          <a:xfrm>
            <a:off x="9831541" y="4741696"/>
            <a:ext cx="2112639" cy="199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0133162" y="6532018"/>
            <a:ext cx="48891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400" dirty="0"/>
              <a:t>  1 см 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8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40307" y="5042894"/>
            <a:ext cx="175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ультрамафиты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540" y="4019502"/>
            <a:ext cx="3763396" cy="2742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4407" y="3905770"/>
            <a:ext cx="3394765" cy="2856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25809" y="3861544"/>
            <a:ext cx="2350803" cy="2900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2879" y="4829574"/>
            <a:ext cx="85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Sch-1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2879" y="5288841"/>
            <a:ext cx="85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Sch-2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2880" y="5653211"/>
            <a:ext cx="85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Sch-3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900000">
            <a:off x="1327397" y="5745896"/>
            <a:ext cx="89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= 0.94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 rot="18900000">
            <a:off x="4863069" y="5924880"/>
            <a:ext cx="89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= 0.89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44" y="442187"/>
            <a:ext cx="6323381" cy="3233242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>
            <a:off x="9760581" y="4245822"/>
            <a:ext cx="500865" cy="13681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244867" y="5833331"/>
            <a:ext cx="2653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Снижение изоморфной</a:t>
            </a:r>
          </a:p>
          <a:p>
            <a:r>
              <a:rPr lang="ru-RU" dirty="0" smtClean="0">
                <a:solidFill>
                  <a:schemeClr val="accent4"/>
                </a:solidFill>
              </a:rPr>
              <a:t>ёмкости с падением Т (?)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802052" y="5575212"/>
            <a:ext cx="15924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Минерал/хондрит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3943" y="274191"/>
            <a:ext cx="5412344" cy="34097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7220" y="3932950"/>
            <a:ext cx="22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2Ca</a:t>
            </a:r>
            <a:r>
              <a:rPr lang="en-US" b="1" baseline="30000" dirty="0"/>
              <a:t>2+</a:t>
            </a:r>
            <a:r>
              <a:rPr lang="en-US" b="1" dirty="0"/>
              <a:t> = (REE,Y)</a:t>
            </a:r>
            <a:r>
              <a:rPr lang="en-US" b="1" baseline="30000" dirty="0"/>
              <a:t>3+</a:t>
            </a:r>
            <a:r>
              <a:rPr lang="en-US" b="1" dirty="0"/>
              <a:t> + Na</a:t>
            </a:r>
            <a:r>
              <a:rPr lang="en-US" b="1" baseline="30000" dirty="0"/>
              <a:t>+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61271" y="3932950"/>
            <a:ext cx="38375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+ W</a:t>
            </a:r>
            <a:r>
              <a:rPr lang="en-US" baseline="30000" dirty="0"/>
              <a:t>6+</a:t>
            </a:r>
            <a:r>
              <a:rPr lang="en-US" dirty="0"/>
              <a:t> = (REE,Y)</a:t>
            </a:r>
            <a:r>
              <a:rPr lang="en-US" baseline="30000" dirty="0"/>
              <a:t>3+</a:t>
            </a:r>
            <a:r>
              <a:rPr lang="en-US" dirty="0"/>
              <a:t> + (V, As, </a:t>
            </a:r>
            <a:r>
              <a:rPr lang="en-US" dirty="0" err="1"/>
              <a:t>Nb</a:t>
            </a:r>
            <a:r>
              <a:rPr lang="en-US" dirty="0"/>
              <a:t>, Ta)</a:t>
            </a:r>
            <a:r>
              <a:rPr lang="en-US" baseline="30000" dirty="0"/>
              <a:t>5</a:t>
            </a:r>
            <a:r>
              <a:rPr lang="en-US" baseline="30000" dirty="0" smtClean="0"/>
              <a:t>+</a:t>
            </a:r>
            <a:endParaRPr lang="ru-RU" baseline="30000" dirty="0" smtClean="0"/>
          </a:p>
          <a:p>
            <a:r>
              <a:rPr lang="ru-RU" b="1" dirty="0"/>
              <a:t>3</a:t>
            </a:r>
            <a:r>
              <a:rPr lang="en-US" b="1" dirty="0"/>
              <a:t>Ca</a:t>
            </a:r>
            <a:r>
              <a:rPr lang="ru-RU" b="1" baseline="30000" dirty="0"/>
              <a:t>2+</a:t>
            </a:r>
            <a:r>
              <a:rPr lang="ru-RU" b="1" dirty="0"/>
              <a:t> = 2(</a:t>
            </a:r>
            <a:r>
              <a:rPr lang="en-US" b="1" dirty="0"/>
              <a:t>REE</a:t>
            </a:r>
            <a:r>
              <a:rPr lang="ru-RU" b="1" dirty="0"/>
              <a:t>,</a:t>
            </a:r>
            <a:r>
              <a:rPr lang="en-US" b="1" dirty="0"/>
              <a:t>Y</a:t>
            </a:r>
            <a:r>
              <a:rPr lang="ru-RU" b="1" dirty="0"/>
              <a:t>)</a:t>
            </a:r>
            <a:r>
              <a:rPr lang="ru-RU" b="1" baseline="30000" dirty="0"/>
              <a:t>3+</a:t>
            </a:r>
            <a:r>
              <a:rPr lang="ru-RU" b="1" dirty="0"/>
              <a:t> + </a:t>
            </a:r>
            <a:r>
              <a:rPr lang="en-US" b="1" dirty="0" err="1" smtClean="0"/>
              <a:t>Ca</a:t>
            </a:r>
            <a:r>
              <a:rPr lang="en-US" b="1" baseline="-25000" dirty="0" err="1" smtClean="0"/>
              <a:t>vac</a:t>
            </a:r>
            <a:r>
              <a:rPr lang="en-US" dirty="0"/>
              <a:t>	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4407" y="3212976"/>
            <a:ext cx="5390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4452" y="167515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Sch-1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1150" y="18839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Sch-3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6905" y="55072"/>
            <a:ext cx="27886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dirty="0"/>
              <a:t>Ильинская дайка</a:t>
            </a: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123745" y="442187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3745" y="218324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8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78" b="1"/>
          <a:stretch/>
        </p:blipFill>
        <p:spPr>
          <a:xfrm>
            <a:off x="108266" y="552771"/>
            <a:ext cx="3611471" cy="1981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195" y="44114"/>
            <a:ext cx="9252520" cy="500996"/>
          </a:xfrm>
        </p:spPr>
        <p:txBody>
          <a:bodyPr>
            <a:noAutofit/>
          </a:bodyPr>
          <a:lstStyle/>
          <a:p>
            <a:r>
              <a:rPr lang="ru-RU" sz="3600" dirty="0" err="1"/>
              <a:t>Орогенные</a:t>
            </a:r>
            <a:r>
              <a:rPr lang="ru-RU" sz="3600" dirty="0"/>
              <a:t> месторождения. </a:t>
            </a:r>
            <a:r>
              <a:rPr lang="ru-RU" sz="3600" dirty="0" err="1"/>
              <a:t>Колар</a:t>
            </a:r>
            <a:endParaRPr lang="ru-RU" sz="36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14"/>
          <a:stretch/>
        </p:blipFill>
        <p:spPr>
          <a:xfrm>
            <a:off x="133693" y="2526632"/>
            <a:ext cx="3611471" cy="4238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889" y="2536488"/>
            <a:ext cx="14775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(Pal et al. 2019)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78427" y="4478466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2.5 </a:t>
            </a:r>
            <a:r>
              <a:rPr lang="en-US" sz="1400" b="1" dirty="0" smtClean="0"/>
              <a:t>G</a:t>
            </a:r>
            <a:r>
              <a:rPr lang="ru-RU" sz="1400" b="1" dirty="0" smtClean="0"/>
              <a:t>а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34465" y="3772633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2.7 </a:t>
            </a:r>
            <a:r>
              <a:rPr lang="en-US" sz="1400" b="1" dirty="0" smtClean="0"/>
              <a:t>G</a:t>
            </a:r>
            <a:r>
              <a:rPr lang="ru-RU" sz="1400" b="1" dirty="0" smtClean="0"/>
              <a:t>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00257" y="620688"/>
            <a:ext cx="1978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en-US" sz="2000" b="1" dirty="0" smtClean="0"/>
              <a:t>1884 –</a:t>
            </a:r>
            <a:r>
              <a:rPr lang="ru-RU" sz="2000" b="1" dirty="0" smtClean="0"/>
              <a:t> </a:t>
            </a:r>
            <a:r>
              <a:rPr lang="en-US" sz="2000" b="1" dirty="0" smtClean="0"/>
              <a:t>2001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</a:t>
            </a:r>
            <a:r>
              <a:rPr lang="ru-RU" sz="2000" b="1" dirty="0" err="1"/>
              <a:t>г</a:t>
            </a:r>
            <a:r>
              <a:rPr lang="en-US" sz="2000" b="1" dirty="0" smtClean="0"/>
              <a:t> </a:t>
            </a:r>
            <a:endParaRPr lang="ru-RU" sz="2000" b="1" dirty="0"/>
          </a:p>
          <a:p>
            <a:pPr algn="ctr"/>
            <a:r>
              <a:rPr lang="ru-RU" sz="2000" b="1" dirty="0"/>
              <a:t>добыто 900 т</a:t>
            </a:r>
            <a:r>
              <a:rPr lang="en-US" sz="2000" b="1" dirty="0"/>
              <a:t> Au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3650" y="6021288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&gt;</a:t>
            </a:r>
            <a:r>
              <a:rPr lang="ru-RU" sz="1400" b="1" dirty="0"/>
              <a:t>2.</a:t>
            </a:r>
            <a:r>
              <a:rPr lang="en-US" sz="1400" b="1" dirty="0"/>
              <a:t>9</a:t>
            </a:r>
            <a:r>
              <a:rPr lang="ru-RU" sz="1400" b="1" dirty="0"/>
              <a:t> </a:t>
            </a:r>
            <a:r>
              <a:rPr lang="en-US" sz="1400" b="1" dirty="0" smtClean="0"/>
              <a:t>G</a:t>
            </a:r>
            <a:r>
              <a:rPr lang="ru-RU" sz="1400" b="1" dirty="0" smtClean="0"/>
              <a:t>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9811" y="545110"/>
            <a:ext cx="3040786" cy="6152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532"/>
          <a:stretch/>
        </p:blipFill>
        <p:spPr>
          <a:xfrm>
            <a:off x="7460468" y="1512870"/>
            <a:ext cx="3858196" cy="51845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24392" y="6304285"/>
            <a:ext cx="5077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UV</a:t>
            </a:r>
            <a:endParaRPr lang="ru-RU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2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|11|6.2|5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5|14.4|19.4|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1.3|10.4|34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19.1|16.2|15.2|0.9|28.8|17"/>
</p:tagLst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5762</TotalTime>
  <Words>1081</Words>
  <Application>Microsoft Office PowerPoint</Application>
  <PresentationFormat>Произвольный</PresentationFormat>
  <Paragraphs>311</Paragraphs>
  <Slides>22</Slides>
  <Notes>6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Шеелит разнотипных рудных месторождений,  его индикаторная роль  и методы исследования</vt:lpstr>
      <vt:lpstr>Почему шеелит?</vt:lpstr>
      <vt:lpstr>Методы изучения</vt:lpstr>
      <vt:lpstr>Методы изучения</vt:lpstr>
      <vt:lpstr>Методы анализа химического состава</vt:lpstr>
      <vt:lpstr>Индикатор типа оруденения</vt:lpstr>
      <vt:lpstr>Орогенные месторождения. Берёзовское</vt:lpstr>
      <vt:lpstr>Слайд 8</vt:lpstr>
      <vt:lpstr>Орогенные месторождения. Колар</vt:lpstr>
      <vt:lpstr>Орогенные месторождения. Колар</vt:lpstr>
      <vt:lpstr>Быстринское р.поле</vt:lpstr>
      <vt:lpstr>Слайд 12</vt:lpstr>
      <vt:lpstr>Шеелит из кварцевых жил</vt:lpstr>
      <vt:lpstr>Шеелит из кварц-сульфидных прожилков</vt:lpstr>
      <vt:lpstr>Шеелит из кварц-сульфидных прожилков</vt:lpstr>
      <vt:lpstr>Слайд 16</vt:lpstr>
      <vt:lpstr>Тунгстенит WS2</vt:lpstr>
      <vt:lpstr>Скарн. Участок Малый Медный Чайник</vt:lpstr>
      <vt:lpstr>Шеелит из скарнов. Участкок Верхний Ильдикан</vt:lpstr>
      <vt:lpstr>Заключение</vt:lpstr>
      <vt:lpstr>Спасибо за внимание!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 element geochemistry of scheelite from the Zhaltyrkol pophyry Cu occurrence, South Urals, Kazakhstan</dc:title>
  <dc:creator>Olga</dc:creator>
  <cp:lastModifiedBy>X270</cp:lastModifiedBy>
  <cp:revision>447</cp:revision>
  <dcterms:created xsi:type="dcterms:W3CDTF">2017-07-06T17:11:47Z</dcterms:created>
  <dcterms:modified xsi:type="dcterms:W3CDTF">2026-04-19T20:51:28Z</dcterms:modified>
</cp:coreProperties>
</file>