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2" r:id="rId3"/>
  </p:sldMasterIdLst>
  <p:notesMasterIdLst>
    <p:notesMasterId r:id="rId44"/>
  </p:notesMasterIdLst>
  <p:sldIdLst>
    <p:sldId id="256" r:id="rId4"/>
    <p:sldId id="291" r:id="rId5"/>
    <p:sldId id="292" r:id="rId6"/>
    <p:sldId id="257" r:id="rId7"/>
    <p:sldId id="258" r:id="rId8"/>
    <p:sldId id="296" r:id="rId9"/>
    <p:sldId id="264" r:id="rId10"/>
    <p:sldId id="304" r:id="rId11"/>
    <p:sldId id="305" r:id="rId12"/>
    <p:sldId id="306" r:id="rId13"/>
    <p:sldId id="307" r:id="rId14"/>
    <p:sldId id="314" r:id="rId15"/>
    <p:sldId id="310" r:id="rId16"/>
    <p:sldId id="313" r:id="rId17"/>
    <p:sldId id="311" r:id="rId18"/>
    <p:sldId id="315" r:id="rId19"/>
    <p:sldId id="316" r:id="rId20"/>
    <p:sldId id="319" r:id="rId21"/>
    <p:sldId id="317" r:id="rId22"/>
    <p:sldId id="318" r:id="rId23"/>
    <p:sldId id="320" r:id="rId24"/>
    <p:sldId id="321" r:id="rId25"/>
    <p:sldId id="299" r:id="rId26"/>
    <p:sldId id="266" r:id="rId27"/>
    <p:sldId id="302" r:id="rId28"/>
    <p:sldId id="278" r:id="rId29"/>
    <p:sldId id="280" r:id="rId30"/>
    <p:sldId id="303" r:id="rId31"/>
    <p:sldId id="269" r:id="rId32"/>
    <p:sldId id="312" r:id="rId33"/>
    <p:sldId id="268" r:id="rId34"/>
    <p:sldId id="276" r:id="rId35"/>
    <p:sldId id="281" r:id="rId36"/>
    <p:sldId id="282" r:id="rId37"/>
    <p:sldId id="283" r:id="rId38"/>
    <p:sldId id="284" r:id="rId39"/>
    <p:sldId id="285" r:id="rId40"/>
    <p:sldId id="286" r:id="rId41"/>
    <p:sldId id="287" r:id="rId42"/>
    <p:sldId id="288" r:id="rId43"/>
  </p:sldIdLst>
  <p:sldSz cx="12192000" cy="6858000"/>
  <p:notesSz cx="12192000" cy="6858000"/>
  <p:defaultTextStyle>
    <a:defPPr>
      <a:defRPr lang="ru-RU"/>
    </a:defPPr>
    <a:lvl1pPr marL="0" algn="l" defTabSz="91440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26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Селюминова Ю.Р." initials="СЮ" lastIdx="1" clrIdx="0"/>
  <p:cmAuthor id="2" name="sveta" initials="s" lastIdx="1" clrIdx="1">
    <p:extLst>
      <p:ext uri="{19B8F6BF-5375-455C-9EA6-DF929625EA0E}">
        <p15:presenceInfo xmlns:p15="http://schemas.microsoft.com/office/powerpoint/2012/main" userId="svet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546A"/>
    <a:srgbClr val="1676F3"/>
    <a:srgbClr val="D16B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940675A-B579-460E-94D1-54222C63F5DA}" styleName="Нет стиля, сетка таблицы">
    <a:wholeTbl>
      <a:tcTxStyle>
        <a:fontRef idx="minor">
          <a:srgbClr val="000000"/>
        </a:fontRef>
        <a:schemeClr val="tx1"/>
      </a:tcTxStyle>
      <a:tcStyle>
        <a:tcBdr>
          <a:left>
            <a:ln w="12700">
              <a:solidFill>
                <a:schemeClr val="tx1"/>
              </a:solidFill>
            </a:ln>
          </a:left>
          <a:right>
            <a:ln w="12700">
              <a:solidFill>
                <a:schemeClr val="tx1"/>
              </a:solidFill>
            </a:ln>
          </a:right>
          <a:top>
            <a:ln w="12700">
              <a:solidFill>
                <a:schemeClr val="tx1"/>
              </a:solidFill>
            </a:ln>
          </a:top>
          <a:bottom>
            <a:ln w="12700">
              <a:solidFill>
                <a:schemeClr val="tx1"/>
              </a:solidFill>
            </a:ln>
          </a:bottom>
          <a:insideH>
            <a:ln w="12700">
              <a:solidFill>
                <a:schemeClr val="tx1"/>
              </a:solidFill>
            </a:ln>
          </a:insideH>
          <a:insideV>
            <a:ln w="12700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</a:tcStyle>
    </a:band1H>
    <a:band2H>
      <a:tcStyle>
        <a:tcBdr/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Style>
        <a:tcBdr/>
      </a:tcStyle>
    </a:firstCol>
    <a:lastRow>
      <a:tcStyle>
        <a:tcBdr/>
      </a:tcStyle>
    </a:lastRow>
    <a:seCell>
      <a:tcStyle>
        <a:tcBdr/>
      </a:tcStyle>
    </a:seCell>
    <a:swCell>
      <a:tcStyle>
        <a:tcBdr/>
      </a:tcStyle>
    </a:swCell>
    <a:firstRow>
      <a:tcStyle>
        <a:tcBdr/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381" autoAdjust="0"/>
  </p:normalViewPr>
  <p:slideViewPr>
    <p:cSldViewPr snapToGrid="0" showGuides="1">
      <p:cViewPr varScale="1">
        <p:scale>
          <a:sx n="86" d="100"/>
          <a:sy n="86" d="100"/>
        </p:scale>
        <p:origin x="1209" y="54"/>
      </p:cViewPr>
      <p:guideLst>
        <p:guide orient="horz" pos="3226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3D16B-9CB0-484B-89BC-9A9E25BFC3B7}" type="datetimeFigureOut">
              <a:rPr lang="ru-RU" smtClean="0"/>
              <a:t>17.04.2026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FAEB8-E50B-469A-9C06-A21636CA659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55201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12988E-84BD-4979-80BC-78862887ADA8}" type="slidenum">
              <a:rPr lang="ru-RU" smtClean="0">
                <a:solidFill>
                  <a:prstClr val="black"/>
                </a:solidFill>
              </a:rPr>
              <a:pPr/>
              <a:t>2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773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12988E-84BD-4979-80BC-78862887ADA8}" type="slidenum">
              <a:rPr lang="ru-RU" smtClean="0">
                <a:solidFill>
                  <a:prstClr val="black"/>
                </a:solidFill>
              </a:rPr>
              <a:pPr/>
              <a:t>3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845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FAEB8-E50B-469A-9C06-A21636CA6590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15140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FAEB8-E50B-469A-9C06-A21636CA6590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04245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FAEB8-E50B-469A-9C06-A21636CA6590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35778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FAEB8-E50B-469A-9C06-A21636CA6590}" type="slidenum">
              <a:rPr lang="ru-RU" smtClean="0"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57636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FAEB8-E50B-469A-9C06-A21636CA6590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52646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Титульный слайд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 bwMode="auto"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 bwMode="auto"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>
              <a:defRPr/>
            </a:pPr>
            <a:r>
              <a:rPr lang="ru-RU"/>
              <a:t>Образец подзаголовка</a:t>
            </a:r>
            <a:endParaRPr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Заголовок и объект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secHead" preserve="1" userDrawn="1">
  <p:cSld name="Заголовок раздела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 bwMode="auto"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ru-RU"/>
              <a:t>Образец текста</a:t>
            </a:r>
            <a:endParaRPr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Два объекта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 bwMode="auto">
          <a:xfrm>
            <a:off x="838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 bwMode="auto">
          <a:xfrm>
            <a:off x="6172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TxTwoObj" preserve="1" userDrawn="1">
  <p:cSld name="Сравнение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>
          <a:xfrm>
            <a:off x="839788" y="365125"/>
            <a:ext cx="10515600" cy="1325563"/>
          </a:xfrm>
        </p:spPr>
        <p:txBody>
          <a:bodyPr/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 bwMode="auto"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ru-RU"/>
              <a:t>Образец текста</a:t>
            </a:r>
            <a:endParaRPr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 bwMode="auto">
          <a:xfrm>
            <a:off x="839788" y="2505074"/>
            <a:ext cx="5157787" cy="3684588"/>
          </a:xfrm>
        </p:spPr>
        <p:txBody>
          <a:bodyPr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 bwMode="auto"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ru-RU"/>
              <a:t>Образец текста</a:t>
            </a:r>
            <a:endParaRPr/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 bwMode="auto">
          <a:xfrm>
            <a:off x="6172200" y="2505074"/>
            <a:ext cx="5183188" cy="3684588"/>
          </a:xfrm>
        </p:spPr>
        <p:txBody>
          <a:bodyPr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Только заголовок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Пустой слайд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 userDrawn="1">
  <p:cSld name="Объект с подписью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ru-RU"/>
              <a:t>Образец текста</a:t>
            </a:r>
            <a:endParaRPr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 userDrawn="1">
  <p:cSld name="Рисунок с подписью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ru-RU"/>
              <a:t>Образец текста</a:t>
            </a:r>
            <a:endParaRPr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x" preserve="1" userDrawn="1">
  <p:cSld name="Заголовок и вертикальный текст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itleAndTx" preserve="1" userDrawn="1">
  <p:cSld name="Вертикальный заголовок и текст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 bwMode="auto">
          <a:xfrm>
            <a:off x="8724900" y="365125"/>
            <a:ext cx="2628900" cy="5811838"/>
          </a:xfrm>
        </p:spPr>
        <p:txBody>
          <a:bodyPr vert="eaVert"/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 bwMode="auto"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19CA8-D558-4B34-A9BC-223F9934036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17.04.2026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6481C-D40E-4E5D-8FCD-1C7645312A5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876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19CA8-D558-4B34-A9BC-223F9934036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17.04.2026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6481C-D40E-4E5D-8FCD-1C7645312A5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29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ru-RU"/>
              <a:t>Образец заголовка</a:t>
            </a:r>
            <a:endParaRPr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defRPr/>
            </a:pPr>
            <a:r>
              <a:rPr lang="ru-RU"/>
              <a:t>Образец текста</a:t>
            </a:r>
            <a:endParaRPr/>
          </a:p>
          <a:p>
            <a:pPr lvl="1">
              <a:defRPr/>
            </a:pPr>
            <a:r>
              <a:rPr lang="ru-RU"/>
              <a:t>Второй уровень</a:t>
            </a:r>
            <a:endParaRPr/>
          </a:p>
          <a:p>
            <a:pPr lvl="2">
              <a:defRPr/>
            </a:pPr>
            <a:r>
              <a:rPr lang="ru-RU"/>
              <a:t>Третий уровень</a:t>
            </a:r>
            <a:endParaRPr/>
          </a:p>
          <a:p>
            <a:pPr lvl="3">
              <a:defRPr/>
            </a:pPr>
            <a:r>
              <a:rPr lang="ru-RU"/>
              <a:t>Четвертый уровень</a:t>
            </a:r>
            <a:endParaRPr/>
          </a:p>
          <a:p>
            <a:pPr lvl="4">
              <a:defRPr/>
            </a:pPr>
            <a:r>
              <a:rPr lang="ru-RU"/>
              <a:t>Пятый уровень</a:t>
            </a:r>
            <a:endParaRPr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1219CA8-D558-4B34-A9BC-223F99340366}" type="datetimeFigureOut">
              <a:rPr lang="ru-RU"/>
              <a:t>17.04.2026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CD6481C-D40E-4E5D-8FCD-1C7645312A5C}" type="slidenum">
              <a:rPr lang="ru-RU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Font typeface="Arial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1219CA8-D558-4B34-A9BC-223F99340366}" type="datetimeFigureOut">
              <a:rPr lang="ru-RU" kern="1200" smtClean="0">
                <a:solidFill>
                  <a:prstClr val="black">
                    <a:tint val="75000"/>
                  </a:prstClr>
                </a:solidFill>
              </a:rPr>
              <a:pPr rtl="0"/>
              <a:t>17.04.2026</a:t>
            </a:fld>
            <a:endParaRPr lang="ru-RU" kern="120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ru-RU" kern="120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CD6481C-D40E-4E5D-8FCD-1C7645312A5C}" type="slidenum">
              <a:rPr lang="ru-RU" kern="1200" smtClean="0">
                <a:solidFill>
                  <a:prstClr val="black">
                    <a:tint val="75000"/>
                  </a:prstClr>
                </a:solidFill>
              </a:rPr>
              <a:pPr rtl="0"/>
              <a:t>‹#›</a:t>
            </a:fld>
            <a:endParaRPr lang="ru-RU" kern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654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1219CA8-D558-4B34-A9BC-223F99340366}" type="datetimeFigureOut">
              <a:rPr lang="ru-RU" kern="1200" smtClean="0">
                <a:solidFill>
                  <a:prstClr val="black">
                    <a:tint val="75000"/>
                  </a:prstClr>
                </a:solidFill>
              </a:rPr>
              <a:pPr rtl="0"/>
              <a:t>17.04.2026</a:t>
            </a:fld>
            <a:endParaRPr lang="ru-RU" kern="120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ru-RU" kern="120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CD6481C-D40E-4E5D-8FCD-1C7645312A5C}" type="slidenum">
              <a:rPr lang="ru-RU" kern="1200" smtClean="0">
                <a:solidFill>
                  <a:prstClr val="black">
                    <a:tint val="75000"/>
                  </a:prstClr>
                </a:solidFill>
              </a:rPr>
              <a:pPr rtl="0"/>
              <a:t>‹#›</a:t>
            </a:fld>
            <a:endParaRPr lang="ru-RU" kern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425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3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4.png"/><Relationship Id="rId7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gif"/><Relationship Id="rId4" Type="http://schemas.openxmlformats.org/officeDocument/2006/relationships/image" Target="../media/image8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8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 bwMode="auto">
          <a:xfrm flipH="1">
            <a:off x="352796" y="1915823"/>
            <a:ext cx="70371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ru-RU" sz="2400" b="1" cap="all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</a:rPr>
              <a:t>ТЕХНОЛОГИИ глубокого </a:t>
            </a:r>
            <a:r>
              <a:rPr lang="ru-RU" sz="24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</a:rPr>
              <a:t>машинного обучения в системах аналитического документирования керна</a:t>
            </a:r>
          </a:p>
        </p:txBody>
      </p:sp>
      <p:sp>
        <p:nvSpPr>
          <p:cNvPr id="5" name="TextBox 4"/>
          <p:cNvSpPr txBox="1"/>
          <p:nvPr/>
        </p:nvSpPr>
        <p:spPr bwMode="auto">
          <a:xfrm>
            <a:off x="352796" y="4547313"/>
            <a:ext cx="523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b="1" dirty="0" err="1">
                <a:solidFill>
                  <a:srgbClr val="D16B1E"/>
                </a:solidFill>
                <a:latin typeface="Arial"/>
                <a:cs typeface="Arial"/>
              </a:rPr>
              <a:t>Нурканов</a:t>
            </a:r>
            <a:r>
              <a:rPr lang="ru-RU" b="1" dirty="0">
                <a:solidFill>
                  <a:srgbClr val="D16B1E"/>
                </a:solidFill>
                <a:latin typeface="Arial"/>
                <a:cs typeface="Arial"/>
              </a:rPr>
              <a:t> Евгений Юрьевич</a:t>
            </a:r>
            <a:endParaRPr lang="ru-RU" dirty="0">
              <a:solidFill>
                <a:srgbClr val="D16B1E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ru-RU" dirty="0">
                <a:latin typeface="Arial"/>
                <a:cs typeface="Arial"/>
              </a:rPr>
              <a:t>к.т.н., заместитель директора ООО «СИАМС» 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352796" y="556361"/>
            <a:ext cx="3164114" cy="60434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 2"/>
          <p:cNvSpPr>
            <a:spLocks/>
          </p:cNvSpPr>
          <p:nvPr/>
        </p:nvSpPr>
        <p:spPr bwMode="auto">
          <a:xfrm>
            <a:off x="7207401" y="2525595"/>
            <a:ext cx="4077863" cy="3241043"/>
          </a:xfrm>
          <a:custGeom>
            <a:avLst/>
            <a:gdLst>
              <a:gd name="T0" fmla="*/ 2147483647 w 840"/>
              <a:gd name="T1" fmla="*/ 0 h 470"/>
              <a:gd name="T2" fmla="*/ 0 w 840"/>
              <a:gd name="T3" fmla="*/ 0 h 470"/>
              <a:gd name="T4" fmla="*/ 2147483647 w 840"/>
              <a:gd name="T5" fmla="*/ 2147483647 h 470"/>
              <a:gd name="T6" fmla="*/ 0 w 840"/>
              <a:gd name="T7" fmla="*/ 2147483647 h 470"/>
              <a:gd name="T8" fmla="*/ 2147483647 w 840"/>
              <a:gd name="T9" fmla="*/ 2147483647 h 470"/>
              <a:gd name="T10" fmla="*/ 2147483647 w 840"/>
              <a:gd name="T11" fmla="*/ 2147483647 h 470"/>
              <a:gd name="T12" fmla="*/ 2147483647 w 840"/>
              <a:gd name="T13" fmla="*/ 0 h 47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840"/>
              <a:gd name="T22" fmla="*/ 0 h 470"/>
              <a:gd name="T23" fmla="*/ 840 w 840"/>
              <a:gd name="T24" fmla="*/ 470 h 47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840" h="470">
                <a:moveTo>
                  <a:pt x="630" y="0"/>
                </a:moveTo>
                <a:lnTo>
                  <a:pt x="0" y="0"/>
                </a:lnTo>
                <a:lnTo>
                  <a:pt x="210" y="234"/>
                </a:lnTo>
                <a:lnTo>
                  <a:pt x="0" y="470"/>
                </a:lnTo>
                <a:lnTo>
                  <a:pt x="630" y="470"/>
                </a:lnTo>
                <a:lnTo>
                  <a:pt x="840" y="234"/>
                </a:lnTo>
                <a:lnTo>
                  <a:pt x="630" y="0"/>
                </a:lnTo>
                <a:close/>
              </a:path>
            </a:pathLst>
          </a:custGeom>
          <a:solidFill>
            <a:srgbClr val="D16B1E"/>
          </a:solidFill>
          <a:ln w="15875">
            <a:solidFill>
              <a:srgbClr val="B85E1A"/>
            </a:solidFill>
            <a:round/>
            <a:headEnd/>
            <a:tailEnd/>
          </a:ln>
        </p:spPr>
        <p:txBody>
          <a:bodyPr/>
          <a:lstStyle/>
          <a:p>
            <a:pPr rtl="0">
              <a:defRPr/>
            </a:pPr>
            <a:endParaRPr lang="ru-RU" sz="1853" kern="12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1" name="AutoShape 3"/>
          <p:cNvSpPr>
            <a:spLocks noChangeArrowheads="1"/>
          </p:cNvSpPr>
          <p:nvPr/>
        </p:nvSpPr>
        <p:spPr bwMode="auto">
          <a:xfrm>
            <a:off x="1722309" y="2072258"/>
            <a:ext cx="5560276" cy="4319755"/>
          </a:xfrm>
          <a:prstGeom prst="homePlate">
            <a:avLst>
              <a:gd name="adj" fmla="val 31256"/>
            </a:avLst>
          </a:prstGeom>
          <a:solidFill>
            <a:schemeClr val="bg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rtl="0">
              <a:defRPr/>
            </a:pPr>
            <a:endParaRPr lang="ru-RU" sz="1853" kern="1200" dirty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2" name="Rectangle 4"/>
          <p:cNvSpPr>
            <a:spLocks noChangeArrowheads="1"/>
          </p:cNvSpPr>
          <p:nvPr/>
        </p:nvSpPr>
        <p:spPr bwMode="auto">
          <a:xfrm>
            <a:off x="1797492" y="2696714"/>
            <a:ext cx="5262812" cy="1368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rtl="0" eaLnBrk="1" hangingPunct="1"/>
            <a:r>
              <a:rPr lang="en-US" altLang="ru-RU" sz="2059" b="1" kern="1200" dirty="0">
                <a:solidFill>
                  <a:srgbClr val="D16B1E"/>
                </a:solidFill>
              </a:rPr>
              <a:t>Smart Imaging Technologies</a:t>
            </a:r>
            <a:r>
              <a:rPr lang="ru-RU" altLang="ru-RU" sz="2059" b="1" kern="1200" dirty="0">
                <a:solidFill>
                  <a:srgbClr val="D16B1E"/>
                </a:solidFill>
              </a:rPr>
              <a:t> представительство СИАМС в США,  2002г., Хьюстон</a:t>
            </a:r>
            <a:endParaRPr lang="en-GB" altLang="ru-RU" sz="2059" b="1" kern="1200" dirty="0">
              <a:solidFill>
                <a:srgbClr val="D16B1E"/>
              </a:solidFill>
            </a:endParaRPr>
          </a:p>
        </p:txBody>
      </p:sp>
      <p:sp>
        <p:nvSpPr>
          <p:cNvPr id="53" name="Rectangle 6"/>
          <p:cNvSpPr>
            <a:spLocks noChangeArrowheads="1"/>
          </p:cNvSpPr>
          <p:nvPr/>
        </p:nvSpPr>
        <p:spPr bwMode="auto">
          <a:xfrm>
            <a:off x="1794223" y="2053208"/>
            <a:ext cx="4597606" cy="93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rtl="0" eaLnBrk="1" hangingPunct="1"/>
            <a:r>
              <a:rPr lang="ru-RU" altLang="ru-RU" sz="2059" b="1" kern="1200" dirty="0">
                <a:solidFill>
                  <a:prstClr val="black"/>
                </a:solidFill>
              </a:rPr>
              <a:t>ООО «СИАМС», Екатеринбург</a:t>
            </a:r>
            <a:br>
              <a:rPr lang="ru-RU" altLang="ru-RU" sz="2059" b="1" kern="1200" dirty="0">
                <a:solidFill>
                  <a:prstClr val="black"/>
                </a:solidFill>
              </a:rPr>
            </a:br>
            <a:r>
              <a:rPr lang="ru-RU" altLang="ru-RU" sz="2059" b="1" kern="1200" dirty="0">
                <a:solidFill>
                  <a:prstClr val="black"/>
                </a:solidFill>
              </a:rPr>
              <a:t>1991-</a:t>
            </a:r>
            <a:r>
              <a:rPr lang="en-US" altLang="ru-RU" sz="2059" b="1" kern="1200" dirty="0">
                <a:solidFill>
                  <a:prstClr val="black"/>
                </a:solidFill>
              </a:rPr>
              <a:t> </a:t>
            </a:r>
            <a:r>
              <a:rPr lang="ru-RU" altLang="ru-RU" sz="2059" b="1" kern="1200" dirty="0">
                <a:solidFill>
                  <a:prstClr val="black"/>
                </a:solidFill>
              </a:rPr>
              <a:t>20</a:t>
            </a:r>
            <a:r>
              <a:rPr lang="en-US" altLang="ru-RU" sz="2059" b="1" kern="1200" dirty="0" smtClean="0">
                <a:solidFill>
                  <a:prstClr val="black"/>
                </a:solidFill>
              </a:rPr>
              <a:t>2</a:t>
            </a:r>
            <a:r>
              <a:rPr lang="ru-RU" altLang="ru-RU" sz="2059" b="1" kern="1200" dirty="0">
                <a:solidFill>
                  <a:prstClr val="black"/>
                </a:solidFill>
              </a:rPr>
              <a:t>6</a:t>
            </a:r>
            <a:endParaRPr lang="en-GB" altLang="ru-RU" sz="2059" b="1" kern="1200" dirty="0">
              <a:solidFill>
                <a:prstClr val="black"/>
              </a:solidFill>
            </a:endParaRPr>
          </a:p>
        </p:txBody>
      </p: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1795858" y="3938868"/>
            <a:ext cx="1706328" cy="503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rtl="0" eaLnBrk="1" hangingPunct="1"/>
            <a:r>
              <a:rPr lang="ru-RU" altLang="ru-RU" sz="1647" b="1" kern="1200">
                <a:solidFill>
                  <a:prstClr val="black"/>
                </a:solidFill>
              </a:rPr>
              <a:t>Клиенты:</a:t>
            </a:r>
            <a:endParaRPr lang="en-GB" altLang="ru-RU" sz="1647" b="1" kern="1200">
              <a:solidFill>
                <a:prstClr val="black"/>
              </a:solidFill>
            </a:endParaRPr>
          </a:p>
        </p:txBody>
      </p:sp>
      <p:pic>
        <p:nvPicPr>
          <p:cNvPr id="55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71041" y="4332761"/>
            <a:ext cx="1037852" cy="85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80807" y="4332761"/>
            <a:ext cx="890756" cy="864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71041" y="5269281"/>
            <a:ext cx="1037852" cy="864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82442" y="5269281"/>
            <a:ext cx="907099" cy="862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Picture 13"/>
          <p:cNvPicPr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46746" y="4332761"/>
            <a:ext cx="889121" cy="866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09416" y="4332761"/>
            <a:ext cx="890756" cy="864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Rectangle 15"/>
          <p:cNvSpPr>
            <a:spLocks noChangeArrowheads="1"/>
          </p:cNvSpPr>
          <p:nvPr/>
        </p:nvSpPr>
        <p:spPr bwMode="auto">
          <a:xfrm>
            <a:off x="7650327" y="2738484"/>
            <a:ext cx="3040010" cy="2160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93675" indent="-193675" eaLnBrk="0" hangingPunct="0"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936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rtl="0" eaLnBrk="1" hangingPunct="1">
              <a:lnSpc>
                <a:spcPct val="150000"/>
              </a:lnSpc>
              <a:spcBef>
                <a:spcPct val="20000"/>
              </a:spcBef>
            </a:pPr>
            <a:r>
              <a:rPr lang="ru-RU" altLang="ru-RU" sz="1236" kern="1200" dirty="0">
                <a:solidFill>
                  <a:srgbClr val="ED7D31"/>
                </a:solidFill>
              </a:rPr>
              <a:t>	</a:t>
            </a:r>
            <a:r>
              <a:rPr lang="ru-RU" altLang="ru-RU" sz="2059" b="1" kern="1200" dirty="0">
                <a:solidFill>
                  <a:prstClr val="white"/>
                </a:solidFill>
              </a:rPr>
              <a:t>Металлография</a:t>
            </a:r>
          </a:p>
          <a:p>
            <a:pPr rtl="0" eaLnBrk="1" hangingPunct="1">
              <a:lnSpc>
                <a:spcPct val="150000"/>
              </a:lnSpc>
              <a:spcBef>
                <a:spcPct val="20000"/>
              </a:spcBef>
            </a:pPr>
            <a:r>
              <a:rPr lang="ru-RU" altLang="ru-RU" sz="2059" b="1" kern="1200" dirty="0">
                <a:solidFill>
                  <a:prstClr val="white"/>
                </a:solidFill>
              </a:rPr>
              <a:t>	    </a:t>
            </a:r>
            <a:r>
              <a:rPr lang="ru-RU" altLang="ru-RU" sz="2059" b="1" kern="1200" dirty="0" err="1">
                <a:solidFill>
                  <a:prstClr val="white"/>
                </a:solidFill>
              </a:rPr>
              <a:t>Нанотехнологии</a:t>
            </a:r>
            <a:endParaRPr lang="ru-RU" altLang="ru-RU" sz="2059" b="1" kern="1200" dirty="0">
              <a:solidFill>
                <a:prstClr val="white"/>
              </a:solidFill>
            </a:endParaRPr>
          </a:p>
          <a:p>
            <a:pPr rtl="0" eaLnBrk="1" hangingPunct="1">
              <a:lnSpc>
                <a:spcPct val="150000"/>
              </a:lnSpc>
              <a:spcBef>
                <a:spcPct val="20000"/>
              </a:spcBef>
            </a:pPr>
            <a:r>
              <a:rPr lang="ru-RU" altLang="ru-RU" sz="2059" b="1" kern="1200" dirty="0" smtClean="0">
                <a:solidFill>
                  <a:prstClr val="white"/>
                </a:solidFill>
              </a:rPr>
              <a:t>		Петрография</a:t>
            </a:r>
            <a:endParaRPr lang="ru-RU" altLang="ru-RU" sz="2059" b="1" kern="1200" dirty="0">
              <a:solidFill>
                <a:prstClr val="white"/>
              </a:solidFill>
            </a:endParaRPr>
          </a:p>
          <a:p>
            <a:pPr rtl="0" eaLnBrk="1" hangingPunct="1">
              <a:lnSpc>
                <a:spcPct val="150000"/>
              </a:lnSpc>
              <a:spcBef>
                <a:spcPct val="20000"/>
              </a:spcBef>
            </a:pPr>
            <a:r>
              <a:rPr lang="ru-RU" altLang="ru-RU" sz="2059" b="1" kern="1200" dirty="0">
                <a:solidFill>
                  <a:prstClr val="white"/>
                </a:solidFill>
              </a:rPr>
              <a:t>		Минералогия</a:t>
            </a:r>
          </a:p>
          <a:p>
            <a:pPr rtl="0" eaLnBrk="1" hangingPunct="1">
              <a:lnSpc>
                <a:spcPct val="150000"/>
              </a:lnSpc>
              <a:spcBef>
                <a:spcPct val="20000"/>
              </a:spcBef>
            </a:pPr>
            <a:r>
              <a:rPr lang="ru-RU" altLang="ru-RU" sz="2059" b="1" kern="1200" dirty="0" smtClean="0">
                <a:solidFill>
                  <a:prstClr val="white"/>
                </a:solidFill>
              </a:rPr>
              <a:t>Поисковая геология</a:t>
            </a:r>
            <a:endParaRPr lang="en-GB" altLang="ru-RU" sz="2059" b="1" kern="1200" dirty="0">
              <a:solidFill>
                <a:prstClr val="white"/>
              </a:solidFill>
            </a:endParaRPr>
          </a:p>
        </p:txBody>
      </p:sp>
      <p:pic>
        <p:nvPicPr>
          <p:cNvPr id="62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46747" y="5269280"/>
            <a:ext cx="1853425" cy="849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" name="TextBox 62"/>
          <p:cNvSpPr txBox="1"/>
          <p:nvPr/>
        </p:nvSpPr>
        <p:spPr>
          <a:xfrm>
            <a:off x="428051" y="126000"/>
            <a:ext cx="112559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rtl="0">
              <a:defRPr sz="3200" b="1" kern="1200" cap="all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ru-RU" dirty="0"/>
              <a:t>Компания </a:t>
            </a:r>
            <a:r>
              <a:rPr lang="en-US" dirty="0"/>
              <a:t>SIAMS</a:t>
            </a:r>
            <a:r>
              <a:rPr lang="ru-RU" dirty="0"/>
              <a:t> - Отечественный разработчик </a:t>
            </a:r>
            <a:r>
              <a:rPr lang="ru-RU" dirty="0">
                <a:solidFill>
                  <a:srgbClr val="D16B1E"/>
                </a:solidFill>
              </a:rPr>
              <a:t>систем документирования и анализа </a:t>
            </a:r>
            <a:endParaRPr lang="en-US" dirty="0" smtClean="0">
              <a:solidFill>
                <a:srgbClr val="D16B1E"/>
              </a:solidFill>
            </a:endParaRPr>
          </a:p>
          <a:p>
            <a:pPr algn="ctr"/>
            <a:r>
              <a:rPr lang="ru-RU" dirty="0" smtClean="0">
                <a:solidFill>
                  <a:srgbClr val="D16B1E"/>
                </a:solidFill>
              </a:rPr>
              <a:t>макро- </a:t>
            </a:r>
            <a:r>
              <a:rPr lang="ru-RU" dirty="0">
                <a:solidFill>
                  <a:srgbClr val="D16B1E"/>
                </a:solidFill>
              </a:rPr>
              <a:t>и микроструктуры горных пород</a:t>
            </a:r>
          </a:p>
        </p:txBody>
      </p:sp>
    </p:spTree>
    <p:extLst>
      <p:ext uri="{BB962C8B-B14F-4D97-AF65-F5344CB8AC3E}">
        <p14:creationId xmlns:p14="http://schemas.microsoft.com/office/powerpoint/2010/main" val="377530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Схема 27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70309" y="1456264"/>
            <a:ext cx="9007254" cy="4192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7" name="Группа 29"/>
          <p:cNvGrpSpPr>
            <a:grpSpLocks/>
          </p:cNvGrpSpPr>
          <p:nvPr/>
        </p:nvGrpSpPr>
        <p:grpSpPr bwMode="auto">
          <a:xfrm>
            <a:off x="1418308" y="1985813"/>
            <a:ext cx="1691619" cy="3158270"/>
            <a:chOff x="29184" y="1928813"/>
            <a:chExt cx="1643063" cy="3067379"/>
          </a:xfrm>
        </p:grpSpPr>
        <p:sp>
          <p:nvSpPr>
            <p:cNvPr id="20" name="Text Box 3"/>
            <p:cNvSpPr txBox="1">
              <a:spLocks noChangeArrowheads="1"/>
            </p:cNvSpPr>
            <p:nvPr/>
          </p:nvSpPr>
          <p:spPr bwMode="auto">
            <a:xfrm>
              <a:off x="214922" y="1928813"/>
              <a:ext cx="1357312" cy="3774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ru-RU" sz="1853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1991 - …</a:t>
              </a:r>
            </a:p>
          </p:txBody>
        </p:sp>
        <p:pic>
          <p:nvPicPr>
            <p:cNvPr id="25" name="Picture 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750" y="2948394"/>
              <a:ext cx="1120775" cy="1000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 Box 8"/>
            <p:cNvSpPr txBox="1">
              <a:spLocks noChangeArrowheads="1"/>
            </p:cNvSpPr>
            <p:nvPr/>
          </p:nvSpPr>
          <p:spPr bwMode="auto">
            <a:xfrm>
              <a:off x="29184" y="4143204"/>
              <a:ext cx="1643063" cy="852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rtl="0" eaLnBrk="1" hangingPunct="1">
                <a:spcBef>
                  <a:spcPct val="50000"/>
                </a:spcBef>
              </a:pPr>
              <a:r>
                <a:rPr lang="ru-RU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  <a:t>Металлография:</a:t>
              </a:r>
              <a:br>
                <a:rPr lang="ru-RU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</a:br>
              <a:r>
                <a:rPr lang="en-US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  <a:t>SIAMS 200 </a:t>
              </a:r>
              <a:br>
                <a:rPr lang="en-US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</a:br>
              <a:r>
                <a:rPr lang="en-US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  <a:t>-</a:t>
              </a:r>
              <a:br>
                <a:rPr lang="en-US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</a:br>
              <a:r>
                <a:rPr lang="en-US" alt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  <a:t>SIAMS </a:t>
              </a:r>
              <a:r>
                <a:rPr lang="ru-RU" altLang="ru-RU" sz="1236" b="1" kern="1200" dirty="0" smtClean="0">
                  <a:solidFill>
                    <a:prstClr val="black"/>
                  </a:solidFill>
                  <a:cs typeface="Arial" panose="020B0604020202020204" pitchFamily="34" charset="0"/>
                </a:rPr>
                <a:t>9</a:t>
              </a:r>
              <a:r>
                <a:rPr lang="en-US" altLang="ru-RU" sz="1236" b="1" kern="1200" dirty="0" smtClean="0">
                  <a:solidFill>
                    <a:prstClr val="black"/>
                  </a:solidFill>
                  <a:cs typeface="Arial" panose="020B0604020202020204" pitchFamily="34" charset="0"/>
                </a:rPr>
                <a:t>00</a:t>
              </a:r>
              <a:endParaRPr lang="ru-RU" altLang="ru-RU" sz="1236" b="1" kern="1200" dirty="0">
                <a:solidFill>
                  <a:prstClr val="black"/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27" name="Группа 22"/>
          <p:cNvGrpSpPr>
            <a:grpSpLocks/>
          </p:cNvGrpSpPr>
          <p:nvPr/>
        </p:nvGrpSpPr>
        <p:grpSpPr bwMode="auto">
          <a:xfrm>
            <a:off x="3051088" y="1985813"/>
            <a:ext cx="1618070" cy="2962470"/>
            <a:chOff x="1613879" y="1928813"/>
            <a:chExt cx="1571625" cy="2877656"/>
          </a:xfrm>
        </p:grpSpPr>
        <p:sp>
          <p:nvSpPr>
            <p:cNvPr id="28" name="Text Box 5"/>
            <p:cNvSpPr txBox="1">
              <a:spLocks noChangeArrowheads="1"/>
            </p:cNvSpPr>
            <p:nvPr/>
          </p:nvSpPr>
          <p:spPr bwMode="auto">
            <a:xfrm>
              <a:off x="1613879" y="4143544"/>
              <a:ext cx="1571625" cy="662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ru-RU" sz="1236" b="1" kern="1200" dirty="0" err="1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Углепетрография</a:t>
              </a: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/>
              </a:r>
              <a:b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en-US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SIAMS 620</a:t>
              </a: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/>
              </a:r>
              <a:b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автомат </a:t>
              </a:r>
            </a:p>
          </p:txBody>
        </p:sp>
        <p:pic>
          <p:nvPicPr>
            <p:cNvPr id="29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8191" y="2942044"/>
              <a:ext cx="1143000" cy="1012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Text Box 10"/>
            <p:cNvSpPr txBox="1">
              <a:spLocks noChangeArrowheads="1"/>
            </p:cNvSpPr>
            <p:nvPr/>
          </p:nvSpPr>
          <p:spPr bwMode="auto">
            <a:xfrm>
              <a:off x="1996466" y="1928813"/>
              <a:ext cx="806450" cy="3775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ru-RU" sz="1853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1999</a:t>
              </a:r>
              <a:endParaRPr lang="ru-RU" sz="1853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1" name="Группа 23"/>
          <p:cNvGrpSpPr>
            <a:grpSpLocks/>
          </p:cNvGrpSpPr>
          <p:nvPr/>
        </p:nvGrpSpPr>
        <p:grpSpPr bwMode="auto">
          <a:xfrm>
            <a:off x="4481200" y="1985813"/>
            <a:ext cx="1868135" cy="2962470"/>
            <a:chOff x="3004326" y="1928813"/>
            <a:chExt cx="1814512" cy="2877656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004326" y="4143544"/>
              <a:ext cx="1814512" cy="662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Петрография:</a:t>
              </a:r>
              <a:b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Керн С7</a:t>
              </a:r>
              <a:b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Клинкер С7</a:t>
              </a:r>
            </a:p>
          </p:txBody>
        </p:sp>
        <p:pic>
          <p:nvPicPr>
            <p:cNvPr id="33" name="Picture 11" descr="klassifikator_skresh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21826" y="3067456"/>
              <a:ext cx="1179513" cy="744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Text Box 12"/>
            <p:cNvSpPr txBox="1">
              <a:spLocks noChangeArrowheads="1"/>
            </p:cNvSpPr>
            <p:nvPr/>
          </p:nvSpPr>
          <p:spPr bwMode="auto">
            <a:xfrm>
              <a:off x="3482164" y="1928813"/>
              <a:ext cx="858837" cy="3775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en-US" sz="1853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200</a:t>
              </a:r>
              <a:r>
                <a:rPr lang="ru-RU" sz="1853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endParaRPr lang="ru-RU" sz="1853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5" name="Группа 24"/>
          <p:cNvGrpSpPr>
            <a:grpSpLocks/>
          </p:cNvGrpSpPr>
          <p:nvPr/>
        </p:nvGrpSpPr>
        <p:grpSpPr bwMode="auto">
          <a:xfrm>
            <a:off x="6169549" y="1985813"/>
            <a:ext cx="1691618" cy="2962470"/>
            <a:chOff x="4643438" y="1928813"/>
            <a:chExt cx="1643062" cy="2877656"/>
          </a:xfrm>
        </p:grpSpPr>
        <p:pic>
          <p:nvPicPr>
            <p:cNvPr id="36" name="Picture 1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6007" y="3006725"/>
              <a:ext cx="1177925" cy="844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Text Box 15"/>
            <p:cNvSpPr txBox="1">
              <a:spLocks noChangeArrowheads="1"/>
            </p:cNvSpPr>
            <p:nvPr/>
          </p:nvSpPr>
          <p:spPr bwMode="auto">
            <a:xfrm>
              <a:off x="5021263" y="1928813"/>
              <a:ext cx="887412" cy="3775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ru-RU" sz="1853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200</a:t>
              </a:r>
              <a:r>
                <a:rPr lang="en-US" sz="1853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8</a:t>
              </a:r>
              <a:endParaRPr lang="ru-RU" sz="1853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Text Box 16"/>
            <p:cNvSpPr txBox="1">
              <a:spLocks noChangeArrowheads="1"/>
            </p:cNvSpPr>
            <p:nvPr/>
          </p:nvSpPr>
          <p:spPr bwMode="auto">
            <a:xfrm>
              <a:off x="4643438" y="4143544"/>
              <a:ext cx="1643062" cy="662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rtl="0">
                <a:spcBef>
                  <a:spcPct val="50000"/>
                </a:spcBef>
                <a:defRPr/>
              </a:pPr>
              <a:r>
                <a:rPr lang="ru-RU" sz="1236" b="1" kern="1200" dirty="0" err="1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Нанотехнологии</a:t>
              </a: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</a:t>
              </a:r>
              <a:b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решения для</a:t>
              </a:r>
              <a:br>
                <a:rPr lang="ru-RU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en-US" sz="1236" b="1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AFM, SEM, TEM</a:t>
              </a:r>
              <a:endParaRPr lang="ru-RU" sz="1236" b="1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9" name="Группа 28"/>
          <p:cNvGrpSpPr>
            <a:grpSpLocks/>
          </p:cNvGrpSpPr>
          <p:nvPr/>
        </p:nvGrpSpPr>
        <p:grpSpPr bwMode="auto">
          <a:xfrm>
            <a:off x="8939880" y="1985813"/>
            <a:ext cx="1858329" cy="2942707"/>
            <a:chOff x="7334250" y="1928813"/>
            <a:chExt cx="1804989" cy="2859343"/>
          </a:xfrm>
        </p:grpSpPr>
        <p:sp>
          <p:nvSpPr>
            <p:cNvPr id="40" name="Text Box 18"/>
            <p:cNvSpPr txBox="1">
              <a:spLocks noChangeArrowheads="1"/>
            </p:cNvSpPr>
            <p:nvPr/>
          </p:nvSpPr>
          <p:spPr bwMode="auto">
            <a:xfrm>
              <a:off x="7334250" y="4144061"/>
              <a:ext cx="1804989" cy="6440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rtl="0" eaLnBrk="1" hangingPunct="1">
                <a:spcBef>
                  <a:spcPct val="50000"/>
                </a:spcBef>
              </a:pPr>
              <a:r>
                <a:rPr lang="ru-RU" sz="1236" b="1" kern="1200" dirty="0">
                  <a:solidFill>
                    <a:prstClr val="black"/>
                  </a:solidFill>
                  <a:cs typeface="Arial" panose="020B0604020202020204" pitchFamily="34" charset="0"/>
                </a:rPr>
                <a:t>Системы документирования и анализа керна</a:t>
              </a:r>
              <a:endParaRPr lang="ru-RU" altLang="ru-RU" sz="1236" b="1" kern="1200" dirty="0">
                <a:solidFill>
                  <a:prstClr val="black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41" name="Text Box 19"/>
            <p:cNvSpPr txBox="1">
              <a:spLocks noChangeArrowheads="1"/>
            </p:cNvSpPr>
            <p:nvPr/>
          </p:nvSpPr>
          <p:spPr bwMode="auto">
            <a:xfrm>
              <a:off x="7929563" y="1928813"/>
              <a:ext cx="720725" cy="3776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rtl="0" eaLnBrk="1" hangingPunct="1">
                <a:spcBef>
                  <a:spcPct val="50000"/>
                </a:spcBef>
              </a:pPr>
              <a:r>
                <a:rPr lang="ru-RU" altLang="ru-RU" sz="1853" b="1" kern="1200" dirty="0">
                  <a:solidFill>
                    <a:srgbClr val="000000"/>
                  </a:solidFill>
                  <a:cs typeface="Arial" panose="020B0604020202020204" pitchFamily="34" charset="0"/>
                </a:rPr>
                <a:t>20</a:t>
              </a:r>
              <a:r>
                <a:rPr lang="en-US" altLang="ru-RU" sz="1853" b="1" kern="1200" dirty="0" smtClean="0">
                  <a:solidFill>
                    <a:srgbClr val="000000"/>
                  </a:solidFill>
                  <a:cs typeface="Arial" panose="020B0604020202020204" pitchFamily="34" charset="0"/>
                </a:rPr>
                <a:t>2</a:t>
              </a:r>
              <a:r>
                <a:rPr lang="ru-RU" altLang="ru-RU" sz="1853" b="1" kern="1200" dirty="0" smtClean="0">
                  <a:solidFill>
                    <a:srgbClr val="000000"/>
                  </a:solidFill>
                  <a:cs typeface="Arial" panose="020B0604020202020204" pitchFamily="34" charset="0"/>
                </a:rPr>
                <a:t>6</a:t>
              </a:r>
              <a:endParaRPr lang="ru-RU" altLang="ru-RU" sz="1853" kern="1200" dirty="0">
                <a:solidFill>
                  <a:srgbClr val="000000"/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42" name="Группа 26"/>
          <p:cNvGrpSpPr>
            <a:grpSpLocks/>
          </p:cNvGrpSpPr>
          <p:nvPr/>
        </p:nvGrpSpPr>
        <p:grpSpPr bwMode="auto">
          <a:xfrm>
            <a:off x="7472179" y="1985813"/>
            <a:ext cx="1892651" cy="3533511"/>
            <a:chOff x="5909452" y="1928813"/>
            <a:chExt cx="1838324" cy="3432310"/>
          </a:xfrm>
        </p:grpSpPr>
        <p:pic>
          <p:nvPicPr>
            <p:cNvPr id="43" name="Picture 26" descr="Минерал С7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72250" y="2697163"/>
              <a:ext cx="915988" cy="7318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44" name="Группа 25"/>
            <p:cNvGrpSpPr>
              <a:grpSpLocks/>
            </p:cNvGrpSpPr>
            <p:nvPr/>
          </p:nvGrpSpPr>
          <p:grpSpPr bwMode="auto">
            <a:xfrm>
              <a:off x="5909452" y="1928813"/>
              <a:ext cx="1838324" cy="3432310"/>
              <a:chOff x="5909452" y="1928813"/>
              <a:chExt cx="1838324" cy="3432310"/>
            </a:xfrm>
          </p:grpSpPr>
          <p:sp>
            <p:nvSpPr>
              <p:cNvPr id="45" name="Text Box 6"/>
              <p:cNvSpPr txBox="1">
                <a:spLocks noChangeArrowheads="1"/>
              </p:cNvSpPr>
              <p:nvPr/>
            </p:nvSpPr>
            <p:spPr bwMode="auto">
              <a:xfrm>
                <a:off x="5909452" y="4643615"/>
                <a:ext cx="1838324" cy="7175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 rtl="0">
                  <a:spcBef>
                    <a:spcPct val="50000"/>
                  </a:spcBef>
                  <a:defRPr/>
                </a:pPr>
                <a:r>
                  <a:rPr lang="ru-RU" sz="1400" b="1" kern="1200" dirty="0">
                    <a:solidFill>
                      <a:srgbClr val="D16B1E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Технологическая </a:t>
                </a:r>
                <a:br>
                  <a:rPr lang="ru-RU" sz="1400" b="1" kern="1200" dirty="0">
                    <a:solidFill>
                      <a:srgbClr val="D16B1E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</a:br>
                <a:r>
                  <a:rPr lang="ru-RU" sz="1400" b="1" kern="1200" dirty="0">
                    <a:solidFill>
                      <a:srgbClr val="D16B1E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минералогия:</a:t>
                </a:r>
                <a:br>
                  <a:rPr lang="ru-RU" sz="1400" b="1" kern="1200" dirty="0">
                    <a:solidFill>
                      <a:srgbClr val="D16B1E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</a:br>
                <a:r>
                  <a:rPr lang="ru-RU" sz="1400" b="1" kern="1200" dirty="0">
                    <a:solidFill>
                      <a:srgbClr val="D16B1E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Минерал С7</a:t>
                </a:r>
              </a:p>
            </p:txBody>
          </p:sp>
          <p:sp>
            <p:nvSpPr>
              <p:cNvPr id="46" name="Text Box 13"/>
              <p:cNvSpPr txBox="1">
                <a:spLocks noChangeArrowheads="1"/>
              </p:cNvSpPr>
              <p:nvPr/>
            </p:nvSpPr>
            <p:spPr bwMode="auto">
              <a:xfrm>
                <a:off x="6485714" y="1928813"/>
                <a:ext cx="952500" cy="3775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rtl="0">
                  <a:spcBef>
                    <a:spcPct val="50000"/>
                  </a:spcBef>
                  <a:defRPr/>
                </a:pPr>
                <a:r>
                  <a:rPr lang="ru-RU" sz="1853" b="1" kern="1200" dirty="0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20</a:t>
                </a:r>
                <a:r>
                  <a:rPr lang="en-US" sz="1853" b="1" kern="1200" dirty="0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10</a:t>
                </a:r>
                <a:endParaRPr lang="ru-RU" sz="1853" kern="1200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47" name="Picture 25" descr="DMLM_s"/>
              <p:cNvPicPr>
                <a:picLocks noChangeAspect="1" noChangeArrowheads="1"/>
              </p:cNvPicPr>
              <p:nvPr/>
            </p:nvPicPr>
            <p:blipFill>
              <a:blip r:embed="rId10" cstate="screen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79289" y="2740207"/>
                <a:ext cx="1131887" cy="1511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49" name="TextBox 48"/>
          <p:cNvSpPr txBox="1"/>
          <p:nvPr/>
        </p:nvSpPr>
        <p:spPr>
          <a:xfrm>
            <a:off x="586800" y="126000"/>
            <a:ext cx="111657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ru-RU" sz="3200" b="1" kern="1200" cap="all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История анализаторов </a:t>
            </a:r>
            <a:endParaRPr lang="ru-RU" sz="3200" b="1" kern="1200" cap="all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</a:endParaRPr>
          </a:p>
          <a:p>
            <a:pPr algn="ctr" rtl="0"/>
            <a:r>
              <a:rPr lang="ru-RU" sz="3200" b="1" kern="1200" cap="all" dirty="0" smtClean="0">
                <a:solidFill>
                  <a:srgbClr val="D16B1E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Марки </a:t>
            </a:r>
            <a:r>
              <a:rPr lang="en-US" sz="3200" b="1" kern="1200" cap="all" dirty="0" smtClean="0">
                <a:solidFill>
                  <a:srgbClr val="D16B1E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SIAMS</a:t>
            </a:r>
            <a:endParaRPr lang="ru-RU" sz="3200" kern="1200" dirty="0">
              <a:solidFill>
                <a:prstClr val="black"/>
              </a:solidFill>
            </a:endParaRPr>
          </a:p>
        </p:txBody>
      </p:sp>
      <p:pic>
        <p:nvPicPr>
          <p:cNvPr id="50" name="Рисунок 49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44025" y="3116719"/>
            <a:ext cx="1204914" cy="8934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0381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 bwMode="auto">
          <a:xfrm>
            <a:off x="358200" y="126000"/>
            <a:ext cx="114845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Состав и Назначение</a:t>
            </a:r>
          </a:p>
          <a:p>
            <a:pPr>
              <a:defRPr/>
            </a:pPr>
            <a:r>
              <a:rPr lang="ru-RU" sz="3200" b="1" cap="all" dirty="0" err="1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ПрОГРАММНО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-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АППАРАТНЫЕ КОМПЛЕКСЫ </a:t>
            </a:r>
            <a:r>
              <a:rPr lang="en-US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АСМ</a:t>
            </a:r>
            <a:r>
              <a:rPr lang="en-US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  <a:endParaRPr lang="ru-RU" sz="3200" dirty="0"/>
          </a:p>
        </p:txBody>
      </p:sp>
      <p:sp>
        <p:nvSpPr>
          <p:cNvPr id="13" name="TextBox 12"/>
          <p:cNvSpPr txBox="1"/>
          <p:nvPr/>
        </p:nvSpPr>
        <p:spPr bwMode="auto">
          <a:xfrm>
            <a:off x="805732" y="1336403"/>
            <a:ext cx="107480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1600" dirty="0" smtClean="0">
                <a:latin typeface="Arial"/>
              </a:rPr>
              <a:t>Программно-аппаратная съемка и аналитическое документирование макроструктуры и микроструктуры горной породы</a:t>
            </a:r>
            <a:endParaRPr lang="ru-RU" sz="1600" dirty="0">
              <a:solidFill>
                <a:srgbClr val="FF0000"/>
              </a:solidFill>
              <a:latin typeface="Arial"/>
            </a:endParaRPr>
          </a:p>
        </p:txBody>
      </p:sp>
      <p:grpSp>
        <p:nvGrpSpPr>
          <p:cNvPr id="34" name="Группа 33"/>
          <p:cNvGrpSpPr/>
          <p:nvPr/>
        </p:nvGrpSpPr>
        <p:grpSpPr>
          <a:xfrm>
            <a:off x="715456" y="1828799"/>
            <a:ext cx="11230296" cy="4797438"/>
            <a:chOff x="715456" y="1828799"/>
            <a:chExt cx="11230296" cy="4797438"/>
          </a:xfrm>
        </p:grpSpPr>
        <p:cxnSp>
          <p:nvCxnSpPr>
            <p:cNvPr id="26" name="Прямая соединительная линия 25"/>
            <p:cNvCxnSpPr/>
            <p:nvPr/>
          </p:nvCxnSpPr>
          <p:spPr>
            <a:xfrm>
              <a:off x="1633592" y="3610769"/>
              <a:ext cx="0" cy="427922"/>
            </a:xfrm>
            <a:prstGeom prst="line">
              <a:avLst/>
            </a:prstGeom>
            <a:ln w="19050">
              <a:solidFill>
                <a:srgbClr val="44546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/>
            <p:cNvCxnSpPr/>
            <p:nvPr/>
          </p:nvCxnSpPr>
          <p:spPr>
            <a:xfrm>
              <a:off x="4613084" y="3610769"/>
              <a:ext cx="0" cy="427922"/>
            </a:xfrm>
            <a:prstGeom prst="line">
              <a:avLst/>
            </a:prstGeom>
            <a:ln w="19050">
              <a:solidFill>
                <a:srgbClr val="44546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Прямая соединительная линия 27"/>
            <p:cNvCxnSpPr/>
            <p:nvPr/>
          </p:nvCxnSpPr>
          <p:spPr>
            <a:xfrm>
              <a:off x="7592576" y="3610769"/>
              <a:ext cx="0" cy="427922"/>
            </a:xfrm>
            <a:prstGeom prst="line">
              <a:avLst/>
            </a:prstGeom>
            <a:ln w="19050">
              <a:solidFill>
                <a:srgbClr val="44546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Прямая соединительная линия 28"/>
            <p:cNvCxnSpPr/>
            <p:nvPr/>
          </p:nvCxnSpPr>
          <p:spPr>
            <a:xfrm>
              <a:off x="10572068" y="3610769"/>
              <a:ext cx="0" cy="427922"/>
            </a:xfrm>
            <a:prstGeom prst="line">
              <a:avLst/>
            </a:prstGeom>
            <a:ln w="19050">
              <a:solidFill>
                <a:srgbClr val="44546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Овал 2"/>
            <p:cNvSpPr/>
            <p:nvPr/>
          </p:nvSpPr>
          <p:spPr>
            <a:xfrm>
              <a:off x="5339047" y="1828799"/>
              <a:ext cx="1548000" cy="1548000"/>
            </a:xfrm>
            <a:prstGeom prst="ellipse">
              <a:avLst/>
            </a:prstGeom>
            <a:solidFill>
              <a:srgbClr val="4454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САД</a:t>
              </a:r>
            </a:p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SIAMS</a:t>
              </a:r>
              <a:endParaRPr lang="ru-RU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Овал 13"/>
            <p:cNvSpPr/>
            <p:nvPr/>
          </p:nvSpPr>
          <p:spPr>
            <a:xfrm>
              <a:off x="859592" y="3796034"/>
              <a:ext cx="1548000" cy="1548000"/>
            </a:xfrm>
            <a:prstGeom prst="ellipse">
              <a:avLst/>
            </a:prstGeom>
            <a:solidFill>
              <a:srgbClr val="167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SIAMS</a:t>
              </a:r>
            </a:p>
            <a:p>
              <a:pPr algn="ctr"/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GeoBox</a:t>
              </a:r>
              <a:endParaRPr lang="ru-RU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Овал 15"/>
            <p:cNvSpPr/>
            <p:nvPr/>
          </p:nvSpPr>
          <p:spPr>
            <a:xfrm>
              <a:off x="3839084" y="3796034"/>
              <a:ext cx="1548000" cy="1548000"/>
            </a:xfrm>
            <a:prstGeom prst="ellipse">
              <a:avLst/>
            </a:prstGeom>
            <a:solidFill>
              <a:srgbClr val="167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SIAMS</a:t>
              </a:r>
            </a:p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Geo360</a:t>
              </a:r>
              <a:endParaRPr lang="ru-RU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Овал 17"/>
            <p:cNvSpPr/>
            <p:nvPr/>
          </p:nvSpPr>
          <p:spPr>
            <a:xfrm>
              <a:off x="6818576" y="3796034"/>
              <a:ext cx="1548000" cy="1548000"/>
            </a:xfrm>
            <a:prstGeom prst="ellipse">
              <a:avLst/>
            </a:prstGeom>
            <a:solidFill>
              <a:srgbClr val="167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SIAMS</a:t>
              </a:r>
            </a:p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Petro</a:t>
              </a:r>
            </a:p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Scanner</a:t>
              </a:r>
              <a:endParaRPr lang="ru-RU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Овал 19"/>
            <p:cNvSpPr/>
            <p:nvPr/>
          </p:nvSpPr>
          <p:spPr>
            <a:xfrm>
              <a:off x="9798067" y="3796034"/>
              <a:ext cx="1548000" cy="1548000"/>
            </a:xfrm>
            <a:prstGeom prst="ellipse">
              <a:avLst/>
            </a:prstGeom>
            <a:solidFill>
              <a:srgbClr val="167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SIAMS</a:t>
              </a:r>
            </a:p>
            <a:p>
              <a:pPr algn="ctr"/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Mineral </a:t>
              </a:r>
              <a:r>
                <a:rPr lang="ru-RU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С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7</a:t>
              </a:r>
              <a:endParaRPr lang="ru-RU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6954846" y="2316578"/>
              <a:ext cx="358552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Системы аналитического документирования (САД) SIAMS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715456" y="5610574"/>
              <a:ext cx="200071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Установка для программно-аппаратной съемки полноразмерного керна в ящиках</a:t>
              </a:r>
              <a:endParaRPr lang="ru-RU" sz="1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05125" y="5610574"/>
              <a:ext cx="218757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Программно-аппаратный комплекс для ротационно-панорамной съемки полноразмерного керна</a:t>
              </a:r>
              <a:endParaRPr lang="ru-RU" sz="1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9758177" y="5610574"/>
              <a:ext cx="218757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Программно-аппаратный комплекс аналитической микроскопии для минералогии и петрографии</a:t>
              </a:r>
              <a:endParaRPr lang="ru-RU" sz="1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6681651" y="5610574"/>
              <a:ext cx="2187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Многомасштабный анализатор шлифов</a:t>
              </a:r>
              <a:endParaRPr lang="ru-RU" sz="1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9" name="Прямая соединительная линия 8"/>
            <p:cNvCxnSpPr/>
            <p:nvPr/>
          </p:nvCxnSpPr>
          <p:spPr>
            <a:xfrm>
              <a:off x="6110790" y="3177134"/>
              <a:ext cx="0" cy="427922"/>
            </a:xfrm>
            <a:prstGeom prst="line">
              <a:avLst/>
            </a:prstGeom>
            <a:ln w="19050">
              <a:solidFill>
                <a:srgbClr val="44546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 flipH="1">
              <a:off x="1629781" y="3608942"/>
              <a:ext cx="8946000" cy="7096"/>
            </a:xfrm>
            <a:prstGeom prst="line">
              <a:avLst/>
            </a:prstGeom>
            <a:ln w="19050">
              <a:solidFill>
                <a:srgbClr val="44546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 bwMode="auto">
          <a:xfrm>
            <a:off x="586800" y="662423"/>
            <a:ext cx="693782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Установка для программно-аппаратной съемки  полноразмерного керна в ящиках 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 bwMode="auto">
          <a:xfrm>
            <a:off x="704580" y="3109687"/>
            <a:ext cx="4447623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Автоматизированная установка фотографирования керна SIAMS </a:t>
            </a:r>
            <a:r>
              <a:rPr lang="ru-RU" sz="16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Geo</a:t>
            </a:r>
            <a:r>
              <a:rPr lang="en-US" sz="1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Box</a:t>
            </a:r>
            <a:r>
              <a:rPr lang="ru-RU" sz="1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 </a:t>
            </a:r>
            <a:r>
              <a:rPr lang="ru-RU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предназначена для проведения автоматизированной высококачественной цифровой фотосъемки </a:t>
            </a:r>
            <a:r>
              <a:rPr lang="ru-RU" sz="1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полноразмерного керна в ящиках в белом </a:t>
            </a:r>
            <a:r>
              <a:rPr lang="ru-RU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и ультрафиолетовом </a:t>
            </a:r>
            <a:r>
              <a:rPr lang="ru-RU" sz="1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свете.</a:t>
            </a:r>
            <a:endParaRPr lang="ru-RU" sz="1600" dirty="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6" name="Рисунок 5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8211302" y="2858096"/>
            <a:ext cx="3162114" cy="35523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  <a:reflection blurRad="12700" stA="0" endPos="28000" dist="5000" dir="5400000" sy="-100000" algn="bl" rotWithShape="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 bwMode="auto">
          <a:xfrm>
            <a:off x="586800" y="449850"/>
            <a:ext cx="69378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Установка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 bwMode="auto">
          <a:xfrm>
            <a:off x="867016" y="1626263"/>
            <a:ext cx="512738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defRPr/>
            </a:pPr>
            <a:r>
              <a:rPr lang="ru-RU" sz="1600" b="1" cap="all" dirty="0">
                <a:latin typeface="Arial"/>
                <a:ea typeface="Roboto Black"/>
              </a:rPr>
              <a:t>Комплектация </a:t>
            </a:r>
            <a:r>
              <a:rPr lang="ru-RU" sz="1600" b="1" cap="all" dirty="0" smtClean="0">
                <a:latin typeface="Arial"/>
                <a:ea typeface="Roboto Black"/>
              </a:rPr>
              <a:t>SIAMS </a:t>
            </a:r>
            <a:r>
              <a:rPr lang="en-US" sz="1600" b="1" cap="all" dirty="0" err="1" smtClean="0">
                <a:latin typeface="Arial"/>
                <a:ea typeface="Roboto Black"/>
              </a:rPr>
              <a:t>GeoBox</a:t>
            </a:r>
            <a:endParaRPr lang="ru-RU" sz="1600" dirty="0" smtClean="0">
              <a:latin typeface="Arial"/>
              <a:cs typeface="Arial"/>
            </a:endParaRP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Tx/>
              <a:buChar char="-"/>
              <a:defRPr/>
            </a:pPr>
            <a:r>
              <a:rPr lang="ru-RU" sz="1600" dirty="0" err="1" smtClean="0">
                <a:latin typeface="Arial"/>
                <a:cs typeface="Arial"/>
              </a:rPr>
              <a:t>фотокабина</a:t>
            </a:r>
            <a:r>
              <a:rPr lang="ru-RU" sz="1600" dirty="0" smtClean="0">
                <a:latin typeface="Arial"/>
                <a:cs typeface="Arial"/>
              </a:rPr>
              <a:t> с </a:t>
            </a:r>
            <a:r>
              <a:rPr lang="ru-RU" sz="1600" dirty="0" err="1" smtClean="0">
                <a:latin typeface="Arial"/>
                <a:cs typeface="Arial"/>
              </a:rPr>
              <a:t>безбликовым</a:t>
            </a:r>
            <a:r>
              <a:rPr lang="ru-RU" sz="1600" dirty="0" smtClean="0">
                <a:latin typeface="Arial"/>
                <a:cs typeface="Arial"/>
              </a:rPr>
              <a:t> </a:t>
            </a:r>
            <a:r>
              <a:rPr lang="ru-RU" sz="1600" dirty="0" err="1" smtClean="0">
                <a:latin typeface="Arial"/>
                <a:cs typeface="Arial"/>
              </a:rPr>
              <a:t>светопоглощающим</a:t>
            </a:r>
            <a:r>
              <a:rPr lang="ru-RU" sz="1600" dirty="0" smtClean="0">
                <a:latin typeface="Arial"/>
                <a:cs typeface="Arial"/>
              </a:rPr>
              <a:t> покрытием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Tx/>
              <a:buChar char="-"/>
              <a:defRPr/>
            </a:pPr>
            <a:r>
              <a:rPr lang="ru-RU" sz="1600" dirty="0" smtClean="0">
                <a:latin typeface="Arial"/>
                <a:cs typeface="Arial"/>
              </a:rPr>
              <a:t>полноформатная цифровая камера с комплектом макро-объективов и светофильтров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Tx/>
              <a:buChar char="-"/>
              <a:defRPr/>
            </a:pPr>
            <a:r>
              <a:rPr lang="ru-RU" sz="1600" dirty="0" smtClean="0">
                <a:latin typeface="Arial"/>
                <a:cs typeface="Arial"/>
              </a:rPr>
              <a:t>16 источников белого, 16 источников УФ </a:t>
            </a:r>
            <a:r>
              <a:rPr lang="ru-RU" sz="1600" dirty="0" err="1" smtClean="0">
                <a:latin typeface="Arial"/>
                <a:cs typeface="Arial"/>
              </a:rPr>
              <a:t>безтеневого</a:t>
            </a:r>
            <a:r>
              <a:rPr lang="ru-RU" sz="1600" dirty="0" smtClean="0">
                <a:latin typeface="Arial"/>
                <a:cs typeface="Arial"/>
              </a:rPr>
              <a:t> освещения</a:t>
            </a:r>
            <a:endParaRPr lang="en-US" sz="1600" dirty="0" smtClean="0">
              <a:latin typeface="Arial"/>
              <a:cs typeface="Arial"/>
            </a:endParaRP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Tx/>
              <a:buChar char="-"/>
              <a:defRPr/>
            </a:pPr>
            <a:r>
              <a:rPr lang="ru-RU" sz="1600" dirty="0">
                <a:latin typeface="Arial"/>
                <a:cs typeface="Arial"/>
              </a:rPr>
              <a:t>д</a:t>
            </a:r>
            <a:r>
              <a:rPr lang="ru-RU" sz="1600" dirty="0" smtClean="0">
                <a:latin typeface="Arial"/>
                <a:cs typeface="Arial"/>
              </a:rPr>
              <a:t>истанционное </a:t>
            </a:r>
            <a:r>
              <a:rPr lang="ru-RU" sz="1600" dirty="0">
                <a:latin typeface="Arial"/>
              </a:rPr>
              <a:t>управление </a:t>
            </a:r>
            <a:r>
              <a:rPr lang="ru-RU" sz="1600" dirty="0" smtClean="0">
                <a:latin typeface="Arial"/>
              </a:rPr>
              <a:t>цифровой камерой с ПК </a:t>
            </a:r>
            <a:r>
              <a:rPr lang="en-US" sz="1600" dirty="0" smtClean="0">
                <a:latin typeface="Arial"/>
              </a:rPr>
              <a:t>SIAMS Visual Station</a:t>
            </a:r>
            <a:r>
              <a:rPr lang="ru-RU" sz="1600" dirty="0" smtClean="0">
                <a:latin typeface="Arial"/>
              </a:rPr>
              <a:t> из интерфейса ПО </a:t>
            </a:r>
            <a:r>
              <a:rPr lang="en-US" sz="1600" dirty="0" smtClean="0">
                <a:latin typeface="Arial"/>
              </a:rPr>
              <a:t>SIAMS 900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Tx/>
              <a:buChar char="-"/>
              <a:defRPr/>
            </a:pPr>
            <a:r>
              <a:rPr lang="ru-RU" sz="1600" dirty="0">
                <a:latin typeface="Arial"/>
              </a:rPr>
              <a:t>п</a:t>
            </a:r>
            <a:r>
              <a:rPr lang="ru-RU" sz="1600" dirty="0" smtClean="0">
                <a:latin typeface="Arial"/>
              </a:rPr>
              <a:t>рограммная платформа </a:t>
            </a:r>
            <a:r>
              <a:rPr lang="en-US" sz="1600" dirty="0" smtClean="0">
                <a:latin typeface="Arial"/>
              </a:rPr>
              <a:t>SIAMS AIM </a:t>
            </a:r>
            <a:r>
              <a:rPr lang="ru-RU" sz="1600" dirty="0" smtClean="0">
                <a:latin typeface="Arial"/>
              </a:rPr>
              <a:t>для обучения сегментационных </a:t>
            </a:r>
            <a:r>
              <a:rPr lang="ru-RU" sz="1600" dirty="0" err="1" smtClean="0">
                <a:latin typeface="Arial"/>
              </a:rPr>
              <a:t>нейросетей</a:t>
            </a:r>
            <a:r>
              <a:rPr lang="ru-RU" sz="1600" dirty="0" smtClean="0">
                <a:latin typeface="Arial"/>
              </a:rPr>
              <a:t> на персональном ПК</a:t>
            </a:r>
            <a:endParaRPr lang="en-US" sz="1600" dirty="0" smtClean="0">
              <a:latin typeface="Arial"/>
            </a:endParaRP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Tx/>
              <a:buChar char="-"/>
              <a:defRPr/>
            </a:pPr>
            <a:r>
              <a:rPr lang="ru-RU" sz="1600" dirty="0" smtClean="0">
                <a:latin typeface="Arial"/>
                <a:cs typeface="Arial"/>
              </a:rPr>
              <a:t>обученные </a:t>
            </a:r>
            <a:r>
              <a:rPr lang="ru-RU" sz="1600" dirty="0" err="1" smtClean="0">
                <a:latin typeface="Arial"/>
                <a:cs typeface="Arial"/>
              </a:rPr>
              <a:t>нейромодели</a:t>
            </a:r>
            <a:r>
              <a:rPr lang="ru-RU" sz="1600" dirty="0" smtClean="0">
                <a:latin typeface="Arial"/>
                <a:cs typeface="Arial"/>
              </a:rPr>
              <a:t> для распознавания колонки (интервалов) керна в ящиках</a:t>
            </a:r>
            <a:endParaRPr lang="en-US" sz="1600" dirty="0" smtClean="0">
              <a:latin typeface="Arial"/>
              <a:cs typeface="Arial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433183" y="1686706"/>
            <a:ext cx="256033" cy="25603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99497" y="1504249"/>
            <a:ext cx="2991726" cy="2736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  <a:reflection blurRad="12700" stA="0" endPos="28000" dist="5000" dir="5400000" sy="-100000" algn="bl" rotWithShape="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56260" y="1504249"/>
            <a:ext cx="2824259" cy="2736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  <a:reflection blurRad="12700" stA="0" endPos="28000" dist="5000" dir="5400000" sy="-100000" algn="bl" rotWithShape="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9497" y="4402859"/>
            <a:ext cx="2988000" cy="2241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  <a:reflection blurRad="12700" stA="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93864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832" y="3357133"/>
            <a:ext cx="2940314" cy="27000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0230" y="3357133"/>
            <a:ext cx="2940314" cy="27000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35" y="3357133"/>
            <a:ext cx="2940314" cy="27000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433" y="3357133"/>
            <a:ext cx="2940315" cy="27000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9475373" cy="656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Распознание колонок керна в ящиках с помощью сегментационных </a:t>
            </a:r>
            <a:r>
              <a:rPr lang="ru-RU" sz="1600" dirty="0" err="1" smtClean="0">
                <a:solidFill>
                  <a:schemeClr val="bg1"/>
                </a:solidFill>
                <a:latin typeface="Arial"/>
                <a:cs typeface="Arial"/>
              </a:rPr>
              <a:t>нейромоделей</a:t>
            </a: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, </a:t>
            </a:r>
            <a:b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обученных на программной </a:t>
            </a:r>
            <a:r>
              <a:rPr lang="ru-RU" sz="1600" dirty="0" smtClean="0">
                <a:solidFill>
                  <a:schemeClr val="bg1"/>
                </a:solidFill>
                <a:latin typeface="Arial"/>
              </a:rPr>
              <a:t>платформе </a:t>
            </a:r>
            <a:r>
              <a:rPr lang="en-US" sz="1600" dirty="0">
                <a:solidFill>
                  <a:schemeClr val="bg1"/>
                </a:solidFill>
                <a:latin typeface="Arial"/>
              </a:rPr>
              <a:t>SIAMS AIM </a:t>
            </a:r>
            <a:r>
              <a:rPr lang="ru-RU" sz="1600" dirty="0" smtClean="0">
                <a:solidFill>
                  <a:schemeClr val="bg1"/>
                </a:solidFill>
                <a:latin typeface="Arial"/>
              </a:rPr>
              <a:t>на </a:t>
            </a:r>
            <a:r>
              <a:rPr lang="ru-RU" sz="1600" dirty="0">
                <a:solidFill>
                  <a:schemeClr val="bg1"/>
                </a:solidFill>
                <a:latin typeface="Arial"/>
              </a:rPr>
              <a:t>персональном </a:t>
            </a:r>
            <a:r>
              <a:rPr lang="ru-RU" sz="1600" dirty="0" smtClean="0">
                <a:solidFill>
                  <a:schemeClr val="bg1"/>
                </a:solidFill>
                <a:latin typeface="Arial"/>
              </a:rPr>
              <a:t>ПК.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9" name="Стрелка вправо 18"/>
          <p:cNvSpPr/>
          <p:nvPr/>
        </p:nvSpPr>
        <p:spPr bwMode="auto">
          <a:xfrm flipV="1">
            <a:off x="2897443" y="4263795"/>
            <a:ext cx="658774" cy="64702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69378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Установка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-17761" y="2714541"/>
            <a:ext cx="5951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dirty="0" smtClean="0"/>
              <a:t>Снимок в белом свете </a:t>
            </a:r>
            <a:br>
              <a:rPr lang="ru-RU" sz="1600" dirty="0" smtClean="0"/>
            </a:br>
            <a:r>
              <a:rPr lang="ru-RU" sz="1600" dirty="0" smtClean="0"/>
              <a:t>(исходное изображение    +    сегментационная маска </a:t>
            </a:r>
            <a:r>
              <a:rPr lang="ru-RU" sz="1600" dirty="0" err="1" smtClean="0"/>
              <a:t>нейросети</a:t>
            </a:r>
            <a:r>
              <a:rPr lang="ru-RU" sz="1600" dirty="0" smtClean="0"/>
              <a:t>)</a:t>
            </a:r>
            <a:endParaRPr lang="ru-RU" sz="1600" dirty="0"/>
          </a:p>
        </p:txBody>
      </p:sp>
      <p:sp>
        <p:nvSpPr>
          <p:cNvPr id="23" name="TextBox 22"/>
          <p:cNvSpPr txBox="1"/>
          <p:nvPr/>
        </p:nvSpPr>
        <p:spPr>
          <a:xfrm>
            <a:off x="6119832" y="2714541"/>
            <a:ext cx="5960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dirty="0" smtClean="0"/>
              <a:t>Снимок в ультрафиолетовом </a:t>
            </a:r>
            <a:r>
              <a:rPr lang="ru-RU" sz="1600" dirty="0"/>
              <a:t>свете </a:t>
            </a:r>
            <a:r>
              <a:rPr lang="ru-RU" sz="1600" dirty="0" smtClean="0"/>
              <a:t/>
            </a:r>
            <a:br>
              <a:rPr lang="ru-RU" sz="1600" dirty="0" smtClean="0"/>
            </a:br>
            <a:r>
              <a:rPr lang="ru-RU" sz="1600" dirty="0" smtClean="0"/>
              <a:t>(</a:t>
            </a:r>
            <a:r>
              <a:rPr lang="ru-RU" sz="1600" dirty="0"/>
              <a:t>исходное изображение    +    сегментационная маска </a:t>
            </a:r>
            <a:r>
              <a:rPr lang="ru-RU" sz="1600" dirty="0" err="1"/>
              <a:t>нейросети</a:t>
            </a:r>
            <a:r>
              <a:rPr lang="ru-RU" sz="1600" dirty="0"/>
              <a:t>)</a:t>
            </a:r>
          </a:p>
          <a:p>
            <a:pPr algn="ctr"/>
            <a:endParaRPr lang="ru-RU" sz="1600" dirty="0"/>
          </a:p>
        </p:txBody>
      </p:sp>
      <p:sp>
        <p:nvSpPr>
          <p:cNvPr id="24" name="Стрелка вправо 23"/>
          <p:cNvSpPr/>
          <p:nvPr/>
        </p:nvSpPr>
        <p:spPr bwMode="auto">
          <a:xfrm flipV="1">
            <a:off x="8853472" y="4263795"/>
            <a:ext cx="658774" cy="64702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9475373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Создание проекта: изображения ящиков с керном автоматически загружаются в базу данных,</a:t>
            </a:r>
          </a:p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создается паспорт с учетными данными керна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8"/>
          <a:stretch/>
        </p:blipFill>
        <p:spPr>
          <a:xfrm>
            <a:off x="586800" y="2521271"/>
            <a:ext cx="8115989" cy="4078840"/>
          </a:xfrm>
          <a:prstGeom prst="rect">
            <a:avLst/>
          </a:prstGeom>
        </p:spPr>
      </p:pic>
      <p:sp>
        <p:nvSpPr>
          <p:cNvPr id="2" name="Прямоугольная выноска 1"/>
          <p:cNvSpPr/>
          <p:nvPr/>
        </p:nvSpPr>
        <p:spPr>
          <a:xfrm rot="5400000">
            <a:off x="6885735" y="2274691"/>
            <a:ext cx="3879532" cy="4572001"/>
          </a:xfrm>
          <a:prstGeom prst="wedgeRectCallo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extBox 13"/>
          <p:cNvSpPr txBox="1"/>
          <p:nvPr/>
        </p:nvSpPr>
        <p:spPr bwMode="auto">
          <a:xfrm>
            <a:off x="6784331" y="2779292"/>
            <a:ext cx="4183930" cy="400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Паспортные данные: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Месторождение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Номер скважины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Ствол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Номер долбления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Исходная привязка отбора, подошва, м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Исходная привязка отбора, кровля, м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Смещение</a:t>
            </a:r>
            <a:r>
              <a:rPr lang="en-US" sz="1600" dirty="0" smtClean="0">
                <a:latin typeface="Arial"/>
                <a:cs typeface="Arial"/>
              </a:rPr>
              <a:t> / </a:t>
            </a:r>
            <a:r>
              <a:rPr lang="ru-RU" sz="1600" dirty="0" smtClean="0">
                <a:latin typeface="Arial"/>
                <a:cs typeface="Arial"/>
              </a:rPr>
              <a:t>Поправка, м</a:t>
            </a:r>
            <a:endParaRPr lang="en-US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Проходка, м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Вынос керна, м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err="1" smtClean="0">
                <a:latin typeface="Arial"/>
                <a:cs typeface="Arial"/>
              </a:rPr>
              <a:t>Инклинометрия</a:t>
            </a: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ru-RU" sz="12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ru-RU" sz="12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en-US" sz="1200" dirty="0" smtClean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2871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Содержимое проекта: изображения ящиков с керном с горизонтальной</a:t>
            </a:r>
            <a:r>
              <a:rPr lang="en-US" sz="1600" dirty="0" smtClean="0">
                <a:solidFill>
                  <a:schemeClr val="bg1"/>
                </a:solidFill>
                <a:latin typeface="Arial"/>
                <a:cs typeface="Arial"/>
              </a:rPr>
              <a:t> / </a:t>
            </a: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вертикальной ориентацией, формат многослойного изображения (стека), переключение между слоями Дневной свет </a:t>
            </a:r>
            <a:r>
              <a:rPr lang="en-US" sz="1600" dirty="0" smtClean="0">
                <a:solidFill>
                  <a:schemeClr val="bg1"/>
                </a:solidFill>
                <a:latin typeface="Arial"/>
                <a:cs typeface="Arial"/>
              </a:rPr>
              <a:t>/</a:t>
            </a: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 УФ. В нижней части интерфейса галерея с изображениями всех ящиков, которые могут быть последовательно обработаны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4759" y="2521271"/>
            <a:ext cx="8359739" cy="4192932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4759" y="2521271"/>
            <a:ext cx="8359200" cy="4192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62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656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Действия оператора: нажатие кнопки «Новый анализ» запускает обученную модель сегментационной </a:t>
            </a:r>
            <a:r>
              <a:rPr lang="ru-RU" sz="1600" dirty="0" err="1" smtClean="0">
                <a:solidFill>
                  <a:schemeClr val="bg1"/>
                </a:solidFill>
                <a:latin typeface="Arial"/>
                <a:cs typeface="Arial"/>
              </a:rPr>
              <a:t>нейросети</a:t>
            </a: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, которая вырезает керн из ящика и обозначает керн предварительной зеленой рамкой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 bwMode="auto">
          <a:xfrm>
            <a:off x="8795240" y="2451087"/>
            <a:ext cx="3323207" cy="4819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Окно редактирования: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Зеленую рамку можно двигать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err="1" smtClean="0">
                <a:latin typeface="Arial"/>
                <a:cs typeface="Arial"/>
              </a:rPr>
              <a:t>Нейросеть</a:t>
            </a:r>
            <a:r>
              <a:rPr lang="ru-RU" sz="1600" dirty="0" smtClean="0">
                <a:latin typeface="Arial"/>
                <a:cs typeface="Arial"/>
              </a:rPr>
              <a:t> распознает керн в дневной и УФ освещении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err="1" smtClean="0">
                <a:latin typeface="Arial"/>
                <a:cs typeface="Arial"/>
              </a:rPr>
              <a:t>Нейросеть</a:t>
            </a:r>
            <a:r>
              <a:rPr lang="ru-RU" sz="1600" dirty="0" smtClean="0">
                <a:latin typeface="Arial"/>
                <a:cs typeface="Arial"/>
              </a:rPr>
              <a:t> распознает неровно выложенный керн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err="1" smtClean="0">
                <a:latin typeface="Arial"/>
                <a:cs typeface="Arial"/>
              </a:rPr>
              <a:t>Нейросеть</a:t>
            </a:r>
            <a:r>
              <a:rPr lang="ru-RU" sz="1600" dirty="0" smtClean="0">
                <a:latin typeface="Arial"/>
                <a:cs typeface="Arial"/>
              </a:rPr>
              <a:t> отсекает краевые оптические искажения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Интерфейс позволяет работать с многослойным изображением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Переключение между слоями виртуальным колесом (круглым </a:t>
            </a:r>
            <a:r>
              <a:rPr lang="ru-RU" sz="1600" dirty="0" err="1" smtClean="0">
                <a:latin typeface="Arial"/>
                <a:cs typeface="Arial"/>
              </a:rPr>
              <a:t>скроллером</a:t>
            </a:r>
            <a:r>
              <a:rPr lang="ru-RU" sz="1600" dirty="0" smtClean="0">
                <a:latin typeface="Arial"/>
                <a:cs typeface="Arial"/>
              </a:rPr>
              <a:t>)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en-US" sz="1600" dirty="0" smtClean="0">
              <a:latin typeface="Arial"/>
              <a:cs typeface="Arial"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00" y="2521271"/>
            <a:ext cx="8110654" cy="40680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00" y="2521271"/>
            <a:ext cx="8110654" cy="40680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79860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Действия оператора: привязка керна к глубине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 bwMode="auto">
          <a:xfrm>
            <a:off x="8781634" y="2489822"/>
            <a:ext cx="3301510" cy="4946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Привязка к глубине: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400" dirty="0" smtClean="0">
                <a:latin typeface="Arial"/>
                <a:cs typeface="Arial"/>
              </a:rPr>
              <a:t>Маркер устанавливается на центр или край керна ближнего к кровле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400" dirty="0" smtClean="0">
                <a:latin typeface="Arial"/>
                <a:cs typeface="Arial"/>
              </a:rPr>
              <a:t>В форму заносится маркировка верхней границы интервала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400" dirty="0" smtClean="0">
                <a:latin typeface="Arial"/>
                <a:cs typeface="Arial"/>
              </a:rPr>
              <a:t>Для следующих кернов заполнять форму глубины не нужно, к глубине следующего керна автоматически добавляется +1 м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400" dirty="0" smtClean="0">
                <a:latin typeface="Arial"/>
                <a:cs typeface="Arial"/>
              </a:rPr>
              <a:t>Разметка глубины по центру керна наиболее точная, т.к. края интервалов при фотографировании попадают в зону «</a:t>
            </a:r>
            <a:r>
              <a:rPr lang="ru-RU" sz="1400" dirty="0" err="1" smtClean="0">
                <a:latin typeface="Arial"/>
                <a:cs typeface="Arial"/>
              </a:rPr>
              <a:t>скругления</a:t>
            </a:r>
            <a:r>
              <a:rPr lang="ru-RU" sz="1400" dirty="0" smtClean="0">
                <a:latin typeface="Arial"/>
                <a:cs typeface="Arial"/>
              </a:rPr>
              <a:t>», либо могут быть разрушены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400" dirty="0" smtClean="0">
                <a:latin typeface="Arial"/>
                <a:cs typeface="Arial"/>
              </a:rPr>
              <a:t>Интерфейс позволяет работать с многослойным изображением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en-US" sz="1600" dirty="0" smtClean="0">
              <a:latin typeface="Arial"/>
              <a:cs typeface="Arial"/>
            </a:endParaRPr>
          </a:p>
        </p:txBody>
      </p:sp>
      <p:grpSp>
        <p:nvGrpSpPr>
          <p:cNvPr id="7" name="Группа 6"/>
          <p:cNvGrpSpPr/>
          <p:nvPr/>
        </p:nvGrpSpPr>
        <p:grpSpPr>
          <a:xfrm>
            <a:off x="553469" y="2539996"/>
            <a:ext cx="8114954" cy="4057129"/>
            <a:chOff x="4209877" y="2859087"/>
            <a:chExt cx="8114954" cy="4057129"/>
          </a:xfrm>
        </p:grpSpPr>
        <p:pic>
          <p:nvPicPr>
            <p:cNvPr id="2" name="Рисунок 1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700"/>
            <a:stretch/>
          </p:blipFill>
          <p:spPr>
            <a:xfrm>
              <a:off x="4209877" y="2859087"/>
              <a:ext cx="8114954" cy="4057129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</p:pic>
        <p:sp>
          <p:nvSpPr>
            <p:cNvPr id="9" name="Прямоугольник 8"/>
            <p:cNvSpPr/>
            <p:nvPr/>
          </p:nvSpPr>
          <p:spPr>
            <a:xfrm>
              <a:off x="4756996" y="3346437"/>
              <a:ext cx="1035050" cy="130188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6" name="Группа 5"/>
          <p:cNvGrpSpPr/>
          <p:nvPr/>
        </p:nvGrpSpPr>
        <p:grpSpPr>
          <a:xfrm>
            <a:off x="553469" y="2544997"/>
            <a:ext cx="8114954" cy="4023260"/>
            <a:chOff x="1734569" y="2590800"/>
            <a:chExt cx="8114954" cy="4023260"/>
          </a:xfrm>
        </p:grpSpPr>
        <p:pic>
          <p:nvPicPr>
            <p:cNvPr id="5" name="Рисунок 4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17" t="8470" r="117"/>
            <a:stretch/>
          </p:blipFill>
          <p:spPr>
            <a:xfrm>
              <a:off x="1734569" y="2590800"/>
              <a:ext cx="8114954" cy="4023260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</p:pic>
        <p:sp>
          <p:nvSpPr>
            <p:cNvPr id="3" name="Прямоугольник 2"/>
            <p:cNvSpPr/>
            <p:nvPr/>
          </p:nvSpPr>
          <p:spPr>
            <a:xfrm>
              <a:off x="2292350" y="3038462"/>
              <a:ext cx="1035050" cy="130188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112902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Действия системы: автоматическое определение (сегментация) контрастной фазы на интервале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 bwMode="auto">
          <a:xfrm>
            <a:off x="8788890" y="3028937"/>
            <a:ext cx="3296717" cy="422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Автоматическая сегментация: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Алгоритмическая сегментация  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Сегментация с помощью обученных </a:t>
            </a:r>
            <a:r>
              <a:rPr lang="ru-RU" sz="1600" dirty="0" err="1" smtClean="0">
                <a:latin typeface="Arial"/>
                <a:cs typeface="Arial"/>
              </a:rPr>
              <a:t>нейросетей</a:t>
            </a:r>
            <a:r>
              <a:rPr lang="ru-RU" sz="1600" dirty="0" smtClean="0">
                <a:latin typeface="Arial"/>
                <a:cs typeface="Arial"/>
              </a:rPr>
              <a:t> (обученные модели типа </a:t>
            </a:r>
            <a:r>
              <a:rPr lang="en-US" sz="1600" dirty="0" smtClean="0">
                <a:latin typeface="Arial"/>
                <a:cs typeface="Arial"/>
              </a:rPr>
              <a:t>image segmentation</a:t>
            </a:r>
            <a:r>
              <a:rPr lang="ru-RU" sz="1600" dirty="0" smtClean="0">
                <a:latin typeface="Arial"/>
                <a:cs typeface="Arial"/>
              </a:rPr>
              <a:t>, </a:t>
            </a:r>
            <a:r>
              <a:rPr lang="en-US" sz="1600" dirty="0" smtClean="0">
                <a:latin typeface="Arial"/>
                <a:cs typeface="Arial"/>
              </a:rPr>
              <a:t>object detection</a:t>
            </a:r>
            <a:r>
              <a:rPr lang="ru-RU" sz="1600" dirty="0" smtClean="0">
                <a:latin typeface="Arial"/>
                <a:cs typeface="Arial"/>
              </a:rPr>
              <a:t>)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Пример: маска сегментации </a:t>
            </a:r>
            <a:r>
              <a:rPr lang="ru-RU" sz="1600" dirty="0" err="1" smtClean="0">
                <a:latin typeface="Arial"/>
                <a:cs typeface="Arial"/>
              </a:rPr>
              <a:t>нефтенасыщенных</a:t>
            </a:r>
            <a:r>
              <a:rPr lang="ru-RU" sz="1600" dirty="0" smtClean="0">
                <a:latin typeface="Arial"/>
                <a:cs typeface="Arial"/>
              </a:rPr>
              <a:t> участков на интервалах керна в УФ освещении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en-US" sz="1600" dirty="0" smtClean="0">
              <a:latin typeface="Arial"/>
              <a:cs typeface="Arial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469" y="2574658"/>
            <a:ext cx="7947061" cy="3971456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41995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656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Сводный планшет: специальный интерфейс для визуализации бесшовных изображений колонок керна с максимальным разрешением изображений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 bwMode="auto">
          <a:xfrm>
            <a:off x="8647457" y="2452332"/>
            <a:ext cx="3456013" cy="4967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Визуализация данных: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Визуализация колонки керна всех ящиков из проекта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Последовательное расположение изображений ящиков в разных методах освещения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Колонка визуализируется с маркерами глубины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Визуализация интересующего интервала с помощью строки поиска по глубине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Возможна привязка каротажных данных в правом поле интерфейса</a:t>
            </a:r>
          </a:p>
          <a:p>
            <a:pPr>
              <a:lnSpc>
                <a:spcPct val="110000"/>
              </a:lnSpc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en-US" sz="1600" dirty="0" smtClean="0">
              <a:latin typeface="Arial"/>
              <a:cs typeface="Arial"/>
            </a:endParaRPr>
          </a:p>
        </p:txBody>
      </p:sp>
      <p:pic>
        <p:nvPicPr>
          <p:cNvPr id="2" name="2_ localhost_8080_s8_core_well_lo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3469" y="2655256"/>
            <a:ext cx="7410571" cy="4014059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78268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Сводный планшет: специальный интерфейс для визуализации бесшовных изображений колонок керна и логов (каротажных диаграмм/кривых)</a:t>
            </a:r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 bwMode="auto">
          <a:xfrm>
            <a:off x="6656257" y="2521271"/>
            <a:ext cx="4869699" cy="4036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Визуализация данных: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  <a:cs typeface="Arial"/>
              </a:rPr>
              <a:t>Визуализация бесшовной колонки керна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  <a:cs typeface="Arial"/>
              </a:rPr>
              <a:t>Последовательное расположение изображений ящиков в разных методах освещения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  <a:cs typeface="Arial"/>
              </a:rPr>
              <a:t>Колонка визуализируется с маркерами глубины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  <a:cs typeface="Arial"/>
              </a:rPr>
              <a:t>Визуализация интересующего интервала с помощью строки поиска по глубине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  <a:cs typeface="Arial"/>
              </a:rPr>
              <a:t>Диаграммы распределения </a:t>
            </a:r>
            <a:r>
              <a:rPr lang="ru-RU" sz="1300" dirty="0" err="1" smtClean="0">
                <a:latin typeface="Arial"/>
                <a:cs typeface="Arial"/>
              </a:rPr>
              <a:t>нефтенасыщенности</a:t>
            </a:r>
            <a:r>
              <a:rPr lang="ru-RU" sz="1300" dirty="0" smtClean="0">
                <a:latin typeface="Arial"/>
                <a:cs typeface="Arial"/>
              </a:rPr>
              <a:t> по глубине (построение в формате каротажной диаграммы, графиков зависимости </a:t>
            </a:r>
            <a:r>
              <a:rPr lang="ru-RU" sz="1300" dirty="0" err="1" smtClean="0">
                <a:latin typeface="Arial"/>
                <a:cs typeface="Arial"/>
              </a:rPr>
              <a:t>нефтенасыщенности</a:t>
            </a:r>
            <a:r>
              <a:rPr lang="ru-RU" sz="1300" dirty="0" smtClean="0">
                <a:latin typeface="Arial"/>
                <a:cs typeface="Arial"/>
              </a:rPr>
              <a:t> от глубины)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</a:rPr>
              <a:t>Диаграммы распределения мощности минерализации </a:t>
            </a:r>
            <a:r>
              <a:rPr lang="ru-RU" sz="1300" dirty="0" smtClean="0">
                <a:latin typeface="Arial"/>
                <a:cs typeface="Arial"/>
              </a:rPr>
              <a:t>по глубине (например, кварцевых жил)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300" dirty="0" smtClean="0">
                <a:latin typeface="Arial"/>
                <a:cs typeface="Arial"/>
              </a:rPr>
              <a:t>Привязка к интервалу документов с литологическим описанием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ru-RU" sz="1600" dirty="0" smtClean="0">
              <a:latin typeface="Arial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en-US" sz="1600" dirty="0" smtClean="0">
              <a:latin typeface="Arial"/>
              <a:cs typeface="Arial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6779"/>
            <a:ext cx="4857714" cy="424157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6779"/>
            <a:ext cx="4857714" cy="424157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50" y="2427549"/>
            <a:ext cx="4856832" cy="42408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111612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5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 bwMode="auto">
          <a:xfrm>
            <a:off x="553469" y="1221057"/>
            <a:ext cx="11257531" cy="1113782"/>
          </a:xfrm>
          <a:prstGeom prst="roundRect">
            <a:avLst>
              <a:gd name="adj" fmla="val 16667"/>
            </a:avLst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3950" y="1411722"/>
            <a:ext cx="10782006" cy="656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solidFill>
                  <a:schemeClr val="bg1"/>
                </a:solidFill>
                <a:latin typeface="Arial"/>
                <a:cs typeface="Arial"/>
              </a:rPr>
              <a:t>Автоматическое оформление паспорта (отчета): автоматическое оформление литолого-петрографического паспорта производится в табличном формате с изображениями интервалов с привязкой к глубине</a:t>
            </a:r>
            <a:endParaRPr lang="en-US" sz="1600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1" name="TextBox 20"/>
          <p:cNvSpPr txBox="1"/>
          <p:nvPr/>
        </p:nvSpPr>
        <p:spPr bwMode="auto">
          <a:xfrm>
            <a:off x="586800" y="449850"/>
            <a:ext cx="1064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ДОКУМЕНТИРОВАНИЕ КЕРНА </a:t>
            </a: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ru-RU" sz="3200" b="1" cap="all" dirty="0" err="1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GeoBox</a:t>
            </a: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 bwMode="auto">
          <a:xfrm>
            <a:off x="8651004" y="3021679"/>
            <a:ext cx="332320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Оформление паспорта: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Автоматическое оформление паспорта (отчета)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Автоматическое заполнение таблиц изображениями и паспортными данными керна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Редактируемый формат отчета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r>
              <a:rPr lang="ru-RU" sz="1600" dirty="0" smtClean="0">
                <a:latin typeface="Arial"/>
                <a:cs typeface="Arial"/>
              </a:rPr>
              <a:t>Экспорт отчетов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/>
            </a:pPr>
            <a:endParaRPr lang="en-US" sz="1600" dirty="0" smtClean="0">
              <a:latin typeface="Arial"/>
              <a:cs typeface="Arial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00" y="2416589"/>
            <a:ext cx="7864817" cy="4260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61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3" name="Скругленный прямоугольник 22"/>
          <p:cNvSpPr/>
          <p:nvPr/>
        </p:nvSpPr>
        <p:spPr bwMode="auto">
          <a:xfrm>
            <a:off x="6092355" y="3717583"/>
            <a:ext cx="3597450" cy="236781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22" name="Скругленный прямоугольник 21"/>
          <p:cNvSpPr/>
          <p:nvPr/>
        </p:nvSpPr>
        <p:spPr bwMode="auto">
          <a:xfrm>
            <a:off x="2316479" y="3707955"/>
            <a:ext cx="2873191" cy="236781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 bwMode="auto">
          <a:xfrm>
            <a:off x="3549758" y="1536482"/>
            <a:ext cx="50924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для сегментации слабоконтрастных минералов</a:t>
            </a:r>
            <a:endParaRPr/>
          </a:p>
        </p:txBody>
      </p:sp>
      <p:sp>
        <p:nvSpPr>
          <p:cNvPr id="15" name="TextBox 14"/>
          <p:cNvSpPr txBox="1"/>
          <p:nvPr/>
        </p:nvSpPr>
        <p:spPr bwMode="auto">
          <a:xfrm>
            <a:off x="2077876" y="1223846"/>
            <a:ext cx="8036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Примеры применения нейронных сетей в обработке 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данных:</a:t>
            </a:r>
            <a:endParaRPr dirty="0"/>
          </a:p>
        </p:txBody>
      </p:sp>
      <p:sp>
        <p:nvSpPr>
          <p:cNvPr id="16" name="TextBox 15"/>
          <p:cNvSpPr txBox="1"/>
          <p:nvPr/>
        </p:nvSpPr>
        <p:spPr bwMode="auto">
          <a:xfrm>
            <a:off x="2164502" y="3378131"/>
            <a:ext cx="307417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defRPr/>
            </a:pPr>
            <a:r>
              <a:rPr lang="ru-RU" sz="1400" b="1" dirty="0" err="1">
                <a:solidFill>
                  <a:srgbClr val="D16B1E"/>
                </a:solidFill>
                <a:latin typeface="Arial"/>
                <a:cs typeface="Arial"/>
              </a:rPr>
              <a:t>Нейросети</a:t>
            </a:r>
            <a:r>
              <a:rPr lang="ru-RU" sz="1400" b="1" dirty="0">
                <a:solidFill>
                  <a:srgbClr val="D16B1E"/>
                </a:solidFill>
                <a:latin typeface="Arial"/>
                <a:cs typeface="Arial"/>
              </a:rPr>
              <a:t> для поиска объектов </a:t>
            </a:r>
            <a:r>
              <a:rPr lang="ru-RU" sz="1400" b="1" dirty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US" sz="1400" b="1" dirty="0">
                <a:solidFill>
                  <a:prstClr val="black"/>
                </a:solidFill>
                <a:latin typeface="Arial"/>
                <a:cs typeface="Arial"/>
              </a:rPr>
              <a:t>Object Detection</a:t>
            </a:r>
            <a:r>
              <a:rPr lang="ru-RU" sz="1400" b="1" dirty="0">
                <a:solidFill>
                  <a:prstClr val="black"/>
                </a:solidFill>
                <a:latin typeface="Arial"/>
                <a:cs typeface="Arial"/>
              </a:rPr>
              <a:t>)</a:t>
            </a:r>
            <a:endParaRPr dirty="0"/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2317175" y="1683819"/>
            <a:ext cx="2872040" cy="1803313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8" name="Picture 5" descr="Waterway detection in satellite imagery.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6092354" y="1622396"/>
            <a:ext cx="3598651" cy="1806355"/>
          </a:xfrm>
          <a:prstGeom prst="rect">
            <a:avLst/>
          </a:prstGeom>
          <a:noFill/>
        </p:spPr>
      </p:pic>
      <p:sp>
        <p:nvSpPr>
          <p:cNvPr id="20" name="TextBox 19"/>
          <p:cNvSpPr txBox="1"/>
          <p:nvPr/>
        </p:nvSpPr>
        <p:spPr bwMode="auto">
          <a:xfrm>
            <a:off x="6054733" y="3350000"/>
            <a:ext cx="3562478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defRPr/>
            </a:pPr>
            <a:r>
              <a:rPr lang="ru-RU" sz="1400" b="1" dirty="0" err="1">
                <a:solidFill>
                  <a:srgbClr val="D16B1E"/>
                </a:solidFill>
                <a:latin typeface="Arial"/>
                <a:cs typeface="Arial"/>
              </a:rPr>
              <a:t>Нейросети</a:t>
            </a:r>
            <a:r>
              <a:rPr lang="ru-RU" sz="1400" b="1" dirty="0">
                <a:solidFill>
                  <a:srgbClr val="D16B1E"/>
                </a:solidFill>
                <a:latin typeface="Arial"/>
                <a:cs typeface="Arial"/>
              </a:rPr>
              <a:t> сегментационные </a:t>
            </a:r>
            <a:br>
              <a:rPr lang="ru-RU" sz="1400" b="1" dirty="0">
                <a:solidFill>
                  <a:srgbClr val="D16B1E"/>
                </a:solidFill>
                <a:latin typeface="Arial"/>
                <a:cs typeface="Arial"/>
              </a:rPr>
            </a:br>
            <a:r>
              <a:rPr lang="ru-RU" sz="1400" b="1" dirty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US" sz="1400" b="1" dirty="0">
                <a:solidFill>
                  <a:prstClr val="black"/>
                </a:solidFill>
                <a:latin typeface="Arial"/>
                <a:cs typeface="Arial"/>
              </a:rPr>
              <a:t>Image Segmentation</a:t>
            </a:r>
            <a:r>
              <a:rPr lang="ru-RU" sz="1400" b="1" dirty="0">
                <a:solidFill>
                  <a:prstClr val="black"/>
                </a:solidFill>
                <a:latin typeface="Arial"/>
                <a:cs typeface="Arial"/>
              </a:rPr>
              <a:t>)</a:t>
            </a:r>
            <a:endParaRPr dirty="0"/>
          </a:p>
        </p:txBody>
      </p:sp>
      <p:sp>
        <p:nvSpPr>
          <p:cNvPr id="12" name="Скругленный прямоугольник 11"/>
          <p:cNvSpPr/>
          <p:nvPr/>
        </p:nvSpPr>
        <p:spPr bwMode="auto">
          <a:xfrm>
            <a:off x="6110003" y="6468800"/>
            <a:ext cx="3597450" cy="236781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3" name="Скругленный прямоугольник 12"/>
          <p:cNvSpPr/>
          <p:nvPr/>
        </p:nvSpPr>
        <p:spPr bwMode="auto">
          <a:xfrm>
            <a:off x="2334127" y="6449550"/>
            <a:ext cx="2873191" cy="236781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4" name="TextBox 13"/>
          <p:cNvSpPr txBox="1"/>
          <p:nvPr/>
        </p:nvSpPr>
        <p:spPr bwMode="auto">
          <a:xfrm>
            <a:off x="2297654" y="6081229"/>
            <a:ext cx="287204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defRPr/>
            </a:pPr>
            <a:r>
              <a:rPr lang="ru-RU" sz="1400" b="1" dirty="0" smtClean="0">
                <a:solidFill>
                  <a:srgbClr val="D16B1E"/>
                </a:solidFill>
                <a:latin typeface="Arial"/>
                <a:cs typeface="Arial"/>
              </a:rPr>
              <a:t>Большие языковые модели </a:t>
            </a:r>
            <a:r>
              <a:rPr lang="ru-RU" sz="1400" b="1" dirty="0" smtClean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US" sz="1400" b="1" dirty="0" smtClean="0">
                <a:solidFill>
                  <a:prstClr val="black"/>
                </a:solidFill>
                <a:latin typeface="Arial"/>
                <a:cs typeface="Arial"/>
              </a:rPr>
              <a:t>LLM</a:t>
            </a:r>
            <a:r>
              <a:rPr lang="ru-RU" sz="1400" b="1" dirty="0" smtClean="0">
                <a:solidFill>
                  <a:prstClr val="black"/>
                </a:solidFill>
                <a:latin typeface="Arial"/>
                <a:cs typeface="Arial"/>
              </a:rPr>
              <a:t>)</a:t>
            </a:r>
            <a:endParaRPr dirty="0"/>
          </a:p>
        </p:txBody>
      </p:sp>
      <p:sp>
        <p:nvSpPr>
          <p:cNvPr id="24" name="TextBox 23"/>
          <p:cNvSpPr txBox="1"/>
          <p:nvPr/>
        </p:nvSpPr>
        <p:spPr bwMode="auto">
          <a:xfrm>
            <a:off x="6072381" y="6110845"/>
            <a:ext cx="3822390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defRPr/>
            </a:pPr>
            <a:r>
              <a:rPr lang="ru-RU" sz="1400" b="1" dirty="0">
                <a:solidFill>
                  <a:srgbClr val="D16B1E"/>
                </a:solidFill>
                <a:latin typeface="Arial"/>
                <a:cs typeface="Arial"/>
              </a:rPr>
              <a:t>Большие визуально-языковые модели</a:t>
            </a:r>
            <a:br>
              <a:rPr lang="ru-RU" sz="1400" b="1" dirty="0">
                <a:solidFill>
                  <a:srgbClr val="D16B1E"/>
                </a:solidFill>
                <a:latin typeface="Arial"/>
                <a:cs typeface="Arial"/>
              </a:rPr>
            </a:br>
            <a:r>
              <a:rPr lang="ru-RU" sz="1400" b="1" dirty="0" smtClean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US" sz="1400" b="1" dirty="0" smtClean="0">
                <a:solidFill>
                  <a:prstClr val="black"/>
                </a:solidFill>
                <a:latin typeface="Arial"/>
                <a:cs typeface="Arial"/>
              </a:rPr>
              <a:t>VLLM</a:t>
            </a:r>
            <a:r>
              <a:rPr lang="ru-RU" sz="1400" b="1" dirty="0" smtClean="0">
                <a:solidFill>
                  <a:prstClr val="black"/>
                </a:solidFill>
                <a:latin typeface="Arial"/>
                <a:cs typeface="Arial"/>
              </a:rPr>
              <a:t>)</a:t>
            </a:r>
            <a:endParaRPr dirty="0"/>
          </a:p>
        </p:txBody>
      </p:sp>
      <p:pic>
        <p:nvPicPr>
          <p:cNvPr id="1026" name="Picture 2" descr="Как компании внедряют языковые модели (LLM) для автоматизации бизнеса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654" y="4334875"/>
            <a:ext cx="2872800" cy="17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7171" y="4112626"/>
            <a:ext cx="3378150" cy="2052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9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 bwMode="auto">
          <a:xfrm>
            <a:off x="3549758" y="1719357"/>
            <a:ext cx="50924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для сегментации слабоконтрастных минералов</a:t>
            </a:r>
            <a:endParaRPr/>
          </a:p>
        </p:txBody>
      </p:sp>
      <p:sp>
        <p:nvSpPr>
          <p:cNvPr id="15" name="TextBox 14"/>
          <p:cNvSpPr txBox="1"/>
          <p:nvPr/>
        </p:nvSpPr>
        <p:spPr bwMode="auto">
          <a:xfrm>
            <a:off x="1894996" y="1223846"/>
            <a:ext cx="8442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 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применения нейронных сетей 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сегментационного типа в ПО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SIAMS AIM</a:t>
            </a:r>
            <a:b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</a:b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(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Image Segmentation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):</a:t>
            </a:r>
            <a:endParaRPr dirty="0"/>
          </a:p>
        </p:txBody>
      </p:sp>
      <p:pic>
        <p:nvPicPr>
          <p:cNvPr id="33" name="Рисунок 32">
            <a:extLst>
              <a:ext uri="{FF2B5EF4-FFF2-40B4-BE49-F238E27FC236}">
                <a16:creationId xmlns:a16="http://schemas.microsoft.com/office/drawing/2014/main" xmlns="" id="{96E8EA8B-FC21-4930-91B7-ACE75CBC6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87900" y="317554"/>
            <a:ext cx="1879740" cy="5179142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xmlns="" id="{1128255D-DEBF-45EA-AE24-9440128118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84917" y="2233289"/>
            <a:ext cx="1885705" cy="5179142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xmlns="" id="{959D5C98-35AA-4C82-A519-6862E6988B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99159" y="164095"/>
            <a:ext cx="1879741" cy="5486060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xmlns="" id="{1BB1B626-3A6E-49BC-942D-A52EF77B25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81425" y="2094583"/>
            <a:ext cx="1915210" cy="548606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0473A896-7C85-478E-B9BC-E9D25C168BB4}"/>
              </a:ext>
            </a:extLst>
          </p:cNvPr>
          <p:cNvSpPr txBox="1"/>
          <p:nvPr/>
        </p:nvSpPr>
        <p:spPr>
          <a:xfrm>
            <a:off x="819499" y="5795218"/>
            <a:ext cx="51138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Пример распознавания </a:t>
            </a:r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первичной породы (андезита) на интервалах с фрагментарным 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окислением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E8F4B002-F880-4850-9ECE-FC2A23F22CFC}"/>
              </a:ext>
            </a:extLst>
          </p:cNvPr>
          <p:cNvSpPr txBox="1"/>
          <p:nvPr/>
        </p:nvSpPr>
        <p:spPr>
          <a:xfrm>
            <a:off x="6643987" y="5795218"/>
            <a:ext cx="47098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Пример распознавания первичной породы (андезита) на интервалах с </a:t>
            </a:r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равномерным окислением 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91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 bwMode="auto">
          <a:xfrm>
            <a:off x="1309037" y="1223846"/>
            <a:ext cx="94038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 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применения нейронных сетей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VLLM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типа (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б</a:t>
            </a:r>
            <a:r>
              <a:rPr lang="ru-RU" sz="1600" b="1" dirty="0" smtClean="0">
                <a:solidFill>
                  <a:srgbClr val="D16B1E"/>
                </a:solidFill>
                <a:latin typeface="Arial"/>
              </a:rPr>
              <a:t>ольшие 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визуально-языковые модели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) для интерпретации текстур и </a:t>
            </a:r>
            <a:r>
              <a:rPr lang="ru-RU" sz="16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литотипа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на интервалах керна:</a:t>
            </a:r>
            <a:endParaRPr dirty="0"/>
          </a:p>
        </p:txBody>
      </p:sp>
      <p:pic>
        <p:nvPicPr>
          <p:cNvPr id="11" name="Рисунок 10"/>
          <p:cNvPicPr/>
          <p:nvPr/>
        </p:nvPicPr>
        <p:blipFill>
          <a:blip r:embed="rId2"/>
          <a:stretch>
            <a:fillRect/>
          </a:stretch>
        </p:blipFill>
        <p:spPr>
          <a:xfrm>
            <a:off x="211756" y="2060430"/>
            <a:ext cx="2977865" cy="4523916"/>
          </a:xfrm>
          <a:prstGeom prst="rect">
            <a:avLst/>
          </a:prstGeom>
        </p:spPr>
      </p:pic>
      <p:pic>
        <p:nvPicPr>
          <p:cNvPr id="7" name="Рисунок 6"/>
          <p:cNvPicPr/>
          <p:nvPr/>
        </p:nvPicPr>
        <p:blipFill>
          <a:blip r:embed="rId3"/>
          <a:stretch>
            <a:fillRect/>
          </a:stretch>
        </p:blipFill>
        <p:spPr>
          <a:xfrm>
            <a:off x="3488004" y="2060430"/>
            <a:ext cx="2518160" cy="452391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 bwMode="auto">
          <a:xfrm>
            <a:off x="6398692" y="1819798"/>
            <a:ext cx="5536634" cy="4865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ru-RU" sz="1600" b="1" dirty="0" smtClean="0">
                <a:latin typeface="Arial"/>
                <a:cs typeface="Arial"/>
              </a:rPr>
              <a:t>Текстовый запрос </a:t>
            </a:r>
            <a:r>
              <a:rPr lang="en-US" sz="1600" b="1" dirty="0" smtClean="0">
                <a:latin typeface="Arial"/>
                <a:cs typeface="Arial"/>
              </a:rPr>
              <a:t>(Prompt) </a:t>
            </a:r>
            <a:r>
              <a:rPr lang="ru-RU" sz="1600" b="1" dirty="0" smtClean="0">
                <a:latin typeface="Arial"/>
                <a:cs typeface="Arial"/>
              </a:rPr>
              <a:t>для </a:t>
            </a:r>
            <a:r>
              <a:rPr lang="en-US" sz="1600" b="1" dirty="0" smtClean="0">
                <a:latin typeface="Arial"/>
                <a:cs typeface="Arial"/>
              </a:rPr>
              <a:t>VLLM</a:t>
            </a:r>
            <a:r>
              <a:rPr lang="ru-RU" sz="1600" b="1" dirty="0" smtClean="0">
                <a:latin typeface="Arial"/>
                <a:cs typeface="Arial"/>
              </a:rPr>
              <a:t>:</a:t>
            </a:r>
          </a:p>
          <a:p>
            <a:pPr>
              <a:lnSpc>
                <a:spcPct val="110000"/>
              </a:lnSpc>
              <a:defRPr/>
            </a:pPr>
            <a:r>
              <a:rPr lang="ru-RU" sz="1400" dirty="0"/>
              <a:t>Вы — экспертный петрографический анализатор изображений. Ваша задача — визуально сегментировать предоставленное фото колонки бурового керна на </a:t>
            </a:r>
            <a:r>
              <a:rPr lang="ru-RU" sz="1400" dirty="0" err="1"/>
              <a:t>литологически</a:t>
            </a:r>
            <a:r>
              <a:rPr lang="ru-RU" sz="1400" dirty="0"/>
              <a:t> однородные интервалы и извлечь их </a:t>
            </a:r>
            <a:r>
              <a:rPr lang="ru-RU" sz="1400" dirty="0" smtClean="0"/>
              <a:t>признаки. </a:t>
            </a:r>
            <a:r>
              <a:rPr lang="ru-RU" sz="1400" dirty="0"/>
              <a:t>ИНСТРУКЦИИ: 1. Определите масштабную линейку и маркеры глубины (надписи вида «1525.50», «1526.25» и т.п.). </a:t>
            </a:r>
            <a:r>
              <a:rPr lang="ru-RU" sz="1400" dirty="0" smtClean="0"/>
              <a:t>2</a:t>
            </a:r>
            <a:r>
              <a:rPr lang="ru-RU" sz="1400" dirty="0"/>
              <a:t>. Сегментируйте керн по видимым границам изменения цвета, структуры, текстуры, </a:t>
            </a:r>
            <a:r>
              <a:rPr lang="ru-RU" sz="1400" dirty="0" err="1"/>
              <a:t>трещиноватости</a:t>
            </a:r>
            <a:r>
              <a:rPr lang="ru-RU" sz="1400" dirty="0"/>
              <a:t> и вторичных изменений. 3. Для каждого интервала извлеките признаки, опираясь на визуальные данные. Не придумывайте информацию, которой нет на изображении. 4. Используйте терминологию, согласованную с Петрографическим кодексом РФ (2-е изд., 2008): - цвет: основной тон, оттенки, наличие окисленных/</a:t>
            </a:r>
            <a:r>
              <a:rPr lang="ru-RU" sz="1400" dirty="0" err="1"/>
              <a:t>выветрелых</a:t>
            </a:r>
            <a:r>
              <a:rPr lang="ru-RU" sz="1400" dirty="0"/>
              <a:t> участков - структура/текстура: зернистость, слоистость/массивность, тип </a:t>
            </a:r>
            <a:r>
              <a:rPr lang="ru-RU" sz="1400" dirty="0" err="1"/>
              <a:t>трещиноватости</a:t>
            </a:r>
            <a:r>
              <a:rPr lang="ru-RU" sz="1400" dirty="0"/>
              <a:t> - контакты: резкий / постепенный / неопределённый - вторичные изменения: глинизация, </a:t>
            </a:r>
            <a:r>
              <a:rPr lang="ru-RU" sz="1400" dirty="0" err="1"/>
              <a:t>карбонатизация</a:t>
            </a:r>
            <a:r>
              <a:rPr lang="ru-RU" sz="1400" dirty="0"/>
              <a:t>, прожилки, </a:t>
            </a:r>
            <a:r>
              <a:rPr lang="ru-RU" sz="1400" dirty="0" err="1"/>
              <a:t>окварцевание</a:t>
            </a:r>
            <a:r>
              <a:rPr lang="ru-RU" sz="1400" dirty="0"/>
              <a:t> и т.д. 5. Оцените уверенность (</a:t>
            </a:r>
            <a:r>
              <a:rPr lang="ru-RU" sz="1400" dirty="0" err="1"/>
              <a:t>confidence</a:t>
            </a:r>
            <a:r>
              <a:rPr lang="ru-RU" sz="1400" dirty="0"/>
              <a:t>) от 0.0 до 1.0. Снижайте значение при фрагментации, плохой освещённости, отсутствии чётких границ или невозможности однозначной интерпретации</a:t>
            </a:r>
            <a:endParaRPr lang="en-US" sz="1400" dirty="0" smtClean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2937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 bwMode="auto">
          <a:xfrm>
            <a:off x="1309037" y="1223846"/>
            <a:ext cx="94038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 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применения нейронных сетей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VLLM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типа (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б</a:t>
            </a:r>
            <a:r>
              <a:rPr lang="ru-RU" sz="1600" b="1" dirty="0" smtClean="0">
                <a:solidFill>
                  <a:srgbClr val="D16B1E"/>
                </a:solidFill>
                <a:latin typeface="Arial"/>
              </a:rPr>
              <a:t>ольшие 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визуально-языковые модели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) для интерпретации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интерпретации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текстур 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литотипа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на интервалах керна:</a:t>
            </a:r>
            <a:endParaRPr dirty="0"/>
          </a:p>
        </p:txBody>
      </p:sp>
      <p:pic>
        <p:nvPicPr>
          <p:cNvPr id="11" name="Рисунок 10"/>
          <p:cNvPicPr/>
          <p:nvPr/>
        </p:nvPicPr>
        <p:blipFill>
          <a:blip r:embed="rId2"/>
          <a:stretch>
            <a:fillRect/>
          </a:stretch>
        </p:blipFill>
        <p:spPr>
          <a:xfrm>
            <a:off x="2464068" y="2002678"/>
            <a:ext cx="2977865" cy="4523916"/>
          </a:xfrm>
          <a:prstGeom prst="rect">
            <a:avLst/>
          </a:prstGeom>
        </p:spPr>
      </p:pic>
      <p:pic>
        <p:nvPicPr>
          <p:cNvPr id="12" name="Рисунок 11"/>
          <p:cNvPicPr/>
          <p:nvPr/>
        </p:nvPicPr>
        <p:blipFill>
          <a:blip r:embed="rId3"/>
          <a:stretch>
            <a:fillRect/>
          </a:stretch>
        </p:blipFill>
        <p:spPr>
          <a:xfrm>
            <a:off x="5630782" y="1790928"/>
            <a:ext cx="5390146" cy="497082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378" y="3151638"/>
            <a:ext cx="2152153" cy="216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21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 bwMode="auto">
          <a:xfrm>
            <a:off x="1309037" y="1223846"/>
            <a:ext cx="94038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 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применения нейронных сетей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VLLM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типа (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б</a:t>
            </a:r>
            <a:r>
              <a:rPr lang="ru-RU" sz="1600" b="1" dirty="0" smtClean="0">
                <a:solidFill>
                  <a:srgbClr val="D16B1E"/>
                </a:solidFill>
                <a:latin typeface="Arial"/>
              </a:rPr>
              <a:t>ольшие 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визуально-языковые модели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) для интерпретации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интерпретации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текстур 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литотипа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на интервалах керна:</a:t>
            </a:r>
            <a:endParaRPr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378" y="3151638"/>
            <a:ext cx="2152153" cy="2160849"/>
          </a:xfrm>
          <a:prstGeom prst="rect">
            <a:avLst/>
          </a:prstGeom>
        </p:spPr>
      </p:pic>
      <p:pic>
        <p:nvPicPr>
          <p:cNvPr id="7" name="Рисунок 6"/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2390726" y="2012305"/>
            <a:ext cx="2518160" cy="4523916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985" y="3232192"/>
            <a:ext cx="2080296" cy="2080296"/>
          </a:xfrm>
          <a:prstGeom prst="rect">
            <a:avLst/>
          </a:prstGeom>
        </p:spPr>
      </p:pic>
      <p:pic>
        <p:nvPicPr>
          <p:cNvPr id="9" name="Рисунок 8"/>
          <p:cNvPicPr/>
          <p:nvPr/>
        </p:nvPicPr>
        <p:blipFill>
          <a:blip r:embed="rId5"/>
          <a:stretch>
            <a:fillRect/>
          </a:stretch>
        </p:blipFill>
        <p:spPr>
          <a:xfrm>
            <a:off x="5581017" y="1743598"/>
            <a:ext cx="5160778" cy="497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35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 bwMode="auto">
          <a:xfrm>
            <a:off x="1309037" y="1223846"/>
            <a:ext cx="94038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 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применения нейронных сетей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VLLM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типа (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б</a:t>
            </a:r>
            <a:r>
              <a:rPr lang="ru-RU" sz="1600" b="1" dirty="0" smtClean="0">
                <a:solidFill>
                  <a:srgbClr val="D16B1E"/>
                </a:solidFill>
                <a:latin typeface="Arial"/>
              </a:rPr>
              <a:t>ольшие 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визуально-языковые модели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) для интерпретации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интерпретации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текстур 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литотипа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на интервалах керна:</a:t>
            </a:r>
            <a:endParaRPr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10" y="1893849"/>
            <a:ext cx="1387939" cy="1393547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7750" y="2012305"/>
            <a:ext cx="3527993" cy="3183887"/>
          </a:xfrm>
          <a:prstGeom prst="rect">
            <a:avLst/>
          </a:prstGeom>
        </p:spPr>
      </p:pic>
      <p:pic>
        <p:nvPicPr>
          <p:cNvPr id="11" name="Рисунок 10"/>
          <p:cNvPicPr/>
          <p:nvPr/>
        </p:nvPicPr>
        <p:blipFill>
          <a:blip r:embed="rId4"/>
          <a:stretch>
            <a:fillRect/>
          </a:stretch>
        </p:blipFill>
        <p:spPr>
          <a:xfrm>
            <a:off x="8591666" y="2361925"/>
            <a:ext cx="3552209" cy="280750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3238" y="5241027"/>
            <a:ext cx="5138776" cy="1568848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1384243" y="3003511"/>
            <a:ext cx="4525200" cy="2524083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7083" y="5196192"/>
            <a:ext cx="1403908" cy="140390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4272" y="3382249"/>
            <a:ext cx="2081664" cy="1665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78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 bwMode="auto">
          <a:xfrm>
            <a:off x="1309037" y="1223846"/>
            <a:ext cx="94038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Пример 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применения нейронных сетей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VLLM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типа (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б</a:t>
            </a:r>
            <a:r>
              <a:rPr lang="ru-RU" sz="1600" b="1" dirty="0" smtClean="0">
                <a:solidFill>
                  <a:srgbClr val="D16B1E"/>
                </a:solidFill>
                <a:latin typeface="Arial"/>
              </a:rPr>
              <a:t>ольшие </a:t>
            </a:r>
            <a:r>
              <a:rPr lang="ru-RU" sz="1600" b="1" dirty="0">
                <a:solidFill>
                  <a:srgbClr val="D16B1E"/>
                </a:solidFill>
                <a:latin typeface="Arial"/>
              </a:rPr>
              <a:t>визуально-языковые модели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) для интерпретации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интерпретации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текстур и </a:t>
            </a:r>
            <a:r>
              <a:rPr lang="ru-RU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литотипа</a:t>
            </a:r>
            <a:r>
              <a:rPr lang="ru-RU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</a:rPr>
              <a:t> </a:t>
            </a:r>
            <a:r>
              <a:rPr lang="ru-RU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на интервалах керна:</a:t>
            </a:r>
            <a:endParaRPr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10" y="1893849"/>
            <a:ext cx="1387939" cy="1393547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1384243" y="3003511"/>
            <a:ext cx="4525200" cy="2524083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07083" y="5196192"/>
            <a:ext cx="1403908" cy="140390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272" y="3382249"/>
            <a:ext cx="2081664" cy="1665331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9279" y="1859658"/>
            <a:ext cx="6735087" cy="4432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621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0872" y="2996423"/>
            <a:ext cx="5682041" cy="31472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  <a:reflection blurRad="12700" stA="0" endPos="28000" dist="5000" dir="5400000" sy="-100000" algn="bl" rotWithShape="0"/>
          </a:effectLst>
        </p:spPr>
      </p:pic>
      <p:sp>
        <p:nvSpPr>
          <p:cNvPr id="11" name="TextBox 10"/>
          <p:cNvSpPr txBox="1"/>
          <p:nvPr/>
        </p:nvSpPr>
        <p:spPr bwMode="auto">
          <a:xfrm>
            <a:off x="831581" y="3469189"/>
            <a:ext cx="4464319" cy="2456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600" dirty="0" smtClean="0">
                <a:latin typeface="Arial"/>
                <a:cs typeface="Arial"/>
              </a:rPr>
              <a:t>Автоматизированное </a:t>
            </a:r>
            <a:r>
              <a:rPr lang="ru-RU" sz="1600" dirty="0">
                <a:latin typeface="Arial"/>
                <a:cs typeface="Arial"/>
              </a:rPr>
              <a:t>устройство для высокопроизводительного сканирования петрографических шлифов с целью многомасштабного исследования структурных свойств и минерального состава вмещающих (магматические, метаморфизованные) и осадочных нефтесодержащих горных пород</a:t>
            </a:r>
            <a:r>
              <a:rPr lang="ru-RU" sz="1600" dirty="0" smtClean="0">
                <a:latin typeface="Arial"/>
                <a:cs typeface="Arial"/>
              </a:rPr>
              <a:t>.</a:t>
            </a:r>
            <a:r>
              <a:rPr lang="en-US" sz="1600" dirty="0" smtClean="0">
                <a:latin typeface="Arial"/>
                <a:cs typeface="Arial"/>
              </a:rPr>
              <a:t>         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12" name="TextBox 11"/>
          <p:cNvSpPr txBox="1"/>
          <p:nvPr/>
        </p:nvSpPr>
        <p:spPr bwMode="auto">
          <a:xfrm>
            <a:off x="662858" y="661128"/>
            <a:ext cx="5480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Многомасшабный</a:t>
            </a: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 анализатор шлифов</a:t>
            </a:r>
            <a:endParaRPr lang="ru-RU" sz="3200" b="1" cap="all" dirty="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Roboto Black"/>
              <a:cs typeface="Arial"/>
            </a:endParaRPr>
          </a:p>
          <a:p>
            <a:pPr>
              <a:defRPr/>
            </a:pPr>
            <a:r>
              <a:rPr lang="en-US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 </a:t>
            </a:r>
            <a:r>
              <a:rPr lang="en-US" sz="3200" b="1" dirty="0" err="1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PetroScanner</a:t>
            </a:r>
            <a:endParaRPr lang="ru-RU" sz="3200" dirty="0"/>
          </a:p>
        </p:txBody>
      </p:sp>
    </p:spTree>
    <p:extLst>
      <p:ext uri="{BB962C8B-B14F-4D97-AF65-F5344CB8AC3E}">
        <p14:creationId xmlns:p14="http://schemas.microsoft.com/office/powerpoint/2010/main" val="130367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2" name="TextBox 141"/>
          <p:cNvSpPr txBox="1"/>
          <p:nvPr/>
        </p:nvSpPr>
        <p:spPr bwMode="auto">
          <a:xfrm>
            <a:off x="662857" y="661128"/>
            <a:ext cx="69378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Образцы</a:t>
            </a:r>
            <a:endParaRPr dirty="0"/>
          </a:p>
          <a:p>
            <a:pPr>
              <a:defRPr/>
            </a:pPr>
            <a:r>
              <a:rPr lang="ru-RU" sz="3200" b="1" cap="all" dirty="0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Для исследования</a:t>
            </a:r>
            <a:endParaRPr lang="ru-RU" sz="3200" dirty="0">
              <a:solidFill>
                <a:prstClr val="black"/>
              </a:solidFill>
            </a:endParaRPr>
          </a:p>
        </p:txBody>
      </p:sp>
      <p:sp>
        <p:nvSpPr>
          <p:cNvPr id="145" name="TextBox 144"/>
          <p:cNvSpPr txBox="1"/>
          <p:nvPr/>
        </p:nvSpPr>
        <p:spPr bwMode="auto">
          <a:xfrm>
            <a:off x="1120057" y="2738939"/>
            <a:ext cx="40932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>
                <a:latin typeface="Arial"/>
                <a:cs typeface="Arial"/>
              </a:rPr>
              <a:t>Прозрачные петрографические шлифы и прозрачно-полированные шашки магматических, осадочных, метаморфизованных горных пород, содержащие прозрачные породообразующие минералы, а также прокрашенные шлифы осадочных нефтесодержащих горных пород.</a:t>
            </a:r>
          </a:p>
        </p:txBody>
      </p:sp>
      <p:pic>
        <p:nvPicPr>
          <p:cNvPr id="146" name="Рисунок 145"/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6096000" y="3881437"/>
            <a:ext cx="2807116" cy="24796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  <a:reflection blurRad="12700" stA="0" endPos="28000" dist="5000" dir="5400000" sy="-100000" algn="bl" rotWithShape="0"/>
          </a:effectLst>
        </p:spPr>
      </p:pic>
      <p:pic>
        <p:nvPicPr>
          <p:cNvPr id="147" name="Рисунок 14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22313" y="2785698"/>
            <a:ext cx="256033" cy="25603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 bwMode="auto">
          <a:xfrm>
            <a:off x="662857" y="661128"/>
            <a:ext cx="69378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Комплектация </a:t>
            </a:r>
            <a:endParaRPr dirty="0"/>
          </a:p>
          <a:p>
            <a:pPr>
              <a:defRPr/>
            </a:pPr>
            <a:r>
              <a:rPr lang="en-US" sz="3200" b="1" cap="all" dirty="0">
                <a:solidFill>
                  <a:srgbClr val="D16B1E"/>
                </a:solidFill>
                <a:latin typeface="Arial"/>
                <a:ea typeface="Roboto Black"/>
              </a:rPr>
              <a:t>SIAMS </a:t>
            </a:r>
            <a:r>
              <a:rPr lang="en-US" sz="3200" b="1" dirty="0" err="1">
                <a:solidFill>
                  <a:srgbClr val="D16B1E"/>
                </a:solidFill>
                <a:latin typeface="Arial"/>
                <a:ea typeface="Roboto Black"/>
              </a:rPr>
              <a:t>PetroScanner</a:t>
            </a:r>
            <a:r>
              <a:rPr lang="en-US" sz="3200" b="1" cap="all" dirty="0">
                <a:solidFill>
                  <a:srgbClr val="D16B1E"/>
                </a:solidFill>
                <a:latin typeface="Arial"/>
                <a:ea typeface="Roboto Black"/>
              </a:rPr>
              <a:t> ii</a:t>
            </a:r>
            <a:endParaRPr lang="ru-RU" sz="3200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75075" y="1987549"/>
            <a:ext cx="5216925" cy="3968337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6930624" y="1987549"/>
            <a:ext cx="3330975" cy="3968337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26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TextBox 10"/>
          <p:cNvSpPr txBox="1"/>
          <p:nvPr/>
        </p:nvSpPr>
        <p:spPr bwMode="auto">
          <a:xfrm>
            <a:off x="740229" y="1900739"/>
            <a:ext cx="7413171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/>
              <a:t>А</a:t>
            </a:r>
            <a:r>
              <a:rPr lang="ru-RU" sz="1600" dirty="0" smtClean="0">
                <a:latin typeface="Arial"/>
                <a:cs typeface="Arial"/>
              </a:rPr>
              <a:t>втоматизированный </a:t>
            </a:r>
            <a:r>
              <a:rPr lang="ru-RU" sz="1600" dirty="0">
                <a:latin typeface="Arial"/>
                <a:cs typeface="Arial"/>
              </a:rPr>
              <a:t>программно-управляемый сканирующий столик со встроенными прецизионными </a:t>
            </a:r>
            <a:r>
              <a:rPr lang="ru-RU" sz="1600" dirty="0" err="1">
                <a:latin typeface="Arial"/>
                <a:cs typeface="Arial"/>
              </a:rPr>
              <a:t>энкодерами</a:t>
            </a:r>
            <a:r>
              <a:rPr lang="ru-RU" sz="1600" dirty="0">
                <a:latin typeface="Arial"/>
                <a:cs typeface="Arial"/>
              </a:rPr>
              <a:t> по </a:t>
            </a:r>
            <a:r>
              <a:rPr lang="en-US" sz="1600" dirty="0">
                <a:latin typeface="Arial"/>
                <a:cs typeface="Arial"/>
              </a:rPr>
              <a:t>X</a:t>
            </a:r>
            <a:r>
              <a:rPr lang="ru-RU" sz="1600" dirty="0">
                <a:latin typeface="Arial"/>
                <a:cs typeface="Arial"/>
              </a:rPr>
              <a:t>-</a:t>
            </a:r>
            <a:r>
              <a:rPr lang="en-US" sz="1600" dirty="0" smtClean="0">
                <a:latin typeface="Arial"/>
                <a:cs typeface="Arial"/>
              </a:rPr>
              <a:t>Y</a:t>
            </a:r>
            <a:endParaRPr lang="ru-RU" sz="1600" dirty="0" smtClean="0">
              <a:latin typeface="Arial"/>
              <a:cs typeface="Arial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Высокоскоростной </a:t>
            </a:r>
            <a:r>
              <a:rPr lang="ru-RU" sz="1600" dirty="0">
                <a:latin typeface="Arial"/>
                <a:cs typeface="Arial"/>
              </a:rPr>
              <a:t>привод фокусировки, управляемый </a:t>
            </a:r>
            <a:r>
              <a:rPr lang="ru-RU" sz="1600" dirty="0" smtClean="0">
                <a:latin typeface="Arial"/>
                <a:cs typeface="Arial"/>
              </a:rPr>
              <a:t>ИИ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Программно-управляемая </a:t>
            </a:r>
            <a:r>
              <a:rPr lang="ru-RU" sz="1600" dirty="0">
                <a:latin typeface="Arial"/>
                <a:cs typeface="Arial"/>
              </a:rPr>
              <a:t>автоматическая система вращения николей (поляризатора и анализатора) на </a:t>
            </a:r>
            <a:r>
              <a:rPr lang="ru-RU" sz="1600" dirty="0" smtClean="0">
                <a:latin typeface="Arial"/>
                <a:cs typeface="Arial"/>
              </a:rPr>
              <a:t>360º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Моторизованный </a:t>
            </a:r>
            <a:r>
              <a:rPr lang="ru-RU" sz="1600" dirty="0">
                <a:latin typeface="Arial"/>
                <a:cs typeface="Arial"/>
              </a:rPr>
              <a:t>кодированный револьвер </a:t>
            </a:r>
            <a:r>
              <a:rPr lang="ru-RU" sz="1600" dirty="0" smtClean="0">
                <a:latin typeface="Arial"/>
                <a:cs typeface="Arial"/>
              </a:rPr>
              <a:t>объективов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Комплект </a:t>
            </a:r>
            <a:r>
              <a:rPr lang="ru-RU" sz="1600" dirty="0">
                <a:latin typeface="Arial"/>
                <a:cs typeface="Arial"/>
              </a:rPr>
              <a:t>высокоразрешающих объективов 2х,5х,10х,20х,50х, (100х опционально</a:t>
            </a:r>
            <a:r>
              <a:rPr lang="ru-RU" sz="1600" dirty="0" smtClean="0">
                <a:latin typeface="Arial"/>
                <a:cs typeface="Arial"/>
              </a:rPr>
              <a:t>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Кодированный </a:t>
            </a:r>
            <a:r>
              <a:rPr lang="en-US" sz="1600" dirty="0">
                <a:latin typeface="Arial"/>
                <a:cs typeface="Arial"/>
              </a:rPr>
              <a:t>LED </a:t>
            </a:r>
            <a:r>
              <a:rPr lang="ru-RU" sz="1600" dirty="0">
                <a:latin typeface="Arial"/>
                <a:cs typeface="Arial"/>
              </a:rPr>
              <a:t>источник проходящего </a:t>
            </a:r>
            <a:r>
              <a:rPr lang="ru-RU" sz="1600" dirty="0" smtClean="0">
                <a:latin typeface="Arial"/>
                <a:cs typeface="Arial"/>
              </a:rPr>
              <a:t>света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Система </a:t>
            </a:r>
            <a:r>
              <a:rPr lang="ru-RU" sz="1600" dirty="0">
                <a:latin typeface="Arial"/>
                <a:cs typeface="Arial"/>
              </a:rPr>
              <a:t>автоматического преобразования </a:t>
            </a:r>
            <a:r>
              <a:rPr lang="ru-RU" sz="1600" dirty="0" smtClean="0">
                <a:latin typeface="Arial"/>
                <a:cs typeface="Arial"/>
              </a:rPr>
              <a:t>видеосигнала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Встроенный </a:t>
            </a:r>
            <a:r>
              <a:rPr lang="ru-RU" sz="1600" dirty="0">
                <a:latin typeface="Arial"/>
                <a:cs typeface="Arial"/>
              </a:rPr>
              <a:t>управляющий мини-ПК с </a:t>
            </a:r>
            <a:r>
              <a:rPr lang="ru-RU" sz="1600" dirty="0" smtClean="0">
                <a:latin typeface="Arial"/>
                <a:cs typeface="Arial"/>
              </a:rPr>
              <a:t>ЖК-экраном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Управляющий </a:t>
            </a:r>
            <a:r>
              <a:rPr lang="ru-RU" sz="1600" dirty="0">
                <a:latin typeface="Arial"/>
                <a:cs typeface="Arial"/>
              </a:rPr>
              <a:t>ПК </a:t>
            </a:r>
            <a:r>
              <a:rPr lang="en-US" sz="1600" dirty="0">
                <a:latin typeface="Arial"/>
                <a:cs typeface="Arial"/>
              </a:rPr>
              <a:t>SIAMS Visual Station</a:t>
            </a:r>
            <a:r>
              <a:rPr lang="ru-RU" sz="1600" dirty="0">
                <a:latin typeface="Arial"/>
                <a:cs typeface="Arial"/>
              </a:rPr>
              <a:t> с системой хранения и обработки больших </a:t>
            </a:r>
            <a:r>
              <a:rPr lang="ru-RU" sz="1600" dirty="0" smtClean="0">
                <a:latin typeface="Arial"/>
                <a:cs typeface="Arial"/>
              </a:rPr>
              <a:t>данных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/>
                <a:cs typeface="Arial"/>
              </a:rPr>
              <a:t>Комплект </a:t>
            </a:r>
            <a:r>
              <a:rPr lang="ru-RU" sz="1600" dirty="0">
                <a:latin typeface="Arial"/>
                <a:cs typeface="Arial"/>
              </a:rPr>
              <a:t>аналитического ПО </a:t>
            </a:r>
            <a:r>
              <a:rPr lang="en-US" sz="1600" dirty="0">
                <a:latin typeface="Arial"/>
                <a:cs typeface="Arial"/>
              </a:rPr>
              <a:t>SIAMS</a:t>
            </a:r>
            <a:r>
              <a:rPr lang="ru-RU" sz="1600" dirty="0">
                <a:latin typeface="Arial"/>
                <a:cs typeface="Arial"/>
              </a:rPr>
              <a:t> </a:t>
            </a:r>
            <a:r>
              <a:rPr lang="ru-RU" sz="1600" dirty="0" smtClean="0">
                <a:latin typeface="Arial"/>
                <a:cs typeface="Arial"/>
              </a:rPr>
              <a:t>900</a:t>
            </a:r>
            <a:r>
              <a:rPr lang="ru-RU" sz="1600" dirty="0">
                <a:latin typeface="Arial"/>
                <a:cs typeface="Arial"/>
              </a:rPr>
              <a:t/>
            </a:r>
            <a:br>
              <a:rPr lang="ru-RU" sz="1600" dirty="0">
                <a:latin typeface="Arial"/>
                <a:cs typeface="Arial"/>
              </a:rPr>
            </a:br>
            <a:endParaRPr lang="ru-RU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255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 bwMode="auto">
          <a:xfrm>
            <a:off x="1585467" y="1452293"/>
            <a:ext cx="88811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1600">
                <a:solidFill>
                  <a:prstClr val="black"/>
                </a:solidFill>
                <a:latin typeface="Arial"/>
                <a:cs typeface="Arial"/>
              </a:rPr>
              <a:t>Сегментация минералов на прозрачных шлифах усложняется за счет увеличения входных переменных параметров. В частности, каждая точка изображения шлифа в процессе вращения столика, либо скрещенных николей, претерпевает гармоническое изменение яркостных характеристик.</a:t>
            </a:r>
            <a:endParaRPr lang="ru-RU" sz="1600">
              <a:solidFill>
                <a:prstClr val="black">
                  <a:lumMod val="85000"/>
                  <a:lumOff val="15000"/>
                </a:prstClr>
              </a:solidFill>
              <a:latin typeface="Arial"/>
              <a:cs typeface="Arial"/>
            </a:endParaRPr>
          </a:p>
        </p:txBody>
      </p:sp>
      <p:sp>
        <p:nvSpPr>
          <p:cNvPr id="19" name="TextBox 18"/>
          <p:cNvSpPr txBox="1"/>
          <p:nvPr/>
        </p:nvSpPr>
        <p:spPr bwMode="auto">
          <a:xfrm>
            <a:off x="1913273" y="6133406"/>
            <a:ext cx="34521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200">
                <a:solidFill>
                  <a:prstClr val="black"/>
                </a:solidFill>
                <a:latin typeface="Arial"/>
                <a:cs typeface="Arial"/>
              </a:rPr>
              <a:t>Синхронное вращение скрещенных николей</a:t>
            </a:r>
            <a:endParaRPr/>
          </a:p>
        </p:txBody>
      </p:sp>
      <p:sp>
        <p:nvSpPr>
          <p:cNvPr id="20" name="TextBox 19"/>
          <p:cNvSpPr txBox="1"/>
          <p:nvPr/>
        </p:nvSpPr>
        <p:spPr bwMode="auto">
          <a:xfrm>
            <a:off x="6776409" y="6129897"/>
            <a:ext cx="3492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200">
                <a:solidFill>
                  <a:prstClr val="black"/>
                </a:solidFill>
                <a:latin typeface="Arial"/>
                <a:cs typeface="Arial"/>
              </a:rPr>
              <a:t>Вращение круглого столика</a:t>
            </a:r>
            <a:endParaRPr/>
          </a:p>
        </p:txBody>
      </p:sp>
      <p:sp>
        <p:nvSpPr>
          <p:cNvPr id="9" name="TextBox 8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/>
                </a:solidFill>
                <a:latin typeface="Arial"/>
                <a:ea typeface="Roboto Black"/>
                <a:cs typeface="Arial"/>
              </a:rPr>
              <a:t>Проблемы микроскопии</a:t>
            </a:r>
            <a:br>
              <a:rPr lang="ru-RU" sz="3200" b="1" cap="all">
                <a:solidFill>
                  <a:prstClr val="black"/>
                </a:solidFill>
                <a:latin typeface="Arial"/>
                <a:ea typeface="Roboto Black"/>
                <a:cs typeface="Arial"/>
              </a:rPr>
            </a:b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проходящего света</a:t>
            </a:r>
            <a:endParaRPr lang="ru-RU" sz="3200">
              <a:solidFill>
                <a:prstClr val="black"/>
              </a:solidFill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5467" y="2622431"/>
            <a:ext cx="4040676" cy="336992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5940" y="2622432"/>
            <a:ext cx="4040677" cy="33699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Автоматическая Съемка минералов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В поляризованном свете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2" name="TextBox 11"/>
          <p:cNvSpPr txBox="1"/>
          <p:nvPr/>
        </p:nvSpPr>
        <p:spPr bwMode="auto">
          <a:xfrm>
            <a:off x="766762" y="1452293"/>
            <a:ext cx="10528483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ru-RU" sz="1600">
                <a:solidFill>
                  <a:prstClr val="black"/>
                </a:solidFill>
                <a:latin typeface="Arial"/>
                <a:cs typeface="Arial"/>
              </a:rPr>
              <a:t>Разработана автоматическая система вращения скрещенных николей с управлением из ПО «Минерал С7». Система автоматически формирует стэк из 89 изображений поля зрения с шагом в 1 градус или иным программно-заданным шагом угла поворота николей. </a:t>
            </a:r>
            <a:endParaRPr/>
          </a:p>
          <a:p>
            <a:pPr>
              <a:spcAft>
                <a:spcPts val="600"/>
              </a:spcAft>
              <a:defRPr/>
            </a:pPr>
            <a:r>
              <a:rPr lang="ru-RU" sz="1600">
                <a:solidFill>
                  <a:prstClr val="black"/>
                </a:solidFill>
                <a:latin typeface="Arial"/>
                <a:cs typeface="Arial"/>
              </a:rPr>
              <a:t>Для каждой точки этого стэка в ПО «Минерал С7» строится график поведения пиксела в каждой точке и, если этот пиксел изменяется по гармоническому закону, восстанавливаются параметры этого гармонического закона. С использованием предлагаемой технологии предполагается создание системы для программно-аппаратного определения угла погасания и диагностики типа минерала по этому признаку.</a:t>
            </a:r>
            <a:endParaRPr/>
          </a:p>
        </p:txBody>
      </p:sp>
      <p:sp>
        <p:nvSpPr>
          <p:cNvPr id="3" name="TextBox 2"/>
          <p:cNvSpPr txBox="1"/>
          <p:nvPr/>
        </p:nvSpPr>
        <p:spPr bwMode="auto">
          <a:xfrm>
            <a:off x="766762" y="6300569"/>
            <a:ext cx="31928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200">
                <a:solidFill>
                  <a:prstClr val="black"/>
                </a:solidFill>
                <a:latin typeface="Arial"/>
                <a:cs typeface="Arial"/>
              </a:rPr>
              <a:t>Исходное изображение в скрещенных николях (угол поворота 50º)</a:t>
            </a:r>
            <a:endParaRPr/>
          </a:p>
        </p:txBody>
      </p:sp>
      <p:sp>
        <p:nvSpPr>
          <p:cNvPr id="5" name="TextBox 4"/>
          <p:cNvSpPr txBox="1"/>
          <p:nvPr/>
        </p:nvSpPr>
        <p:spPr bwMode="auto">
          <a:xfrm>
            <a:off x="4161926" y="6300569"/>
            <a:ext cx="3603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200">
                <a:solidFill>
                  <a:prstClr val="black"/>
                </a:solidFill>
                <a:latin typeface="Arial"/>
                <a:cs typeface="Arial"/>
              </a:rPr>
              <a:t>Гармоническая функция изменения яркостных характеристик точки на шлифе</a:t>
            </a:r>
            <a:endParaRPr/>
          </a:p>
        </p:txBody>
      </p:sp>
      <p:sp>
        <p:nvSpPr>
          <p:cNvPr id="7" name="TextBox 6"/>
          <p:cNvSpPr txBox="1"/>
          <p:nvPr/>
        </p:nvSpPr>
        <p:spPr bwMode="auto">
          <a:xfrm>
            <a:off x="7856764" y="6300569"/>
            <a:ext cx="3492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200">
                <a:solidFill>
                  <a:prstClr val="black"/>
                </a:solidFill>
                <a:latin typeface="Arial"/>
                <a:cs typeface="Arial"/>
              </a:rPr>
              <a:t>Карта зерен, сегментированных по значению фазы (аргументу гармонической функции)</a:t>
            </a:r>
            <a:endParaRPr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66762" y="3606134"/>
            <a:ext cx="3192808" cy="266400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161926" y="3606134"/>
            <a:ext cx="3662436" cy="2664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8026718" y="3606134"/>
            <a:ext cx="3192809" cy="2664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 bwMode="auto">
          <a:xfrm>
            <a:off x="662857" y="661128"/>
            <a:ext cx="69378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Технические возможности </a:t>
            </a:r>
            <a:endParaRPr dirty="0"/>
          </a:p>
          <a:p>
            <a:pPr>
              <a:defRPr/>
            </a:pPr>
            <a:r>
              <a:rPr lang="en-US" sz="3200" b="1" cap="all" dirty="0">
                <a:solidFill>
                  <a:srgbClr val="D16B1E"/>
                </a:solidFill>
                <a:latin typeface="Arial"/>
                <a:ea typeface="Roboto Black"/>
              </a:rPr>
              <a:t>SIAMS </a:t>
            </a:r>
            <a:r>
              <a:rPr lang="en-US" sz="3200" b="1" dirty="0" err="1" smtClean="0">
                <a:solidFill>
                  <a:srgbClr val="D16B1E"/>
                </a:solidFill>
                <a:latin typeface="Arial"/>
                <a:ea typeface="Roboto Black"/>
              </a:rPr>
              <a:t>PetroScanner</a:t>
            </a:r>
            <a:endParaRPr lang="ru-RU" sz="3200" dirty="0"/>
          </a:p>
        </p:txBody>
      </p:sp>
      <p:sp>
        <p:nvSpPr>
          <p:cNvPr id="6" name="TextBox 5"/>
          <p:cNvSpPr txBox="1"/>
          <p:nvPr/>
        </p:nvSpPr>
        <p:spPr bwMode="auto">
          <a:xfrm>
            <a:off x="662857" y="1738346"/>
            <a:ext cx="7455569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Многомасштабная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сканирующая съемка максимальной поверхности 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шлифа.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Координатная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привязка полей зрения и выделенных объектов к 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образцу.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Высокоскоростное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фокусирование под управлением обученной </a:t>
            </a:r>
            <a:r>
              <a:rPr lang="ru-RU" sz="1600" dirty="0" err="1">
                <a:latin typeface="Arial" panose="020B0604020202020204" pitchFamily="34" charset="0"/>
                <a:cs typeface="Arial" panose="020B0604020202020204" pitchFamily="34" charset="0"/>
              </a:rPr>
              <a:t>нейромодели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, 20 </a:t>
            </a:r>
            <a:r>
              <a:rPr lang="ru-RU" sz="1600" dirty="0" err="1">
                <a:latin typeface="Arial" panose="020B0604020202020204" pitchFamily="34" charset="0"/>
                <a:cs typeface="Arial" panose="020B0604020202020204" pitchFamily="34" charset="0"/>
              </a:rPr>
              <a:t>мсек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/поле 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зрения.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Автоматическое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определение положения скрещивания и угла поворота 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николей.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режима съемки в поляризованном свете: вращение скрещенных николей, вращение параллельных николей, вращение николя поляризатора без анализатора (анализ плеохроизма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Автоматическая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сегментация зерен минералов методом кластерного анализа аргументов гармонической функции углов 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погасания.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Псевдоцветное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окрашивание (контрастирование, оконтуривание) зерен </a:t>
            </a: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минералов.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Определение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морфологических (размеры, площадь, периметр) и физических характеристик (углы погасания) для зерен нерудных минералов.</a:t>
            </a:r>
            <a:b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8717282" y="205733"/>
            <a:ext cx="2292695" cy="191296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096824" y="2227770"/>
            <a:ext cx="3338940" cy="2428694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8723614" y="4752975"/>
            <a:ext cx="2286363" cy="190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15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" name="TextBox 16"/>
          <p:cNvSpPr txBox="1"/>
          <p:nvPr/>
        </p:nvSpPr>
        <p:spPr bwMode="auto">
          <a:xfrm>
            <a:off x="586192" y="125254"/>
            <a:ext cx="109236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Съемка стеков изображений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В поляризованном свете</a:t>
            </a:r>
          </a:p>
        </p:txBody>
      </p:sp>
      <p:sp>
        <p:nvSpPr>
          <p:cNvPr id="4" name="TextBox 3"/>
          <p:cNvSpPr txBox="1"/>
          <p:nvPr/>
        </p:nvSpPr>
        <p:spPr bwMode="auto">
          <a:xfrm>
            <a:off x="875347" y="1325532"/>
            <a:ext cx="10441305" cy="90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marL="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ru-RU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Уникальный инструмент для интерактивного просмотра стека изображений (многослойных изображений), полученных при изменении условий съемки: метод </a:t>
            </a:r>
            <a:r>
              <a:rPr lang="ru-RU" sz="16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контрастирования </a:t>
            </a:r>
            <a:r>
              <a:rPr lang="ru-RU" sz="160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(белый </a:t>
            </a:r>
            <a:r>
              <a:rPr lang="ru-RU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свет и ультрафиолет); плоскость фокусировки; угол поворота анализатора. Возможность измерений на изображениях стека.</a:t>
            </a:r>
            <a:endParaRPr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63036" y="2623808"/>
            <a:ext cx="3060000" cy="18000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58216" y="4531229"/>
            <a:ext cx="3060000" cy="1799998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8" name="TextBox 15"/>
          <p:cNvSpPr txBox="1"/>
          <p:nvPr/>
        </p:nvSpPr>
        <p:spPr bwMode="auto">
          <a:xfrm>
            <a:off x="875347" y="6335325"/>
            <a:ext cx="3333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marL="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ru-RU" sz="1200" dirty="0">
                <a:latin typeface="Arial"/>
                <a:cs typeface="Arial"/>
              </a:rPr>
              <a:t>Стек изображений, снятых под разным углом поворота анализатора</a:t>
            </a:r>
            <a:endParaRPr dirty="0"/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12628" y="2467898"/>
            <a:ext cx="6104543" cy="391181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" name="TextBox 16"/>
          <p:cNvSpPr txBox="1"/>
          <p:nvPr/>
        </p:nvSpPr>
        <p:spPr bwMode="auto">
          <a:xfrm>
            <a:off x="586192" y="125254"/>
            <a:ext cx="109236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АНАЛИЗ стеков </a:t>
            </a:r>
            <a:r>
              <a:rPr lang="ru-RU" sz="32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 Black"/>
                <a:cs typeface="Arial"/>
              </a:rPr>
              <a:t>изображений</a:t>
            </a:r>
            <a:endParaRPr dirty="0"/>
          </a:p>
          <a:p>
            <a:pPr algn="ctr">
              <a:defRPr/>
            </a:pP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В поляризованном свете</a:t>
            </a:r>
          </a:p>
        </p:txBody>
      </p:sp>
      <p:sp>
        <p:nvSpPr>
          <p:cNvPr id="4" name="TextBox 3"/>
          <p:cNvSpPr txBox="1"/>
          <p:nvPr/>
        </p:nvSpPr>
        <p:spPr bwMode="auto">
          <a:xfrm>
            <a:off x="875347" y="1325532"/>
            <a:ext cx="10441305" cy="90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marL="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ru-RU" sz="1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Сегментация зерен минералов по углам погасания, автоматическое выделение цветной маской участков шлифа (зерен минералов), имеющих однотипную кристаллическую структуру. </a:t>
            </a:r>
            <a:r>
              <a:rPr lang="ru-RU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Возможность измерений </a:t>
            </a:r>
            <a:r>
              <a:rPr lang="ru-RU" sz="1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размеров и площадей зерен на </a:t>
            </a:r>
            <a:r>
              <a:rPr lang="ru-RU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изображениях стека.</a:t>
            </a:r>
            <a:endParaRPr dirty="0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04613" y="2353455"/>
            <a:ext cx="6104543" cy="3911819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6565" y="2392619"/>
            <a:ext cx="5380635" cy="3606324"/>
          </a:xfrm>
          <a:prstGeom prst="rect">
            <a:avLst/>
          </a:prstGeom>
        </p:spPr>
      </p:pic>
      <p:sp>
        <p:nvSpPr>
          <p:cNvPr id="11" name="TextBox 15"/>
          <p:cNvSpPr txBox="1"/>
          <p:nvPr/>
        </p:nvSpPr>
        <p:spPr bwMode="auto">
          <a:xfrm>
            <a:off x="6506565" y="6161167"/>
            <a:ext cx="4448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marL="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ru-RU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</a:rPr>
              <a:t>Цветная маска </a:t>
            </a:r>
            <a:r>
              <a:rPr lang="ru-RU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</a:rPr>
              <a:t>участков шлифа (зерен минералов), имеющих однотипную кристаллическую структуру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6150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39245" y="3622155"/>
            <a:ext cx="7054271" cy="2569913"/>
          </a:xfrm>
          <a:prstGeom prst="rect">
            <a:avLst/>
          </a:prstGeom>
        </p:spPr>
      </p:pic>
      <p:pic>
        <p:nvPicPr>
          <p:cNvPr id="3" name="Picture 8" descr="D:\Sveta\TMP\crhbyijns для рекламы\GX 53 10х_adv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108041" y="3626246"/>
            <a:ext cx="2803980" cy="256582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6"/>
          <p:cNvSpPr txBox="1">
            <a:spLocks noChangeArrowheads="1"/>
          </p:cNvSpPr>
          <p:nvPr/>
        </p:nvSpPr>
        <p:spPr bwMode="auto">
          <a:xfrm>
            <a:off x="1088495" y="1588828"/>
            <a:ext cx="4320000" cy="830985"/>
          </a:xfrm>
          <a:prstGeom prst="rect">
            <a:avLst/>
          </a:prstGeom>
          <a:noFill/>
          <a:ln>
            <a:noFill/>
          </a:ln>
        </p:spPr>
        <p:txBody>
          <a:bodyPr wrap="square" lIns="91430" tIns="45714" rIns="91430" bIns="45714">
            <a:spAutoFit/>
          </a:bodyPr>
          <a:lstStyle>
            <a:lvl1pPr>
              <a:defRPr>
                <a:solidFill>
                  <a:schemeClr val="tx1"/>
                </a:solidFill>
                <a:latin typeface="Arial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9pPr>
          </a:lstStyle>
          <a:p>
            <a:pPr>
              <a:defRPr/>
            </a:pPr>
            <a:r>
              <a:rPr lang="ru-RU" sz="1600">
                <a:solidFill>
                  <a:prstClr val="black"/>
                </a:solidFill>
              </a:rPr>
              <a:t>Получение цифровой копии максимальной поверхности образца или требуемого фрагмента / фрагментов за минуты</a:t>
            </a:r>
            <a:endParaRPr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076117" y="2697610"/>
            <a:ext cx="4320000" cy="584763"/>
          </a:xfrm>
          <a:prstGeom prst="rect">
            <a:avLst/>
          </a:prstGeom>
          <a:noFill/>
          <a:ln>
            <a:noFill/>
          </a:ln>
        </p:spPr>
        <p:txBody>
          <a:bodyPr wrap="square" lIns="91430" tIns="45714" rIns="91430" bIns="45714">
            <a:spAutoFit/>
          </a:bodyPr>
          <a:lstStyle>
            <a:lvl1pPr>
              <a:defRPr>
                <a:solidFill>
                  <a:schemeClr val="tx1"/>
                </a:solidFill>
                <a:latin typeface="Arial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9pPr>
          </a:lstStyle>
          <a:p>
            <a:pPr>
              <a:defRPr/>
            </a:pPr>
            <a:r>
              <a:rPr lang="ru-RU" sz="1600">
                <a:solidFill>
                  <a:prstClr val="black"/>
                </a:solidFill>
              </a:rPr>
              <a:t>Автоматическая установка масштаба при переключении объективов</a:t>
            </a: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6934199" y="1588828"/>
            <a:ext cx="4320000" cy="584763"/>
          </a:xfrm>
          <a:prstGeom prst="rect">
            <a:avLst/>
          </a:prstGeom>
          <a:noFill/>
          <a:ln>
            <a:noFill/>
          </a:ln>
        </p:spPr>
        <p:txBody>
          <a:bodyPr wrap="square" lIns="91430" tIns="45714" rIns="91430" bIns="45714">
            <a:spAutoFit/>
          </a:bodyPr>
          <a:lstStyle>
            <a:lvl1pPr>
              <a:defRPr>
                <a:solidFill>
                  <a:schemeClr val="tx1"/>
                </a:solidFill>
                <a:latin typeface="Arial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defRPr>
                <a:solidFill>
                  <a:schemeClr val="tx1"/>
                </a:solidFill>
                <a:latin typeface="Arial"/>
              </a:defRPr>
            </a:lvl9pPr>
          </a:lstStyle>
          <a:p>
            <a:pPr>
              <a:defRPr/>
            </a:pPr>
            <a:r>
              <a:rPr lang="ru-RU" sz="1600">
                <a:solidFill>
                  <a:prstClr val="black"/>
                </a:solidFill>
              </a:rPr>
              <a:t>Автоматическое воспроизведение условий съемки при смене объективов 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6934199" y="2234339"/>
            <a:ext cx="4320000" cy="1123403"/>
          </a:xfrm>
          <a:prstGeom prst="rect">
            <a:avLst/>
          </a:prstGeom>
          <a:noFill/>
          <a:ln>
            <a:noFill/>
          </a:ln>
        </p:spPr>
        <p:txBody>
          <a:bodyPr wrap="square" lIns="137178" tIns="68589" rIns="137178" bIns="68589">
            <a:spAutoFit/>
          </a:bodyPr>
          <a:lstStyle>
            <a:lvl1pPr>
              <a:spcBef>
                <a:spcPts val="0"/>
              </a:spcBef>
              <a:buChar char="•"/>
              <a:defRPr sz="1200">
                <a:solidFill>
                  <a:schemeClr val="accent1"/>
                </a:solidFill>
                <a:latin typeface="Arial"/>
              </a:defRPr>
            </a:lvl1pPr>
            <a:lvl2pPr marL="742950" indent="-285750">
              <a:spcBef>
                <a:spcPts val="0"/>
              </a:spcBef>
              <a:buChar char="•"/>
              <a:defRPr sz="1200">
                <a:solidFill>
                  <a:schemeClr val="accent1"/>
                </a:solidFill>
                <a:latin typeface="Arial"/>
              </a:defRPr>
            </a:lvl2pPr>
            <a:lvl3pPr marL="1143000" indent="-228600">
              <a:spcBef>
                <a:spcPts val="0"/>
              </a:spcBef>
              <a:buChar char="•"/>
              <a:defRPr sz="1200">
                <a:solidFill>
                  <a:schemeClr val="accent1"/>
                </a:solidFill>
                <a:latin typeface="Arial"/>
              </a:defRPr>
            </a:lvl3pPr>
            <a:lvl4pPr marL="1600200" indent="-228600">
              <a:spcBef>
                <a:spcPts val="0"/>
              </a:spcBef>
              <a:buChar char="•"/>
              <a:defRPr sz="1200">
                <a:solidFill>
                  <a:schemeClr val="accent1"/>
                </a:solidFill>
                <a:latin typeface="Arial"/>
              </a:defRPr>
            </a:lvl4pPr>
            <a:lvl5pPr marL="2057400" indent="-228600">
              <a:spcBef>
                <a:spcPts val="0"/>
              </a:spcBef>
              <a:buChar char="•"/>
              <a:defRPr sz="1200">
                <a:solidFill>
                  <a:schemeClr val="accent1"/>
                </a:solidFill>
                <a:latin typeface="Arial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buChar char="•"/>
              <a:defRPr sz="1200">
                <a:solidFill>
                  <a:schemeClr val="accent1"/>
                </a:solidFill>
                <a:latin typeface="Arial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buChar char="•"/>
              <a:defRPr sz="1200">
                <a:solidFill>
                  <a:schemeClr val="accent1"/>
                </a:solidFill>
                <a:latin typeface="Arial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buChar char="•"/>
              <a:defRPr sz="1200">
                <a:solidFill>
                  <a:schemeClr val="accent1"/>
                </a:solidFill>
                <a:latin typeface="Arial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buChar char="•"/>
              <a:defRPr sz="1200">
                <a:solidFill>
                  <a:schemeClr val="accent1"/>
                </a:solidFill>
                <a:latin typeface="Arial"/>
              </a:defRPr>
            </a:lvl9pPr>
          </a:lstStyle>
          <a:p>
            <a:pPr>
              <a:spcBef>
                <a:spcPts val="0"/>
              </a:spcBef>
              <a:spcAft>
                <a:spcPts val="900"/>
              </a:spcAft>
              <a:buFontTx/>
              <a:buNone/>
              <a:defRPr/>
            </a:pPr>
            <a:r>
              <a:rPr lang="ru-RU" sz="1600">
                <a:solidFill>
                  <a:prstClr val="black"/>
                </a:solidFill>
              </a:rPr>
              <a:t>Запатентованная технология съемки из видеопотока позволяет получать и анализировать панорамы </a:t>
            </a:r>
            <a:br>
              <a:rPr lang="ru-RU" sz="1600">
                <a:solidFill>
                  <a:prstClr val="black"/>
                </a:solidFill>
              </a:rPr>
            </a:br>
            <a:r>
              <a:rPr lang="ru-RU" sz="1600" b="1">
                <a:solidFill>
                  <a:srgbClr val="B85E1A"/>
                </a:solidFill>
              </a:rPr>
              <a:t>БЕЗ ОГРАНИЧЕНИЯ РАЗМЕРА</a:t>
            </a:r>
            <a:endParaRPr/>
          </a:p>
        </p:txBody>
      </p:sp>
      <p:sp>
        <p:nvSpPr>
          <p:cNvPr id="8" name="TextBox 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Съемка и анализ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Панорамных изображений</a:t>
            </a:r>
            <a:endParaRPr lang="ru-RU" sz="3200">
              <a:solidFill>
                <a:prstClr val="black"/>
              </a:solidFill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39245" y="1625176"/>
            <a:ext cx="256033" cy="25603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39245" y="2746318"/>
            <a:ext cx="256033" cy="256033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6568545" y="1645304"/>
            <a:ext cx="256033" cy="25603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6568544" y="2355992"/>
            <a:ext cx="256033" cy="25603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 bwMode="auto">
          <a:xfrm>
            <a:off x="1850569" y="2090479"/>
            <a:ext cx="81091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Специализированное ПО </a:t>
            </a:r>
            <a:r>
              <a:rPr lang="en-US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SIAMS AIM</a:t>
            </a: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для глубокого машинного обучения</a:t>
            </a:r>
            <a:endParaRPr/>
          </a:p>
        </p:txBody>
      </p:sp>
      <p:pic>
        <p:nvPicPr>
          <p:cNvPr id="14" name="Рисунок 13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2613285" y="2503765"/>
            <a:ext cx="3274219" cy="4248474"/>
          </a:xfrm>
          <a:prstGeom prst="rect">
            <a:avLst/>
          </a:prstGeom>
          <a:noFill/>
          <a:ln w="3175"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Рисунок 15"/>
          <p:cNvPicPr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6287311" y="2503765"/>
            <a:ext cx="3968496" cy="4248473"/>
          </a:xfrm>
          <a:prstGeom prst="rect">
            <a:avLst/>
          </a:prstGeom>
          <a:noFill/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18" name="TextBox 1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8" name="Скругленный прямоугольник 7"/>
          <p:cNvSpPr/>
          <p:nvPr/>
        </p:nvSpPr>
        <p:spPr bwMode="auto">
          <a:xfrm>
            <a:off x="3470527" y="1435962"/>
            <a:ext cx="5250946" cy="539595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9" name="Прямоугольник 8"/>
          <p:cNvSpPr/>
          <p:nvPr/>
        </p:nvSpPr>
        <p:spPr bwMode="auto">
          <a:xfrm>
            <a:off x="3549758" y="1536482"/>
            <a:ext cx="50924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для сегментации слабоконтрастных минералов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9" name="Рисунок 18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457141" y="5223676"/>
            <a:ext cx="282104" cy="256033"/>
          </a:xfrm>
          <a:prstGeom prst="rect">
            <a:avLst/>
          </a:prstGeom>
        </p:spPr>
      </p:pic>
      <p:sp>
        <p:nvSpPr>
          <p:cNvPr id="24" name="Скругленный прямоугольник 23"/>
          <p:cNvSpPr/>
          <p:nvPr/>
        </p:nvSpPr>
        <p:spPr bwMode="auto">
          <a:xfrm>
            <a:off x="9667362" y="2618709"/>
            <a:ext cx="2187181" cy="278384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26" name="Скругленный прямоугольник 25"/>
          <p:cNvSpPr/>
          <p:nvPr/>
        </p:nvSpPr>
        <p:spPr bwMode="auto">
          <a:xfrm>
            <a:off x="589041" y="1269635"/>
            <a:ext cx="10839571" cy="539595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28" name="Прямоугольник 27"/>
          <p:cNvSpPr/>
          <p:nvPr/>
        </p:nvSpPr>
        <p:spPr bwMode="auto">
          <a:xfrm>
            <a:off x="589041" y="1353787"/>
            <a:ext cx="1083957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Нейромодели для сегментации минералов на изображениях при параллельных и скрещенных николях</a:t>
            </a:r>
            <a:endParaRPr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3112" y="1979778"/>
            <a:ext cx="5799600" cy="298542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3112" y="1979778"/>
            <a:ext cx="5799601" cy="2985428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6188650" y="1978492"/>
            <a:ext cx="5808274" cy="298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 bwMode="auto">
          <a:xfrm>
            <a:off x="739246" y="5135753"/>
            <a:ext cx="52234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В петрографических шлифах на некоторых рудных и породообразующих минералах в ПО </a:t>
            </a:r>
            <a:r>
              <a:rPr lang="en-US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SIAMS AIM </a:t>
            </a: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проведено обучение нейросети путём создания разметки искомых минералов в проходящем свете при параллельных и скрещенных николях. </a:t>
            </a:r>
            <a:endParaRPr/>
          </a:p>
        </p:txBody>
      </p:sp>
      <p:sp>
        <p:nvSpPr>
          <p:cNvPr id="12" name="TextBox 11"/>
          <p:cNvSpPr txBox="1"/>
          <p:nvPr/>
        </p:nvSpPr>
        <p:spPr bwMode="auto">
          <a:xfrm>
            <a:off x="6066378" y="5135753"/>
            <a:ext cx="57881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На графиках </a:t>
            </a:r>
            <a:r>
              <a:rPr lang="en-US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loss </a:t>
            </a: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функции и матрицы ошибок отслеживается корректность распознавания нейросетью объектов. График истории обучения является сводным </a:t>
            </a:r>
            <a:r>
              <a:rPr lang="en-US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loss </a:t>
            </a: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функции и демонстрирует прогресс обучения нейромодуля.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8768" y="2021704"/>
            <a:ext cx="9206978" cy="4741200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9486524" y="3597654"/>
            <a:ext cx="256033" cy="256033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 bwMode="auto">
          <a:xfrm>
            <a:off x="9749062" y="3519785"/>
            <a:ext cx="237626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В ПО </a:t>
            </a:r>
            <a:r>
              <a:rPr lang="en-US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SIAMS 900</a:t>
            </a: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 выполнена сегментация сподуменов на изображениях в параллельных и скрещенных николях одновременно.</a:t>
            </a:r>
            <a:endParaRPr/>
          </a:p>
        </p:txBody>
      </p:sp>
      <p:sp>
        <p:nvSpPr>
          <p:cNvPr id="13" name="Скругленный прямоугольник 12"/>
          <p:cNvSpPr/>
          <p:nvPr/>
        </p:nvSpPr>
        <p:spPr bwMode="auto">
          <a:xfrm>
            <a:off x="774608" y="1338830"/>
            <a:ext cx="10678148" cy="539595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4" name="Прямоугольник 13"/>
          <p:cNvSpPr/>
          <p:nvPr/>
        </p:nvSpPr>
        <p:spPr bwMode="auto">
          <a:xfrm>
            <a:off x="774608" y="1328010"/>
            <a:ext cx="1067814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Программное решение с нейромодулями для определения количественного содержания компонента </a:t>
            </a:r>
            <a:endParaRPr/>
          </a:p>
          <a:p>
            <a:pPr algn="ctr"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на примере сподумена</a:t>
            </a:r>
            <a:endParaRPr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8768" y="2021704"/>
            <a:ext cx="9206978" cy="4741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 bwMode="auto">
          <a:xfrm>
            <a:off x="9815737" y="3598129"/>
            <a:ext cx="22238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Сподумен, сегментированный нейросетью. Изображение в параллельных николях.</a:t>
            </a:r>
            <a:endParaRPr/>
          </a:p>
        </p:txBody>
      </p:sp>
      <p:pic>
        <p:nvPicPr>
          <p:cNvPr id="19" name="Рисунок 18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9559704" y="3664330"/>
            <a:ext cx="256033" cy="256033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8768" y="2021704"/>
            <a:ext cx="9234948" cy="474156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8768" y="2021704"/>
            <a:ext cx="9234948" cy="4741560"/>
          </a:xfrm>
          <a:prstGeom prst="rect">
            <a:avLst/>
          </a:prstGeom>
        </p:spPr>
      </p:pic>
      <p:sp>
        <p:nvSpPr>
          <p:cNvPr id="16" name="Скругленный прямоугольник 15"/>
          <p:cNvSpPr/>
          <p:nvPr/>
        </p:nvSpPr>
        <p:spPr bwMode="auto">
          <a:xfrm>
            <a:off x="774608" y="1338830"/>
            <a:ext cx="10678148" cy="539595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 bwMode="auto">
          <a:xfrm>
            <a:off x="774608" y="1328010"/>
            <a:ext cx="1067814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Программное решение с нейромодулями для определения количественного содержания компонента </a:t>
            </a:r>
            <a:endParaRPr/>
          </a:p>
          <a:p>
            <a:pPr algn="ctr"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на примере сподумена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 bwMode="auto">
          <a:xfrm>
            <a:off x="9815737" y="3598129"/>
            <a:ext cx="22238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Сподумен, сегментированный нейросетью. Изображение в скрещенных николях.</a:t>
            </a:r>
            <a:endParaRPr/>
          </a:p>
        </p:txBody>
      </p:sp>
      <p:pic>
        <p:nvPicPr>
          <p:cNvPr id="19" name="Рисунок 18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9559704" y="3664330"/>
            <a:ext cx="256033" cy="256033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Применение технологии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Глубокого машинного обучения</a:t>
            </a:r>
            <a:endParaRPr lang="ru-RU" sz="3200">
              <a:solidFill>
                <a:prstClr val="black"/>
              </a:solidFill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8768" y="2021704"/>
            <a:ext cx="9234948" cy="4741200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4"/>
          <a:stretch/>
        </p:blipFill>
        <p:spPr bwMode="auto">
          <a:xfrm>
            <a:off x="148768" y="2021704"/>
            <a:ext cx="9234948" cy="4741200"/>
          </a:xfrm>
          <a:prstGeom prst="rect">
            <a:avLst/>
          </a:prstGeom>
        </p:spPr>
      </p:pic>
      <p:sp>
        <p:nvSpPr>
          <p:cNvPr id="13" name="Скругленный прямоугольник 12"/>
          <p:cNvSpPr/>
          <p:nvPr/>
        </p:nvSpPr>
        <p:spPr bwMode="auto">
          <a:xfrm>
            <a:off x="774608" y="1338830"/>
            <a:ext cx="10678148" cy="539595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4" name="Прямоугольник 13"/>
          <p:cNvSpPr/>
          <p:nvPr/>
        </p:nvSpPr>
        <p:spPr bwMode="auto">
          <a:xfrm>
            <a:off x="887506" y="1328010"/>
            <a:ext cx="1056525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Программное решение с нейромодулями для определения количественного содержания компонента </a:t>
            </a:r>
            <a:endParaRPr/>
          </a:p>
          <a:p>
            <a:pPr algn="ctr">
              <a:defRPr/>
            </a:pPr>
            <a:r>
              <a:rPr lang="ru-RU" sz="1600" b="1">
                <a:solidFill>
                  <a:prstClr val="white"/>
                </a:solidFill>
                <a:latin typeface="Arial"/>
                <a:cs typeface="Arial"/>
              </a:rPr>
              <a:t>на примере сподумена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2217493" y="6068611"/>
            <a:ext cx="8605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Сходимость результатов распознавания сподумена </a:t>
            </a:r>
            <a:r>
              <a:rPr lang="ru-RU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нейросетью</a:t>
            </a:r>
            <a:r>
              <a:rPr lang="ru-RU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в параллельных и скрещенных николях.</a:t>
            </a: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7498" y="6130162"/>
            <a:ext cx="256033" cy="25603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Применение технологии</a:t>
            </a:r>
          </a:p>
          <a:p>
            <a:pPr algn="ctr"/>
            <a:r>
              <a:rPr lang="ru-RU" sz="3200" b="1" cap="all" dirty="0">
                <a:solidFill>
                  <a:srgbClr val="D16B1E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Глубокого машинного обучения</a:t>
            </a:r>
            <a:endParaRPr lang="ru-RU" sz="3200" dirty="0"/>
          </a:p>
        </p:txBody>
      </p:sp>
      <p:pic>
        <p:nvPicPr>
          <p:cNvPr id="16" name="Рисунок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6559" y="2016381"/>
            <a:ext cx="4279324" cy="3898115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5"/>
          <a:srcRect l="1102"/>
          <a:stretch/>
        </p:blipFill>
        <p:spPr>
          <a:xfrm>
            <a:off x="1590772" y="2016381"/>
            <a:ext cx="4282258" cy="3896604"/>
          </a:xfrm>
          <a:prstGeom prst="rect">
            <a:avLst/>
          </a:prstGeom>
        </p:spPr>
      </p:pic>
      <p:sp>
        <p:nvSpPr>
          <p:cNvPr id="20" name="Скругленный прямоугольник 19"/>
          <p:cNvSpPr/>
          <p:nvPr/>
        </p:nvSpPr>
        <p:spPr>
          <a:xfrm>
            <a:off x="774608" y="1338830"/>
            <a:ext cx="10678148" cy="539595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Прямоугольник 20"/>
          <p:cNvSpPr/>
          <p:nvPr/>
        </p:nvSpPr>
        <p:spPr>
          <a:xfrm>
            <a:off x="774608" y="1328010"/>
            <a:ext cx="1067814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Программное решение с </a:t>
            </a:r>
            <a:r>
              <a:rPr lang="ru-RU" sz="1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нейромодулями</a:t>
            </a:r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для определения количественного содержания компонента </a:t>
            </a:r>
          </a:p>
          <a:p>
            <a:pPr algn="ctr"/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 примере сподумена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" name="Скругленный прямоугольник 20"/>
          <p:cNvSpPr/>
          <p:nvPr/>
        </p:nvSpPr>
        <p:spPr bwMode="auto">
          <a:xfrm>
            <a:off x="1612106" y="1444837"/>
            <a:ext cx="8967788" cy="720724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8" name="TextBox 1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Количественный анализ</a:t>
            </a:r>
            <a:endParaRPr/>
          </a:p>
          <a:p>
            <a:pPr algn="ctr">
              <a:defRPr/>
            </a:pPr>
            <a:r>
              <a:rPr lang="ru-RU" sz="3200" b="1" cap="all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В ПО «Минерал С7»</a:t>
            </a:r>
            <a:endParaRPr lang="ru-RU" sz="3200">
              <a:solidFill>
                <a:prstClr val="black"/>
              </a:solidFill>
            </a:endParaRPr>
          </a:p>
        </p:txBody>
      </p:sp>
      <p:sp>
        <p:nvSpPr>
          <p:cNvPr id="16" name="Rectangle 3"/>
          <p:cNvSpPr>
            <a:spLocks noChangeArrowheads="1"/>
          </p:cNvSpPr>
          <p:nvPr/>
        </p:nvSpPr>
        <p:spPr bwMode="auto">
          <a:xfrm>
            <a:off x="1695450" y="1439394"/>
            <a:ext cx="8801101" cy="720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1600" b="1">
                <a:solidFill>
                  <a:prstClr val="black"/>
                </a:solidFill>
                <a:latin typeface="Arial"/>
                <a:cs typeface="Arial"/>
              </a:rPr>
              <a:t>Анализ зёрен минералов: </a:t>
            </a:r>
            <a:br>
              <a:rPr lang="ru-RU" sz="1600" b="1">
                <a:solidFill>
                  <a:prstClr val="black"/>
                </a:solidFill>
                <a:latin typeface="Arial"/>
                <a:cs typeface="Arial"/>
              </a:rPr>
            </a:br>
            <a:r>
              <a:rPr lang="ru-RU" sz="1600" b="1">
                <a:solidFill>
                  <a:prstClr val="black"/>
                </a:solidFill>
                <a:latin typeface="Arial"/>
                <a:cs typeface="Arial"/>
              </a:rPr>
              <a:t>массовая доля, раскрытие, распределение по размеру</a:t>
            </a:r>
            <a:endParaRPr/>
          </a:p>
        </p:txBody>
      </p:sp>
      <p:graphicFrame>
        <p:nvGraphicFramePr>
          <p:cNvPr id="19" name="Group 368"/>
          <p:cNvGraphicFramePr>
            <a:graphicFrameLocks/>
          </p:cNvGraphicFramePr>
          <p:nvPr/>
        </p:nvGraphicFramePr>
        <p:xfrm>
          <a:off x="1612106" y="2236321"/>
          <a:ext cx="8967788" cy="439579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27148"/>
                <a:gridCol w="572833"/>
                <a:gridCol w="661719"/>
                <a:gridCol w="582709"/>
                <a:gridCol w="2627127"/>
                <a:gridCol w="572833"/>
                <a:gridCol w="2923419"/>
              </a:tblGrid>
              <a:tr h="512763">
                <a:tc rowSpan="2"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Минерал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Массовая доля, %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Раскрытие, %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Все зёрна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Своб. зёрна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</a:tr>
              <a:tr h="511175">
                <a:tc vMerge="1">
                  <a:txBody>
                    <a:bodyPr/>
                    <a:lstStyle/>
                    <a:p>
                      <a:pPr>
                        <a:defRPr/>
                      </a:pPr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>
                        <a:defRPr/>
                      </a:pPr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>
                        <a:defRPr/>
                      </a:pPr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Кол-во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Размеры, мкм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Кол-во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Размеры, мкм</a:t>
                      </a:r>
                      <a:endParaRPr lang="ru-RU" sz="11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Пирит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19,2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47,4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1137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1x1 - 41x87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45-60=30,5%, 30-45=26,7%, 60-90=23,0%, 20-30=13,2%, 10-20=6,2%, 3-10=0,5%, 0-3=0,0%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634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1x1 - 41x87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45-60=29,0%, 30-45=25,5%, 60-90=19,8%, 20-30=16,5%, 10-20=8,5%, 3-10=0,7%, 0-3=0,0%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Галенит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13,4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43,7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2402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1x1 - 25x66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10-20=28,8%, 20-30=25,8%, 30-45=18,5%, 60-90=11,2%, 3-10=10,4%, 45-60=5,4%, 0-3=0,0%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1249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1x1 - 41x63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10-20=40,6%, 20-30=19,4%, 3-10=18,1%, 30-45=11,3%, 60-90=10,6%, 0-3=0,0%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Халькопирит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25,3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34,8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6416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1x1 - 62x181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90-∞=25,0%, 60-90=23,0%, 45-60=16,5%, 30-45=15,7%, 20-30=9,7%, 10-20=7,0%, 3-10=3,2%, 0-3=0,0%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4059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1x1 - 87x134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90-∞=23,6%, 60-90=16,1%, 10-20=14,1%, 20-30=13,8%, 45-60=11,7%, 30-45=11,7%, 3-10=9,0%, 0-3=0,0%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Сфалерит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42,1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60,8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14201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1x1 - 32x131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30-45=28,0%, 45-60=23,1%, 60-90=16,1%, 20-30=14,9%, 10-20=8,3%, 90-∞=7,0%, 3-10=2,5%, 0-3=0,1%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11615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1x1 - 32x131</a:t>
                      </a:r>
                      <a:b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</a:br>
                      <a:r>
                        <a:rPr lang="ru-RU" sz="11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30-45=27,9%, 45-60=20,2%, 20-30=17,4%, 10-20=11,7%, 90-∞=9,7%, 60-90=9,1%, 3-10=3,7%, 0-3=0,2% </a:t>
                      </a:r>
                      <a:endParaRPr lang="ru-RU" sz="11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" name="Скругленный прямоугольник 20"/>
          <p:cNvSpPr/>
          <p:nvPr/>
        </p:nvSpPr>
        <p:spPr bwMode="auto">
          <a:xfrm>
            <a:off x="7073930" y="3156916"/>
            <a:ext cx="4768365" cy="789155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>
              <a:solidFill>
                <a:prstClr val="white"/>
              </a:solidFill>
            </a:endParaRPr>
          </a:p>
        </p:txBody>
      </p:sp>
      <p:sp>
        <p:nvSpPr>
          <p:cNvPr id="18" name="TextBox 17"/>
          <p:cNvSpPr txBox="1"/>
          <p:nvPr/>
        </p:nvSpPr>
        <p:spPr bwMode="auto">
          <a:xfrm>
            <a:off x="739245" y="227342"/>
            <a:ext cx="10713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3200" b="1" cap="all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Расчет химического состава</a:t>
            </a:r>
            <a:endParaRPr dirty="0"/>
          </a:p>
          <a:p>
            <a:pPr algn="ctr">
              <a:defRPr/>
            </a:pPr>
            <a:r>
              <a:rPr lang="ru-RU" sz="3200" b="1" cap="all" dirty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В ПО «Минерал С7»</a:t>
            </a:r>
            <a:endParaRPr lang="ru-RU" sz="3200" dirty="0">
              <a:solidFill>
                <a:prstClr val="black"/>
              </a:solidFill>
            </a:endParaRPr>
          </a:p>
        </p:txBody>
      </p:sp>
      <p:pic>
        <p:nvPicPr>
          <p:cNvPr id="6" name="Picture 6" descr="справочник"/>
          <p:cNvPicPr>
            <a:picLocks noChangeArrowheads="1"/>
          </p:cNvPicPr>
          <p:nvPr/>
        </p:nvPicPr>
        <p:blipFill>
          <a:blip r:embed="rId2"/>
          <a:stretch/>
        </p:blipFill>
        <p:spPr bwMode="auto">
          <a:xfrm>
            <a:off x="766763" y="3163396"/>
            <a:ext cx="6042660" cy="3194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7038209" y="2998933"/>
            <a:ext cx="483980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endParaRPr lang="ru-RU" sz="1600">
              <a:solidFill>
                <a:prstClr val="black"/>
              </a:solidFill>
              <a:latin typeface="Arial"/>
              <a:cs typeface="Arial"/>
            </a:endParaRPr>
          </a:p>
          <a:p>
            <a:pPr algn="ctr">
              <a:defRPr/>
            </a:pPr>
            <a:r>
              <a:rPr lang="ru-RU" sz="1600" b="1">
                <a:solidFill>
                  <a:prstClr val="black"/>
                </a:solidFill>
                <a:latin typeface="Arial"/>
                <a:cs typeface="Arial"/>
              </a:rPr>
              <a:t>Пример для полиметаллической руды </a:t>
            </a:r>
            <a:br>
              <a:rPr lang="ru-RU" sz="1600" b="1">
                <a:solidFill>
                  <a:prstClr val="black"/>
                </a:solidFill>
                <a:latin typeface="Arial"/>
                <a:cs typeface="Arial"/>
              </a:rPr>
            </a:br>
            <a:r>
              <a:rPr lang="ru-RU" sz="1600" b="1">
                <a:solidFill>
                  <a:prstClr val="black"/>
                </a:solidFill>
                <a:latin typeface="Arial"/>
                <a:cs typeface="Arial"/>
              </a:rPr>
              <a:t>(пирит + галенит + халькопирит + сфалерит)</a:t>
            </a:r>
            <a:endParaRPr lang="ru-RU" sz="16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038906" y="1770074"/>
            <a:ext cx="5901041" cy="1425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ru-RU" sz="160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Используя данные из встроенного справочника минералов выполняется автоматический пересчёт содержания минералов в  содержание химических элементов в минеральном сырье.</a:t>
            </a:r>
            <a:endParaRPr/>
          </a:p>
          <a:p>
            <a:pPr>
              <a:lnSpc>
                <a:spcPct val="110000"/>
              </a:lnSpc>
              <a:defRPr/>
            </a:pPr>
            <a:endParaRPr lang="ru-RU" sz="1600">
              <a:solidFill>
                <a:prstClr val="black">
                  <a:lumMod val="85000"/>
                  <a:lumOff val="15000"/>
                </a:prstClr>
              </a:solidFill>
              <a:latin typeface="Arial"/>
              <a:cs typeface="Arial"/>
            </a:endParaRPr>
          </a:p>
        </p:txBody>
      </p:sp>
      <p:graphicFrame>
        <p:nvGraphicFramePr>
          <p:cNvPr id="9" name="Group 50"/>
          <p:cNvGraphicFramePr>
            <a:graphicFrameLocks noGrp="1"/>
          </p:cNvGraphicFramePr>
          <p:nvPr/>
        </p:nvGraphicFramePr>
        <p:xfrm>
          <a:off x="7073930" y="4010169"/>
          <a:ext cx="4768365" cy="234791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24915"/>
                <a:gridCol w="703073"/>
                <a:gridCol w="773379"/>
                <a:gridCol w="703073"/>
                <a:gridCol w="668452"/>
                <a:gridCol w="795473"/>
              </a:tblGrid>
              <a:tr h="398464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Минерал 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S</a:t>
                      </a: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,%</a:t>
                      </a:r>
                      <a:endParaRPr lang="en-US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Pb </a:t>
                      </a: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,%</a:t>
                      </a:r>
                      <a:endParaRPr lang="en-US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Fe </a:t>
                      </a: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,%</a:t>
                      </a:r>
                      <a:endParaRPr lang="en-US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Cu </a:t>
                      </a: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,%</a:t>
                      </a:r>
                      <a:endParaRPr lang="en-US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Zn </a:t>
                      </a: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,%</a:t>
                      </a:r>
                      <a:endParaRPr lang="en-US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311148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Галенит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1,0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6,2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Кубанит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0,5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0,6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0,3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Халькопирит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3,6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3,2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3,6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Сфалерит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14,3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1,2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27,7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260435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Пирит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20,2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17,6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-</a:t>
                      </a:r>
                      <a:endParaRPr lang="ru-RU" sz="1200" b="0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330517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Итого, %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39,6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6,2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22,6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3,9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ru-RU" sz="1200" b="1" u="none" strike="noStrike" cap="none">
                          <a:ln>
                            <a:noFill/>
                          </a:ln>
                          <a:latin typeface="Arial"/>
                          <a:cs typeface="Arial"/>
                        </a:rPr>
                        <a:t>27,7</a:t>
                      </a:r>
                      <a:endParaRPr lang="ru-RU" sz="1200" b="1" i="0" u="none" strike="noStrike" cap="none">
                        <a:ln>
                          <a:noFill/>
                        </a:ln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39245" y="1864138"/>
            <a:ext cx="256033" cy="25603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44006" y="5202578"/>
            <a:ext cx="288000" cy="288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739244" y="5918735"/>
            <a:ext cx="302401" cy="28800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2969807" y="5202578"/>
            <a:ext cx="284571" cy="288000"/>
          </a:xfrm>
          <a:prstGeom prst="rect">
            <a:avLst/>
          </a:prstGeom>
        </p:spPr>
      </p:pic>
      <p:sp>
        <p:nvSpPr>
          <p:cNvPr id="8" name="Объект 2"/>
          <p:cNvSpPr txBox="1"/>
          <p:nvPr/>
        </p:nvSpPr>
        <p:spPr bwMode="auto">
          <a:xfrm>
            <a:off x="1047753" y="5172729"/>
            <a:ext cx="2277833" cy="422528"/>
          </a:xfrm>
          <a:prstGeom prst="rect">
            <a:avLst/>
          </a:prstGeom>
        </p:spPr>
        <p:txBody>
          <a:bodyPr/>
          <a:lstStyle>
            <a:lvl1pPr marL="228600" indent="-228600" algn="l" defTabSz="9144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SzPct val="100000"/>
              <a:buNone/>
              <a:defRPr/>
            </a:pPr>
            <a:r>
              <a:rPr lang="ru-RU" sz="1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+7 343 379 00 34</a:t>
            </a:r>
            <a:endParaRPr/>
          </a:p>
        </p:txBody>
      </p:sp>
      <p:sp>
        <p:nvSpPr>
          <p:cNvPr id="9" name="Объект 2"/>
          <p:cNvSpPr txBox="1"/>
          <p:nvPr/>
        </p:nvSpPr>
        <p:spPr bwMode="auto">
          <a:xfrm>
            <a:off x="3241218" y="5172729"/>
            <a:ext cx="2277833" cy="422528"/>
          </a:xfrm>
          <a:prstGeom prst="rect">
            <a:avLst/>
          </a:prstGeom>
        </p:spPr>
        <p:txBody>
          <a:bodyPr/>
          <a:lstStyle>
            <a:lvl1pPr marL="228600" indent="-228600" algn="l" defTabSz="9144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SzPct val="100000"/>
              <a:buNone/>
              <a:defRPr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https://siams.com/</a:t>
            </a:r>
            <a:endParaRPr lang="ru-RU" sz="16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0" name="Объект 2"/>
          <p:cNvSpPr txBox="1"/>
          <p:nvPr/>
        </p:nvSpPr>
        <p:spPr bwMode="auto">
          <a:xfrm>
            <a:off x="1047753" y="5886541"/>
            <a:ext cx="4454976" cy="422528"/>
          </a:xfrm>
          <a:prstGeom prst="rect">
            <a:avLst/>
          </a:prstGeom>
        </p:spPr>
        <p:txBody>
          <a:bodyPr/>
          <a:lstStyle>
            <a:lvl1pPr marL="228600" indent="-228600" algn="l" defTabSz="9144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SzPct val="100000"/>
              <a:buNone/>
              <a:defRPr/>
            </a:pPr>
            <a:r>
              <a:rPr lang="ru-RU" sz="1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Екатеринбург, Коминтерна, 16, офис 604</a:t>
            </a:r>
            <a:endParaRPr/>
          </a:p>
        </p:txBody>
      </p:sp>
      <p:sp>
        <p:nvSpPr>
          <p:cNvPr id="14" name="Прямоугольник 13"/>
          <p:cNvSpPr/>
          <p:nvPr/>
        </p:nvSpPr>
        <p:spPr bwMode="auto">
          <a:xfrm>
            <a:off x="0" y="4305300"/>
            <a:ext cx="4974771" cy="478971"/>
          </a:xfrm>
          <a:custGeom>
            <a:avLst/>
            <a:gdLst>
              <a:gd name="connsiteX0" fmla="*/ 0 w 4974771"/>
              <a:gd name="connsiteY0" fmla="*/ 0 h 468085"/>
              <a:gd name="connsiteX1" fmla="*/ 4974771 w 4974771"/>
              <a:gd name="connsiteY1" fmla="*/ 0 h 468085"/>
              <a:gd name="connsiteX2" fmla="*/ 4974771 w 4974771"/>
              <a:gd name="connsiteY2" fmla="*/ 468085 h 468085"/>
              <a:gd name="connsiteX3" fmla="*/ 0 w 4974771"/>
              <a:gd name="connsiteY3" fmla="*/ 468085 h 468085"/>
              <a:gd name="connsiteX4" fmla="*/ 0 w 4974771"/>
              <a:gd name="connsiteY4" fmla="*/ 0 h 468085"/>
              <a:gd name="connsiteX0" fmla="*/ 0 w 4974771"/>
              <a:gd name="connsiteY0" fmla="*/ 10886 h 478971"/>
              <a:gd name="connsiteX1" fmla="*/ 4718956 w 4974771"/>
              <a:gd name="connsiteY1" fmla="*/ 0 h 478971"/>
              <a:gd name="connsiteX2" fmla="*/ 4974771 w 4974771"/>
              <a:gd name="connsiteY2" fmla="*/ 478971 h 478971"/>
              <a:gd name="connsiteX3" fmla="*/ 0 w 4974771"/>
              <a:gd name="connsiteY3" fmla="*/ 478971 h 478971"/>
              <a:gd name="connsiteX4" fmla="*/ 0 w 4974771"/>
              <a:gd name="connsiteY4" fmla="*/ 10886 h 478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4771" h="478971" extrusionOk="0">
                <a:moveTo>
                  <a:pt x="0" y="10886"/>
                </a:moveTo>
                <a:lnTo>
                  <a:pt x="4718956" y="0"/>
                </a:lnTo>
                <a:lnTo>
                  <a:pt x="4974771" y="478971"/>
                </a:lnTo>
                <a:lnTo>
                  <a:pt x="0" y="478971"/>
                </a:lnTo>
                <a:lnTo>
                  <a:pt x="0" y="10886"/>
                </a:lnTo>
                <a:close/>
              </a:path>
            </a:pathLst>
          </a:custGeom>
          <a:solidFill>
            <a:srgbClr val="D16B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15" name="TextBox 14"/>
          <p:cNvSpPr txBox="1"/>
          <p:nvPr/>
        </p:nvSpPr>
        <p:spPr bwMode="auto">
          <a:xfrm>
            <a:off x="985753" y="4375330"/>
            <a:ext cx="38958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ru-RU" sz="1600" b="1" cap="all" dirty="0">
                <a:solidFill>
                  <a:schemeClr val="bg1"/>
                </a:solidFill>
                <a:latin typeface="Arial"/>
                <a:cs typeface="Arial"/>
              </a:rPr>
              <a:t>Контакты для сотрудничества </a:t>
            </a:r>
            <a:endParaRPr dirty="0"/>
          </a:p>
        </p:txBody>
      </p:sp>
      <p:sp>
        <p:nvSpPr>
          <p:cNvPr id="11" name="TextBox 10"/>
          <p:cNvSpPr txBox="1"/>
          <p:nvPr/>
        </p:nvSpPr>
        <p:spPr bwMode="auto">
          <a:xfrm>
            <a:off x="529695" y="1827542"/>
            <a:ext cx="57631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3200" b="1" cap="all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ea typeface="Roboto Black"/>
                <a:cs typeface="Arial"/>
              </a:rPr>
              <a:t>Ждем вас на выставочном стенде</a:t>
            </a:r>
            <a:endParaRPr dirty="0"/>
          </a:p>
          <a:p>
            <a:pPr>
              <a:defRPr/>
            </a:pPr>
            <a:r>
              <a:rPr lang="en-US" sz="3200" b="1" cap="all" smtClean="0">
                <a:solidFill>
                  <a:srgbClr val="D16B1E"/>
                </a:solidFill>
                <a:latin typeface="Arial"/>
                <a:ea typeface="Roboto Black"/>
                <a:cs typeface="Arial"/>
              </a:rPr>
              <a:t>SIAMS</a:t>
            </a:r>
            <a:endParaRPr lang="en-US" sz="3200" b="1" cap="all" dirty="0" smtClean="0">
              <a:solidFill>
                <a:srgbClr val="D16B1E"/>
              </a:solidFill>
              <a:latin typeface="Arial"/>
              <a:ea typeface="Roboto Black"/>
              <a:cs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w="http://schemas.openxmlformats.org/wordprocessingml/2006/main" xmlns:m="http://schemas.openxmlformats.org/officeDocument/2006/math" xmlns="">
      <p:transition advClick="1"/>
    </mc:Fallback>
  </mc:AlternateContent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Стандартная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1006</TotalTime>
  <Words>2111</Words>
  <Application>Microsoft Office PowerPoint</Application>
  <DocSecurity>0</DocSecurity>
  <PresentationFormat>Широкоэкранный</PresentationFormat>
  <Paragraphs>342</Paragraphs>
  <Slides>40</Slides>
  <Notes>7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3</vt:i4>
      </vt:variant>
      <vt:variant>
        <vt:lpstr>Заголовки слайдов</vt:lpstr>
      </vt:variant>
      <vt:variant>
        <vt:i4>40</vt:i4>
      </vt:variant>
    </vt:vector>
  </HeadingPairs>
  <TitlesOfParts>
    <vt:vector size="47" baseType="lpstr">
      <vt:lpstr>Arial</vt:lpstr>
      <vt:lpstr>Calibri</vt:lpstr>
      <vt:lpstr>Calibri Light</vt:lpstr>
      <vt:lpstr>Roboto Black</vt:lpstr>
      <vt:lpstr>Тема Office</vt:lpstr>
      <vt:lpstr>1_Тема Office</vt:lpstr>
      <vt:lpstr>2_Тема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subject/>
  <dc:creator>sveta</dc:creator>
  <cp:keywords/>
  <dc:description/>
  <cp:lastModifiedBy>sveta</cp:lastModifiedBy>
  <cp:revision>260</cp:revision>
  <dcterms:created xsi:type="dcterms:W3CDTF">2024-09-11T12:01:30Z</dcterms:created>
  <dcterms:modified xsi:type="dcterms:W3CDTF">2026-04-17T11:47:16Z</dcterms:modified>
  <cp:category/>
  <dc:identifier/>
  <cp:contentStatus/>
  <dc:language/>
  <cp:version/>
</cp:coreProperties>
</file>