
<file path=[Content_Types].xml><?xml version="1.0" encoding="utf-8"?>
<Types xmlns="http://schemas.openxmlformats.org/package/2006/content-types">
  <Default Extension="bin" ContentType="application/vnd.openxmlformats-officedocument.oleObject"/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58"/>
  </p:notesMasterIdLst>
  <p:sldIdLst>
    <p:sldId id="256" r:id="rId2"/>
    <p:sldId id="330" r:id="rId3"/>
    <p:sldId id="332" r:id="rId4"/>
    <p:sldId id="331" r:id="rId5"/>
    <p:sldId id="333" r:id="rId6"/>
    <p:sldId id="334" r:id="rId7"/>
    <p:sldId id="327" r:id="rId8"/>
    <p:sldId id="335" r:id="rId9"/>
    <p:sldId id="336" r:id="rId10"/>
    <p:sldId id="342" r:id="rId11"/>
    <p:sldId id="341" r:id="rId12"/>
    <p:sldId id="343" r:id="rId13"/>
    <p:sldId id="344" r:id="rId14"/>
    <p:sldId id="340" r:id="rId15"/>
    <p:sldId id="339" r:id="rId16"/>
    <p:sldId id="338" r:id="rId17"/>
    <p:sldId id="345" r:id="rId18"/>
    <p:sldId id="346" r:id="rId19"/>
    <p:sldId id="347" r:id="rId20"/>
    <p:sldId id="349" r:id="rId21"/>
    <p:sldId id="348" r:id="rId22"/>
    <p:sldId id="337" r:id="rId23"/>
    <p:sldId id="350" r:id="rId24"/>
    <p:sldId id="351" r:id="rId25"/>
    <p:sldId id="352" r:id="rId26"/>
    <p:sldId id="329" r:id="rId27"/>
    <p:sldId id="354" r:id="rId28"/>
    <p:sldId id="355" r:id="rId29"/>
    <p:sldId id="353" r:id="rId30"/>
    <p:sldId id="356" r:id="rId31"/>
    <p:sldId id="357" r:id="rId32"/>
    <p:sldId id="281" r:id="rId33"/>
    <p:sldId id="266" r:id="rId34"/>
    <p:sldId id="309" r:id="rId35"/>
    <p:sldId id="310" r:id="rId36"/>
    <p:sldId id="323" r:id="rId37"/>
    <p:sldId id="317" r:id="rId38"/>
    <p:sldId id="318" r:id="rId39"/>
    <p:sldId id="324" r:id="rId40"/>
    <p:sldId id="283" r:id="rId41"/>
    <p:sldId id="325" r:id="rId42"/>
    <p:sldId id="273" r:id="rId43"/>
    <p:sldId id="305" r:id="rId44"/>
    <p:sldId id="308" r:id="rId45"/>
    <p:sldId id="288" r:id="rId46"/>
    <p:sldId id="289" r:id="rId47"/>
    <p:sldId id="300" r:id="rId48"/>
    <p:sldId id="290" r:id="rId49"/>
    <p:sldId id="291" r:id="rId50"/>
    <p:sldId id="293" r:id="rId51"/>
    <p:sldId id="265" r:id="rId52"/>
    <p:sldId id="267" r:id="rId53"/>
    <p:sldId id="282" r:id="rId54"/>
    <p:sldId id="279" r:id="rId55"/>
    <p:sldId id="285" r:id="rId56"/>
    <p:sldId id="292" r:id="rId57"/>
  </p:sldIdLst>
  <p:sldSz cx="12192000" cy="6858000"/>
  <p:notesSz cx="6858000" cy="9144000"/>
  <p:defaultTextStyle>
    <a:defPPr>
      <a:defRPr lang="ru-RU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70AD47"/>
    <a:srgbClr val="7030A0"/>
    <a:srgbClr val="FFC000"/>
    <a:srgbClr val="C55A11"/>
    <a:srgbClr val="FEFEFE"/>
    <a:srgbClr val="C9C3EF"/>
    <a:srgbClr val="71A7A7"/>
    <a:srgbClr val="F9F4A3"/>
    <a:srgbClr val="FFCEB5"/>
    <a:srgbClr val="BA64A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Средний стиль 2 — акцент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Средний стиль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00A15C55-8517-42AA-B614-E9B94910E393}" styleName="Средний стиль 2 — акцент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93296810-A885-4BE3-A3E7-6D5BEEA58F35}" styleName="Средний стиль 2 — акцент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7DF18680-E054-41AD-8BC1-D1AEF772440D}" styleName="Средний стиль 2 — акцент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14" autoAdjust="0"/>
    <p:restoredTop sz="95097" autoAdjust="0"/>
  </p:normalViewPr>
  <p:slideViewPr>
    <p:cSldViewPr snapToGrid="0">
      <p:cViewPr varScale="1">
        <p:scale>
          <a:sx n="83" d="100"/>
          <a:sy n="83" d="100"/>
        </p:scale>
        <p:origin x="686" y="77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61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хний колонтитул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ru-RU"/>
          </a:p>
        </p:txBody>
      </p:sp>
      <p:sp>
        <p:nvSpPr>
          <p:cNvPr id="3" name="Дата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3AFBAC9-ACE2-4EEC-92E0-1653FD764609}" type="datetimeFigureOut">
              <a:rPr lang="ru-RU" smtClean="0"/>
              <a:t>20.04.2026</a:t>
            </a:fld>
            <a:endParaRPr lang="ru-RU"/>
          </a:p>
        </p:txBody>
      </p:sp>
      <p:sp>
        <p:nvSpPr>
          <p:cNvPr id="4" name="Образ слайда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ru-RU"/>
          </a:p>
        </p:txBody>
      </p:sp>
      <p:sp>
        <p:nvSpPr>
          <p:cNvPr id="5" name="Заметки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ru-RU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EA824C-7D5A-4474-8074-7AA36D58B07E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93830797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Титульны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ru-RU"/>
              <a:t>Образец заголовка</a:t>
            </a:r>
          </a:p>
        </p:txBody>
      </p:sp>
      <p:sp>
        <p:nvSpPr>
          <p:cNvPr id="3" name="Подзаголовок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ru-RU"/>
              <a:t>Образец подзаголовка</a:t>
            </a:r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7D1E21-211F-4DDD-A9C8-C7DD7E57048C}" type="datetime1">
              <a:rPr lang="ru-RU" smtClean="0"/>
              <a:t>20.04.2026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2240CE-82D0-450A-9966-52B283054DC1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569182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Заголовок и объек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Объект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DEC3BE-897B-45CF-BED1-4755B8B5B802}" type="datetime1">
              <a:rPr lang="ru-RU" smtClean="0"/>
              <a:t>20.04.2026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2240CE-82D0-450A-9966-52B283054DC1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34004671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Заголовок раздел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ru-RU"/>
              <a:t>Образец заголовка</a:t>
            </a:r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B1C649-A6FA-4F63-9473-545B3A3FCE4B}" type="datetime1">
              <a:rPr lang="ru-RU" smtClean="0"/>
              <a:t>20.04.2026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2240CE-82D0-450A-9966-52B283054DC1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4934454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Два объект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Объект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4" name="Объект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5" name="Дата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FD0C4A-D5CC-425E-8A8C-82A862C29DB5}" type="datetime1">
              <a:rPr lang="ru-RU" smtClean="0"/>
              <a:t>20.04.2026</a:t>
            </a:fld>
            <a:endParaRPr lang="ru-RU"/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2240CE-82D0-450A-9966-52B283054DC1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41297707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Сравнение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4" name="Объект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5" name="Текст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6" name="Объект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7" name="Дата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1C456E-29B5-4845-B528-1474CE2A1516}" type="datetime1">
              <a:rPr lang="ru-RU" smtClean="0"/>
              <a:t>20.04.2026</a:t>
            </a:fld>
            <a:endParaRPr lang="ru-RU"/>
          </a:p>
        </p:txBody>
      </p:sp>
      <p:sp>
        <p:nvSpPr>
          <p:cNvPr id="8" name="Нижний колонтитул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9" name="Номер слайда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2240CE-82D0-450A-9966-52B283054DC1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93585716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Только заголовок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Дата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974F6C-109F-4C01-812E-EC3AD89AD55E}" type="datetime1">
              <a:rPr lang="ru-RU" smtClean="0"/>
              <a:t>20.04.2026</a:t>
            </a:fld>
            <a:endParaRPr lang="ru-RU"/>
          </a:p>
        </p:txBody>
      </p:sp>
      <p:sp>
        <p:nvSpPr>
          <p:cNvPr id="4" name="Нижний колонтитул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5" name="Номер слайда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2240CE-82D0-450A-9966-52B283054DC1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6594240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Пусто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Дата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55C77F-EC20-4DB1-AD4F-0F740023D0D7}" type="datetime1">
              <a:rPr lang="ru-RU" smtClean="0"/>
              <a:t>20.04.2026</a:t>
            </a:fld>
            <a:endParaRPr lang="ru-RU"/>
          </a:p>
        </p:txBody>
      </p:sp>
      <p:sp>
        <p:nvSpPr>
          <p:cNvPr id="3" name="Нижний колонтитул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2240CE-82D0-450A-9966-52B283054DC1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5929032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Объект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ru-RU"/>
              <a:t>Образец заголовка</a:t>
            </a:r>
          </a:p>
        </p:txBody>
      </p:sp>
      <p:sp>
        <p:nvSpPr>
          <p:cNvPr id="3" name="Объект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5" name="Дата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EFB208-4832-4833-B252-47533CAECADC}" type="datetime1">
              <a:rPr lang="ru-RU" smtClean="0"/>
              <a:t>20.04.2026</a:t>
            </a:fld>
            <a:endParaRPr lang="ru-RU"/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2240CE-82D0-450A-9966-52B283054DC1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6162206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Рисунок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ru-RU"/>
              <a:t>Образец заголовка</a:t>
            </a:r>
          </a:p>
        </p:txBody>
      </p:sp>
      <p:sp>
        <p:nvSpPr>
          <p:cNvPr id="3" name="Рисунок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ru-RU"/>
          </a:p>
        </p:txBody>
      </p:sp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5" name="Дата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08941C-35EB-45DF-B053-B36469D2E154}" type="datetime1">
              <a:rPr lang="ru-RU" smtClean="0"/>
              <a:t>20.04.2026</a:t>
            </a:fld>
            <a:endParaRPr lang="ru-RU"/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2240CE-82D0-450A-9966-52B283054DC1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72226637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Заголовок и вертикальный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Вертикальный текст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29C1B8-736F-4C73-8E95-304794FCC987}" type="datetime1">
              <a:rPr lang="ru-RU" smtClean="0"/>
              <a:t>20.04.2026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2240CE-82D0-450A-9966-52B283054DC1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8930474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Вертикальный заголовок и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тикальный заголовок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Вертикальный текст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AE6153-7669-41CC-B068-5899667225FA}" type="datetime1">
              <a:rPr lang="ru-RU" smtClean="0"/>
              <a:t>20.04.2026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2240CE-82D0-450A-9966-52B283054DC1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85846766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4" name="Дата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650F2FE-C8B8-444E-AE8A-528126639D6D}" type="datetime1">
              <a:rPr lang="ru-RU" smtClean="0"/>
              <a:t>20.04.2026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42240CE-82D0-450A-9966-52B283054DC1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9040218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ru-RU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emf"/><Relationship Id="rId13" Type="http://schemas.openxmlformats.org/officeDocument/2006/relationships/oleObject" Target="../embeddings/oleObject6.bin"/><Relationship Id="rId18" Type="http://schemas.openxmlformats.org/officeDocument/2006/relationships/image" Target="../media/image10.emf"/><Relationship Id="rId26" Type="http://schemas.openxmlformats.org/officeDocument/2006/relationships/image" Target="../media/image14.emf"/><Relationship Id="rId3" Type="http://schemas.openxmlformats.org/officeDocument/2006/relationships/oleObject" Target="../embeddings/oleObject1.bin"/><Relationship Id="rId21" Type="http://schemas.openxmlformats.org/officeDocument/2006/relationships/oleObject" Target="../embeddings/oleObject10.bin"/><Relationship Id="rId7" Type="http://schemas.openxmlformats.org/officeDocument/2006/relationships/oleObject" Target="../embeddings/oleObject3.bin"/><Relationship Id="rId12" Type="http://schemas.openxmlformats.org/officeDocument/2006/relationships/image" Target="../media/image7.emf"/><Relationship Id="rId17" Type="http://schemas.openxmlformats.org/officeDocument/2006/relationships/oleObject" Target="../embeddings/oleObject8.bin"/><Relationship Id="rId25" Type="http://schemas.openxmlformats.org/officeDocument/2006/relationships/oleObject" Target="../embeddings/oleObject12.bin"/><Relationship Id="rId2" Type="http://schemas.openxmlformats.org/officeDocument/2006/relationships/image" Target="../media/image2.jpeg"/><Relationship Id="rId16" Type="http://schemas.openxmlformats.org/officeDocument/2006/relationships/image" Target="../media/image9.emf"/><Relationship Id="rId20" Type="http://schemas.openxmlformats.org/officeDocument/2006/relationships/image" Target="../media/image11.emf"/><Relationship Id="rId29" Type="http://schemas.openxmlformats.org/officeDocument/2006/relationships/oleObject" Target="../embeddings/oleObject14.bin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emf"/><Relationship Id="rId11" Type="http://schemas.openxmlformats.org/officeDocument/2006/relationships/oleObject" Target="../embeddings/oleObject5.bin"/><Relationship Id="rId24" Type="http://schemas.openxmlformats.org/officeDocument/2006/relationships/image" Target="../media/image13.emf"/><Relationship Id="rId32" Type="http://schemas.openxmlformats.org/officeDocument/2006/relationships/image" Target="../media/image17.emf"/><Relationship Id="rId5" Type="http://schemas.openxmlformats.org/officeDocument/2006/relationships/oleObject" Target="../embeddings/oleObject2.bin"/><Relationship Id="rId15" Type="http://schemas.openxmlformats.org/officeDocument/2006/relationships/oleObject" Target="../embeddings/oleObject7.bin"/><Relationship Id="rId23" Type="http://schemas.openxmlformats.org/officeDocument/2006/relationships/oleObject" Target="../embeddings/oleObject11.bin"/><Relationship Id="rId28" Type="http://schemas.openxmlformats.org/officeDocument/2006/relationships/image" Target="../media/image15.emf"/><Relationship Id="rId10" Type="http://schemas.openxmlformats.org/officeDocument/2006/relationships/image" Target="../media/image6.emf"/><Relationship Id="rId19" Type="http://schemas.openxmlformats.org/officeDocument/2006/relationships/oleObject" Target="../embeddings/oleObject9.bin"/><Relationship Id="rId31" Type="http://schemas.openxmlformats.org/officeDocument/2006/relationships/oleObject" Target="../embeddings/oleObject15.bin"/><Relationship Id="rId4" Type="http://schemas.openxmlformats.org/officeDocument/2006/relationships/image" Target="../media/image3.emf"/><Relationship Id="rId9" Type="http://schemas.openxmlformats.org/officeDocument/2006/relationships/oleObject" Target="../embeddings/oleObject4.bin"/><Relationship Id="rId14" Type="http://schemas.openxmlformats.org/officeDocument/2006/relationships/image" Target="../media/image8.emf"/><Relationship Id="rId22" Type="http://schemas.openxmlformats.org/officeDocument/2006/relationships/image" Target="../media/image12.emf"/><Relationship Id="rId27" Type="http://schemas.openxmlformats.org/officeDocument/2006/relationships/oleObject" Target="../embeddings/oleObject13.bin"/><Relationship Id="rId30" Type="http://schemas.openxmlformats.org/officeDocument/2006/relationships/image" Target="../media/image16.emf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3.jpeg"/><Relationship Id="rId5" Type="http://schemas.openxmlformats.org/officeDocument/2006/relationships/image" Target="../media/image22.jpeg"/><Relationship Id="rId4" Type="http://schemas.openxmlformats.org/officeDocument/2006/relationships/image" Target="../media/image21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eg"/><Relationship Id="rId7" Type="http://schemas.openxmlformats.org/officeDocument/2006/relationships/image" Target="../media/image38.jpeg"/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7.jpeg"/><Relationship Id="rId5" Type="http://schemas.openxmlformats.org/officeDocument/2006/relationships/image" Target="../media/image36.jpeg"/><Relationship Id="rId4" Type="http://schemas.openxmlformats.org/officeDocument/2006/relationships/image" Target="../media/image35.jpe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jpeg"/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3.jpeg"/><Relationship Id="rId4" Type="http://schemas.openxmlformats.org/officeDocument/2006/relationships/image" Target="../media/image42.jpe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jpeg"/><Relationship Id="rId2" Type="http://schemas.openxmlformats.org/officeDocument/2006/relationships/image" Target="../media/image44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7.jpeg"/><Relationship Id="rId4" Type="http://schemas.openxmlformats.org/officeDocument/2006/relationships/image" Target="../media/image46.jpeg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16.bin"/><Relationship Id="rId13" Type="http://schemas.openxmlformats.org/officeDocument/2006/relationships/image" Target="../media/image56.emf"/><Relationship Id="rId3" Type="http://schemas.openxmlformats.org/officeDocument/2006/relationships/image" Target="../media/image49.jpeg"/><Relationship Id="rId7" Type="http://schemas.openxmlformats.org/officeDocument/2006/relationships/image" Target="../media/image53.jpeg"/><Relationship Id="rId12" Type="http://schemas.openxmlformats.org/officeDocument/2006/relationships/oleObject" Target="../embeddings/oleObject18.bin"/><Relationship Id="rId2" Type="http://schemas.openxmlformats.org/officeDocument/2006/relationships/image" Target="../media/image48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2.jpeg"/><Relationship Id="rId11" Type="http://schemas.openxmlformats.org/officeDocument/2006/relationships/image" Target="../media/image55.emf"/><Relationship Id="rId5" Type="http://schemas.openxmlformats.org/officeDocument/2006/relationships/image" Target="../media/image51.jpeg"/><Relationship Id="rId10" Type="http://schemas.openxmlformats.org/officeDocument/2006/relationships/oleObject" Target="../embeddings/oleObject17.bin"/><Relationship Id="rId4" Type="http://schemas.openxmlformats.org/officeDocument/2006/relationships/image" Target="../media/image50.jpeg"/><Relationship Id="rId9" Type="http://schemas.openxmlformats.org/officeDocument/2006/relationships/image" Target="../media/image54.emf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62.emf"/><Relationship Id="rId13" Type="http://schemas.openxmlformats.org/officeDocument/2006/relationships/oleObject" Target="../embeddings/oleObject22.bin"/><Relationship Id="rId3" Type="http://schemas.openxmlformats.org/officeDocument/2006/relationships/image" Target="../media/image58.jpeg"/><Relationship Id="rId7" Type="http://schemas.openxmlformats.org/officeDocument/2006/relationships/oleObject" Target="../embeddings/oleObject19.bin"/><Relationship Id="rId12" Type="http://schemas.openxmlformats.org/officeDocument/2006/relationships/image" Target="../media/image64.emf"/><Relationship Id="rId2" Type="http://schemas.openxmlformats.org/officeDocument/2006/relationships/image" Target="../media/image57.jpeg"/><Relationship Id="rId16" Type="http://schemas.openxmlformats.org/officeDocument/2006/relationships/image" Target="../media/image66.emf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1.jpeg"/><Relationship Id="rId11" Type="http://schemas.openxmlformats.org/officeDocument/2006/relationships/oleObject" Target="../embeddings/oleObject21.bin"/><Relationship Id="rId5" Type="http://schemas.openxmlformats.org/officeDocument/2006/relationships/image" Target="../media/image60.jpeg"/><Relationship Id="rId15" Type="http://schemas.openxmlformats.org/officeDocument/2006/relationships/oleObject" Target="../embeddings/oleObject23.bin"/><Relationship Id="rId10" Type="http://schemas.openxmlformats.org/officeDocument/2006/relationships/image" Target="../media/image63.emf"/><Relationship Id="rId4" Type="http://schemas.openxmlformats.org/officeDocument/2006/relationships/image" Target="../media/image59.jpeg"/><Relationship Id="rId9" Type="http://schemas.openxmlformats.org/officeDocument/2006/relationships/oleObject" Target="../embeddings/oleObject20.bin"/><Relationship Id="rId14" Type="http://schemas.openxmlformats.org/officeDocument/2006/relationships/image" Target="../media/image65.emf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3.jpeg"/><Relationship Id="rId13" Type="http://schemas.openxmlformats.org/officeDocument/2006/relationships/image" Target="../media/image63.emf"/><Relationship Id="rId3" Type="http://schemas.openxmlformats.org/officeDocument/2006/relationships/image" Target="../media/image68.jpeg"/><Relationship Id="rId7" Type="http://schemas.openxmlformats.org/officeDocument/2006/relationships/image" Target="../media/image72.jpeg"/><Relationship Id="rId12" Type="http://schemas.openxmlformats.org/officeDocument/2006/relationships/oleObject" Target="../embeddings/oleObject20.bin"/><Relationship Id="rId2" Type="http://schemas.openxmlformats.org/officeDocument/2006/relationships/image" Target="../media/image67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71.jpeg"/><Relationship Id="rId11" Type="http://schemas.openxmlformats.org/officeDocument/2006/relationships/image" Target="../media/image62.emf"/><Relationship Id="rId5" Type="http://schemas.openxmlformats.org/officeDocument/2006/relationships/image" Target="../media/image70.jpeg"/><Relationship Id="rId15" Type="http://schemas.openxmlformats.org/officeDocument/2006/relationships/image" Target="../media/image66.emf"/><Relationship Id="rId10" Type="http://schemas.openxmlformats.org/officeDocument/2006/relationships/oleObject" Target="../embeddings/oleObject19.bin"/><Relationship Id="rId4" Type="http://schemas.openxmlformats.org/officeDocument/2006/relationships/image" Target="../media/image69.jpeg"/><Relationship Id="rId9" Type="http://schemas.openxmlformats.org/officeDocument/2006/relationships/image" Target="../media/image74.jpeg"/><Relationship Id="rId14" Type="http://schemas.openxmlformats.org/officeDocument/2006/relationships/oleObject" Target="../embeddings/oleObject23.bin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6.jpeg"/><Relationship Id="rId2" Type="http://schemas.openxmlformats.org/officeDocument/2006/relationships/image" Target="../media/image75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8.jpeg"/><Relationship Id="rId4" Type="http://schemas.openxmlformats.org/officeDocument/2006/relationships/image" Target="../media/image77.jpeg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26.bin"/><Relationship Id="rId13" Type="http://schemas.openxmlformats.org/officeDocument/2006/relationships/image" Target="../media/image86.png"/><Relationship Id="rId3" Type="http://schemas.openxmlformats.org/officeDocument/2006/relationships/image" Target="../media/image80.jpeg"/><Relationship Id="rId7" Type="http://schemas.openxmlformats.org/officeDocument/2006/relationships/image" Target="../media/image82.emf"/><Relationship Id="rId12" Type="http://schemas.openxmlformats.org/officeDocument/2006/relationships/image" Target="../media/image85.png"/><Relationship Id="rId2" Type="http://schemas.openxmlformats.org/officeDocument/2006/relationships/image" Target="../media/image79.jpeg"/><Relationship Id="rId1" Type="http://schemas.openxmlformats.org/officeDocument/2006/relationships/slideLayout" Target="../slideLayouts/slideLayout2.xml"/><Relationship Id="rId6" Type="http://schemas.openxmlformats.org/officeDocument/2006/relationships/oleObject" Target="../embeddings/oleObject25.bin"/><Relationship Id="rId11" Type="http://schemas.openxmlformats.org/officeDocument/2006/relationships/image" Target="../media/image84.emf"/><Relationship Id="rId5" Type="http://schemas.openxmlformats.org/officeDocument/2006/relationships/image" Target="../media/image81.emf"/><Relationship Id="rId10" Type="http://schemas.openxmlformats.org/officeDocument/2006/relationships/oleObject" Target="../embeddings/oleObject27.bin"/><Relationship Id="rId4" Type="http://schemas.openxmlformats.org/officeDocument/2006/relationships/oleObject" Target="../embeddings/oleObject24.bin"/><Relationship Id="rId9" Type="http://schemas.openxmlformats.org/officeDocument/2006/relationships/image" Target="../media/image83.emf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image" Target="../media/image93.jpeg"/><Relationship Id="rId3" Type="http://schemas.openxmlformats.org/officeDocument/2006/relationships/image" Target="../media/image88.jpeg"/><Relationship Id="rId7" Type="http://schemas.openxmlformats.org/officeDocument/2006/relationships/image" Target="../media/image92.jpeg"/><Relationship Id="rId2" Type="http://schemas.openxmlformats.org/officeDocument/2006/relationships/image" Target="../media/image87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1.jpeg"/><Relationship Id="rId5" Type="http://schemas.openxmlformats.org/officeDocument/2006/relationships/image" Target="../media/image90.jpeg"/><Relationship Id="rId4" Type="http://schemas.openxmlformats.org/officeDocument/2006/relationships/image" Target="../media/image89.jpeg"/><Relationship Id="rId9" Type="http://schemas.openxmlformats.org/officeDocument/2006/relationships/image" Target="../media/image94.jpeg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6.jpg"/><Relationship Id="rId7" Type="http://schemas.openxmlformats.org/officeDocument/2006/relationships/image" Target="../media/image99.emf"/><Relationship Id="rId2" Type="http://schemas.openxmlformats.org/officeDocument/2006/relationships/image" Target="../media/image95.jpg"/><Relationship Id="rId1" Type="http://schemas.openxmlformats.org/officeDocument/2006/relationships/slideLayout" Target="../slideLayouts/slideLayout2.xml"/><Relationship Id="rId6" Type="http://schemas.openxmlformats.org/officeDocument/2006/relationships/oleObject" Target="../embeddings/oleObject28.bin"/><Relationship Id="rId5" Type="http://schemas.openxmlformats.org/officeDocument/2006/relationships/image" Target="../media/image98.jpeg"/><Relationship Id="rId4" Type="http://schemas.openxmlformats.org/officeDocument/2006/relationships/image" Target="../media/image97.jpg"/></Relationships>
</file>

<file path=ppt/slides/_rels/slide2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6.jpeg"/><Relationship Id="rId3" Type="http://schemas.openxmlformats.org/officeDocument/2006/relationships/image" Target="../media/image101.jpeg"/><Relationship Id="rId7" Type="http://schemas.openxmlformats.org/officeDocument/2006/relationships/image" Target="../media/image105.jpeg"/><Relationship Id="rId2" Type="http://schemas.openxmlformats.org/officeDocument/2006/relationships/image" Target="../media/image100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4.jpeg"/><Relationship Id="rId5" Type="http://schemas.openxmlformats.org/officeDocument/2006/relationships/image" Target="../media/image103.jpeg"/><Relationship Id="rId4" Type="http://schemas.openxmlformats.org/officeDocument/2006/relationships/image" Target="../media/image102.jpeg"/><Relationship Id="rId9" Type="http://schemas.openxmlformats.org/officeDocument/2006/relationships/image" Target="../media/image107.jpeg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8.jpe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0.png"/><Relationship Id="rId7" Type="http://schemas.openxmlformats.org/officeDocument/2006/relationships/image" Target="../media/image100.jpeg"/><Relationship Id="rId2" Type="http://schemas.openxmlformats.org/officeDocument/2006/relationships/image" Target="../media/image109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3.jpeg"/><Relationship Id="rId5" Type="http://schemas.openxmlformats.org/officeDocument/2006/relationships/image" Target="../media/image112.png"/><Relationship Id="rId4" Type="http://schemas.openxmlformats.org/officeDocument/2006/relationships/image" Target="../media/image111.png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5.png"/><Relationship Id="rId2" Type="http://schemas.openxmlformats.org/officeDocument/2006/relationships/image" Target="../media/image114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16.pn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0.png"/><Relationship Id="rId2" Type="http://schemas.openxmlformats.org/officeDocument/2006/relationships/image" Target="../media/image117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2.png"/><Relationship Id="rId4" Type="http://schemas.openxmlformats.org/officeDocument/2006/relationships/image" Target="../media/image111.pn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9.jpeg"/><Relationship Id="rId2" Type="http://schemas.openxmlformats.org/officeDocument/2006/relationships/image" Target="../media/image118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1.jpeg"/><Relationship Id="rId4" Type="http://schemas.openxmlformats.org/officeDocument/2006/relationships/image" Target="../media/image120.jpeg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2.jpeg"/><Relationship Id="rId2" Type="http://schemas.openxmlformats.org/officeDocument/2006/relationships/image" Target="../media/image75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5.jpeg"/><Relationship Id="rId5" Type="http://schemas.openxmlformats.org/officeDocument/2006/relationships/image" Target="../media/image124.jpeg"/><Relationship Id="rId4" Type="http://schemas.openxmlformats.org/officeDocument/2006/relationships/image" Target="../media/image123.jpeg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7.jpeg"/><Relationship Id="rId7" Type="http://schemas.openxmlformats.org/officeDocument/2006/relationships/image" Target="../media/image77.jpeg"/><Relationship Id="rId2" Type="http://schemas.openxmlformats.org/officeDocument/2006/relationships/image" Target="../media/image126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6.jpeg"/><Relationship Id="rId5" Type="http://schemas.openxmlformats.org/officeDocument/2006/relationships/image" Target="../media/image129.jpeg"/><Relationship Id="rId4" Type="http://schemas.openxmlformats.org/officeDocument/2006/relationships/image" Target="../media/image128.jpeg"/></Relationships>
</file>

<file path=ppt/slides/_rels/slide3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5.jpeg"/><Relationship Id="rId3" Type="http://schemas.openxmlformats.org/officeDocument/2006/relationships/image" Target="../media/image131.jpeg"/><Relationship Id="rId7" Type="http://schemas.openxmlformats.org/officeDocument/2006/relationships/image" Target="../media/image134.jpeg"/><Relationship Id="rId2" Type="http://schemas.openxmlformats.org/officeDocument/2006/relationships/image" Target="../media/image130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3.jpeg"/><Relationship Id="rId5" Type="http://schemas.openxmlformats.org/officeDocument/2006/relationships/image" Target="../media/image132.jpeg"/><Relationship Id="rId4" Type="http://schemas.openxmlformats.org/officeDocument/2006/relationships/image" Target="../media/image78.jpeg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7.jpeg"/><Relationship Id="rId2" Type="http://schemas.openxmlformats.org/officeDocument/2006/relationships/image" Target="../media/image136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39.jpeg"/><Relationship Id="rId4" Type="http://schemas.openxmlformats.org/officeDocument/2006/relationships/image" Target="../media/image138.jpeg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0.png"/><Relationship Id="rId1" Type="http://schemas.openxmlformats.org/officeDocument/2006/relationships/slideLayout" Target="../slideLayouts/slideLayout1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2.jpeg"/><Relationship Id="rId2" Type="http://schemas.openxmlformats.org/officeDocument/2006/relationships/image" Target="../media/image141.jpeg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4.jpeg"/><Relationship Id="rId2" Type="http://schemas.openxmlformats.org/officeDocument/2006/relationships/image" Target="../media/image143.tiff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45.jpeg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7.jpeg"/><Relationship Id="rId2" Type="http://schemas.openxmlformats.org/officeDocument/2006/relationships/image" Target="../media/image146.jp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49.jpeg"/><Relationship Id="rId4" Type="http://schemas.openxmlformats.org/officeDocument/2006/relationships/image" Target="../media/image148.jpeg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0.png"/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2.tiff"/><Relationship Id="rId2" Type="http://schemas.openxmlformats.org/officeDocument/2006/relationships/image" Target="../media/image15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54.jpeg"/><Relationship Id="rId4" Type="http://schemas.openxmlformats.org/officeDocument/2006/relationships/image" Target="../media/image153.jpeg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6.jpeg"/><Relationship Id="rId2" Type="http://schemas.openxmlformats.org/officeDocument/2006/relationships/image" Target="../media/image155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57.jpeg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9.png"/><Relationship Id="rId7" Type="http://schemas.openxmlformats.org/officeDocument/2006/relationships/image" Target="../media/image163.jpeg"/><Relationship Id="rId2" Type="http://schemas.openxmlformats.org/officeDocument/2006/relationships/image" Target="../media/image15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2.jpeg"/><Relationship Id="rId5" Type="http://schemas.openxmlformats.org/officeDocument/2006/relationships/image" Target="../media/image161.jpeg"/><Relationship Id="rId4" Type="http://schemas.openxmlformats.org/officeDocument/2006/relationships/image" Target="../media/image160.jpeg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5.tiff"/><Relationship Id="rId2" Type="http://schemas.openxmlformats.org/officeDocument/2006/relationships/image" Target="../media/image164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66.tiff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8.jpeg"/><Relationship Id="rId2" Type="http://schemas.openxmlformats.org/officeDocument/2006/relationships/image" Target="../media/image167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69.jpeg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1.tiff"/><Relationship Id="rId2" Type="http://schemas.openxmlformats.org/officeDocument/2006/relationships/image" Target="../media/image170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72.tiff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4.jpeg"/><Relationship Id="rId2" Type="http://schemas.openxmlformats.org/officeDocument/2006/relationships/image" Target="../media/image173.jpeg"/><Relationship Id="rId1" Type="http://schemas.openxmlformats.org/officeDocument/2006/relationships/slideLayout" Target="../slideLayouts/slideLayout1.xml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6.png"/><Relationship Id="rId2" Type="http://schemas.openxmlformats.org/officeDocument/2006/relationships/image" Target="../media/image175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79.png"/><Relationship Id="rId5" Type="http://schemas.openxmlformats.org/officeDocument/2006/relationships/image" Target="../media/image178.png"/><Relationship Id="rId4" Type="http://schemas.openxmlformats.org/officeDocument/2006/relationships/image" Target="../media/image177.png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1.png"/><Relationship Id="rId2" Type="http://schemas.openxmlformats.org/officeDocument/2006/relationships/image" Target="../media/image180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82.png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3.png"/><Relationship Id="rId1" Type="http://schemas.openxmlformats.org/officeDocument/2006/relationships/slideLayout" Target="../slideLayouts/slideLayout1.xml"/></Relationships>
</file>

<file path=ppt/slides/_rels/slide5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5.jpeg"/><Relationship Id="rId2" Type="http://schemas.openxmlformats.org/officeDocument/2006/relationships/image" Target="../media/image184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ctrTitle"/>
          </p:nvPr>
        </p:nvSpPr>
        <p:spPr>
          <a:xfrm>
            <a:off x="1" y="1805246"/>
            <a:ext cx="12191999" cy="2075333"/>
          </a:xfrm>
        </p:spPr>
        <p:txBody>
          <a:bodyPr>
            <a:noAutofit/>
          </a:bodyPr>
          <a:lstStyle/>
          <a:p>
            <a:r>
              <a:rPr lang="ru-RU" sz="3600" b="1" dirty="0">
                <a:latin typeface="Arial" panose="020B0604020202020204" pitchFamily="34" charset="0"/>
                <a:cs typeface="Arial" panose="020B0604020202020204" pitchFamily="34" charset="0"/>
              </a:rPr>
              <a:t>«Геологическое строение, минералого-геохимическая зональность и генезис Новониколаевского месторождения меди</a:t>
            </a:r>
            <a:br>
              <a:rPr lang="ru-RU" sz="36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ru-RU" sz="3600" b="1" dirty="0">
                <a:latin typeface="Arial" panose="020B0604020202020204" pitchFamily="34" charset="0"/>
                <a:cs typeface="Arial" panose="020B0604020202020204" pitchFamily="34" charset="0"/>
              </a:rPr>
              <a:t>(Южный Урал)»</a:t>
            </a:r>
          </a:p>
        </p:txBody>
      </p:sp>
      <p:sp>
        <p:nvSpPr>
          <p:cNvPr id="3" name="Подзаголовок 2"/>
          <p:cNvSpPr>
            <a:spLocks noGrp="1"/>
          </p:cNvSpPr>
          <p:nvPr>
            <p:ph type="subTitle" idx="1"/>
          </p:nvPr>
        </p:nvSpPr>
        <p:spPr>
          <a:xfrm>
            <a:off x="5924144" y="4742341"/>
            <a:ext cx="6267856" cy="1655762"/>
          </a:xfrm>
        </p:spPr>
        <p:txBody>
          <a:bodyPr>
            <a:normAutofit/>
          </a:bodyPr>
          <a:lstStyle/>
          <a:p>
            <a:pPr algn="l">
              <a:lnSpc>
                <a:spcPct val="110000"/>
              </a:lnSpc>
              <a:spcBef>
                <a:spcPts val="0"/>
              </a:spcBef>
            </a:pPr>
            <a:r>
              <a:rPr lang="ru-RU" sz="1800" dirty="0">
                <a:latin typeface="Arial" panose="020B0604020202020204" pitchFamily="34" charset="0"/>
                <a:cs typeface="Arial" panose="020B0604020202020204" pitchFamily="34" charset="0"/>
              </a:rPr>
              <a:t>Работу выполнил: </a:t>
            </a:r>
            <a:r>
              <a:rPr lang="ru-RU" sz="1800" dirty="0" err="1">
                <a:latin typeface="Arial" panose="020B0604020202020204" pitchFamily="34" charset="0"/>
                <a:cs typeface="Arial" panose="020B0604020202020204" pitchFamily="34" charset="0"/>
              </a:rPr>
              <a:t>Хребтиевский</a:t>
            </a:r>
            <a:r>
              <a:rPr lang="ru-RU" sz="1800" dirty="0">
                <a:latin typeface="Arial" panose="020B0604020202020204" pitchFamily="34" charset="0"/>
                <a:cs typeface="Arial" panose="020B0604020202020204" pitchFamily="34" charset="0"/>
              </a:rPr>
              <a:t> Владимир Валерьевич</a:t>
            </a:r>
            <a:br>
              <a:rPr lang="ru-RU" sz="1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ru-RU" sz="1800" dirty="0">
                <a:latin typeface="Arial" panose="020B0604020202020204" pitchFamily="34" charset="0"/>
                <a:cs typeface="Arial" panose="020B0604020202020204" pitchFamily="34" charset="0"/>
              </a:rPr>
              <a:t>Научные руководители:</a:t>
            </a:r>
          </a:p>
          <a:p>
            <a:pPr algn="l">
              <a:lnSpc>
                <a:spcPct val="110000"/>
              </a:lnSpc>
              <a:spcBef>
                <a:spcPts val="0"/>
              </a:spcBef>
            </a:pPr>
            <a:r>
              <a:rPr lang="ru-RU" sz="1800" dirty="0" err="1">
                <a:latin typeface="Arial" panose="020B0604020202020204" pitchFamily="34" charset="0"/>
                <a:cs typeface="Arial" panose="020B0604020202020204" pitchFamily="34" charset="0"/>
              </a:rPr>
              <a:t>д.г</a:t>
            </a:r>
            <a:r>
              <a:rPr lang="ru-RU" sz="1800" dirty="0">
                <a:latin typeface="Arial" panose="020B0604020202020204" pitchFamily="34" charset="0"/>
                <a:cs typeface="Arial" panose="020B0604020202020204" pitchFamily="34" charset="0"/>
              </a:rPr>
              <a:t>-м.-н.,  </a:t>
            </a:r>
            <a:r>
              <a:rPr lang="ru-RU" sz="1800" dirty="0" err="1">
                <a:latin typeface="Arial" panose="020B0604020202020204" pitchFamily="34" charset="0"/>
                <a:cs typeface="Arial" panose="020B0604020202020204" pitchFamily="34" charset="0"/>
              </a:rPr>
              <a:t>Якубчук</a:t>
            </a:r>
            <a:r>
              <a:rPr lang="ru-RU" sz="1800" dirty="0">
                <a:latin typeface="Arial" panose="020B0604020202020204" pitchFamily="34" charset="0"/>
                <a:cs typeface="Arial" panose="020B0604020202020204" pitchFamily="34" charset="0"/>
              </a:rPr>
              <a:t> Александр Сергеевич (МГУ), </a:t>
            </a:r>
          </a:p>
          <a:p>
            <a:pPr algn="l">
              <a:lnSpc>
                <a:spcPct val="110000"/>
              </a:lnSpc>
              <a:spcBef>
                <a:spcPts val="0"/>
              </a:spcBef>
            </a:pPr>
            <a:r>
              <a:rPr lang="ru-RU" sz="1800" dirty="0" err="1">
                <a:latin typeface="Arial" panose="020B0604020202020204" pitchFamily="34" charset="0"/>
                <a:cs typeface="Arial" panose="020B0604020202020204" pitchFamily="34" charset="0"/>
              </a:rPr>
              <a:t>д.г-м.н</a:t>
            </a:r>
            <a:r>
              <a:rPr lang="ru-RU" sz="1800" dirty="0">
                <a:latin typeface="Arial" panose="020B0604020202020204" pitchFamily="34" charset="0"/>
                <a:cs typeface="Arial" panose="020B0604020202020204" pitchFamily="34" charset="0"/>
              </a:rPr>
              <a:t>., </a:t>
            </a:r>
            <a:r>
              <a:rPr lang="ru-RU" sz="1800" dirty="0" err="1">
                <a:latin typeface="Arial" panose="020B0604020202020204" pitchFamily="34" charset="0"/>
                <a:cs typeface="Arial" panose="020B0604020202020204" pitchFamily="34" charset="0"/>
              </a:rPr>
              <a:t>Плотинская</a:t>
            </a:r>
            <a:r>
              <a:rPr lang="ru-RU" sz="1800" dirty="0">
                <a:latin typeface="Arial" panose="020B0604020202020204" pitchFamily="34" charset="0"/>
                <a:cs typeface="Arial" panose="020B0604020202020204" pitchFamily="34" charset="0"/>
              </a:rPr>
              <a:t> Ольга Юрьевна (ИГЕМ РАН)</a:t>
            </a:r>
          </a:p>
        </p:txBody>
      </p:sp>
      <p:pic>
        <p:nvPicPr>
          <p:cNvPr id="4" name="Рисунок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383115" y="99974"/>
            <a:ext cx="3425770" cy="1705272"/>
          </a:xfrm>
          <a:prstGeom prst="rect">
            <a:avLst/>
          </a:prstGeom>
        </p:spPr>
      </p:pic>
      <p:sp>
        <p:nvSpPr>
          <p:cNvPr id="5" name="Подзаголовок 2">
            <a:extLst>
              <a:ext uri="{FF2B5EF4-FFF2-40B4-BE49-F238E27FC236}">
                <a16:creationId xmlns:a16="http://schemas.microsoft.com/office/drawing/2014/main" id="{92D33A8E-A575-78BF-1A70-B3C4F0D25A37}"/>
              </a:ext>
            </a:extLst>
          </p:cNvPr>
          <p:cNvSpPr txBox="1">
            <a:spLocks/>
          </p:cNvSpPr>
          <p:nvPr/>
        </p:nvSpPr>
        <p:spPr>
          <a:xfrm>
            <a:off x="1" y="4048434"/>
            <a:ext cx="12191999" cy="3581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0000"/>
              </a:lnSpc>
              <a:spcBef>
                <a:spcPts val="0"/>
              </a:spcBef>
            </a:pPr>
            <a:r>
              <a:rPr lang="ru-RU" sz="1600" dirty="0">
                <a:latin typeface="Arial" panose="020B0604020202020204" pitchFamily="34" charset="0"/>
                <a:cs typeface="Arial" panose="020B0604020202020204" pitchFamily="34" charset="0"/>
              </a:rPr>
              <a:t>Специальность 1.6.10 – «Геология, поиски и разведка твёрдых полезных ископаемых, </a:t>
            </a:r>
            <a:r>
              <a:rPr lang="ru-RU" sz="1600" dirty="0" err="1">
                <a:latin typeface="Arial" panose="020B0604020202020204" pitchFamily="34" charset="0"/>
                <a:cs typeface="Arial" panose="020B0604020202020204" pitchFamily="34" charset="0"/>
              </a:rPr>
              <a:t>минерагения</a:t>
            </a:r>
            <a:r>
              <a:rPr lang="ru-RU" sz="1600" dirty="0">
                <a:latin typeface="Arial" panose="020B0604020202020204" pitchFamily="34" charset="0"/>
                <a:cs typeface="Arial" panose="020B0604020202020204" pitchFamily="34" charset="0"/>
              </a:rPr>
              <a:t>»</a:t>
            </a:r>
          </a:p>
        </p:txBody>
      </p:sp>
      <p:sp>
        <p:nvSpPr>
          <p:cNvPr id="6" name="Номер слайда 5">
            <a:extLst>
              <a:ext uri="{FF2B5EF4-FFF2-40B4-BE49-F238E27FC236}">
                <a16:creationId xmlns:a16="http://schemas.microsoft.com/office/drawing/2014/main" id="{06D4383C-E115-E6C4-B14A-4A1E2E347E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2240CE-82D0-450A-9966-52B283054DC1}" type="slidenum">
              <a:rPr lang="ru-RU" smtClean="0"/>
              <a:t>1</a:t>
            </a:fld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51362246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E6A3240-5267-7ACF-83FD-9EE7A75CCEE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Прямоугольник 4">
            <a:extLst>
              <a:ext uri="{FF2B5EF4-FFF2-40B4-BE49-F238E27FC236}">
                <a16:creationId xmlns:a16="http://schemas.microsoft.com/office/drawing/2014/main" id="{C463B657-429D-B165-2878-609705EE3E2D}"/>
              </a:ext>
            </a:extLst>
          </p:cNvPr>
          <p:cNvSpPr/>
          <p:nvPr/>
        </p:nvSpPr>
        <p:spPr>
          <a:xfrm>
            <a:off x="0" y="-1"/>
            <a:ext cx="12192000" cy="1705271"/>
          </a:xfrm>
          <a:prstGeom prst="rect">
            <a:avLst/>
          </a:prstGeom>
          <a:solidFill>
            <a:schemeClr val="accent1">
              <a:alpha val="19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A3CC1990-897D-5843-8888-5CA25A9A617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-3" y="260740"/>
            <a:ext cx="8766229" cy="1183787"/>
          </a:xfrm>
        </p:spPr>
        <p:txBody>
          <a:bodyPr>
            <a:noAutofit/>
          </a:bodyPr>
          <a:lstStyle/>
          <a:p>
            <a:r>
              <a:rPr lang="ru-RU" sz="4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Актуальность и практическая значимость исследования</a:t>
            </a:r>
          </a:p>
        </p:txBody>
      </p:sp>
      <p:sp>
        <p:nvSpPr>
          <p:cNvPr id="3" name="Заголовок 1">
            <a:extLst>
              <a:ext uri="{FF2B5EF4-FFF2-40B4-BE49-F238E27FC236}">
                <a16:creationId xmlns:a16="http://schemas.microsoft.com/office/drawing/2014/main" id="{FBF57F0F-538E-EC61-B63C-05FFCD2ABAC7}"/>
              </a:ext>
            </a:extLst>
          </p:cNvPr>
          <p:cNvSpPr txBox="1">
            <a:spLocks/>
          </p:cNvSpPr>
          <p:nvPr/>
        </p:nvSpPr>
        <p:spPr>
          <a:xfrm>
            <a:off x="-3" y="1705268"/>
            <a:ext cx="12191999" cy="5372019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ru-RU" sz="2000" dirty="0">
                <a:latin typeface="Arial" panose="020B0604020202020204" pitchFamily="34" charset="0"/>
                <a:cs typeface="Arial" panose="020B0604020202020204" pitchFamily="34" charset="0"/>
              </a:rPr>
              <a:t>Порфировые системы и связанные с ними </a:t>
            </a:r>
            <a:r>
              <a:rPr lang="ru-RU" sz="2000" dirty="0" err="1">
                <a:latin typeface="Arial" panose="020B0604020202020204" pitchFamily="34" charset="0"/>
                <a:cs typeface="Arial" panose="020B0604020202020204" pitchFamily="34" charset="0"/>
              </a:rPr>
              <a:t>эпитермальные</a:t>
            </a:r>
            <a:r>
              <a:rPr lang="ru-RU" sz="2000" dirty="0">
                <a:latin typeface="Arial" panose="020B0604020202020204" pitchFamily="34" charset="0"/>
                <a:cs typeface="Arial" panose="020B0604020202020204" pitchFamily="34" charset="0"/>
              </a:rPr>
              <a:t> и </a:t>
            </a:r>
            <a:r>
              <a:rPr lang="ru-RU" sz="2000" dirty="0" err="1">
                <a:latin typeface="Arial" panose="020B0604020202020204" pitchFamily="34" charset="0"/>
                <a:cs typeface="Arial" panose="020B0604020202020204" pitchFamily="34" charset="0"/>
              </a:rPr>
              <a:t>скарновые</a:t>
            </a:r>
            <a:r>
              <a:rPr lang="ru-RU" sz="2000" dirty="0">
                <a:latin typeface="Arial" panose="020B0604020202020204" pitchFamily="34" charset="0"/>
                <a:cs typeface="Arial" panose="020B0604020202020204" pitchFamily="34" charset="0"/>
              </a:rPr>
              <a:t> месторождения вносят самый существенный вклад в мировую добычу меди (около 75% мирового производства) и других попутных компонентов (</a:t>
            </a:r>
            <a:r>
              <a:rPr lang="ru-RU" sz="2000" dirty="0" err="1">
                <a:latin typeface="Arial" panose="020B0604020202020204" pitchFamily="34" charset="0"/>
                <a:cs typeface="Arial" panose="020B0604020202020204" pitchFamily="34" charset="0"/>
              </a:rPr>
              <a:t>Sillitoe</a:t>
            </a:r>
            <a:r>
              <a:rPr lang="ru-RU" sz="2000" dirty="0">
                <a:latin typeface="Arial" panose="020B0604020202020204" pitchFamily="34" charset="0"/>
                <a:cs typeface="Arial" panose="020B0604020202020204" pitchFamily="34" charset="0"/>
              </a:rPr>
              <a:t>, 2010). В настоящее время Урал можно рассматривать как </a:t>
            </a:r>
            <a:r>
              <a:rPr lang="ru-RU" sz="2000" b="1" dirty="0">
                <a:latin typeface="Arial" panose="020B0604020202020204" pitchFamily="34" charset="0"/>
                <a:cs typeface="Arial" panose="020B0604020202020204" pitchFamily="34" charset="0"/>
              </a:rPr>
              <a:t>промышленную медно-порфировую провинцию, включающую также сингенетические </a:t>
            </a:r>
            <a:r>
              <a:rPr lang="ru-RU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эпитермальные</a:t>
            </a:r>
            <a:r>
              <a:rPr lang="ru-RU" sz="2000" b="1" dirty="0">
                <a:latin typeface="Arial" panose="020B0604020202020204" pitchFamily="34" charset="0"/>
                <a:cs typeface="Arial" panose="020B0604020202020204" pitchFamily="34" charset="0"/>
              </a:rPr>
              <a:t> и </a:t>
            </a:r>
            <a:r>
              <a:rPr lang="ru-RU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скарновые</a:t>
            </a:r>
            <a:r>
              <a:rPr lang="ru-RU" sz="2000" b="1" dirty="0">
                <a:latin typeface="Arial" panose="020B0604020202020204" pitchFamily="34" charset="0"/>
                <a:cs typeface="Arial" panose="020B0604020202020204" pitchFamily="34" charset="0"/>
              </a:rPr>
              <a:t> месторождения (</a:t>
            </a:r>
            <a:r>
              <a:rPr lang="ru-RU" sz="2000" dirty="0" err="1">
                <a:latin typeface="Arial" panose="020B0604020202020204" pitchFamily="34" charset="0"/>
                <a:cs typeface="Arial" panose="020B0604020202020204" pitchFamily="34" charset="0"/>
              </a:rPr>
              <a:t>Грабежев</a:t>
            </a:r>
            <a:r>
              <a:rPr lang="ru-RU" sz="2000" dirty="0">
                <a:latin typeface="Arial" panose="020B0604020202020204" pitchFamily="34" charset="0"/>
                <a:cs typeface="Arial" panose="020B0604020202020204" pitchFamily="34" charset="0"/>
              </a:rPr>
              <a:t>, 2012).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ru-RU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ru-RU" sz="2000" dirty="0">
                <a:latin typeface="Arial" panose="020B0604020202020204" pitchFamily="34" charset="0"/>
                <a:cs typeface="Arial" panose="020B0604020202020204" pitchFamily="34" charset="0"/>
              </a:rPr>
              <a:t>Новониколаевское месторождение меди находится в 8 км на северо-северо-восток от </a:t>
            </a:r>
            <a:r>
              <a:rPr lang="ru-RU" sz="2000" b="1" dirty="0">
                <a:latin typeface="Arial" panose="020B0604020202020204" pitchFamily="34" charset="0"/>
                <a:cs typeface="Arial" panose="020B0604020202020204" pitchFamily="34" charset="0"/>
              </a:rPr>
              <a:t>Михеевского медно-порфирового месторождения </a:t>
            </a:r>
            <a:r>
              <a:rPr lang="ru-RU" sz="2000" dirty="0">
                <a:latin typeface="Arial" panose="020B0604020202020204" pitchFamily="34" charset="0"/>
                <a:cs typeface="Arial" panose="020B0604020202020204" pitchFamily="34" charset="0"/>
              </a:rPr>
              <a:t>– одного из </a:t>
            </a:r>
            <a:r>
              <a:rPr lang="ru-RU" sz="2000" b="1" dirty="0">
                <a:latin typeface="Arial" panose="020B0604020202020204" pitchFamily="34" charset="0"/>
                <a:cs typeface="Arial" panose="020B0604020202020204" pitchFamily="34" charset="0"/>
              </a:rPr>
              <a:t>крупнейших месторождений меди</a:t>
            </a:r>
            <a:r>
              <a:rPr lang="ru-RU" sz="2000" dirty="0">
                <a:latin typeface="Arial" panose="020B0604020202020204" pitchFamily="34" charset="0"/>
                <a:cs typeface="Arial" panose="020B0604020202020204" pitchFamily="34" charset="0"/>
              </a:rPr>
              <a:t> в России. Разработка прогнозно-поисковой модели для месторождений </a:t>
            </a:r>
            <a:r>
              <a:rPr lang="ru-RU" sz="2000" dirty="0" err="1">
                <a:latin typeface="Arial" panose="020B0604020202020204" pitchFamily="34" charset="0"/>
                <a:cs typeface="Arial" panose="020B0604020202020204" pitchFamily="34" charset="0"/>
              </a:rPr>
              <a:t>скарнового</a:t>
            </a:r>
            <a:r>
              <a:rPr lang="ru-RU" sz="2000" dirty="0">
                <a:latin typeface="Arial" panose="020B0604020202020204" pitchFamily="34" charset="0"/>
                <a:cs typeface="Arial" panose="020B0604020202020204" pitchFamily="34" charset="0"/>
              </a:rPr>
              <a:t> типа на территории Южного Урала и вблизи Михеевского месторождения в частности может способствовать приросту минерально-сырьевой базы России.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ru-RU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ru-RU" sz="2000" dirty="0">
                <a:latin typeface="Arial" panose="020B0604020202020204" pitchFamily="34" charset="0"/>
                <a:cs typeface="Arial" panose="020B0604020202020204" pitchFamily="34" charset="0"/>
              </a:rPr>
              <a:t>При первом геологическом описании Новониколаевское было предварительно отнесено к медно-порфировому типу (Белгородский и др., 1991) по аналогии с Михеевским месторождением (Гирфанов и др., 1991). Новониколаевское месторождение практически не изучалось за исключением работы (Горбунов и др., 2019), где дана краткая характеристика рудной минерализации. Скарны на Новониколаевском месторождении отмечались (Белгородский и др., 1991), однако информация об их составе и связи с оруденением отсутствует.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ru-RU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" name="Рисунок 5">
            <a:extLst>
              <a:ext uri="{FF2B5EF4-FFF2-40B4-BE49-F238E27FC236}">
                <a16:creationId xmlns:a16="http://schemas.microsoft.com/office/drawing/2014/main" id="{CFEB78F0-FE3D-DFD1-20EE-6EB5C515FDCF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766228" y="0"/>
            <a:ext cx="3425770" cy="1705272"/>
          </a:xfrm>
          <a:prstGeom prst="rect">
            <a:avLst/>
          </a:prstGeom>
        </p:spPr>
      </p:pic>
      <p:sp>
        <p:nvSpPr>
          <p:cNvPr id="4" name="Номер слайда 3">
            <a:extLst>
              <a:ext uri="{FF2B5EF4-FFF2-40B4-BE49-F238E27FC236}">
                <a16:creationId xmlns:a16="http://schemas.microsoft.com/office/drawing/2014/main" id="{FC39C19C-7146-2504-CBEC-35E3F2A004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2240CE-82D0-450A-9966-52B283054DC1}" type="slidenum">
              <a:rPr lang="ru-RU" smtClean="0"/>
              <a:t>2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407266043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7B02C7A-1D32-60BB-149B-C72A5BB8D7C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Прямоугольник 11">
            <a:extLst>
              <a:ext uri="{FF2B5EF4-FFF2-40B4-BE49-F238E27FC236}">
                <a16:creationId xmlns:a16="http://schemas.microsoft.com/office/drawing/2014/main" id="{EA1E988D-43CD-51C3-F481-9BFAA8DB9EA8}"/>
              </a:ext>
            </a:extLst>
          </p:cNvPr>
          <p:cNvSpPr/>
          <p:nvPr/>
        </p:nvSpPr>
        <p:spPr>
          <a:xfrm>
            <a:off x="-10" y="2861044"/>
            <a:ext cx="12192003" cy="3996956"/>
          </a:xfrm>
          <a:prstGeom prst="rect">
            <a:avLst/>
          </a:prstGeom>
          <a:solidFill>
            <a:schemeClr val="accent1">
              <a:lumMod val="60000"/>
              <a:lumOff val="40000"/>
              <a:alpha val="14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9" name="Прямоугольник 8">
            <a:extLst>
              <a:ext uri="{FF2B5EF4-FFF2-40B4-BE49-F238E27FC236}">
                <a16:creationId xmlns:a16="http://schemas.microsoft.com/office/drawing/2014/main" id="{F822206F-5571-E1BD-B6B8-D453F0DDDC27}"/>
              </a:ext>
            </a:extLst>
          </p:cNvPr>
          <p:cNvSpPr/>
          <p:nvPr/>
        </p:nvSpPr>
        <p:spPr>
          <a:xfrm>
            <a:off x="-2" y="1705272"/>
            <a:ext cx="12192000" cy="1155773"/>
          </a:xfrm>
          <a:prstGeom prst="rect">
            <a:avLst/>
          </a:prstGeom>
          <a:solidFill>
            <a:srgbClr val="0070C0">
              <a:alpha val="31000"/>
            </a:srgb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6" name="Прямоугольник 5">
            <a:extLst>
              <a:ext uri="{FF2B5EF4-FFF2-40B4-BE49-F238E27FC236}">
                <a16:creationId xmlns:a16="http://schemas.microsoft.com/office/drawing/2014/main" id="{C35273DE-316E-6951-1C62-1EF940C1C49D}"/>
              </a:ext>
            </a:extLst>
          </p:cNvPr>
          <p:cNvSpPr/>
          <p:nvPr/>
        </p:nvSpPr>
        <p:spPr>
          <a:xfrm>
            <a:off x="0" y="0"/>
            <a:ext cx="12192000" cy="1705272"/>
          </a:xfrm>
          <a:prstGeom prst="rect">
            <a:avLst/>
          </a:prstGeom>
          <a:solidFill>
            <a:schemeClr val="accent1">
              <a:alpha val="19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9D0363EA-2F69-E25D-95B8-87102537CC9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0" y="466929"/>
            <a:ext cx="8766226" cy="662306"/>
          </a:xfrm>
        </p:spPr>
        <p:txBody>
          <a:bodyPr>
            <a:noAutofit/>
          </a:bodyPr>
          <a:lstStyle/>
          <a:p>
            <a:r>
              <a:rPr lang="ru-RU" sz="4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Цель и задачи исследования</a:t>
            </a:r>
          </a:p>
        </p:txBody>
      </p:sp>
      <p:sp>
        <p:nvSpPr>
          <p:cNvPr id="3" name="Заголовок 1">
            <a:extLst>
              <a:ext uri="{FF2B5EF4-FFF2-40B4-BE49-F238E27FC236}">
                <a16:creationId xmlns:a16="http://schemas.microsoft.com/office/drawing/2014/main" id="{3D20B21F-6703-C839-FE3E-6E43B1CFB88D}"/>
              </a:ext>
            </a:extLst>
          </p:cNvPr>
          <p:cNvSpPr txBox="1">
            <a:spLocks/>
          </p:cNvSpPr>
          <p:nvPr/>
        </p:nvSpPr>
        <p:spPr>
          <a:xfrm>
            <a:off x="-15" y="1706419"/>
            <a:ext cx="12192000" cy="9906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ru-RU" sz="2400" dirty="0">
                <a:latin typeface="Arial" panose="020B0604020202020204" pitchFamily="34" charset="0"/>
                <a:cs typeface="Arial" panose="020B0604020202020204" pitchFamily="34" charset="0"/>
              </a:rPr>
              <a:t>Основная цель исследования – </a:t>
            </a:r>
          </a:p>
          <a:p>
            <a:r>
              <a:rPr lang="ru-RU" sz="2400" b="1" dirty="0">
                <a:latin typeface="Arial" panose="020B0604020202020204" pitchFamily="34" charset="0"/>
                <a:cs typeface="Arial" panose="020B0604020202020204" pitchFamily="34" charset="0"/>
              </a:rPr>
              <a:t>установить генетического типа Новониколаевского месторождения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526D5B9-AE36-4BF5-C00E-D384B9C03A37}"/>
              </a:ext>
            </a:extLst>
          </p:cNvPr>
          <p:cNvSpPr txBox="1"/>
          <p:nvPr/>
        </p:nvSpPr>
        <p:spPr>
          <a:xfrm>
            <a:off x="-17" y="3032078"/>
            <a:ext cx="12192002" cy="28315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buFont typeface="Arial" panose="020B0604020202020204" pitchFamily="34" charset="0"/>
              <a:buChar char="•"/>
            </a:pPr>
            <a:endParaRPr lang="ru-RU" sz="1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ru-RU" sz="2000" b="1" dirty="0">
                <a:latin typeface="Arial" panose="020B0604020202020204" pitchFamily="34" charset="0"/>
                <a:cs typeface="Arial" panose="020B0604020202020204" pitchFamily="34" charset="0"/>
              </a:rPr>
              <a:t>Основные задачи исследования</a:t>
            </a:r>
            <a:r>
              <a:rPr lang="ru-RU" sz="20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</a:p>
          <a:p>
            <a:pPr algn="just"/>
            <a:endParaRPr lang="ru-RU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just">
              <a:buFont typeface="+mj-lt"/>
              <a:buAutoNum type="arabicPeriod"/>
            </a:pPr>
            <a:r>
              <a:rPr lang="ru-RU" sz="2000" dirty="0">
                <a:latin typeface="Arial" panose="020B0604020202020204" pitchFamily="34" charset="0"/>
                <a:cs typeface="Arial" panose="020B0604020202020204" pitchFamily="34" charset="0"/>
              </a:rPr>
              <a:t>установление последовательности минералообразования</a:t>
            </a:r>
          </a:p>
          <a:p>
            <a:pPr marL="342900" indent="-342900" algn="just">
              <a:buFont typeface="+mj-lt"/>
              <a:buAutoNum type="arabicPeriod"/>
            </a:pPr>
            <a:endParaRPr lang="ru-RU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just">
              <a:buFont typeface="+mj-lt"/>
              <a:buAutoNum type="arabicPeriod"/>
            </a:pPr>
            <a:r>
              <a:rPr lang="ru-RU" sz="2000" dirty="0">
                <a:latin typeface="Arial" panose="020B0604020202020204" pitchFamily="34" charset="0"/>
                <a:cs typeface="Arial" panose="020B0604020202020204" pitchFamily="34" charset="0"/>
              </a:rPr>
              <a:t>выявление минералого-геохимической зональности и связи гидротермальных изменений с процессами рудообразования на  месторождении</a:t>
            </a:r>
          </a:p>
          <a:p>
            <a:pPr marL="342900" indent="-342900" algn="just">
              <a:buFont typeface="+mj-lt"/>
              <a:buAutoNum type="arabicPeriod"/>
            </a:pPr>
            <a:endParaRPr lang="ru-RU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just">
              <a:buFont typeface="+mj-lt"/>
              <a:buAutoNum type="arabicPeriod"/>
            </a:pPr>
            <a:r>
              <a:rPr lang="ru-RU" sz="2000" dirty="0">
                <a:latin typeface="Arial" panose="020B0604020202020204" pitchFamily="34" charset="0"/>
                <a:cs typeface="Arial" panose="020B0604020202020204" pitchFamily="34" charset="0"/>
              </a:rPr>
              <a:t>определение типоморфных признаков основных рудных и жильных минералов.</a:t>
            </a:r>
          </a:p>
        </p:txBody>
      </p:sp>
      <p:pic>
        <p:nvPicPr>
          <p:cNvPr id="10" name="Рисунок 9">
            <a:extLst>
              <a:ext uri="{FF2B5EF4-FFF2-40B4-BE49-F238E27FC236}">
                <a16:creationId xmlns:a16="http://schemas.microsoft.com/office/drawing/2014/main" id="{5F8A1C97-364D-6AF7-3DA9-2768657152AE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766228" y="0"/>
            <a:ext cx="3425770" cy="1705272"/>
          </a:xfrm>
          <a:prstGeom prst="rect">
            <a:avLst/>
          </a:prstGeom>
        </p:spPr>
      </p:pic>
      <p:sp>
        <p:nvSpPr>
          <p:cNvPr id="4" name="Номер слайда 3">
            <a:extLst>
              <a:ext uri="{FF2B5EF4-FFF2-40B4-BE49-F238E27FC236}">
                <a16:creationId xmlns:a16="http://schemas.microsoft.com/office/drawing/2014/main" id="{DF1E9D51-B1C8-F61B-CDAA-2C198DAB41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2240CE-82D0-450A-9966-52B283054DC1}" type="slidenum">
              <a:rPr lang="ru-RU" smtClean="0"/>
              <a:t>3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00098047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88C7E2B-919B-6358-028C-C66A6B04B9B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Прямоугольник 10">
            <a:extLst>
              <a:ext uri="{FF2B5EF4-FFF2-40B4-BE49-F238E27FC236}">
                <a16:creationId xmlns:a16="http://schemas.microsoft.com/office/drawing/2014/main" id="{6624BE97-9D1C-1CB6-0C2F-6D6442C8831B}"/>
              </a:ext>
            </a:extLst>
          </p:cNvPr>
          <p:cNvSpPr/>
          <p:nvPr/>
        </p:nvSpPr>
        <p:spPr>
          <a:xfrm>
            <a:off x="-3" y="1705272"/>
            <a:ext cx="7583057" cy="594583"/>
          </a:xfrm>
          <a:prstGeom prst="rect">
            <a:avLst/>
          </a:prstGeom>
          <a:solidFill>
            <a:srgbClr val="0070C0">
              <a:alpha val="31000"/>
            </a:srgb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8" name="Прямоугольник 7">
            <a:extLst>
              <a:ext uri="{FF2B5EF4-FFF2-40B4-BE49-F238E27FC236}">
                <a16:creationId xmlns:a16="http://schemas.microsoft.com/office/drawing/2014/main" id="{2EEC93A4-3525-127B-A7FE-60C0B373B1AC}"/>
              </a:ext>
            </a:extLst>
          </p:cNvPr>
          <p:cNvSpPr/>
          <p:nvPr/>
        </p:nvSpPr>
        <p:spPr>
          <a:xfrm>
            <a:off x="7730836" y="1705272"/>
            <a:ext cx="4461165" cy="594583"/>
          </a:xfrm>
          <a:prstGeom prst="rect">
            <a:avLst/>
          </a:prstGeom>
          <a:solidFill>
            <a:srgbClr val="0070C0">
              <a:alpha val="31000"/>
            </a:srgb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5" name="Прямоугольник 4">
            <a:extLst>
              <a:ext uri="{FF2B5EF4-FFF2-40B4-BE49-F238E27FC236}">
                <a16:creationId xmlns:a16="http://schemas.microsoft.com/office/drawing/2014/main" id="{135BD1EE-7376-A613-583E-6992477257F7}"/>
              </a:ext>
            </a:extLst>
          </p:cNvPr>
          <p:cNvSpPr/>
          <p:nvPr/>
        </p:nvSpPr>
        <p:spPr>
          <a:xfrm>
            <a:off x="0" y="0"/>
            <a:ext cx="12192000" cy="1705272"/>
          </a:xfrm>
          <a:prstGeom prst="rect">
            <a:avLst/>
          </a:prstGeom>
          <a:solidFill>
            <a:schemeClr val="accent1">
              <a:alpha val="19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212E0FAD-BAF7-0B24-3A21-579D9BA57CD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0" y="204281"/>
            <a:ext cx="8766227" cy="1177047"/>
          </a:xfrm>
        </p:spPr>
        <p:txBody>
          <a:bodyPr>
            <a:noAutofit/>
          </a:bodyPr>
          <a:lstStyle/>
          <a:p>
            <a:r>
              <a:rPr lang="ru-RU" sz="4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Фактический материал</a:t>
            </a:r>
            <a:br>
              <a:rPr lang="ru-RU" sz="4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ru-RU" sz="4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и методы исследования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300F798-C801-36A3-03DA-5C6BF594C459}"/>
              </a:ext>
            </a:extLst>
          </p:cNvPr>
          <p:cNvSpPr txBox="1"/>
          <p:nvPr/>
        </p:nvSpPr>
        <p:spPr>
          <a:xfrm>
            <a:off x="0" y="2412494"/>
            <a:ext cx="7583054" cy="452431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ru-RU" sz="1600" b="1" dirty="0">
                <a:latin typeface="Arial" panose="020B0604020202020204" pitchFamily="34" charset="0"/>
                <a:cs typeface="Arial" panose="020B0604020202020204" pitchFamily="34" charset="0"/>
              </a:rPr>
              <a:t>Документация керна скважин</a:t>
            </a:r>
            <a:r>
              <a:rPr lang="ru-RU" sz="1600" dirty="0">
                <a:latin typeface="Arial" panose="020B0604020202020204" pitchFamily="34" charset="0"/>
                <a:cs typeface="Arial" panose="020B0604020202020204" pitchFamily="34" charset="0"/>
              </a:rPr>
              <a:t> – определение пород, руд, их взаимоотношений (60 скважин)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ru-RU" sz="1600" b="1" dirty="0">
                <a:latin typeface="Arial" panose="020B0604020202020204" pitchFamily="34" charset="0"/>
                <a:cs typeface="Arial" panose="020B0604020202020204" pitchFamily="34" charset="0"/>
              </a:rPr>
              <a:t>Петрографическое и </a:t>
            </a:r>
            <a:r>
              <a:rPr lang="ru-RU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минераграфическое</a:t>
            </a:r>
            <a:r>
              <a:rPr lang="ru-RU" sz="1600" b="1" dirty="0">
                <a:latin typeface="Arial" panose="020B0604020202020204" pitchFamily="34" charset="0"/>
                <a:cs typeface="Arial" panose="020B0604020202020204" pitchFamily="34" charset="0"/>
              </a:rPr>
              <a:t> изучение</a:t>
            </a:r>
            <a:r>
              <a:rPr lang="ru-RU" sz="1600" dirty="0">
                <a:latin typeface="Arial" panose="020B0604020202020204" pitchFamily="34" charset="0"/>
                <a:cs typeface="Arial" panose="020B0604020202020204" pitchFamily="34" charset="0"/>
              </a:rPr>
              <a:t> пород и руд в прозрачно-полированных шлифах с помощью поляризационного микроскопа Olympus BX-51 (100 прозрачно-полированных шлифов)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ru-RU" sz="1600" b="1" dirty="0">
                <a:latin typeface="Arial" panose="020B0604020202020204" pitchFamily="34" charset="0"/>
                <a:cs typeface="Arial" panose="020B0604020202020204" pitchFamily="34" charset="0"/>
              </a:rPr>
              <a:t>Спектроскопия диффузного отражения </a:t>
            </a:r>
            <a:r>
              <a:rPr lang="ru-RU" sz="1600" dirty="0">
                <a:latin typeface="Arial" panose="020B0604020202020204" pitchFamily="34" charset="0"/>
                <a:cs typeface="Arial" panose="020B0604020202020204" pitchFamily="34" charset="0"/>
              </a:rPr>
              <a:t>- определение глинисто-слюдистых минералов (ФГБУ «ВИМС»; аналитик В.А. </a:t>
            </a:r>
            <a:r>
              <a:rPr lang="ru-RU" sz="1600" dirty="0" err="1">
                <a:latin typeface="Arial" panose="020B0604020202020204" pitchFamily="34" charset="0"/>
                <a:cs typeface="Arial" panose="020B0604020202020204" pitchFamily="34" charset="0"/>
              </a:rPr>
              <a:t>Рассулов</a:t>
            </a:r>
            <a:r>
              <a:rPr lang="ru-RU" sz="1600" dirty="0">
                <a:latin typeface="Arial" panose="020B0604020202020204" pitchFamily="34" charset="0"/>
                <a:cs typeface="Arial" panose="020B0604020202020204" pitchFamily="34" charset="0"/>
              </a:rPr>
              <a:t>) (4 образца)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ru-RU" sz="1600" b="1" dirty="0">
                <a:latin typeface="Arial" panose="020B0604020202020204" pitchFamily="34" charset="0"/>
                <a:cs typeface="Arial" panose="020B0604020202020204" pitchFamily="34" charset="0"/>
              </a:rPr>
              <a:t>Сканирующая электронная микроскопия</a:t>
            </a:r>
            <a:r>
              <a:rPr lang="ru-RU" sz="1600" dirty="0">
                <a:latin typeface="Arial" panose="020B0604020202020204" pitchFamily="34" charset="0"/>
                <a:cs typeface="Arial" panose="020B0604020202020204" pitchFamily="34" charset="0"/>
              </a:rPr>
              <a:t> – определение химического состава, морфологии и структурно-текстурных взаимоотношений минералов (ИГЕМ РАН, МГУ; аналитики Л.А. Иванова, Л.А. Левицкая, В.О. </a:t>
            </a:r>
            <a:r>
              <a:rPr lang="ru-RU" sz="1600" dirty="0" err="1">
                <a:latin typeface="Arial" panose="020B0604020202020204" pitchFamily="34" charset="0"/>
                <a:cs typeface="Arial" panose="020B0604020202020204" pitchFamily="34" charset="0"/>
              </a:rPr>
              <a:t>Япаскурт</a:t>
            </a:r>
            <a:r>
              <a:rPr lang="ru-RU" sz="1600" dirty="0">
                <a:latin typeface="Arial" panose="020B0604020202020204" pitchFamily="34" charset="0"/>
                <a:cs typeface="Arial" panose="020B0604020202020204" pitchFamily="34" charset="0"/>
              </a:rPr>
              <a:t>, Н.Н. Коротаева)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ru-RU" sz="1600" b="1" dirty="0">
                <a:latin typeface="Arial" panose="020B0604020202020204" pitchFamily="34" charset="0"/>
                <a:cs typeface="Arial" panose="020B0604020202020204" pitchFamily="34" charset="0"/>
              </a:rPr>
              <a:t>Масс-спектрометрия с индуктивно связанной плазмой и лазерным </a:t>
            </a:r>
            <a:r>
              <a:rPr lang="ru-RU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пробоотборомм</a:t>
            </a:r>
            <a:r>
              <a:rPr lang="ru-RU" sz="1600" dirty="0">
                <a:latin typeface="Arial" panose="020B0604020202020204" pitchFamily="34" charset="0"/>
                <a:cs typeface="Arial" panose="020B0604020202020204" pitchFamily="34" charset="0"/>
              </a:rPr>
              <a:t> – определение микропримесей в магнетите, гематите, пирите (ИГЕМ РАН; аналитик В.Д. Абрамова)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ru-RU" sz="1600" b="1" dirty="0">
                <a:latin typeface="Arial" panose="020B0604020202020204" pitchFamily="34" charset="0"/>
                <a:cs typeface="Arial" panose="020B0604020202020204" pitchFamily="34" charset="0"/>
              </a:rPr>
              <a:t>Рентгеноспектральный микроанализ</a:t>
            </a:r>
            <a:r>
              <a:rPr lang="ru-RU" sz="1600" dirty="0">
                <a:latin typeface="Arial" panose="020B0604020202020204" pitchFamily="34" charset="0"/>
                <a:cs typeface="Arial" panose="020B0604020202020204" pitchFamily="34" charset="0"/>
              </a:rPr>
              <a:t> – определение химического состава оксидов железа и поиск микровключений (ИГЕМ РАН; аналитик Е.В. Ковальчук).</a:t>
            </a:r>
          </a:p>
        </p:txBody>
      </p:sp>
      <p:pic>
        <p:nvPicPr>
          <p:cNvPr id="6" name="Рисунок 5">
            <a:extLst>
              <a:ext uri="{FF2B5EF4-FFF2-40B4-BE49-F238E27FC236}">
                <a16:creationId xmlns:a16="http://schemas.microsoft.com/office/drawing/2014/main" id="{4D9C3C17-EC64-FE93-A902-7B48BFE7015A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766228" y="0"/>
            <a:ext cx="3425770" cy="1705272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82D213CD-21B3-230B-93F9-5A3588FF6F29}"/>
              </a:ext>
            </a:extLst>
          </p:cNvPr>
          <p:cNvSpPr txBox="1"/>
          <p:nvPr/>
        </p:nvSpPr>
        <p:spPr>
          <a:xfrm>
            <a:off x="7730836" y="1810464"/>
            <a:ext cx="4461164" cy="507831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ru-RU" b="1" dirty="0">
                <a:latin typeface="Arial" panose="020B0604020202020204" pitchFamily="34" charset="0"/>
                <a:cs typeface="Arial" panose="020B0604020202020204" pitchFamily="34" charset="0"/>
              </a:rPr>
              <a:t>Личный вклад автора</a:t>
            </a:r>
          </a:p>
          <a:p>
            <a:endParaRPr lang="ru-RU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ru-RU" dirty="0">
                <a:latin typeface="Arial" panose="020B0604020202020204" pitchFamily="34" charset="0"/>
                <a:cs typeface="Arial" panose="020B0604020202020204" pitchFamily="34" charset="0"/>
              </a:rPr>
              <a:t>Обработка и анализ фондовых и опубликованных материалов по теме. 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ru-RU" dirty="0">
                <a:latin typeface="Arial" panose="020B0604020202020204" pitchFamily="34" charset="0"/>
                <a:cs typeface="Arial" panose="020B0604020202020204" pitchFamily="34" charset="0"/>
              </a:rPr>
              <a:t>Специализированная документация керна скважин с отбором образцов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ru-RU" dirty="0">
                <a:latin typeface="Arial" panose="020B0604020202020204" pitchFamily="34" charset="0"/>
                <a:cs typeface="Arial" panose="020B0604020202020204" pitchFamily="34" charset="0"/>
              </a:rPr>
              <a:t>Комплексная пробоподготовка. 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ru-RU" dirty="0">
                <a:latin typeface="Arial" panose="020B0604020202020204" pitchFamily="34" charset="0"/>
                <a:cs typeface="Arial" panose="020B0604020202020204" pitchFamily="34" charset="0"/>
              </a:rPr>
              <a:t>Микроскопическое изучение пород и руд.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ru-RU" dirty="0">
                <a:latin typeface="Arial" panose="020B0604020202020204" pitchFamily="34" charset="0"/>
                <a:cs typeface="Arial" panose="020B0604020202020204" pitchFamily="34" charset="0"/>
              </a:rPr>
              <a:t>Участие в проведении исследований с помощью сканирующей электронной микроскопии, рентгеноспектрального микроанализа и ЛА-ИСП-МС.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ru-RU" dirty="0">
                <a:latin typeface="Arial" panose="020B0604020202020204" pitchFamily="34" charset="0"/>
                <a:cs typeface="Arial" panose="020B0604020202020204" pitchFamily="34" charset="0"/>
              </a:rPr>
              <a:t>Обработка, систематизация и интерпретация полученных результатов.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13C46DB-13E1-867D-8F45-3F2356D951B7}"/>
              </a:ext>
            </a:extLst>
          </p:cNvPr>
          <p:cNvSpPr txBox="1"/>
          <p:nvPr/>
        </p:nvSpPr>
        <p:spPr>
          <a:xfrm>
            <a:off x="0" y="1817911"/>
            <a:ext cx="758305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ru-RU" b="1" dirty="0">
                <a:latin typeface="Arial" panose="020B0604020202020204" pitchFamily="34" charset="0"/>
                <a:cs typeface="Arial" panose="020B0604020202020204" pitchFamily="34" charset="0"/>
              </a:rPr>
              <a:t>Методы исследования</a:t>
            </a:r>
          </a:p>
        </p:txBody>
      </p:sp>
      <p:sp>
        <p:nvSpPr>
          <p:cNvPr id="3" name="Номер слайда 2">
            <a:extLst>
              <a:ext uri="{FF2B5EF4-FFF2-40B4-BE49-F238E27FC236}">
                <a16:creationId xmlns:a16="http://schemas.microsoft.com/office/drawing/2014/main" id="{2B9F6C7B-94D0-918C-151C-1243B57537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2240CE-82D0-450A-9966-52B283054DC1}" type="slidenum">
              <a:rPr lang="ru-RU" smtClean="0"/>
              <a:t>4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27632151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213E1B5-9E92-C5CE-6583-E18D2B0D8BE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Прямоугольник 13">
            <a:extLst>
              <a:ext uri="{FF2B5EF4-FFF2-40B4-BE49-F238E27FC236}">
                <a16:creationId xmlns:a16="http://schemas.microsoft.com/office/drawing/2014/main" id="{4FD968E9-4F8A-0C98-4D33-1CF16BEF4865}"/>
              </a:ext>
            </a:extLst>
          </p:cNvPr>
          <p:cNvSpPr/>
          <p:nvPr/>
        </p:nvSpPr>
        <p:spPr>
          <a:xfrm>
            <a:off x="8229599" y="142240"/>
            <a:ext cx="3962401" cy="670560"/>
          </a:xfrm>
          <a:prstGeom prst="rect">
            <a:avLst/>
          </a:prstGeom>
          <a:solidFill>
            <a:schemeClr val="accent6">
              <a:alpha val="31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37774F57-38C9-662E-1C5C-50FA0D87C24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229599" y="243840"/>
            <a:ext cx="3962401" cy="579120"/>
          </a:xfrm>
        </p:spPr>
        <p:txBody>
          <a:bodyPr>
            <a:noAutofit/>
          </a:bodyPr>
          <a:lstStyle/>
          <a:p>
            <a:r>
              <a:rPr lang="ru-RU" sz="20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Геологическое строение района</a:t>
            </a:r>
          </a:p>
        </p:txBody>
      </p:sp>
      <p:pic>
        <p:nvPicPr>
          <p:cNvPr id="13" name="Рисунок 12">
            <a:extLst>
              <a:ext uri="{FF2B5EF4-FFF2-40B4-BE49-F238E27FC236}">
                <a16:creationId xmlns:a16="http://schemas.microsoft.com/office/drawing/2014/main" id="{B0C641FB-C08E-C4F2-A12D-DE643CB7D0E1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-1" y="142240"/>
            <a:ext cx="8229599" cy="6573520"/>
          </a:xfrm>
          <a:prstGeom prst="rect">
            <a:avLst/>
          </a:prstGeom>
        </p:spPr>
      </p:pic>
      <p:sp>
        <p:nvSpPr>
          <p:cNvPr id="3" name="Номер слайда 2">
            <a:extLst>
              <a:ext uri="{FF2B5EF4-FFF2-40B4-BE49-F238E27FC236}">
                <a16:creationId xmlns:a16="http://schemas.microsoft.com/office/drawing/2014/main" id="{4A4469C4-7C41-C4F4-BEB3-B3528917A2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8799" y="6492875"/>
            <a:ext cx="2743200" cy="365125"/>
          </a:xfrm>
        </p:spPr>
        <p:txBody>
          <a:bodyPr/>
          <a:lstStyle/>
          <a:p>
            <a:fld id="{E42240CE-82D0-450A-9966-52B283054DC1}" type="slidenum">
              <a:rPr lang="ru-RU" smtClean="0"/>
              <a:t>5</a:t>
            </a:fld>
            <a:endParaRPr lang="ru-RU" dirty="0"/>
          </a:p>
        </p:txBody>
      </p:sp>
      <p:sp>
        <p:nvSpPr>
          <p:cNvPr id="5" name="Прямоугольник 4">
            <a:extLst>
              <a:ext uri="{FF2B5EF4-FFF2-40B4-BE49-F238E27FC236}">
                <a16:creationId xmlns:a16="http://schemas.microsoft.com/office/drawing/2014/main" id="{C707BE72-DB25-18C9-BCC7-8E3E5FA73860}"/>
              </a:ext>
            </a:extLst>
          </p:cNvPr>
          <p:cNvSpPr/>
          <p:nvPr/>
        </p:nvSpPr>
        <p:spPr>
          <a:xfrm>
            <a:off x="-3" y="5372100"/>
            <a:ext cx="4120899" cy="14859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E6C695A-6A46-2880-5CDF-9E5CBEFFE9F1}"/>
              </a:ext>
            </a:extLst>
          </p:cNvPr>
          <p:cNvSpPr txBox="1"/>
          <p:nvPr/>
        </p:nvSpPr>
        <p:spPr>
          <a:xfrm>
            <a:off x="-73151" y="5314831"/>
            <a:ext cx="4255007" cy="160043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ru-RU" sz="1400" b="1" dirty="0"/>
              <a:t>А</a:t>
            </a:r>
            <a:r>
              <a:rPr lang="ru-RU" sz="1400" dirty="0"/>
              <a:t> - </a:t>
            </a:r>
            <a:r>
              <a:rPr lang="ru-RU" sz="1400" b="1" dirty="0"/>
              <a:t>Тектоническая схема Южного и Среднего Урала и положение месторождений, рассматриваемых в данной работе</a:t>
            </a:r>
            <a:r>
              <a:rPr lang="ru-RU" sz="1400" dirty="0"/>
              <a:t> (</a:t>
            </a:r>
            <a:r>
              <a:rPr lang="ru-RU" sz="1400" dirty="0" err="1"/>
              <a:t>Puchkov</a:t>
            </a:r>
            <a:r>
              <a:rPr lang="ru-RU" sz="1400" dirty="0"/>
              <a:t>, 2017; </a:t>
            </a:r>
            <a:r>
              <a:rPr lang="ru-RU" sz="1400" dirty="0" err="1"/>
              <a:t>Плотинская</a:t>
            </a:r>
            <a:r>
              <a:rPr lang="ru-RU" sz="1400" dirty="0"/>
              <a:t>, 2023; Рыбалка и др., 2007)</a:t>
            </a:r>
          </a:p>
          <a:p>
            <a:pPr algn="just"/>
            <a:r>
              <a:rPr lang="ru-RU" sz="1400" b="1" dirty="0"/>
              <a:t>Б</a:t>
            </a:r>
            <a:r>
              <a:rPr lang="ru-RU" sz="1400" dirty="0"/>
              <a:t> - </a:t>
            </a:r>
            <a:r>
              <a:rPr lang="ru-RU" sz="1400" b="1" dirty="0"/>
              <a:t>Схематическая геологическая карта Михеевского рудного узла</a:t>
            </a:r>
            <a:r>
              <a:rPr lang="ru-RU" sz="1400" dirty="0"/>
              <a:t> по данным ОАО «ЮУГРК» (Шаргородский и др. 2005, с изменениями)</a:t>
            </a:r>
          </a:p>
        </p:txBody>
      </p:sp>
      <p:graphicFrame>
        <p:nvGraphicFramePr>
          <p:cNvPr id="8" name="Объект 7">
            <a:extLst>
              <a:ext uri="{FF2B5EF4-FFF2-40B4-BE49-F238E27FC236}">
                <a16:creationId xmlns:a16="http://schemas.microsoft.com/office/drawing/2014/main" id="{EB7B9F06-EE97-C0AB-8219-EDD823261D46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920734593"/>
              </p:ext>
            </p:extLst>
          </p:nvPr>
        </p:nvGraphicFramePr>
        <p:xfrm>
          <a:off x="8229598" y="822960"/>
          <a:ext cx="849313" cy="3651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CorelDRAW" r:id="rId3" imgW="1698657" imgH="730857" progId="CorelDraw.Graphic.22">
                  <p:embed/>
                </p:oleObj>
              </mc:Choice>
              <mc:Fallback>
                <p:oleObj name="CorelDRAW" r:id="rId3" imgW="1698657" imgH="730857" progId="CorelDraw.Graphic.2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8229598" y="822960"/>
                        <a:ext cx="849313" cy="36512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9" name="Объект 8">
            <a:extLst>
              <a:ext uri="{FF2B5EF4-FFF2-40B4-BE49-F238E27FC236}">
                <a16:creationId xmlns:a16="http://schemas.microsoft.com/office/drawing/2014/main" id="{2C49C2AE-215B-D061-2CB0-DBC01F2EE325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384640165"/>
              </p:ext>
            </p:extLst>
          </p:nvPr>
        </p:nvGraphicFramePr>
        <p:xfrm>
          <a:off x="8229598" y="1214239"/>
          <a:ext cx="849313" cy="3651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CorelDRAW" r:id="rId5" imgW="1698657" imgH="730857" progId="CorelDraw.Graphic.22">
                  <p:embed/>
                </p:oleObj>
              </mc:Choice>
              <mc:Fallback>
                <p:oleObj name="CorelDRAW" r:id="rId5" imgW="1698657" imgH="730857" progId="CorelDraw.Graphic.2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6"/>
                      <a:stretch>
                        <a:fillRect/>
                      </a:stretch>
                    </p:blipFill>
                    <p:spPr>
                      <a:xfrm>
                        <a:off x="8229598" y="1214239"/>
                        <a:ext cx="849313" cy="36512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0" name="Объект 9">
            <a:extLst>
              <a:ext uri="{FF2B5EF4-FFF2-40B4-BE49-F238E27FC236}">
                <a16:creationId xmlns:a16="http://schemas.microsoft.com/office/drawing/2014/main" id="{37FD96C0-1EC5-C3DA-7C90-139BE423E2C2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282685451"/>
              </p:ext>
            </p:extLst>
          </p:nvPr>
        </p:nvGraphicFramePr>
        <p:xfrm>
          <a:off x="8229598" y="1605518"/>
          <a:ext cx="849314" cy="36512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CorelDRAW" r:id="rId7" imgW="1698657" imgH="730857" progId="CorelDraw.Graphic.22">
                  <p:embed/>
                </p:oleObj>
              </mc:Choice>
              <mc:Fallback>
                <p:oleObj name="CorelDRAW" r:id="rId7" imgW="1698657" imgH="730857" progId="CorelDraw.Graphic.2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8"/>
                      <a:stretch>
                        <a:fillRect/>
                      </a:stretch>
                    </p:blipFill>
                    <p:spPr>
                      <a:xfrm>
                        <a:off x="8229598" y="1605518"/>
                        <a:ext cx="849314" cy="365126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1" name="Объект 10">
            <a:extLst>
              <a:ext uri="{FF2B5EF4-FFF2-40B4-BE49-F238E27FC236}">
                <a16:creationId xmlns:a16="http://schemas.microsoft.com/office/drawing/2014/main" id="{FFE92140-9EFC-D7B9-E2DE-A43BC63BEE2D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113659340"/>
              </p:ext>
            </p:extLst>
          </p:nvPr>
        </p:nvGraphicFramePr>
        <p:xfrm>
          <a:off x="8229598" y="1996797"/>
          <a:ext cx="849313" cy="36512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CorelDRAW" r:id="rId9" imgW="1698657" imgH="730857" progId="CorelDraw.Graphic.22">
                  <p:embed/>
                </p:oleObj>
              </mc:Choice>
              <mc:Fallback>
                <p:oleObj name="CorelDRAW" r:id="rId9" imgW="1698657" imgH="730857" progId="CorelDraw.Graphic.2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10"/>
                      <a:stretch>
                        <a:fillRect/>
                      </a:stretch>
                    </p:blipFill>
                    <p:spPr>
                      <a:xfrm>
                        <a:off x="8229598" y="1996797"/>
                        <a:ext cx="849313" cy="365124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2" name="Объект 11">
            <a:extLst>
              <a:ext uri="{FF2B5EF4-FFF2-40B4-BE49-F238E27FC236}">
                <a16:creationId xmlns:a16="http://schemas.microsoft.com/office/drawing/2014/main" id="{30638E38-5BF9-203C-7B7A-4902A7632D0D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356979832"/>
              </p:ext>
            </p:extLst>
          </p:nvPr>
        </p:nvGraphicFramePr>
        <p:xfrm>
          <a:off x="8229598" y="2388074"/>
          <a:ext cx="849313" cy="3651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CorelDRAW" r:id="rId11" imgW="1698657" imgH="730857" progId="CorelDraw.Graphic.22">
                  <p:embed/>
                </p:oleObj>
              </mc:Choice>
              <mc:Fallback>
                <p:oleObj name="CorelDRAW" r:id="rId11" imgW="1698657" imgH="730857" progId="CorelDraw.Graphic.2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12"/>
                      <a:stretch>
                        <a:fillRect/>
                      </a:stretch>
                    </p:blipFill>
                    <p:spPr>
                      <a:xfrm>
                        <a:off x="8229598" y="2388074"/>
                        <a:ext cx="849313" cy="36512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5" name="Объект 14">
            <a:extLst>
              <a:ext uri="{FF2B5EF4-FFF2-40B4-BE49-F238E27FC236}">
                <a16:creationId xmlns:a16="http://schemas.microsoft.com/office/drawing/2014/main" id="{B4E002C8-7DA6-14C6-A67B-61527D115B25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792346206"/>
              </p:ext>
            </p:extLst>
          </p:nvPr>
        </p:nvGraphicFramePr>
        <p:xfrm>
          <a:off x="8229598" y="2779352"/>
          <a:ext cx="849314" cy="36512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CorelDRAW" r:id="rId13" imgW="1698657" imgH="730857" progId="CorelDraw.Graphic.22">
                  <p:embed/>
                </p:oleObj>
              </mc:Choice>
              <mc:Fallback>
                <p:oleObj name="CorelDRAW" r:id="rId13" imgW="1698657" imgH="730857" progId="CorelDraw.Graphic.2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14"/>
                      <a:stretch>
                        <a:fillRect/>
                      </a:stretch>
                    </p:blipFill>
                    <p:spPr>
                      <a:xfrm>
                        <a:off x="8229598" y="2779352"/>
                        <a:ext cx="849314" cy="365126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7" name="Объект 16">
            <a:extLst>
              <a:ext uri="{FF2B5EF4-FFF2-40B4-BE49-F238E27FC236}">
                <a16:creationId xmlns:a16="http://schemas.microsoft.com/office/drawing/2014/main" id="{A2463936-91B3-6989-C994-28E35C86F936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973409249"/>
              </p:ext>
            </p:extLst>
          </p:nvPr>
        </p:nvGraphicFramePr>
        <p:xfrm>
          <a:off x="8229598" y="3170629"/>
          <a:ext cx="849313" cy="3651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CorelDRAW" r:id="rId15" imgW="1698657" imgH="730857" progId="CorelDraw.Graphic.22">
                  <p:embed/>
                </p:oleObj>
              </mc:Choice>
              <mc:Fallback>
                <p:oleObj name="CorelDRAW" r:id="rId15" imgW="1698657" imgH="730857" progId="CorelDraw.Graphic.2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16"/>
                      <a:stretch>
                        <a:fillRect/>
                      </a:stretch>
                    </p:blipFill>
                    <p:spPr>
                      <a:xfrm>
                        <a:off x="8229598" y="3170629"/>
                        <a:ext cx="849313" cy="36512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9" name="Объект 18">
            <a:extLst>
              <a:ext uri="{FF2B5EF4-FFF2-40B4-BE49-F238E27FC236}">
                <a16:creationId xmlns:a16="http://schemas.microsoft.com/office/drawing/2014/main" id="{CF1C0873-9683-966A-8B7A-0CD3B59671A7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061573437"/>
              </p:ext>
            </p:extLst>
          </p:nvPr>
        </p:nvGraphicFramePr>
        <p:xfrm>
          <a:off x="8229597" y="3561905"/>
          <a:ext cx="849313" cy="3651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CorelDRAW" r:id="rId17" imgW="1698657" imgH="730857" progId="CorelDraw.Graphic.22">
                  <p:embed/>
                </p:oleObj>
              </mc:Choice>
              <mc:Fallback>
                <p:oleObj name="CorelDRAW" r:id="rId17" imgW="1698657" imgH="730857" progId="CorelDraw.Graphic.2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18"/>
                      <a:stretch>
                        <a:fillRect/>
                      </a:stretch>
                    </p:blipFill>
                    <p:spPr>
                      <a:xfrm>
                        <a:off x="8229597" y="3561905"/>
                        <a:ext cx="849313" cy="36512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0" name="Объект 19">
            <a:extLst>
              <a:ext uri="{FF2B5EF4-FFF2-40B4-BE49-F238E27FC236}">
                <a16:creationId xmlns:a16="http://schemas.microsoft.com/office/drawing/2014/main" id="{F1AB76E2-1F63-F2C5-C72A-D0550FE4B5DB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712404210"/>
              </p:ext>
            </p:extLst>
          </p:nvPr>
        </p:nvGraphicFramePr>
        <p:xfrm>
          <a:off x="8229596" y="3953181"/>
          <a:ext cx="849314" cy="36512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CorelDRAW" r:id="rId19" imgW="1698657" imgH="730857" progId="CorelDraw.Graphic.22">
                  <p:embed/>
                </p:oleObj>
              </mc:Choice>
              <mc:Fallback>
                <p:oleObj name="CorelDRAW" r:id="rId19" imgW="1698657" imgH="730857" progId="CorelDraw.Graphic.2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20"/>
                      <a:stretch>
                        <a:fillRect/>
                      </a:stretch>
                    </p:blipFill>
                    <p:spPr>
                      <a:xfrm>
                        <a:off x="8229596" y="3953181"/>
                        <a:ext cx="849314" cy="365126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1" name="Объект 20">
            <a:extLst>
              <a:ext uri="{FF2B5EF4-FFF2-40B4-BE49-F238E27FC236}">
                <a16:creationId xmlns:a16="http://schemas.microsoft.com/office/drawing/2014/main" id="{3E9BC47E-59BE-D819-829D-846B382EAD21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227101893"/>
              </p:ext>
            </p:extLst>
          </p:nvPr>
        </p:nvGraphicFramePr>
        <p:xfrm>
          <a:off x="8229596" y="4344460"/>
          <a:ext cx="849313" cy="3651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CorelDRAW" r:id="rId21" imgW="1698657" imgH="730857" progId="CorelDraw.Graphic.22">
                  <p:embed/>
                </p:oleObj>
              </mc:Choice>
              <mc:Fallback>
                <p:oleObj name="CorelDRAW" r:id="rId21" imgW="1698657" imgH="730857" progId="CorelDraw.Graphic.2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22"/>
                      <a:stretch>
                        <a:fillRect/>
                      </a:stretch>
                    </p:blipFill>
                    <p:spPr>
                      <a:xfrm>
                        <a:off x="8229596" y="4344460"/>
                        <a:ext cx="849313" cy="36512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2" name="Объект 21">
            <a:extLst>
              <a:ext uri="{FF2B5EF4-FFF2-40B4-BE49-F238E27FC236}">
                <a16:creationId xmlns:a16="http://schemas.microsoft.com/office/drawing/2014/main" id="{76851E02-916F-23FD-A3B5-934F48C8B215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720070728"/>
              </p:ext>
            </p:extLst>
          </p:nvPr>
        </p:nvGraphicFramePr>
        <p:xfrm>
          <a:off x="8229596" y="4735739"/>
          <a:ext cx="849314" cy="36512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CorelDRAW" r:id="rId23" imgW="1698657" imgH="730857" progId="CorelDraw.Graphic.22">
                  <p:embed/>
                </p:oleObj>
              </mc:Choice>
              <mc:Fallback>
                <p:oleObj name="CorelDRAW" r:id="rId23" imgW="1698657" imgH="730857" progId="CorelDraw.Graphic.2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24"/>
                      <a:stretch>
                        <a:fillRect/>
                      </a:stretch>
                    </p:blipFill>
                    <p:spPr>
                      <a:xfrm>
                        <a:off x="8229596" y="4735739"/>
                        <a:ext cx="849314" cy="365126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3" name="Объект 22">
            <a:extLst>
              <a:ext uri="{FF2B5EF4-FFF2-40B4-BE49-F238E27FC236}">
                <a16:creationId xmlns:a16="http://schemas.microsoft.com/office/drawing/2014/main" id="{2A31E4E7-3CEA-F0D6-2442-8E37B1157B44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145214535"/>
              </p:ext>
            </p:extLst>
          </p:nvPr>
        </p:nvGraphicFramePr>
        <p:xfrm>
          <a:off x="8229596" y="5127010"/>
          <a:ext cx="849314" cy="36512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CorelDRAW" r:id="rId25" imgW="1698657" imgH="730857" progId="CorelDraw.Graphic.22">
                  <p:embed/>
                </p:oleObj>
              </mc:Choice>
              <mc:Fallback>
                <p:oleObj name="CorelDRAW" r:id="rId25" imgW="1698657" imgH="730857" progId="CorelDraw.Graphic.2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26"/>
                      <a:stretch>
                        <a:fillRect/>
                      </a:stretch>
                    </p:blipFill>
                    <p:spPr>
                      <a:xfrm>
                        <a:off x="8229596" y="5127010"/>
                        <a:ext cx="849314" cy="365126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4" name="Объект 23">
            <a:extLst>
              <a:ext uri="{FF2B5EF4-FFF2-40B4-BE49-F238E27FC236}">
                <a16:creationId xmlns:a16="http://schemas.microsoft.com/office/drawing/2014/main" id="{28389216-D08C-6F8B-B573-483E2733E4AC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318165649"/>
              </p:ext>
            </p:extLst>
          </p:nvPr>
        </p:nvGraphicFramePr>
        <p:xfrm>
          <a:off x="8229596" y="5518281"/>
          <a:ext cx="849314" cy="36512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CorelDRAW" r:id="rId27" imgW="1698657" imgH="730857" progId="CorelDraw.Graphic.22">
                  <p:embed/>
                </p:oleObj>
              </mc:Choice>
              <mc:Fallback>
                <p:oleObj name="CorelDRAW" r:id="rId27" imgW="1698657" imgH="730857" progId="CorelDraw.Graphic.2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28"/>
                      <a:stretch>
                        <a:fillRect/>
                      </a:stretch>
                    </p:blipFill>
                    <p:spPr>
                      <a:xfrm>
                        <a:off x="8229596" y="5518281"/>
                        <a:ext cx="849314" cy="365126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5" name="Объект 24">
            <a:extLst>
              <a:ext uri="{FF2B5EF4-FFF2-40B4-BE49-F238E27FC236}">
                <a16:creationId xmlns:a16="http://schemas.microsoft.com/office/drawing/2014/main" id="{31AFA64E-8150-6C64-B740-7D4DD2A8697F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979495779"/>
              </p:ext>
            </p:extLst>
          </p:nvPr>
        </p:nvGraphicFramePr>
        <p:xfrm>
          <a:off x="8229596" y="5909552"/>
          <a:ext cx="849315" cy="36009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CorelDRAW" r:id="rId29" imgW="1680795" imgH="712948" progId="CorelDraw.Graphic.22">
                  <p:embed/>
                </p:oleObj>
              </mc:Choice>
              <mc:Fallback>
                <p:oleObj name="CorelDRAW" r:id="rId29" imgW="1680795" imgH="712948" progId="CorelDraw.Graphic.2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30"/>
                      <a:stretch>
                        <a:fillRect/>
                      </a:stretch>
                    </p:blipFill>
                    <p:spPr>
                      <a:xfrm>
                        <a:off x="8229596" y="5909552"/>
                        <a:ext cx="849315" cy="360096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6" name="Объект 25">
            <a:extLst>
              <a:ext uri="{FF2B5EF4-FFF2-40B4-BE49-F238E27FC236}">
                <a16:creationId xmlns:a16="http://schemas.microsoft.com/office/drawing/2014/main" id="{98974933-B729-95E7-8C45-9E0732E107D7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0826277"/>
              </p:ext>
            </p:extLst>
          </p:nvPr>
        </p:nvGraphicFramePr>
        <p:xfrm>
          <a:off x="8229596" y="6497904"/>
          <a:ext cx="849315" cy="36009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CorelDRAW" r:id="rId31" imgW="1680795" imgH="712948" progId="CorelDraw.Graphic.22">
                  <p:embed/>
                </p:oleObj>
              </mc:Choice>
              <mc:Fallback>
                <p:oleObj name="CorelDRAW" r:id="rId31" imgW="1680795" imgH="712948" progId="CorelDraw.Graphic.2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32"/>
                      <a:stretch>
                        <a:fillRect/>
                      </a:stretch>
                    </p:blipFill>
                    <p:spPr>
                      <a:xfrm>
                        <a:off x="8229596" y="6497904"/>
                        <a:ext cx="849315" cy="360096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28" name="TextBox 27">
            <a:extLst>
              <a:ext uri="{FF2B5EF4-FFF2-40B4-BE49-F238E27FC236}">
                <a16:creationId xmlns:a16="http://schemas.microsoft.com/office/drawing/2014/main" id="{8B91B08B-1D8D-89D2-2A44-CF0363C25F2E}"/>
              </a:ext>
            </a:extLst>
          </p:cNvPr>
          <p:cNvSpPr txBox="1"/>
          <p:nvPr/>
        </p:nvSpPr>
        <p:spPr>
          <a:xfrm>
            <a:off x="9028109" y="818753"/>
            <a:ext cx="2097091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ru-RU" sz="1600" dirty="0"/>
              <a:t>амфиболиты (</a:t>
            </a:r>
            <a:r>
              <a:rPr lang="en-US" sz="1600" dirty="0"/>
              <a:t>Pz</a:t>
            </a:r>
            <a:r>
              <a:rPr lang="en-US" sz="1200" dirty="0"/>
              <a:t>1</a:t>
            </a:r>
            <a:r>
              <a:rPr lang="en-US" sz="1600" dirty="0"/>
              <a:t>?)</a:t>
            </a:r>
            <a:endParaRPr lang="ru-RU" sz="1600" dirty="0"/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A768E2C1-0272-BDF7-0AC3-115BBECCDCE2}"/>
              </a:ext>
            </a:extLst>
          </p:cNvPr>
          <p:cNvSpPr txBox="1"/>
          <p:nvPr/>
        </p:nvSpPr>
        <p:spPr>
          <a:xfrm>
            <a:off x="9023599" y="1198245"/>
            <a:ext cx="1955800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ru-RU" sz="1600" dirty="0"/>
              <a:t>сланцы (</a:t>
            </a:r>
            <a:r>
              <a:rPr lang="en-US" sz="1600" dirty="0"/>
              <a:t>S</a:t>
            </a:r>
            <a:r>
              <a:rPr lang="en-US" sz="1200" dirty="0"/>
              <a:t>1</a:t>
            </a:r>
            <a:r>
              <a:rPr lang="en-US" sz="1600" dirty="0"/>
              <a:t>); </a:t>
            </a:r>
            <a:endParaRPr lang="ru-RU" sz="1600" dirty="0"/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23D84866-D0AA-000A-ACE6-8E898CB6B440}"/>
              </a:ext>
            </a:extLst>
          </p:cNvPr>
          <p:cNvSpPr txBox="1"/>
          <p:nvPr/>
        </p:nvSpPr>
        <p:spPr>
          <a:xfrm>
            <a:off x="9023599" y="1466008"/>
            <a:ext cx="2743201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ru-RU" sz="1600" dirty="0"/>
              <a:t>туфы основного состава, алевролиты (S</a:t>
            </a:r>
            <a:r>
              <a:rPr lang="ru-RU" sz="1200" dirty="0"/>
              <a:t>1</a:t>
            </a:r>
            <a:r>
              <a:rPr lang="ru-RU" sz="1600" dirty="0"/>
              <a:t>-S</a:t>
            </a:r>
            <a:r>
              <a:rPr lang="ru-RU" sz="1200" dirty="0"/>
              <a:t>2</a:t>
            </a:r>
            <a:r>
              <a:rPr lang="ru-RU" sz="1600" dirty="0"/>
              <a:t>)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0FA98992-1890-B3C7-10B4-0405F98C6576}"/>
              </a:ext>
            </a:extLst>
          </p:cNvPr>
          <p:cNvSpPr txBox="1"/>
          <p:nvPr/>
        </p:nvSpPr>
        <p:spPr>
          <a:xfrm>
            <a:off x="9014460" y="2000424"/>
            <a:ext cx="2291078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ru-RU" sz="1600" dirty="0" err="1"/>
              <a:t>плагиограниты</a:t>
            </a:r>
            <a:r>
              <a:rPr lang="ru-RU" sz="1600" dirty="0"/>
              <a:t> (C</a:t>
            </a:r>
            <a:r>
              <a:rPr lang="ru-RU" sz="1200" dirty="0"/>
              <a:t>1</a:t>
            </a:r>
            <a:r>
              <a:rPr lang="ru-RU" sz="1600" dirty="0"/>
              <a:t>?)</a:t>
            </a: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F6D30E6D-5C8F-8791-0561-8372D25D0466}"/>
              </a:ext>
            </a:extLst>
          </p:cNvPr>
          <p:cNvSpPr txBox="1"/>
          <p:nvPr/>
        </p:nvSpPr>
        <p:spPr>
          <a:xfrm>
            <a:off x="9014460" y="2385652"/>
            <a:ext cx="3126740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ru-RU" sz="1600" dirty="0" err="1"/>
              <a:t>тогузакская</a:t>
            </a:r>
            <a:r>
              <a:rPr lang="ru-RU" sz="1600" dirty="0"/>
              <a:t> толща (D</a:t>
            </a:r>
            <a:r>
              <a:rPr lang="ru-RU" sz="1200" dirty="0"/>
              <a:t>3</a:t>
            </a:r>
            <a:r>
              <a:rPr lang="ru-RU" sz="1600" dirty="0"/>
              <a:t>): базальты</a:t>
            </a: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F4E36C21-B8A7-9900-3CEC-AFBF7D3807C7}"/>
              </a:ext>
            </a:extLst>
          </p:cNvPr>
          <p:cNvSpPr txBox="1"/>
          <p:nvPr/>
        </p:nvSpPr>
        <p:spPr>
          <a:xfrm>
            <a:off x="8994140" y="2770880"/>
            <a:ext cx="3402082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ru-RU" sz="1600" dirty="0"/>
              <a:t>вулканогенно-осадочная толща (D</a:t>
            </a:r>
            <a:r>
              <a:rPr lang="ru-RU" sz="1200" dirty="0"/>
              <a:t>3</a:t>
            </a:r>
            <a:r>
              <a:rPr lang="ru-RU" sz="1600" dirty="0"/>
              <a:t>)</a:t>
            </a: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9605DC5C-B606-C664-80A3-225DE6999C9D}"/>
              </a:ext>
            </a:extLst>
          </p:cNvPr>
          <p:cNvSpPr txBox="1"/>
          <p:nvPr/>
        </p:nvSpPr>
        <p:spPr>
          <a:xfrm>
            <a:off x="9014460" y="3178489"/>
            <a:ext cx="3177540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ru-RU" sz="1600" dirty="0"/>
              <a:t>базальты и их туфы (D</a:t>
            </a:r>
            <a:r>
              <a:rPr lang="ru-RU" sz="1200" dirty="0"/>
              <a:t>3</a:t>
            </a:r>
            <a:r>
              <a:rPr lang="ru-RU" sz="1600" dirty="0"/>
              <a:t>)</a:t>
            </a:r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FD6EC848-0968-91BF-4C73-DACB13682E4E}"/>
              </a:ext>
            </a:extLst>
          </p:cNvPr>
          <p:cNvSpPr txBox="1"/>
          <p:nvPr/>
        </p:nvSpPr>
        <p:spPr>
          <a:xfrm>
            <a:off x="9014460" y="3565228"/>
            <a:ext cx="2106931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ru-RU" sz="1600" dirty="0"/>
              <a:t>серпентиниты (D</a:t>
            </a:r>
            <a:r>
              <a:rPr lang="ru-RU" sz="1200" dirty="0"/>
              <a:t>3</a:t>
            </a:r>
            <a:r>
              <a:rPr lang="ru-RU" sz="1600" dirty="0"/>
              <a:t>)</a:t>
            </a:r>
          </a:p>
        </p:txBody>
      </p:sp>
      <p:sp>
        <p:nvSpPr>
          <p:cNvPr id="44" name="TextBox 43">
            <a:extLst>
              <a:ext uri="{FF2B5EF4-FFF2-40B4-BE49-F238E27FC236}">
                <a16:creationId xmlns:a16="http://schemas.microsoft.com/office/drawing/2014/main" id="{33E3DDD8-8106-FF25-B05E-162344E1B640}"/>
              </a:ext>
            </a:extLst>
          </p:cNvPr>
          <p:cNvSpPr txBox="1"/>
          <p:nvPr/>
        </p:nvSpPr>
        <p:spPr>
          <a:xfrm>
            <a:off x="9292341" y="3748289"/>
            <a:ext cx="3103881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ru-RU" sz="1600" b="1" dirty="0"/>
              <a:t>Ульяновский </a:t>
            </a:r>
            <a:r>
              <a:rPr lang="ru-RU" sz="1600" b="1" dirty="0" err="1"/>
              <a:t>комлекс</a:t>
            </a:r>
            <a:r>
              <a:rPr lang="ru-RU" sz="1600" b="1" dirty="0"/>
              <a:t> (D</a:t>
            </a:r>
            <a:r>
              <a:rPr lang="ru-RU" sz="1200" dirty="0"/>
              <a:t>3</a:t>
            </a:r>
            <a:r>
              <a:rPr lang="ru-RU" sz="1600" b="1" dirty="0"/>
              <a:t>-C</a:t>
            </a:r>
            <a:r>
              <a:rPr lang="ru-RU" sz="1200" dirty="0"/>
              <a:t>1</a:t>
            </a:r>
            <a:r>
              <a:rPr lang="ru-RU" sz="1600" b="1" dirty="0"/>
              <a:t>)</a:t>
            </a:r>
          </a:p>
          <a:p>
            <a:endParaRPr lang="ru-RU" sz="1600" dirty="0"/>
          </a:p>
        </p:txBody>
      </p:sp>
      <p:sp>
        <p:nvSpPr>
          <p:cNvPr id="46" name="TextBox 45">
            <a:extLst>
              <a:ext uri="{FF2B5EF4-FFF2-40B4-BE49-F238E27FC236}">
                <a16:creationId xmlns:a16="http://schemas.microsoft.com/office/drawing/2014/main" id="{22733E33-CB60-EF01-E50D-2F9B50C28A01}"/>
              </a:ext>
            </a:extLst>
          </p:cNvPr>
          <p:cNvSpPr txBox="1"/>
          <p:nvPr/>
        </p:nvSpPr>
        <p:spPr>
          <a:xfrm>
            <a:off x="9002520" y="3973712"/>
            <a:ext cx="1978660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ru-RU" sz="1600" dirty="0"/>
              <a:t>габбро-диабазы</a:t>
            </a: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8321BC0F-346F-F1F1-DBC4-508317FCF6A0}"/>
              </a:ext>
            </a:extLst>
          </p:cNvPr>
          <p:cNvSpPr txBox="1"/>
          <p:nvPr/>
        </p:nvSpPr>
        <p:spPr>
          <a:xfrm>
            <a:off x="9023598" y="4335143"/>
            <a:ext cx="2640082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ru-RU" sz="1600" dirty="0" err="1"/>
              <a:t>дациты</a:t>
            </a:r>
            <a:r>
              <a:rPr lang="ru-RU" sz="1600" dirty="0"/>
              <a:t>, риодациты</a:t>
            </a:r>
          </a:p>
        </p:txBody>
      </p:sp>
      <p:sp>
        <p:nvSpPr>
          <p:cNvPr id="49" name="TextBox 48">
            <a:extLst>
              <a:ext uri="{FF2B5EF4-FFF2-40B4-BE49-F238E27FC236}">
                <a16:creationId xmlns:a16="http://schemas.microsoft.com/office/drawing/2014/main" id="{429AF5DA-0282-5930-D9F4-28DB1638CBB1}"/>
              </a:ext>
            </a:extLst>
          </p:cNvPr>
          <p:cNvSpPr txBox="1"/>
          <p:nvPr/>
        </p:nvSpPr>
        <p:spPr>
          <a:xfrm>
            <a:off x="9292340" y="4516125"/>
            <a:ext cx="3103881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ru-RU" sz="1600" b="1" dirty="0"/>
              <a:t>Михеевский </a:t>
            </a:r>
            <a:r>
              <a:rPr lang="ru-RU" sz="1600" b="1" dirty="0" err="1"/>
              <a:t>комлекс</a:t>
            </a:r>
            <a:r>
              <a:rPr lang="ru-RU" sz="1600" b="1" dirty="0"/>
              <a:t> (D</a:t>
            </a:r>
            <a:r>
              <a:rPr lang="ru-RU" sz="1200" dirty="0"/>
              <a:t>3</a:t>
            </a:r>
            <a:r>
              <a:rPr lang="ru-RU" sz="1600" b="1" dirty="0"/>
              <a:t>-C</a:t>
            </a:r>
            <a:r>
              <a:rPr lang="ru-RU" sz="1200" dirty="0"/>
              <a:t>1</a:t>
            </a:r>
            <a:r>
              <a:rPr lang="ru-RU" sz="1600" b="1" dirty="0"/>
              <a:t>)</a:t>
            </a:r>
          </a:p>
          <a:p>
            <a:endParaRPr lang="ru-RU" sz="1600" dirty="0"/>
          </a:p>
        </p:txBody>
      </p:sp>
      <p:sp>
        <p:nvSpPr>
          <p:cNvPr id="50" name="TextBox 49">
            <a:extLst>
              <a:ext uri="{FF2B5EF4-FFF2-40B4-BE49-F238E27FC236}">
                <a16:creationId xmlns:a16="http://schemas.microsoft.com/office/drawing/2014/main" id="{4DCDB29E-B132-3807-9678-3F360D15104D}"/>
              </a:ext>
            </a:extLst>
          </p:cNvPr>
          <p:cNvSpPr txBox="1"/>
          <p:nvPr/>
        </p:nvSpPr>
        <p:spPr>
          <a:xfrm>
            <a:off x="9014460" y="4732691"/>
            <a:ext cx="2640082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ru-RU" sz="1600" dirty="0"/>
              <a:t>диоритовые порфириты</a:t>
            </a:r>
          </a:p>
        </p:txBody>
      </p:sp>
      <p:sp>
        <p:nvSpPr>
          <p:cNvPr id="51" name="TextBox 50">
            <a:extLst>
              <a:ext uri="{FF2B5EF4-FFF2-40B4-BE49-F238E27FC236}">
                <a16:creationId xmlns:a16="http://schemas.microsoft.com/office/drawing/2014/main" id="{C48B570A-E680-C0CD-C4F2-477EB76833D4}"/>
              </a:ext>
            </a:extLst>
          </p:cNvPr>
          <p:cNvSpPr txBox="1"/>
          <p:nvPr/>
        </p:nvSpPr>
        <p:spPr>
          <a:xfrm>
            <a:off x="8994140" y="5124199"/>
            <a:ext cx="3492002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ru-RU" sz="1600" dirty="0"/>
              <a:t>кварцевые диориты, </a:t>
            </a:r>
            <a:r>
              <a:rPr lang="ru-RU" sz="1600" dirty="0" err="1"/>
              <a:t>плагиограниты</a:t>
            </a:r>
            <a:endParaRPr lang="ru-RU" sz="1600" dirty="0"/>
          </a:p>
        </p:txBody>
      </p:sp>
      <p:sp>
        <p:nvSpPr>
          <p:cNvPr id="52" name="TextBox 51">
            <a:extLst>
              <a:ext uri="{FF2B5EF4-FFF2-40B4-BE49-F238E27FC236}">
                <a16:creationId xmlns:a16="http://schemas.microsoft.com/office/drawing/2014/main" id="{2918D345-BDD5-C8BF-9DC9-7638E2B5A23F}"/>
              </a:ext>
            </a:extLst>
          </p:cNvPr>
          <p:cNvSpPr txBox="1"/>
          <p:nvPr/>
        </p:nvSpPr>
        <p:spPr>
          <a:xfrm>
            <a:off x="8994140" y="5494947"/>
            <a:ext cx="2640082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ru-RU" sz="1600" dirty="0" err="1"/>
              <a:t>плагиогранит</a:t>
            </a:r>
            <a:r>
              <a:rPr lang="ru-RU" sz="1600" dirty="0"/>
              <a:t>-порфиры</a:t>
            </a:r>
          </a:p>
        </p:txBody>
      </p:sp>
      <p:sp>
        <p:nvSpPr>
          <p:cNvPr id="53" name="TextBox 52">
            <a:extLst>
              <a:ext uri="{FF2B5EF4-FFF2-40B4-BE49-F238E27FC236}">
                <a16:creationId xmlns:a16="http://schemas.microsoft.com/office/drawing/2014/main" id="{BFD3CB8D-981B-16D1-9A4D-B9D8087EE456}"/>
              </a:ext>
            </a:extLst>
          </p:cNvPr>
          <p:cNvSpPr txBox="1"/>
          <p:nvPr/>
        </p:nvSpPr>
        <p:spPr>
          <a:xfrm>
            <a:off x="8999716" y="5747690"/>
            <a:ext cx="3192283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ru-RU" sz="1600" dirty="0"/>
              <a:t>месторождения и рудопроявления медно-порфировых руд</a:t>
            </a:r>
          </a:p>
        </p:txBody>
      </p:sp>
      <p:sp>
        <p:nvSpPr>
          <p:cNvPr id="54" name="TextBox 53">
            <a:extLst>
              <a:ext uri="{FF2B5EF4-FFF2-40B4-BE49-F238E27FC236}">
                <a16:creationId xmlns:a16="http://schemas.microsoft.com/office/drawing/2014/main" id="{B280D462-D6BD-E0AE-4FDC-68981B26AD94}"/>
              </a:ext>
            </a:extLst>
          </p:cNvPr>
          <p:cNvSpPr txBox="1"/>
          <p:nvPr/>
        </p:nvSpPr>
        <p:spPr>
          <a:xfrm>
            <a:off x="9007087" y="6476350"/>
            <a:ext cx="3177539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ru-RU" sz="1600" dirty="0"/>
              <a:t>разрывные нарушения</a:t>
            </a:r>
          </a:p>
        </p:txBody>
      </p:sp>
    </p:spTree>
    <p:extLst>
      <p:ext uri="{BB962C8B-B14F-4D97-AF65-F5344CB8AC3E}">
        <p14:creationId xmlns:p14="http://schemas.microsoft.com/office/powerpoint/2010/main" val="76678893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AD6ACB6-F380-80B7-4D20-23CEC586953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Прямоугольник 13">
            <a:extLst>
              <a:ext uri="{FF2B5EF4-FFF2-40B4-BE49-F238E27FC236}">
                <a16:creationId xmlns:a16="http://schemas.microsoft.com/office/drawing/2014/main" id="{3A188499-EBBF-A7B0-FB9B-8F490C10059A}"/>
              </a:ext>
            </a:extLst>
          </p:cNvPr>
          <p:cNvSpPr/>
          <p:nvPr/>
        </p:nvSpPr>
        <p:spPr>
          <a:xfrm>
            <a:off x="7495346" y="0"/>
            <a:ext cx="4696654" cy="1188720"/>
          </a:xfrm>
          <a:prstGeom prst="rect">
            <a:avLst/>
          </a:prstGeom>
          <a:solidFill>
            <a:schemeClr val="accent6">
              <a:alpha val="31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CCF8EC5A-6B97-9EAC-59B2-DE8AA1A8E53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495350" y="24682"/>
            <a:ext cx="4696650" cy="1015663"/>
          </a:xfrm>
        </p:spPr>
        <p:txBody>
          <a:bodyPr>
            <a:noAutofit/>
          </a:bodyPr>
          <a:lstStyle/>
          <a:p>
            <a:r>
              <a:rPr lang="ru-RU" sz="22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Геологическое строение Новониколаевского месторождения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98336EF0-18B7-22D5-13AF-D7C516478638}"/>
              </a:ext>
            </a:extLst>
          </p:cNvPr>
          <p:cNvSpPr txBox="1"/>
          <p:nvPr/>
        </p:nvSpPr>
        <p:spPr>
          <a:xfrm>
            <a:off x="7311295" y="3065016"/>
            <a:ext cx="5064760" cy="13234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ru-RU" sz="2000" b="1" dirty="0"/>
              <a:t>Схематическая геологическая карта Новониколаевского месторождения со снятым чехлом рыхлых отложений по данным АО РМК «Михеевский ГОК»</a:t>
            </a:r>
            <a:r>
              <a:rPr lang="ru-RU" sz="2000" dirty="0"/>
              <a:t>.</a:t>
            </a:r>
          </a:p>
        </p:txBody>
      </p:sp>
      <p:sp>
        <p:nvSpPr>
          <p:cNvPr id="15" name="Прямоугольник 14">
            <a:extLst>
              <a:ext uri="{FF2B5EF4-FFF2-40B4-BE49-F238E27FC236}">
                <a16:creationId xmlns:a16="http://schemas.microsoft.com/office/drawing/2014/main" id="{665A258A-081F-20A2-5678-EF81502F9B7F}"/>
              </a:ext>
            </a:extLst>
          </p:cNvPr>
          <p:cNvSpPr/>
          <p:nvPr/>
        </p:nvSpPr>
        <p:spPr>
          <a:xfrm>
            <a:off x="7495346" y="3065017"/>
            <a:ext cx="4696650" cy="1415036"/>
          </a:xfrm>
          <a:prstGeom prst="rect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3" name="Номер слайда 2">
            <a:extLst>
              <a:ext uri="{FF2B5EF4-FFF2-40B4-BE49-F238E27FC236}">
                <a16:creationId xmlns:a16="http://schemas.microsoft.com/office/drawing/2014/main" id="{55BF5017-9CE8-211C-474A-DE58AD6EEC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2240CE-82D0-450A-9966-52B283054DC1}" type="slidenum">
              <a:rPr lang="ru-RU" smtClean="0"/>
              <a:t>6</a:t>
            </a:fld>
            <a:endParaRPr lang="ru-RU"/>
          </a:p>
        </p:txBody>
      </p:sp>
      <p:pic>
        <p:nvPicPr>
          <p:cNvPr id="5" name="Рисунок 4">
            <a:extLst>
              <a:ext uri="{FF2B5EF4-FFF2-40B4-BE49-F238E27FC236}">
                <a16:creationId xmlns:a16="http://schemas.microsoft.com/office/drawing/2014/main" id="{799B5B27-A930-14F0-CC26-6F686C407919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495350" cy="68732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0590384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0055C41-C837-A905-93B4-DB611E81D57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Прямоугольник 10">
            <a:extLst>
              <a:ext uri="{FF2B5EF4-FFF2-40B4-BE49-F238E27FC236}">
                <a16:creationId xmlns:a16="http://schemas.microsoft.com/office/drawing/2014/main" id="{6987BD8A-F2DB-2A4B-87B0-8143F30B48E4}"/>
              </a:ext>
            </a:extLst>
          </p:cNvPr>
          <p:cNvSpPr/>
          <p:nvPr/>
        </p:nvSpPr>
        <p:spPr>
          <a:xfrm>
            <a:off x="1981197" y="605085"/>
            <a:ext cx="8229601" cy="670560"/>
          </a:xfrm>
          <a:prstGeom prst="rect">
            <a:avLst/>
          </a:prstGeom>
          <a:solidFill>
            <a:schemeClr val="accent2">
              <a:alpha val="31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05E0DFD8-A8A8-12B8-9FFE-372D751CA4D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" y="1824818"/>
            <a:ext cx="12191999" cy="4081117"/>
          </a:xfrm>
        </p:spPr>
        <p:txBody>
          <a:bodyPr anchor="ctr" anchorCtr="0">
            <a:spAutoFit/>
          </a:bodyPr>
          <a:lstStyle/>
          <a:p>
            <a:pPr algn="just"/>
            <a:r>
              <a:rPr lang="ru-RU" sz="2400" dirty="0">
                <a:latin typeface="Arial" panose="020B0604020202020204" pitchFamily="34" charset="0"/>
                <a:cs typeface="Arial" panose="020B0604020202020204" pitchFamily="34" charset="0"/>
              </a:rPr>
              <a:t>На Новониколаевском месторождении выделены </a:t>
            </a:r>
            <a:r>
              <a:rPr lang="ru-RU" sz="2400" b="1" dirty="0">
                <a:latin typeface="Arial" panose="020B0604020202020204" pitchFamily="34" charset="0"/>
                <a:cs typeface="Arial" panose="020B0604020202020204" pitchFamily="34" charset="0"/>
              </a:rPr>
              <a:t>магматический, гидротермальный, </a:t>
            </a:r>
            <a:r>
              <a:rPr lang="ru-RU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гипергенный</a:t>
            </a:r>
            <a:r>
              <a:rPr lang="ru-RU" sz="2400" b="1" dirty="0">
                <a:latin typeface="Arial" panose="020B0604020202020204" pitchFamily="34" charset="0"/>
                <a:cs typeface="Arial" panose="020B0604020202020204" pitchFamily="34" charset="0"/>
              </a:rPr>
              <a:t> этапы минералообразования</a:t>
            </a:r>
            <a:r>
              <a:rPr lang="ru-RU" sz="2400" dirty="0">
                <a:latin typeface="Arial" panose="020B0604020202020204" pitchFamily="34" charset="0"/>
                <a:cs typeface="Arial" panose="020B0604020202020204" pitchFamily="34" charset="0"/>
              </a:rPr>
              <a:t>. Гидротермальный этап включает: </a:t>
            </a:r>
            <a:r>
              <a:rPr lang="ru-RU" sz="2400" b="1" dirty="0">
                <a:latin typeface="Arial" panose="020B0604020202020204" pitchFamily="34" charset="0"/>
                <a:cs typeface="Arial" panose="020B0604020202020204" pitchFamily="34" charset="0"/>
              </a:rPr>
              <a:t>1) </a:t>
            </a:r>
            <a:r>
              <a:rPr lang="ru-RU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проградную</a:t>
            </a:r>
            <a:r>
              <a:rPr lang="ru-RU" sz="2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u-RU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скарновую</a:t>
            </a:r>
            <a:r>
              <a:rPr lang="ru-RU" sz="2400" b="1" dirty="0"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ru-RU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дорудную</a:t>
            </a:r>
            <a:r>
              <a:rPr lang="ru-RU" sz="2400" b="1" dirty="0">
                <a:latin typeface="Arial" panose="020B0604020202020204" pitchFamily="34" charset="0"/>
                <a:cs typeface="Arial" panose="020B0604020202020204" pitchFamily="34" charset="0"/>
              </a:rPr>
              <a:t>),</a:t>
            </a:r>
            <a:br>
              <a:rPr lang="ru-RU" sz="24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ru-RU" sz="2400" b="1" dirty="0">
                <a:latin typeface="Arial" panose="020B0604020202020204" pitchFamily="34" charset="0"/>
                <a:cs typeface="Arial" panose="020B0604020202020204" pitchFamily="34" charset="0"/>
              </a:rPr>
              <a:t>2) ретроградную </a:t>
            </a:r>
            <a:r>
              <a:rPr lang="ru-RU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скарновую</a:t>
            </a:r>
            <a:r>
              <a:rPr lang="ru-RU" sz="2400" b="1" dirty="0">
                <a:latin typeface="Arial" panose="020B0604020202020204" pitchFamily="34" charset="0"/>
                <a:cs typeface="Arial" panose="020B0604020202020204" pitchFamily="34" charset="0"/>
              </a:rPr>
              <a:t>, 3) </a:t>
            </a:r>
            <a:r>
              <a:rPr lang="ru-RU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апоскарновую</a:t>
            </a:r>
            <a:r>
              <a:rPr lang="ru-RU" sz="2400" b="1" dirty="0">
                <a:latin typeface="Arial" panose="020B0604020202020204" pitchFamily="34" charset="0"/>
                <a:cs typeface="Arial" panose="020B0604020202020204" pitchFamily="34" charset="0"/>
              </a:rPr>
              <a:t>, 4) </a:t>
            </a:r>
            <a:r>
              <a:rPr lang="ru-RU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пропилитовую</a:t>
            </a:r>
            <a:r>
              <a:rPr lang="ru-RU" sz="2400" b="1" dirty="0">
                <a:latin typeface="Arial" panose="020B0604020202020204" pitchFamily="34" charset="0"/>
                <a:cs typeface="Arial" panose="020B0604020202020204" pitchFamily="34" charset="0"/>
              </a:rPr>
              <a:t> и две </a:t>
            </a:r>
            <a:r>
              <a:rPr lang="ru-RU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пострудные</a:t>
            </a:r>
            <a:r>
              <a:rPr lang="ru-RU" sz="2400" b="1" dirty="0">
                <a:latin typeface="Arial" panose="020B0604020202020204" pitchFamily="34" charset="0"/>
                <a:cs typeface="Arial" panose="020B0604020202020204" pitchFamily="34" charset="0"/>
              </a:rPr>
              <a:t> – 5) кварц-карбонат-серицитовую и 6) </a:t>
            </a:r>
            <a:r>
              <a:rPr lang="ru-RU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аргиллизитовую</a:t>
            </a:r>
            <a:r>
              <a:rPr lang="ru-RU" sz="2400" b="1" dirty="0">
                <a:latin typeface="Arial" panose="020B0604020202020204" pitchFamily="34" charset="0"/>
                <a:cs typeface="Arial" panose="020B0604020202020204" pitchFamily="34" charset="0"/>
              </a:rPr>
              <a:t> стадии</a:t>
            </a:r>
            <a:r>
              <a:rPr lang="ru-RU" sz="24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br>
              <a:rPr lang="ru-RU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ru-RU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br>
              <a:rPr lang="ru-RU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ru-RU" sz="2400" b="1" dirty="0">
                <a:latin typeface="Arial" panose="020B0604020202020204" pitchFamily="34" charset="0"/>
                <a:cs typeface="Arial" panose="020B0604020202020204" pitchFamily="34" charset="0"/>
              </a:rPr>
              <a:t>Медно-полиметаллическое оруденение</a:t>
            </a:r>
            <a:r>
              <a:rPr lang="ru-RU" sz="2400" dirty="0">
                <a:latin typeface="Arial" panose="020B0604020202020204" pitchFamily="34" charset="0"/>
                <a:cs typeface="Arial" panose="020B0604020202020204" pitchFamily="34" charset="0"/>
              </a:rPr>
              <a:t> ассоциирует с </a:t>
            </a:r>
            <a:r>
              <a:rPr lang="ru-RU" sz="2400" u="sng" dirty="0">
                <a:latin typeface="Arial" panose="020B0604020202020204" pitchFamily="34" charset="0"/>
                <a:cs typeface="Arial" panose="020B0604020202020204" pitchFamily="34" charset="0"/>
              </a:rPr>
              <a:t>ретроградными </a:t>
            </a:r>
            <a:r>
              <a:rPr lang="ru-RU" sz="2400" u="sng" dirty="0" err="1">
                <a:latin typeface="Arial" panose="020B0604020202020204" pitchFamily="34" charset="0"/>
                <a:cs typeface="Arial" panose="020B0604020202020204" pitchFamily="34" charset="0"/>
              </a:rPr>
              <a:t>скарновыми</a:t>
            </a:r>
            <a:r>
              <a:rPr lang="ru-RU" sz="2400" u="sng" dirty="0">
                <a:latin typeface="Arial" panose="020B0604020202020204" pitchFamily="34" charset="0"/>
                <a:cs typeface="Arial" panose="020B0604020202020204" pitchFamily="34" charset="0"/>
              </a:rPr>
              <a:t> и </a:t>
            </a:r>
            <a:r>
              <a:rPr lang="ru-RU" sz="2400" u="sng" dirty="0" err="1">
                <a:latin typeface="Arial" panose="020B0604020202020204" pitchFamily="34" charset="0"/>
                <a:cs typeface="Arial" panose="020B0604020202020204" pitchFamily="34" charset="0"/>
              </a:rPr>
              <a:t>апоскарновыми</a:t>
            </a:r>
            <a:r>
              <a:rPr lang="ru-RU" sz="2400" u="sng" dirty="0">
                <a:latin typeface="Arial" panose="020B0604020202020204" pitchFamily="34" charset="0"/>
                <a:cs typeface="Arial" panose="020B0604020202020204" pitchFamily="34" charset="0"/>
              </a:rPr>
              <a:t> изменениями</a:t>
            </a:r>
            <a:r>
              <a:rPr lang="ru-RU" sz="2400" dirty="0">
                <a:latin typeface="Arial" panose="020B0604020202020204" pitchFamily="34" charset="0"/>
                <a:cs typeface="Arial" panose="020B0604020202020204" pitchFamily="34" charset="0"/>
              </a:rPr>
              <a:t>, а </a:t>
            </a:r>
            <a:r>
              <a:rPr lang="ru-RU" sz="2400" b="1" dirty="0">
                <a:latin typeface="Arial" panose="020B0604020202020204" pitchFamily="34" charset="0"/>
                <a:cs typeface="Arial" panose="020B0604020202020204" pitchFamily="34" charset="0"/>
              </a:rPr>
              <a:t>золото-полиметаллическое – с </a:t>
            </a:r>
            <a:b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ru-RU" sz="2400" u="sng" dirty="0" err="1">
                <a:latin typeface="Arial" panose="020B0604020202020204" pitchFamily="34" charset="0"/>
                <a:cs typeface="Arial" panose="020B0604020202020204" pitchFamily="34" charset="0"/>
              </a:rPr>
              <a:t>пропилитовыми</a:t>
            </a:r>
            <a:r>
              <a:rPr lang="en-US" sz="2400" u="sng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u-RU" sz="2400" u="sng" dirty="0">
                <a:latin typeface="Arial" panose="020B0604020202020204" pitchFamily="34" charset="0"/>
                <a:cs typeface="Arial" panose="020B0604020202020204" pitchFamily="34" charset="0"/>
              </a:rPr>
              <a:t>	изменениями</a:t>
            </a:r>
            <a:r>
              <a:rPr lang="ru-RU" sz="2400" dirty="0">
                <a:latin typeface="Arial" panose="020B0604020202020204" pitchFamily="34" charset="0"/>
                <a:cs typeface="Arial" panose="020B0604020202020204" pitchFamily="34" charset="0"/>
              </a:rPr>
              <a:t>.									</a:t>
            </a:r>
            <a:br>
              <a:rPr lang="ru-RU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ru-RU" sz="2400" dirty="0">
                <a:latin typeface="Arial" panose="020B0604020202020204" pitchFamily="34" charset="0"/>
                <a:cs typeface="Arial" panose="020B0604020202020204" pitchFamily="34" charset="0"/>
              </a:rPr>
              <a:t>Гидротермальная зональность выражена в смене от </a:t>
            </a:r>
            <a:r>
              <a:rPr lang="ru-RU" sz="2400" dirty="0" err="1">
                <a:latin typeface="Arial" panose="020B0604020202020204" pitchFamily="34" charset="0"/>
                <a:cs typeface="Arial" panose="020B0604020202020204" pitchFamily="34" charset="0"/>
              </a:rPr>
              <a:t>проградной</a:t>
            </a:r>
            <a:r>
              <a:rPr lang="ru-RU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u-RU" sz="2400" dirty="0" err="1">
                <a:latin typeface="Arial" panose="020B0604020202020204" pitchFamily="34" charset="0"/>
                <a:cs typeface="Arial" panose="020B0604020202020204" pitchFamily="34" charset="0"/>
              </a:rPr>
              <a:t>скарновой</a:t>
            </a:r>
            <a:r>
              <a:rPr lang="ru-RU" sz="2400" dirty="0">
                <a:latin typeface="Arial" panose="020B0604020202020204" pitchFamily="34" charset="0"/>
                <a:cs typeface="Arial" panose="020B0604020202020204" pitchFamily="34" charset="0"/>
              </a:rPr>
              <a:t> к </a:t>
            </a:r>
            <a:r>
              <a:rPr lang="ru-RU" sz="2400" dirty="0" err="1">
                <a:latin typeface="Arial" panose="020B0604020202020204" pitchFamily="34" charset="0"/>
                <a:cs typeface="Arial" panose="020B0604020202020204" pitchFamily="34" charset="0"/>
              </a:rPr>
              <a:t>пропилитовой</a:t>
            </a:r>
            <a:r>
              <a:rPr lang="ru-RU" sz="2400" dirty="0">
                <a:latin typeface="Arial" panose="020B0604020202020204" pitchFamily="34" charset="0"/>
                <a:cs typeface="Arial" panose="020B0604020202020204" pitchFamily="34" charset="0"/>
              </a:rPr>
              <a:t> и </a:t>
            </a:r>
            <a:r>
              <a:rPr lang="ru-RU" sz="2400" dirty="0" err="1">
                <a:latin typeface="Arial" panose="020B0604020202020204" pitchFamily="34" charset="0"/>
                <a:cs typeface="Arial" panose="020B0604020202020204" pitchFamily="34" charset="0"/>
              </a:rPr>
              <a:t>аргиллизитовой</a:t>
            </a:r>
            <a:r>
              <a:rPr lang="ru-RU" sz="2400" dirty="0">
                <a:latin typeface="Arial" panose="020B0604020202020204" pitchFamily="34" charset="0"/>
                <a:cs typeface="Arial" panose="020B0604020202020204" pitchFamily="34" charset="0"/>
              </a:rPr>
              <a:t> зонам от центра к периферии месторождения.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CA67A8FC-3868-0528-FB35-854F32E5D033}"/>
              </a:ext>
            </a:extLst>
          </p:cNvPr>
          <p:cNvSpPr txBox="1"/>
          <p:nvPr/>
        </p:nvSpPr>
        <p:spPr>
          <a:xfrm>
            <a:off x="0" y="549717"/>
            <a:ext cx="12191999" cy="7694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ru-RU" sz="4400" dirty="0"/>
              <a:t>Первое защищаемое положение</a:t>
            </a:r>
          </a:p>
        </p:txBody>
      </p:sp>
      <p:sp>
        <p:nvSpPr>
          <p:cNvPr id="3" name="Номер слайда 2">
            <a:extLst>
              <a:ext uri="{FF2B5EF4-FFF2-40B4-BE49-F238E27FC236}">
                <a16:creationId xmlns:a16="http://schemas.microsoft.com/office/drawing/2014/main" id="{19DE9640-D327-CFCF-0DF2-6251D92467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2240CE-82D0-450A-9966-52B283054DC1}" type="slidenum">
              <a:rPr lang="ru-RU" smtClean="0"/>
              <a:t>7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84332987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4CD43F7-2709-0AC0-131B-98F4444D548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Рисунок 4">
            <a:extLst>
              <a:ext uri="{FF2B5EF4-FFF2-40B4-BE49-F238E27FC236}">
                <a16:creationId xmlns:a16="http://schemas.microsoft.com/office/drawing/2014/main" id="{35492FA5-9449-5846-9498-F79AD6CC97C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095998" y="3717830"/>
            <a:ext cx="5344575" cy="3140170"/>
          </a:xfrm>
          <a:prstGeom prst="rect">
            <a:avLst/>
          </a:prstGeom>
        </p:spPr>
      </p:pic>
      <p:sp>
        <p:nvSpPr>
          <p:cNvPr id="30" name="Прямоугольник 29">
            <a:extLst>
              <a:ext uri="{FF2B5EF4-FFF2-40B4-BE49-F238E27FC236}">
                <a16:creationId xmlns:a16="http://schemas.microsoft.com/office/drawing/2014/main" id="{F09FB7A9-1D9C-6155-9F89-E6998409D655}"/>
              </a:ext>
            </a:extLst>
          </p:cNvPr>
          <p:cNvSpPr/>
          <p:nvPr/>
        </p:nvSpPr>
        <p:spPr>
          <a:xfrm>
            <a:off x="5344569" y="3281356"/>
            <a:ext cx="6847431" cy="415636"/>
          </a:xfrm>
          <a:prstGeom prst="rect">
            <a:avLst/>
          </a:prstGeom>
          <a:solidFill>
            <a:schemeClr val="accent2">
              <a:alpha val="31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29" name="Прямоугольник 28">
            <a:extLst>
              <a:ext uri="{FF2B5EF4-FFF2-40B4-BE49-F238E27FC236}">
                <a16:creationId xmlns:a16="http://schemas.microsoft.com/office/drawing/2014/main" id="{CA3D006D-9365-31F9-5AAA-AA05499DD307}"/>
              </a:ext>
            </a:extLst>
          </p:cNvPr>
          <p:cNvSpPr/>
          <p:nvPr/>
        </p:nvSpPr>
        <p:spPr>
          <a:xfrm>
            <a:off x="5344570" y="1"/>
            <a:ext cx="6847429" cy="415636"/>
          </a:xfrm>
          <a:prstGeom prst="rect">
            <a:avLst/>
          </a:prstGeom>
          <a:solidFill>
            <a:schemeClr val="tx2">
              <a:alpha val="31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pic>
        <p:nvPicPr>
          <p:cNvPr id="4" name="Рисунок 3">
            <a:extLst>
              <a:ext uri="{FF2B5EF4-FFF2-40B4-BE49-F238E27FC236}">
                <a16:creationId xmlns:a16="http://schemas.microsoft.com/office/drawing/2014/main" id="{25E8ABFB-D342-3F79-0B2A-F78B1FBC91C4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r="37099"/>
          <a:stretch>
            <a:fillRect/>
          </a:stretch>
        </p:blipFill>
        <p:spPr>
          <a:xfrm>
            <a:off x="0" y="0"/>
            <a:ext cx="5344575" cy="4064000"/>
          </a:xfrm>
          <a:prstGeom prst="rect">
            <a:avLst/>
          </a:prstGeom>
        </p:spPr>
      </p:pic>
      <p:pic>
        <p:nvPicPr>
          <p:cNvPr id="15" name="Рисунок 14">
            <a:extLst>
              <a:ext uri="{FF2B5EF4-FFF2-40B4-BE49-F238E27FC236}">
                <a16:creationId xmlns:a16="http://schemas.microsoft.com/office/drawing/2014/main" id="{F6035EDD-76FA-404E-0B45-8581EE90A73A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344574" y="461956"/>
            <a:ext cx="6847425" cy="2819400"/>
          </a:xfrm>
          <a:prstGeom prst="rect">
            <a:avLst/>
          </a:prstGeom>
        </p:spPr>
      </p:pic>
      <p:pic>
        <p:nvPicPr>
          <p:cNvPr id="18" name="Рисунок 17">
            <a:extLst>
              <a:ext uri="{FF2B5EF4-FFF2-40B4-BE49-F238E27FC236}">
                <a16:creationId xmlns:a16="http://schemas.microsoft.com/office/drawing/2014/main" id="{8DA1A9BD-CA40-CBDD-C1EF-87CE61690E2C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b="39018"/>
          <a:stretch>
            <a:fillRect/>
          </a:stretch>
        </p:blipFill>
        <p:spPr>
          <a:xfrm>
            <a:off x="0" y="4211644"/>
            <a:ext cx="3862328" cy="2503191"/>
          </a:xfrm>
          <a:prstGeom prst="rect">
            <a:avLst/>
          </a:prstGeom>
        </p:spPr>
      </p:pic>
      <p:sp>
        <p:nvSpPr>
          <p:cNvPr id="25" name="Овал 24">
            <a:extLst>
              <a:ext uri="{FF2B5EF4-FFF2-40B4-BE49-F238E27FC236}">
                <a16:creationId xmlns:a16="http://schemas.microsoft.com/office/drawing/2014/main" id="{0E76C4C0-AEF3-CD57-BCDB-CC7603FF103F}"/>
              </a:ext>
            </a:extLst>
          </p:cNvPr>
          <p:cNvSpPr/>
          <p:nvPr/>
        </p:nvSpPr>
        <p:spPr>
          <a:xfrm>
            <a:off x="2706255" y="73891"/>
            <a:ext cx="397163" cy="341745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26" name="Овал 25">
            <a:extLst>
              <a:ext uri="{FF2B5EF4-FFF2-40B4-BE49-F238E27FC236}">
                <a16:creationId xmlns:a16="http://schemas.microsoft.com/office/drawing/2014/main" id="{B0CBF7DF-C39D-3579-E6DC-379F80899DCD}"/>
              </a:ext>
            </a:extLst>
          </p:cNvPr>
          <p:cNvSpPr/>
          <p:nvPr/>
        </p:nvSpPr>
        <p:spPr>
          <a:xfrm>
            <a:off x="67936" y="110836"/>
            <a:ext cx="397163" cy="341745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27" name="Заголовок 1">
            <a:extLst>
              <a:ext uri="{FF2B5EF4-FFF2-40B4-BE49-F238E27FC236}">
                <a16:creationId xmlns:a16="http://schemas.microsoft.com/office/drawing/2014/main" id="{4F2E77A6-C634-B3C9-A047-67A311E492B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344574" y="50340"/>
            <a:ext cx="6847426" cy="365296"/>
          </a:xfrm>
        </p:spPr>
        <p:txBody>
          <a:bodyPr>
            <a:noAutofit/>
          </a:bodyPr>
          <a:lstStyle/>
          <a:p>
            <a:r>
              <a:rPr lang="ru-RU" sz="2000" b="1" dirty="0">
                <a:latin typeface="Arial" panose="020B0604020202020204" pitchFamily="34" charset="0"/>
                <a:cs typeface="Arial" panose="020B0604020202020204" pitchFamily="34" charset="0"/>
              </a:rPr>
              <a:t>Литологические разности</a:t>
            </a:r>
          </a:p>
        </p:txBody>
      </p:sp>
      <p:sp>
        <p:nvSpPr>
          <p:cNvPr id="28" name="Заголовок 1">
            <a:extLst>
              <a:ext uri="{FF2B5EF4-FFF2-40B4-BE49-F238E27FC236}">
                <a16:creationId xmlns:a16="http://schemas.microsoft.com/office/drawing/2014/main" id="{2D555055-25A5-5443-DD5D-1F94909D5F7A}"/>
              </a:ext>
            </a:extLst>
          </p:cNvPr>
          <p:cNvSpPr txBox="1">
            <a:spLocks/>
          </p:cNvSpPr>
          <p:nvPr/>
        </p:nvSpPr>
        <p:spPr>
          <a:xfrm>
            <a:off x="5344574" y="3327676"/>
            <a:ext cx="6847426" cy="365296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ru-RU" sz="2000" b="1" dirty="0">
                <a:latin typeface="Arial" panose="020B0604020202020204" pitchFamily="34" charset="0"/>
                <a:cs typeface="Arial" panose="020B0604020202020204" pitchFamily="34" charset="0"/>
              </a:rPr>
              <a:t>Гидротермальные изменения</a:t>
            </a:r>
          </a:p>
        </p:txBody>
      </p:sp>
      <p:sp>
        <p:nvSpPr>
          <p:cNvPr id="2" name="Номер слайда 1">
            <a:extLst>
              <a:ext uri="{FF2B5EF4-FFF2-40B4-BE49-F238E27FC236}">
                <a16:creationId xmlns:a16="http://schemas.microsoft.com/office/drawing/2014/main" id="{34F3EA0E-0762-C104-2333-DAB1EFDA73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2240CE-82D0-450A-9966-52B283054DC1}" type="slidenum">
              <a:rPr lang="ru-RU" smtClean="0"/>
              <a:t>8</a:t>
            </a:fld>
            <a:endParaRPr lang="ru-RU"/>
          </a:p>
        </p:txBody>
      </p:sp>
      <p:pic>
        <p:nvPicPr>
          <p:cNvPr id="8" name="Рисунок 7">
            <a:extLst>
              <a:ext uri="{FF2B5EF4-FFF2-40B4-BE49-F238E27FC236}">
                <a16:creationId xmlns:a16="http://schemas.microsoft.com/office/drawing/2014/main" id="{EA321713-DA07-4A7F-FDCB-2257BD0A59EE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40763" y="4831764"/>
            <a:ext cx="3155235" cy="11626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1114706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8F97DE8-11B2-E8B1-7C05-D3F1E117239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Прямоугольник 29">
            <a:extLst>
              <a:ext uri="{FF2B5EF4-FFF2-40B4-BE49-F238E27FC236}">
                <a16:creationId xmlns:a16="http://schemas.microsoft.com/office/drawing/2014/main" id="{AE786AED-62A4-4E61-1E9E-69F9A6D10BF1}"/>
              </a:ext>
            </a:extLst>
          </p:cNvPr>
          <p:cNvSpPr/>
          <p:nvPr/>
        </p:nvSpPr>
        <p:spPr>
          <a:xfrm>
            <a:off x="0" y="-10096"/>
            <a:ext cx="12192000" cy="415636"/>
          </a:xfrm>
          <a:prstGeom prst="rect">
            <a:avLst/>
          </a:prstGeom>
          <a:solidFill>
            <a:schemeClr val="accent6">
              <a:alpha val="31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27" name="Заголовок 1">
            <a:extLst>
              <a:ext uri="{FF2B5EF4-FFF2-40B4-BE49-F238E27FC236}">
                <a16:creationId xmlns:a16="http://schemas.microsoft.com/office/drawing/2014/main" id="{3AFB24C7-C10C-D712-A99D-E1BE3A049EE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0" y="28629"/>
            <a:ext cx="12192000" cy="365296"/>
          </a:xfrm>
        </p:spPr>
        <p:txBody>
          <a:bodyPr>
            <a:noAutofit/>
          </a:bodyPr>
          <a:lstStyle/>
          <a:p>
            <a:r>
              <a:rPr lang="ru-RU" sz="2400" b="1" dirty="0">
                <a:latin typeface="Arial" panose="020B0604020202020204" pitchFamily="34" charset="0"/>
                <a:cs typeface="Arial" panose="020B0604020202020204" pitchFamily="34" charset="0"/>
              </a:rPr>
              <a:t>Распределение полезных компонентов</a:t>
            </a:r>
          </a:p>
        </p:txBody>
      </p:sp>
      <p:pic>
        <p:nvPicPr>
          <p:cNvPr id="9" name="Рисунок 8">
            <a:extLst>
              <a:ext uri="{FF2B5EF4-FFF2-40B4-BE49-F238E27FC236}">
                <a16:creationId xmlns:a16="http://schemas.microsoft.com/office/drawing/2014/main" id="{5CD00AD3-7F79-05F7-99AA-E26D7DBFE546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" y="444265"/>
            <a:ext cx="12191999" cy="2873433"/>
          </a:xfrm>
          <a:prstGeom prst="rect">
            <a:avLst/>
          </a:prstGeom>
        </p:spPr>
      </p:pic>
      <p:sp>
        <p:nvSpPr>
          <p:cNvPr id="10" name="Прямоугольник 9">
            <a:extLst>
              <a:ext uri="{FF2B5EF4-FFF2-40B4-BE49-F238E27FC236}">
                <a16:creationId xmlns:a16="http://schemas.microsoft.com/office/drawing/2014/main" id="{1D9E7920-988F-A4A5-1FD1-21B0165FF2CC}"/>
              </a:ext>
            </a:extLst>
          </p:cNvPr>
          <p:cNvSpPr/>
          <p:nvPr/>
        </p:nvSpPr>
        <p:spPr>
          <a:xfrm>
            <a:off x="-8" y="744265"/>
            <a:ext cx="12192007" cy="2481071"/>
          </a:xfrm>
          <a:prstGeom prst="rect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29" name="Прямоугольник 28">
            <a:extLst>
              <a:ext uri="{FF2B5EF4-FFF2-40B4-BE49-F238E27FC236}">
                <a16:creationId xmlns:a16="http://schemas.microsoft.com/office/drawing/2014/main" id="{26EDB78D-C30A-0F73-D202-888721C6A32F}"/>
              </a:ext>
            </a:extLst>
          </p:cNvPr>
          <p:cNvSpPr/>
          <p:nvPr/>
        </p:nvSpPr>
        <p:spPr>
          <a:xfrm>
            <a:off x="4207158" y="3278972"/>
            <a:ext cx="3777674" cy="415636"/>
          </a:xfrm>
          <a:prstGeom prst="rect">
            <a:avLst/>
          </a:prstGeom>
          <a:solidFill>
            <a:schemeClr val="accent3">
              <a:lumMod val="75000"/>
              <a:alpha val="31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28" name="Заголовок 1">
            <a:extLst>
              <a:ext uri="{FF2B5EF4-FFF2-40B4-BE49-F238E27FC236}">
                <a16:creationId xmlns:a16="http://schemas.microsoft.com/office/drawing/2014/main" id="{5DC48B7B-60DD-2ECD-C704-D30E6D4EF2E0}"/>
              </a:ext>
            </a:extLst>
          </p:cNvPr>
          <p:cNvSpPr txBox="1">
            <a:spLocks/>
          </p:cNvSpPr>
          <p:nvPr/>
        </p:nvSpPr>
        <p:spPr>
          <a:xfrm>
            <a:off x="2672282" y="3292527"/>
            <a:ext cx="6847426" cy="365296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ru-RU" sz="2000" b="1" dirty="0">
                <a:latin typeface="Arial" panose="020B0604020202020204" pitchFamily="34" charset="0"/>
                <a:cs typeface="Arial" panose="020B0604020202020204" pitchFamily="34" charset="0"/>
              </a:rPr>
              <a:t>Литологические разности</a:t>
            </a:r>
          </a:p>
        </p:txBody>
      </p:sp>
      <p:sp>
        <p:nvSpPr>
          <p:cNvPr id="11" name="Заголовок 1">
            <a:extLst>
              <a:ext uri="{FF2B5EF4-FFF2-40B4-BE49-F238E27FC236}">
                <a16:creationId xmlns:a16="http://schemas.microsoft.com/office/drawing/2014/main" id="{77D02365-89D9-82AA-00A5-A1B60EBCB1B7}"/>
              </a:ext>
            </a:extLst>
          </p:cNvPr>
          <p:cNvSpPr txBox="1">
            <a:spLocks/>
          </p:cNvSpPr>
          <p:nvPr/>
        </p:nvSpPr>
        <p:spPr>
          <a:xfrm>
            <a:off x="1725556" y="411617"/>
            <a:ext cx="1036118" cy="365296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Cu</a:t>
            </a:r>
            <a:endParaRPr lang="ru-RU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Заголовок 1">
            <a:extLst>
              <a:ext uri="{FF2B5EF4-FFF2-40B4-BE49-F238E27FC236}">
                <a16:creationId xmlns:a16="http://schemas.microsoft.com/office/drawing/2014/main" id="{FBCA0474-711B-44D3-4C27-40F5F518D296}"/>
              </a:ext>
            </a:extLst>
          </p:cNvPr>
          <p:cNvSpPr txBox="1">
            <a:spLocks/>
          </p:cNvSpPr>
          <p:nvPr/>
        </p:nvSpPr>
        <p:spPr>
          <a:xfrm>
            <a:off x="5811308" y="411617"/>
            <a:ext cx="1036118" cy="365296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Au</a:t>
            </a:r>
            <a:endParaRPr lang="ru-RU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Заголовок 1">
            <a:extLst>
              <a:ext uri="{FF2B5EF4-FFF2-40B4-BE49-F238E27FC236}">
                <a16:creationId xmlns:a16="http://schemas.microsoft.com/office/drawing/2014/main" id="{F5B4D2A2-7B10-BB24-DAF3-E4B97BCEBF51}"/>
              </a:ext>
            </a:extLst>
          </p:cNvPr>
          <p:cNvSpPr txBox="1">
            <a:spLocks/>
          </p:cNvSpPr>
          <p:nvPr/>
        </p:nvSpPr>
        <p:spPr>
          <a:xfrm>
            <a:off x="9897060" y="411617"/>
            <a:ext cx="1036118" cy="365296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Ag</a:t>
            </a:r>
            <a:endParaRPr lang="ru-RU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6" name="Рисунок 15">
            <a:extLst>
              <a:ext uri="{FF2B5EF4-FFF2-40B4-BE49-F238E27FC236}">
                <a16:creationId xmlns:a16="http://schemas.microsoft.com/office/drawing/2014/main" id="{6F546B2B-4FDD-0AB0-1B88-A4CC7B070B7E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344" y="3813911"/>
            <a:ext cx="12188656" cy="2481072"/>
          </a:xfrm>
          <a:prstGeom prst="rect">
            <a:avLst/>
          </a:prstGeom>
        </p:spPr>
      </p:pic>
      <p:sp>
        <p:nvSpPr>
          <p:cNvPr id="17" name="Прямоугольник 16">
            <a:extLst>
              <a:ext uri="{FF2B5EF4-FFF2-40B4-BE49-F238E27FC236}">
                <a16:creationId xmlns:a16="http://schemas.microsoft.com/office/drawing/2014/main" id="{B48C731D-5793-F78D-78E4-B2641624C9FD}"/>
              </a:ext>
            </a:extLst>
          </p:cNvPr>
          <p:cNvSpPr/>
          <p:nvPr/>
        </p:nvSpPr>
        <p:spPr>
          <a:xfrm>
            <a:off x="-3351" y="3748244"/>
            <a:ext cx="12195351" cy="2365491"/>
          </a:xfrm>
          <a:prstGeom prst="rect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19" name="Прямоугольник 18">
            <a:extLst>
              <a:ext uri="{FF2B5EF4-FFF2-40B4-BE49-F238E27FC236}">
                <a16:creationId xmlns:a16="http://schemas.microsoft.com/office/drawing/2014/main" id="{5F29F74F-ACB1-1286-F2DD-DB3432C6BC61}"/>
              </a:ext>
            </a:extLst>
          </p:cNvPr>
          <p:cNvSpPr/>
          <p:nvPr/>
        </p:nvSpPr>
        <p:spPr>
          <a:xfrm>
            <a:off x="3568175" y="6166660"/>
            <a:ext cx="5052297" cy="415636"/>
          </a:xfrm>
          <a:prstGeom prst="rect">
            <a:avLst/>
          </a:prstGeom>
          <a:solidFill>
            <a:schemeClr val="accent4">
              <a:alpha val="31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20" name="Заголовок 1">
            <a:extLst>
              <a:ext uri="{FF2B5EF4-FFF2-40B4-BE49-F238E27FC236}">
                <a16:creationId xmlns:a16="http://schemas.microsoft.com/office/drawing/2014/main" id="{38453DB7-8274-ADF0-948B-857411907558}"/>
              </a:ext>
            </a:extLst>
          </p:cNvPr>
          <p:cNvSpPr txBox="1">
            <a:spLocks/>
          </p:cNvSpPr>
          <p:nvPr/>
        </p:nvSpPr>
        <p:spPr>
          <a:xfrm>
            <a:off x="2670611" y="6185103"/>
            <a:ext cx="6847426" cy="365296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ru-RU" sz="2000" b="1" dirty="0">
                <a:latin typeface="Arial" panose="020B0604020202020204" pitchFamily="34" charset="0"/>
                <a:cs typeface="Arial" panose="020B0604020202020204" pitchFamily="34" charset="0"/>
              </a:rPr>
              <a:t>Степень гидротермальных изменений</a:t>
            </a:r>
          </a:p>
        </p:txBody>
      </p:sp>
      <p:sp>
        <p:nvSpPr>
          <p:cNvPr id="2" name="Номер слайда 1">
            <a:extLst>
              <a:ext uri="{FF2B5EF4-FFF2-40B4-BE49-F238E27FC236}">
                <a16:creationId xmlns:a16="http://schemas.microsoft.com/office/drawing/2014/main" id="{EA9233FE-5C43-30CF-D8E8-FF1D45844D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2240CE-82D0-450A-9966-52B283054DC1}" type="slidenum">
              <a:rPr lang="ru-RU" smtClean="0"/>
              <a:t>9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86663790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3B27276-D2BD-6675-473E-11A27B9D64E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Прямоугольник 29">
            <a:extLst>
              <a:ext uri="{FF2B5EF4-FFF2-40B4-BE49-F238E27FC236}">
                <a16:creationId xmlns:a16="http://schemas.microsoft.com/office/drawing/2014/main" id="{11DFED25-4FD9-A507-82F7-A4F65EBA899C}"/>
              </a:ext>
            </a:extLst>
          </p:cNvPr>
          <p:cNvSpPr/>
          <p:nvPr/>
        </p:nvSpPr>
        <p:spPr>
          <a:xfrm>
            <a:off x="0" y="-10096"/>
            <a:ext cx="12201236" cy="415636"/>
          </a:xfrm>
          <a:prstGeom prst="rect">
            <a:avLst/>
          </a:prstGeom>
          <a:solidFill>
            <a:schemeClr val="accent6">
              <a:alpha val="31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27" name="Заголовок 1">
            <a:extLst>
              <a:ext uri="{FF2B5EF4-FFF2-40B4-BE49-F238E27FC236}">
                <a16:creationId xmlns:a16="http://schemas.microsoft.com/office/drawing/2014/main" id="{5D0DD34D-924A-954C-71F8-0E3A426B270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0" y="28629"/>
            <a:ext cx="12201236" cy="365296"/>
          </a:xfrm>
        </p:spPr>
        <p:txBody>
          <a:bodyPr>
            <a:noAutofit/>
          </a:bodyPr>
          <a:lstStyle/>
          <a:p>
            <a:r>
              <a:rPr lang="ru-RU" sz="2400" b="1" dirty="0">
                <a:latin typeface="Arial" panose="020B0604020202020204" pitchFamily="34" charset="0"/>
                <a:cs typeface="Arial" panose="020B0604020202020204" pitchFamily="34" charset="0"/>
              </a:rPr>
              <a:t>Распределение полезных компонентов</a:t>
            </a:r>
          </a:p>
        </p:txBody>
      </p:sp>
      <p:sp>
        <p:nvSpPr>
          <p:cNvPr id="29" name="Прямоугольник 28">
            <a:extLst>
              <a:ext uri="{FF2B5EF4-FFF2-40B4-BE49-F238E27FC236}">
                <a16:creationId xmlns:a16="http://schemas.microsoft.com/office/drawing/2014/main" id="{2213D0B6-A79B-B981-9B45-FCF3E079105D}"/>
              </a:ext>
            </a:extLst>
          </p:cNvPr>
          <p:cNvSpPr/>
          <p:nvPr/>
        </p:nvSpPr>
        <p:spPr>
          <a:xfrm>
            <a:off x="3909923" y="3261240"/>
            <a:ext cx="4368800" cy="415636"/>
          </a:xfrm>
          <a:prstGeom prst="rect">
            <a:avLst/>
          </a:prstGeom>
          <a:solidFill>
            <a:srgbClr val="FF0000">
              <a:alpha val="31000"/>
            </a:srgb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28" name="Заголовок 1">
            <a:extLst>
              <a:ext uri="{FF2B5EF4-FFF2-40B4-BE49-F238E27FC236}">
                <a16:creationId xmlns:a16="http://schemas.microsoft.com/office/drawing/2014/main" id="{ADE4C78A-40FC-D46D-4682-B087B07BF4D1}"/>
              </a:ext>
            </a:extLst>
          </p:cNvPr>
          <p:cNvSpPr txBox="1">
            <a:spLocks/>
          </p:cNvSpPr>
          <p:nvPr/>
        </p:nvSpPr>
        <p:spPr>
          <a:xfrm>
            <a:off x="2672282" y="3292527"/>
            <a:ext cx="6847426" cy="365296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ru-RU" sz="2000" b="1" dirty="0">
                <a:latin typeface="Arial" panose="020B0604020202020204" pitchFamily="34" charset="0"/>
                <a:cs typeface="Arial" panose="020B0604020202020204" pitchFamily="34" charset="0"/>
              </a:rPr>
              <a:t>Скарнирование (гранат, магнетит)</a:t>
            </a:r>
          </a:p>
        </p:txBody>
      </p:sp>
      <p:sp>
        <p:nvSpPr>
          <p:cNvPr id="11" name="Заголовок 1">
            <a:extLst>
              <a:ext uri="{FF2B5EF4-FFF2-40B4-BE49-F238E27FC236}">
                <a16:creationId xmlns:a16="http://schemas.microsoft.com/office/drawing/2014/main" id="{63933C13-EABB-740E-9BB7-E3F9985F7129}"/>
              </a:ext>
            </a:extLst>
          </p:cNvPr>
          <p:cNvSpPr txBox="1">
            <a:spLocks/>
          </p:cNvSpPr>
          <p:nvPr/>
        </p:nvSpPr>
        <p:spPr>
          <a:xfrm>
            <a:off x="1725556" y="411617"/>
            <a:ext cx="1036118" cy="365296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Cu</a:t>
            </a:r>
            <a:endParaRPr lang="ru-RU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Заголовок 1">
            <a:extLst>
              <a:ext uri="{FF2B5EF4-FFF2-40B4-BE49-F238E27FC236}">
                <a16:creationId xmlns:a16="http://schemas.microsoft.com/office/drawing/2014/main" id="{9B4AFA72-8160-319B-DE0C-21DB0F7D162B}"/>
              </a:ext>
            </a:extLst>
          </p:cNvPr>
          <p:cNvSpPr txBox="1">
            <a:spLocks/>
          </p:cNvSpPr>
          <p:nvPr/>
        </p:nvSpPr>
        <p:spPr>
          <a:xfrm>
            <a:off x="5811308" y="411617"/>
            <a:ext cx="1036118" cy="365296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Au</a:t>
            </a:r>
            <a:endParaRPr lang="ru-RU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Заголовок 1">
            <a:extLst>
              <a:ext uri="{FF2B5EF4-FFF2-40B4-BE49-F238E27FC236}">
                <a16:creationId xmlns:a16="http://schemas.microsoft.com/office/drawing/2014/main" id="{C1DDFA4A-B8D5-8395-4547-37132F12EFF7}"/>
              </a:ext>
            </a:extLst>
          </p:cNvPr>
          <p:cNvSpPr txBox="1">
            <a:spLocks/>
          </p:cNvSpPr>
          <p:nvPr/>
        </p:nvSpPr>
        <p:spPr>
          <a:xfrm>
            <a:off x="9897060" y="411617"/>
            <a:ext cx="1036118" cy="365296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Ag</a:t>
            </a:r>
            <a:endParaRPr lang="ru-RU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" name="Прямоугольник 16">
            <a:extLst>
              <a:ext uri="{FF2B5EF4-FFF2-40B4-BE49-F238E27FC236}">
                <a16:creationId xmlns:a16="http://schemas.microsoft.com/office/drawing/2014/main" id="{E0C3A3BF-8FF4-995F-CCC5-BCD0ABEA54C9}"/>
              </a:ext>
            </a:extLst>
          </p:cNvPr>
          <p:cNvSpPr/>
          <p:nvPr/>
        </p:nvSpPr>
        <p:spPr>
          <a:xfrm>
            <a:off x="-3351" y="3717604"/>
            <a:ext cx="12195351" cy="2396131"/>
          </a:xfrm>
          <a:prstGeom prst="rect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19" name="Прямоугольник 18">
            <a:extLst>
              <a:ext uri="{FF2B5EF4-FFF2-40B4-BE49-F238E27FC236}">
                <a16:creationId xmlns:a16="http://schemas.microsoft.com/office/drawing/2014/main" id="{2BAE35D1-3966-A3EC-3250-1F3C448D4749}"/>
              </a:ext>
            </a:extLst>
          </p:cNvPr>
          <p:cNvSpPr/>
          <p:nvPr/>
        </p:nvSpPr>
        <p:spPr>
          <a:xfrm>
            <a:off x="2119745" y="6166660"/>
            <a:ext cx="7970982" cy="415636"/>
          </a:xfrm>
          <a:prstGeom prst="rect">
            <a:avLst/>
          </a:prstGeom>
          <a:solidFill>
            <a:schemeClr val="accent6">
              <a:alpha val="31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20" name="Заголовок 1">
            <a:extLst>
              <a:ext uri="{FF2B5EF4-FFF2-40B4-BE49-F238E27FC236}">
                <a16:creationId xmlns:a16="http://schemas.microsoft.com/office/drawing/2014/main" id="{46146ACC-FE55-69EB-64A7-FF5E28108D9A}"/>
              </a:ext>
            </a:extLst>
          </p:cNvPr>
          <p:cNvSpPr txBox="1">
            <a:spLocks/>
          </p:cNvSpPr>
          <p:nvPr/>
        </p:nvSpPr>
        <p:spPr>
          <a:xfrm>
            <a:off x="1931050" y="6191830"/>
            <a:ext cx="8335782" cy="365296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ru-RU" sz="2000" b="1" dirty="0">
                <a:latin typeface="Arial" panose="020B0604020202020204" pitchFamily="34" charset="0"/>
                <a:cs typeface="Arial" panose="020B0604020202020204" pitchFamily="34" charset="0"/>
              </a:rPr>
              <a:t>Апоскарновые и пропилитовые изменения (хлорит, карбонат) </a:t>
            </a:r>
          </a:p>
        </p:txBody>
      </p:sp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852E5676-8C38-F9D6-A14F-3F443394700A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236" y="836543"/>
            <a:ext cx="12192000" cy="2415256"/>
          </a:xfrm>
          <a:prstGeom prst="rect">
            <a:avLst/>
          </a:prstGeom>
        </p:spPr>
      </p:pic>
      <p:sp>
        <p:nvSpPr>
          <p:cNvPr id="10" name="Прямоугольник 9">
            <a:extLst>
              <a:ext uri="{FF2B5EF4-FFF2-40B4-BE49-F238E27FC236}">
                <a16:creationId xmlns:a16="http://schemas.microsoft.com/office/drawing/2014/main" id="{9DC7A63A-8CEA-E949-AE93-7A9DDF248371}"/>
              </a:ext>
            </a:extLst>
          </p:cNvPr>
          <p:cNvSpPr/>
          <p:nvPr/>
        </p:nvSpPr>
        <p:spPr>
          <a:xfrm>
            <a:off x="-8" y="744265"/>
            <a:ext cx="12192007" cy="2481071"/>
          </a:xfrm>
          <a:prstGeom prst="rect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pic>
        <p:nvPicPr>
          <p:cNvPr id="5" name="Рисунок 4">
            <a:extLst>
              <a:ext uri="{FF2B5EF4-FFF2-40B4-BE49-F238E27FC236}">
                <a16:creationId xmlns:a16="http://schemas.microsoft.com/office/drawing/2014/main" id="{199E2B2B-A6F0-2A47-92FE-651A97644BD2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235" y="3744067"/>
            <a:ext cx="12179413" cy="2347383"/>
          </a:xfrm>
          <a:prstGeom prst="rect">
            <a:avLst/>
          </a:prstGeom>
        </p:spPr>
      </p:pic>
      <p:sp>
        <p:nvSpPr>
          <p:cNvPr id="2" name="Номер слайда 1">
            <a:extLst>
              <a:ext uri="{FF2B5EF4-FFF2-40B4-BE49-F238E27FC236}">
                <a16:creationId xmlns:a16="http://schemas.microsoft.com/office/drawing/2014/main" id="{6A6188D0-3B02-AC98-788A-C943101E41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2240CE-82D0-450A-9966-52B283054DC1}" type="slidenum">
              <a:rPr lang="ru-RU" smtClean="0"/>
              <a:t>10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72982132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20F9BC3-D599-8C94-1E1D-97576C33F7C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Прямоугольник 29">
            <a:extLst>
              <a:ext uri="{FF2B5EF4-FFF2-40B4-BE49-F238E27FC236}">
                <a16:creationId xmlns:a16="http://schemas.microsoft.com/office/drawing/2014/main" id="{72DE0F0C-E7F4-32D7-8802-79EE42A128B7}"/>
              </a:ext>
            </a:extLst>
          </p:cNvPr>
          <p:cNvSpPr/>
          <p:nvPr/>
        </p:nvSpPr>
        <p:spPr>
          <a:xfrm>
            <a:off x="0" y="-10096"/>
            <a:ext cx="12192000" cy="415636"/>
          </a:xfrm>
          <a:prstGeom prst="rect">
            <a:avLst/>
          </a:prstGeom>
          <a:solidFill>
            <a:schemeClr val="accent6">
              <a:alpha val="31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27" name="Заголовок 1">
            <a:extLst>
              <a:ext uri="{FF2B5EF4-FFF2-40B4-BE49-F238E27FC236}">
                <a16:creationId xmlns:a16="http://schemas.microsoft.com/office/drawing/2014/main" id="{1CB2D1D8-DA66-4A11-930F-283B726BDB5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-1" y="28629"/>
            <a:ext cx="12191999" cy="365296"/>
          </a:xfrm>
        </p:spPr>
        <p:txBody>
          <a:bodyPr>
            <a:noAutofit/>
          </a:bodyPr>
          <a:lstStyle/>
          <a:p>
            <a:r>
              <a:rPr lang="ru-RU" sz="2400" b="1" dirty="0">
                <a:latin typeface="Arial" panose="020B0604020202020204" pitchFamily="34" charset="0"/>
                <a:cs typeface="Arial" panose="020B0604020202020204" pitchFamily="34" charset="0"/>
              </a:rPr>
              <a:t>Распределение полезных компонентов</a:t>
            </a:r>
          </a:p>
        </p:txBody>
      </p:sp>
      <p:sp>
        <p:nvSpPr>
          <p:cNvPr id="10" name="Прямоугольник 9">
            <a:extLst>
              <a:ext uri="{FF2B5EF4-FFF2-40B4-BE49-F238E27FC236}">
                <a16:creationId xmlns:a16="http://schemas.microsoft.com/office/drawing/2014/main" id="{E0E81993-519A-A1CB-6907-35C87BFE861E}"/>
              </a:ext>
            </a:extLst>
          </p:cNvPr>
          <p:cNvSpPr/>
          <p:nvPr/>
        </p:nvSpPr>
        <p:spPr>
          <a:xfrm>
            <a:off x="-8" y="744265"/>
            <a:ext cx="12192007" cy="2481071"/>
          </a:xfrm>
          <a:prstGeom prst="rect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29" name="Прямоугольник 28">
            <a:extLst>
              <a:ext uri="{FF2B5EF4-FFF2-40B4-BE49-F238E27FC236}">
                <a16:creationId xmlns:a16="http://schemas.microsoft.com/office/drawing/2014/main" id="{04BEDEDA-95EE-DE89-9F95-BADB92A936A3}"/>
              </a:ext>
            </a:extLst>
          </p:cNvPr>
          <p:cNvSpPr/>
          <p:nvPr/>
        </p:nvSpPr>
        <p:spPr>
          <a:xfrm>
            <a:off x="3435927" y="3278972"/>
            <a:ext cx="5329382" cy="415636"/>
          </a:xfrm>
          <a:prstGeom prst="rect">
            <a:avLst/>
          </a:prstGeom>
          <a:solidFill>
            <a:srgbClr val="F9F4A3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28" name="Заголовок 1">
            <a:extLst>
              <a:ext uri="{FF2B5EF4-FFF2-40B4-BE49-F238E27FC236}">
                <a16:creationId xmlns:a16="http://schemas.microsoft.com/office/drawing/2014/main" id="{9FCACF81-D2CB-FDF9-96E6-24A749A00F52}"/>
              </a:ext>
            </a:extLst>
          </p:cNvPr>
          <p:cNvSpPr txBox="1">
            <a:spLocks/>
          </p:cNvSpPr>
          <p:nvPr/>
        </p:nvSpPr>
        <p:spPr>
          <a:xfrm>
            <a:off x="2672282" y="3292527"/>
            <a:ext cx="6847426" cy="365296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ru-RU" sz="2000" b="1" dirty="0">
                <a:latin typeface="Arial" panose="020B0604020202020204" pitchFamily="34" charset="0"/>
                <a:cs typeface="Arial" panose="020B0604020202020204" pitchFamily="34" charset="0"/>
              </a:rPr>
              <a:t>Кварц-карбонат-серицитовые изменения</a:t>
            </a:r>
          </a:p>
        </p:txBody>
      </p:sp>
      <p:sp>
        <p:nvSpPr>
          <p:cNvPr id="11" name="Заголовок 1">
            <a:extLst>
              <a:ext uri="{FF2B5EF4-FFF2-40B4-BE49-F238E27FC236}">
                <a16:creationId xmlns:a16="http://schemas.microsoft.com/office/drawing/2014/main" id="{7FE13422-741D-6D2F-E943-33EDAEB2E35F}"/>
              </a:ext>
            </a:extLst>
          </p:cNvPr>
          <p:cNvSpPr txBox="1">
            <a:spLocks/>
          </p:cNvSpPr>
          <p:nvPr/>
        </p:nvSpPr>
        <p:spPr>
          <a:xfrm>
            <a:off x="1725556" y="411617"/>
            <a:ext cx="1036118" cy="365296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Cu</a:t>
            </a:r>
            <a:endParaRPr lang="ru-RU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Заголовок 1">
            <a:extLst>
              <a:ext uri="{FF2B5EF4-FFF2-40B4-BE49-F238E27FC236}">
                <a16:creationId xmlns:a16="http://schemas.microsoft.com/office/drawing/2014/main" id="{B48792A9-802A-B0DC-192E-B32A64D5EEB8}"/>
              </a:ext>
            </a:extLst>
          </p:cNvPr>
          <p:cNvSpPr txBox="1">
            <a:spLocks/>
          </p:cNvSpPr>
          <p:nvPr/>
        </p:nvSpPr>
        <p:spPr>
          <a:xfrm>
            <a:off x="5811308" y="411617"/>
            <a:ext cx="1036118" cy="365296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Au</a:t>
            </a:r>
            <a:endParaRPr lang="ru-RU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Заголовок 1">
            <a:extLst>
              <a:ext uri="{FF2B5EF4-FFF2-40B4-BE49-F238E27FC236}">
                <a16:creationId xmlns:a16="http://schemas.microsoft.com/office/drawing/2014/main" id="{878949FF-D31B-000B-C906-69CA6FB74235}"/>
              </a:ext>
            </a:extLst>
          </p:cNvPr>
          <p:cNvSpPr txBox="1">
            <a:spLocks/>
          </p:cNvSpPr>
          <p:nvPr/>
        </p:nvSpPr>
        <p:spPr>
          <a:xfrm>
            <a:off x="9897060" y="411617"/>
            <a:ext cx="1036118" cy="365296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Ag</a:t>
            </a:r>
            <a:endParaRPr lang="ru-RU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" name="Прямоугольник 16">
            <a:extLst>
              <a:ext uri="{FF2B5EF4-FFF2-40B4-BE49-F238E27FC236}">
                <a16:creationId xmlns:a16="http://schemas.microsoft.com/office/drawing/2014/main" id="{74DA100E-9E51-F7C1-D08C-98C35EA30DA2}"/>
              </a:ext>
            </a:extLst>
          </p:cNvPr>
          <p:cNvSpPr/>
          <p:nvPr/>
        </p:nvSpPr>
        <p:spPr>
          <a:xfrm>
            <a:off x="-3351" y="3748244"/>
            <a:ext cx="12195351" cy="2365491"/>
          </a:xfrm>
          <a:prstGeom prst="rect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19" name="Прямоугольник 18">
            <a:extLst>
              <a:ext uri="{FF2B5EF4-FFF2-40B4-BE49-F238E27FC236}">
                <a16:creationId xmlns:a16="http://schemas.microsoft.com/office/drawing/2014/main" id="{66760694-C3E0-2DCA-7145-C4BDDA69B2C2}"/>
              </a:ext>
            </a:extLst>
          </p:cNvPr>
          <p:cNvSpPr/>
          <p:nvPr/>
        </p:nvSpPr>
        <p:spPr>
          <a:xfrm>
            <a:off x="3568175" y="6166660"/>
            <a:ext cx="5052297" cy="415636"/>
          </a:xfrm>
          <a:prstGeom prst="rect">
            <a:avLst/>
          </a:prstGeom>
          <a:solidFill>
            <a:srgbClr val="71A7A7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20" name="Заголовок 1">
            <a:extLst>
              <a:ext uri="{FF2B5EF4-FFF2-40B4-BE49-F238E27FC236}">
                <a16:creationId xmlns:a16="http://schemas.microsoft.com/office/drawing/2014/main" id="{B7D3CF41-49A4-FEFF-F104-7BF7DDC51696}"/>
              </a:ext>
            </a:extLst>
          </p:cNvPr>
          <p:cNvSpPr txBox="1">
            <a:spLocks/>
          </p:cNvSpPr>
          <p:nvPr/>
        </p:nvSpPr>
        <p:spPr>
          <a:xfrm>
            <a:off x="2670611" y="6185103"/>
            <a:ext cx="6847426" cy="365296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ru-RU" sz="2000" b="1" dirty="0">
                <a:latin typeface="Arial" panose="020B0604020202020204" pitchFamily="34" charset="0"/>
                <a:cs typeface="Arial" panose="020B0604020202020204" pitchFamily="34" charset="0"/>
              </a:rPr>
              <a:t>Аргиллизация (кальцит, глинистые)</a:t>
            </a:r>
          </a:p>
        </p:txBody>
      </p:sp>
      <p:pic>
        <p:nvPicPr>
          <p:cNvPr id="4" name="Рисунок 3">
            <a:extLst>
              <a:ext uri="{FF2B5EF4-FFF2-40B4-BE49-F238E27FC236}">
                <a16:creationId xmlns:a16="http://schemas.microsoft.com/office/drawing/2014/main" id="{447B9535-3B94-F38D-A510-CA35C6F1CD0F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5720" y="769986"/>
            <a:ext cx="12146279" cy="2441448"/>
          </a:xfrm>
          <a:prstGeom prst="rect">
            <a:avLst/>
          </a:prstGeom>
        </p:spPr>
      </p:pic>
      <p:pic>
        <p:nvPicPr>
          <p:cNvPr id="6" name="Рисунок 5">
            <a:extLst>
              <a:ext uri="{FF2B5EF4-FFF2-40B4-BE49-F238E27FC236}">
                <a16:creationId xmlns:a16="http://schemas.microsoft.com/office/drawing/2014/main" id="{FC11EFDD-92BC-3B7A-A6A2-2C1C58953C81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5720" y="3785029"/>
            <a:ext cx="12146279" cy="2302985"/>
          </a:xfrm>
          <a:prstGeom prst="rect">
            <a:avLst/>
          </a:prstGeom>
        </p:spPr>
      </p:pic>
      <p:sp>
        <p:nvSpPr>
          <p:cNvPr id="2" name="Номер слайда 1">
            <a:extLst>
              <a:ext uri="{FF2B5EF4-FFF2-40B4-BE49-F238E27FC236}">
                <a16:creationId xmlns:a16="http://schemas.microsoft.com/office/drawing/2014/main" id="{9862B783-4E9E-821B-57FB-F7BD1E8E1E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2240CE-82D0-450A-9966-52B283054DC1}" type="slidenum">
              <a:rPr lang="ru-RU" smtClean="0"/>
              <a:t>11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89422284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48D6075-1EE3-7358-4166-FD5F6365053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Прямоугольник 29">
            <a:extLst>
              <a:ext uri="{FF2B5EF4-FFF2-40B4-BE49-F238E27FC236}">
                <a16:creationId xmlns:a16="http://schemas.microsoft.com/office/drawing/2014/main" id="{122744E2-3D92-B046-AB2C-88AB8F8D5F03}"/>
              </a:ext>
            </a:extLst>
          </p:cNvPr>
          <p:cNvSpPr/>
          <p:nvPr/>
        </p:nvSpPr>
        <p:spPr>
          <a:xfrm>
            <a:off x="0" y="-10096"/>
            <a:ext cx="12192000" cy="415636"/>
          </a:xfrm>
          <a:prstGeom prst="rect">
            <a:avLst/>
          </a:prstGeom>
          <a:solidFill>
            <a:schemeClr val="accent6">
              <a:alpha val="31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27" name="Заголовок 1">
            <a:extLst>
              <a:ext uri="{FF2B5EF4-FFF2-40B4-BE49-F238E27FC236}">
                <a16:creationId xmlns:a16="http://schemas.microsoft.com/office/drawing/2014/main" id="{3F59BB48-D483-01F2-82DC-44585C2A797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0" y="28629"/>
            <a:ext cx="12192000" cy="365296"/>
          </a:xfrm>
        </p:spPr>
        <p:txBody>
          <a:bodyPr>
            <a:noAutofit/>
          </a:bodyPr>
          <a:lstStyle/>
          <a:p>
            <a:r>
              <a:rPr lang="ru-RU" sz="2400" b="1" dirty="0">
                <a:latin typeface="Arial" panose="020B0604020202020204" pitchFamily="34" charset="0"/>
                <a:cs typeface="Arial" panose="020B0604020202020204" pitchFamily="34" charset="0"/>
              </a:rPr>
              <a:t>Гидротермальная зональность (юг)</a:t>
            </a:r>
          </a:p>
        </p:txBody>
      </p:sp>
      <p:pic>
        <p:nvPicPr>
          <p:cNvPr id="7" name="Рисунок 6">
            <a:extLst>
              <a:ext uri="{FF2B5EF4-FFF2-40B4-BE49-F238E27FC236}">
                <a16:creationId xmlns:a16="http://schemas.microsoft.com/office/drawing/2014/main" id="{6402CE21-59B3-3749-CBBE-797F8621C2BC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444265"/>
            <a:ext cx="7970982" cy="6413735"/>
          </a:xfrm>
          <a:prstGeom prst="rect">
            <a:avLst/>
          </a:prstGeom>
        </p:spPr>
      </p:pic>
      <p:sp>
        <p:nvSpPr>
          <p:cNvPr id="2" name="Номер слайда 1">
            <a:extLst>
              <a:ext uri="{FF2B5EF4-FFF2-40B4-BE49-F238E27FC236}">
                <a16:creationId xmlns:a16="http://schemas.microsoft.com/office/drawing/2014/main" id="{7E7AFB37-4CA9-9E98-E91F-815D5B6EB4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2240CE-82D0-450A-9966-52B283054DC1}" type="slidenum">
              <a:rPr lang="ru-RU" smtClean="0"/>
              <a:t>12</a:t>
            </a:fld>
            <a:endParaRPr lang="ru-RU"/>
          </a:p>
        </p:txBody>
      </p:sp>
      <p:pic>
        <p:nvPicPr>
          <p:cNvPr id="4" name="Рисунок 3">
            <a:extLst>
              <a:ext uri="{FF2B5EF4-FFF2-40B4-BE49-F238E27FC236}">
                <a16:creationId xmlns:a16="http://schemas.microsoft.com/office/drawing/2014/main" id="{C05AD5FC-A5CF-F5F2-E8D6-5302472D2742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07382" y="1549640"/>
            <a:ext cx="4414058" cy="44801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8792876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9857D83-ED45-A326-9683-7C6B1CDCAE9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Прямоугольник 29">
            <a:extLst>
              <a:ext uri="{FF2B5EF4-FFF2-40B4-BE49-F238E27FC236}">
                <a16:creationId xmlns:a16="http://schemas.microsoft.com/office/drawing/2014/main" id="{7ABCDC66-615F-A468-0F98-77121D449D54}"/>
              </a:ext>
            </a:extLst>
          </p:cNvPr>
          <p:cNvSpPr/>
          <p:nvPr/>
        </p:nvSpPr>
        <p:spPr>
          <a:xfrm>
            <a:off x="0" y="-10096"/>
            <a:ext cx="12192000" cy="415636"/>
          </a:xfrm>
          <a:prstGeom prst="rect">
            <a:avLst/>
          </a:prstGeom>
          <a:solidFill>
            <a:schemeClr val="accent6">
              <a:alpha val="31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27" name="Заголовок 1">
            <a:extLst>
              <a:ext uri="{FF2B5EF4-FFF2-40B4-BE49-F238E27FC236}">
                <a16:creationId xmlns:a16="http://schemas.microsoft.com/office/drawing/2014/main" id="{062E566F-F0DA-6A97-D2A5-3953902EDF7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0" y="28629"/>
            <a:ext cx="12192000" cy="365296"/>
          </a:xfrm>
        </p:spPr>
        <p:txBody>
          <a:bodyPr>
            <a:noAutofit/>
          </a:bodyPr>
          <a:lstStyle/>
          <a:p>
            <a:r>
              <a:rPr lang="ru-RU" sz="2400" b="1" dirty="0">
                <a:latin typeface="Arial" panose="020B0604020202020204" pitchFamily="34" charset="0"/>
                <a:cs typeface="Arial" panose="020B0604020202020204" pitchFamily="34" charset="0"/>
              </a:rPr>
              <a:t>Гидротермальная зональность (север)</a:t>
            </a:r>
          </a:p>
        </p:txBody>
      </p:sp>
      <p:pic>
        <p:nvPicPr>
          <p:cNvPr id="4" name="Рисунок 3">
            <a:extLst>
              <a:ext uri="{FF2B5EF4-FFF2-40B4-BE49-F238E27FC236}">
                <a16:creationId xmlns:a16="http://schemas.microsoft.com/office/drawing/2014/main" id="{23C9FE9F-8A1C-4D24-381B-8684E96D204D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" y="444265"/>
            <a:ext cx="8737600" cy="6425350"/>
          </a:xfrm>
          <a:prstGeom prst="rect">
            <a:avLst/>
          </a:prstGeom>
        </p:spPr>
      </p:pic>
      <p:sp>
        <p:nvSpPr>
          <p:cNvPr id="2" name="Номер слайда 1">
            <a:extLst>
              <a:ext uri="{FF2B5EF4-FFF2-40B4-BE49-F238E27FC236}">
                <a16:creationId xmlns:a16="http://schemas.microsoft.com/office/drawing/2014/main" id="{93EBD18C-612B-2F83-5A81-2E3DB85086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2240CE-82D0-450A-9966-52B283054DC1}" type="slidenum">
              <a:rPr lang="ru-RU" smtClean="0"/>
              <a:t>13</a:t>
            </a:fld>
            <a:endParaRPr lang="ru-RU"/>
          </a:p>
        </p:txBody>
      </p:sp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AD3B781F-D1C6-F3A2-A832-2FA62D5281CD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74742" y="1933539"/>
            <a:ext cx="4414058" cy="44801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746262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3F01723-D753-1EF6-0D51-A124D8047A0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" name="Прямоугольник 43">
            <a:extLst>
              <a:ext uri="{FF2B5EF4-FFF2-40B4-BE49-F238E27FC236}">
                <a16:creationId xmlns:a16="http://schemas.microsoft.com/office/drawing/2014/main" id="{04BE5361-4CEA-211C-659A-8E0E4898CA57}"/>
              </a:ext>
            </a:extLst>
          </p:cNvPr>
          <p:cNvSpPr/>
          <p:nvPr/>
        </p:nvSpPr>
        <p:spPr>
          <a:xfrm>
            <a:off x="0" y="2986808"/>
            <a:ext cx="3696302" cy="442187"/>
          </a:xfrm>
          <a:prstGeom prst="rect">
            <a:avLst/>
          </a:prstGeom>
          <a:solidFill>
            <a:srgbClr val="C00000">
              <a:alpha val="31000"/>
            </a:srgb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pic>
        <p:nvPicPr>
          <p:cNvPr id="31" name="Рисунок 30">
            <a:extLst>
              <a:ext uri="{FF2B5EF4-FFF2-40B4-BE49-F238E27FC236}">
                <a16:creationId xmlns:a16="http://schemas.microsoft.com/office/drawing/2014/main" id="{084CD6BB-378F-38FB-4FED-72AA16523CBD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3942080" cy="2987387"/>
          </a:xfrm>
          <a:prstGeom prst="rect">
            <a:avLst/>
          </a:prstGeom>
        </p:spPr>
      </p:pic>
      <p:pic>
        <p:nvPicPr>
          <p:cNvPr id="33" name="Рисунок 32">
            <a:extLst>
              <a:ext uri="{FF2B5EF4-FFF2-40B4-BE49-F238E27FC236}">
                <a16:creationId xmlns:a16="http://schemas.microsoft.com/office/drawing/2014/main" id="{1289D7E3-F8C9-C4F8-0D27-A02AE447B6B3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002071" y="0"/>
            <a:ext cx="4247824" cy="2987387"/>
          </a:xfrm>
          <a:prstGeom prst="rect">
            <a:avLst/>
          </a:prstGeom>
        </p:spPr>
      </p:pic>
      <p:pic>
        <p:nvPicPr>
          <p:cNvPr id="35" name="Рисунок 34">
            <a:extLst>
              <a:ext uri="{FF2B5EF4-FFF2-40B4-BE49-F238E27FC236}">
                <a16:creationId xmlns:a16="http://schemas.microsoft.com/office/drawing/2014/main" id="{012A7870-B167-8EC5-ED04-AF2DF2A2C41B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309886" y="-1"/>
            <a:ext cx="3882115" cy="2987387"/>
          </a:xfrm>
          <a:prstGeom prst="rect">
            <a:avLst/>
          </a:prstGeom>
        </p:spPr>
      </p:pic>
      <p:pic>
        <p:nvPicPr>
          <p:cNvPr id="37" name="Рисунок 36">
            <a:extLst>
              <a:ext uri="{FF2B5EF4-FFF2-40B4-BE49-F238E27FC236}">
                <a16:creationId xmlns:a16="http://schemas.microsoft.com/office/drawing/2014/main" id="{140386EA-CBDF-6427-2F43-F9C83FCD9985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-2" y="3429000"/>
            <a:ext cx="3942079" cy="2987388"/>
          </a:xfrm>
          <a:prstGeom prst="rect">
            <a:avLst/>
          </a:prstGeom>
        </p:spPr>
      </p:pic>
      <p:pic>
        <p:nvPicPr>
          <p:cNvPr id="39" name="Рисунок 38">
            <a:extLst>
              <a:ext uri="{FF2B5EF4-FFF2-40B4-BE49-F238E27FC236}">
                <a16:creationId xmlns:a16="http://schemas.microsoft.com/office/drawing/2014/main" id="{547D8291-F21A-9D8C-260A-55137B8E5DA9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002070" y="3429002"/>
            <a:ext cx="4247824" cy="2987386"/>
          </a:xfrm>
          <a:prstGeom prst="rect">
            <a:avLst/>
          </a:prstGeom>
        </p:spPr>
      </p:pic>
      <p:pic>
        <p:nvPicPr>
          <p:cNvPr id="41" name="Рисунок 40">
            <a:extLst>
              <a:ext uri="{FF2B5EF4-FFF2-40B4-BE49-F238E27FC236}">
                <a16:creationId xmlns:a16="http://schemas.microsoft.com/office/drawing/2014/main" id="{608D10B3-C776-380D-5C2F-E9FD3EF26850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309883" y="3429002"/>
            <a:ext cx="3882115" cy="2987386"/>
          </a:xfrm>
          <a:prstGeom prst="rect">
            <a:avLst/>
          </a:prstGeom>
        </p:spPr>
      </p:pic>
      <p:sp>
        <p:nvSpPr>
          <p:cNvPr id="29" name="Прямоугольник 28">
            <a:extLst>
              <a:ext uri="{FF2B5EF4-FFF2-40B4-BE49-F238E27FC236}">
                <a16:creationId xmlns:a16="http://schemas.microsoft.com/office/drawing/2014/main" id="{8A4C757A-16E9-39BE-3A33-9C3780E8B2B0}"/>
              </a:ext>
            </a:extLst>
          </p:cNvPr>
          <p:cNvSpPr/>
          <p:nvPr/>
        </p:nvSpPr>
        <p:spPr>
          <a:xfrm>
            <a:off x="8495697" y="2986810"/>
            <a:ext cx="3696302" cy="442187"/>
          </a:xfrm>
          <a:prstGeom prst="rect">
            <a:avLst/>
          </a:prstGeom>
          <a:solidFill>
            <a:schemeClr val="accent6">
              <a:alpha val="31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27" name="Заголовок 1">
            <a:extLst>
              <a:ext uri="{FF2B5EF4-FFF2-40B4-BE49-F238E27FC236}">
                <a16:creationId xmlns:a16="http://schemas.microsoft.com/office/drawing/2014/main" id="{814701CD-08BE-9DFA-3C72-BF4749688A9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-6" y="3020277"/>
            <a:ext cx="3696299" cy="365998"/>
          </a:xfrm>
        </p:spPr>
        <p:txBody>
          <a:bodyPr>
            <a:noAutofit/>
          </a:bodyPr>
          <a:lstStyle/>
          <a:p>
            <a:r>
              <a:rPr lang="ru-RU" sz="1600" b="1" dirty="0">
                <a:latin typeface="Arial" panose="020B0604020202020204" pitchFamily="34" charset="0"/>
                <a:cs typeface="Arial" panose="020B0604020202020204" pitchFamily="34" charset="0"/>
              </a:rPr>
              <a:t>Проградное скарнирование</a:t>
            </a:r>
          </a:p>
        </p:txBody>
      </p:sp>
      <p:sp>
        <p:nvSpPr>
          <p:cNvPr id="42" name="Прямоугольник 41">
            <a:extLst>
              <a:ext uri="{FF2B5EF4-FFF2-40B4-BE49-F238E27FC236}">
                <a16:creationId xmlns:a16="http://schemas.microsoft.com/office/drawing/2014/main" id="{6A883742-E070-62AA-E753-B0E6C25C3069}"/>
              </a:ext>
            </a:extLst>
          </p:cNvPr>
          <p:cNvSpPr/>
          <p:nvPr/>
        </p:nvSpPr>
        <p:spPr>
          <a:xfrm>
            <a:off x="8495698" y="6415808"/>
            <a:ext cx="3696302" cy="442187"/>
          </a:xfrm>
          <a:prstGeom prst="rect">
            <a:avLst/>
          </a:prstGeom>
          <a:solidFill>
            <a:srgbClr val="71A7A7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43" name="Прямоугольник 42">
            <a:extLst>
              <a:ext uri="{FF2B5EF4-FFF2-40B4-BE49-F238E27FC236}">
                <a16:creationId xmlns:a16="http://schemas.microsoft.com/office/drawing/2014/main" id="{95F69F70-D5D0-8F1D-211F-34A2BC50FCDF}"/>
              </a:ext>
            </a:extLst>
          </p:cNvPr>
          <p:cNvSpPr/>
          <p:nvPr/>
        </p:nvSpPr>
        <p:spPr>
          <a:xfrm>
            <a:off x="4247848" y="2986809"/>
            <a:ext cx="3696302" cy="442187"/>
          </a:xfrm>
          <a:prstGeom prst="rect">
            <a:avLst/>
          </a:prstGeom>
          <a:solidFill>
            <a:schemeClr val="bg2">
              <a:lumMod val="25000"/>
              <a:alpha val="31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45" name="Прямоугольник 44">
            <a:extLst>
              <a:ext uri="{FF2B5EF4-FFF2-40B4-BE49-F238E27FC236}">
                <a16:creationId xmlns:a16="http://schemas.microsoft.com/office/drawing/2014/main" id="{EC820666-1D9B-1238-3A81-EB2ADB513CBA}"/>
              </a:ext>
            </a:extLst>
          </p:cNvPr>
          <p:cNvSpPr/>
          <p:nvPr/>
        </p:nvSpPr>
        <p:spPr>
          <a:xfrm>
            <a:off x="0" y="6415813"/>
            <a:ext cx="3696302" cy="442187"/>
          </a:xfrm>
          <a:prstGeom prst="rect">
            <a:avLst/>
          </a:prstGeom>
          <a:solidFill>
            <a:schemeClr val="accent6">
              <a:lumMod val="60000"/>
              <a:lumOff val="40000"/>
              <a:alpha val="31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46" name="Прямоугольник 45">
            <a:extLst>
              <a:ext uri="{FF2B5EF4-FFF2-40B4-BE49-F238E27FC236}">
                <a16:creationId xmlns:a16="http://schemas.microsoft.com/office/drawing/2014/main" id="{8B5A8A0C-D3BF-C2F4-FF06-485421D2FCCF}"/>
              </a:ext>
            </a:extLst>
          </p:cNvPr>
          <p:cNvSpPr/>
          <p:nvPr/>
        </p:nvSpPr>
        <p:spPr>
          <a:xfrm>
            <a:off x="4247848" y="6415813"/>
            <a:ext cx="3696302" cy="442187"/>
          </a:xfrm>
          <a:prstGeom prst="rect">
            <a:avLst/>
          </a:prstGeom>
          <a:solidFill>
            <a:schemeClr val="accent4">
              <a:alpha val="31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48" name="Заголовок 1">
            <a:extLst>
              <a:ext uri="{FF2B5EF4-FFF2-40B4-BE49-F238E27FC236}">
                <a16:creationId xmlns:a16="http://schemas.microsoft.com/office/drawing/2014/main" id="{71833996-7AF3-B114-789E-E63A939BB0B9}"/>
              </a:ext>
            </a:extLst>
          </p:cNvPr>
          <p:cNvSpPr txBox="1">
            <a:spLocks/>
          </p:cNvSpPr>
          <p:nvPr/>
        </p:nvSpPr>
        <p:spPr>
          <a:xfrm>
            <a:off x="4247845" y="3020277"/>
            <a:ext cx="3696299" cy="36599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ru-RU" sz="1600" b="1" dirty="0">
                <a:latin typeface="Arial" panose="020B0604020202020204" pitchFamily="34" charset="0"/>
                <a:cs typeface="Arial" panose="020B0604020202020204" pitchFamily="34" charset="0"/>
              </a:rPr>
              <a:t>Ретроградное скарнирование</a:t>
            </a:r>
          </a:p>
        </p:txBody>
      </p:sp>
      <p:sp>
        <p:nvSpPr>
          <p:cNvPr id="50" name="Заголовок 1">
            <a:extLst>
              <a:ext uri="{FF2B5EF4-FFF2-40B4-BE49-F238E27FC236}">
                <a16:creationId xmlns:a16="http://schemas.microsoft.com/office/drawing/2014/main" id="{A6989012-9607-B62C-D648-A94EEEEBDF0B}"/>
              </a:ext>
            </a:extLst>
          </p:cNvPr>
          <p:cNvSpPr txBox="1">
            <a:spLocks/>
          </p:cNvSpPr>
          <p:nvPr/>
        </p:nvSpPr>
        <p:spPr>
          <a:xfrm>
            <a:off x="8495701" y="3012772"/>
            <a:ext cx="3696299" cy="36599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ru-RU" sz="1600" b="1" dirty="0">
                <a:latin typeface="Arial" panose="020B0604020202020204" pitchFamily="34" charset="0"/>
                <a:cs typeface="Arial" panose="020B0604020202020204" pitchFamily="34" charset="0"/>
              </a:rPr>
              <a:t>Апоскарновые изменения</a:t>
            </a:r>
          </a:p>
        </p:txBody>
      </p:sp>
      <p:sp>
        <p:nvSpPr>
          <p:cNvPr id="51" name="Заголовок 1">
            <a:extLst>
              <a:ext uri="{FF2B5EF4-FFF2-40B4-BE49-F238E27FC236}">
                <a16:creationId xmlns:a16="http://schemas.microsoft.com/office/drawing/2014/main" id="{13724968-0973-1EC4-EA44-E575F5653B3A}"/>
              </a:ext>
            </a:extLst>
          </p:cNvPr>
          <p:cNvSpPr txBox="1">
            <a:spLocks/>
          </p:cNvSpPr>
          <p:nvPr/>
        </p:nvSpPr>
        <p:spPr>
          <a:xfrm>
            <a:off x="-7" y="6443501"/>
            <a:ext cx="3696299" cy="36599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ru-RU" sz="1600" b="1" dirty="0">
                <a:latin typeface="Arial" panose="020B0604020202020204" pitchFamily="34" charset="0"/>
                <a:cs typeface="Arial" panose="020B0604020202020204" pitchFamily="34" charset="0"/>
              </a:rPr>
              <a:t>Пропилитовые изменения</a:t>
            </a:r>
          </a:p>
        </p:txBody>
      </p:sp>
      <p:sp>
        <p:nvSpPr>
          <p:cNvPr id="52" name="Заголовок 1">
            <a:extLst>
              <a:ext uri="{FF2B5EF4-FFF2-40B4-BE49-F238E27FC236}">
                <a16:creationId xmlns:a16="http://schemas.microsoft.com/office/drawing/2014/main" id="{45D00928-572E-0186-F7F8-CCCF1AC75FAC}"/>
              </a:ext>
            </a:extLst>
          </p:cNvPr>
          <p:cNvSpPr txBox="1">
            <a:spLocks/>
          </p:cNvSpPr>
          <p:nvPr/>
        </p:nvSpPr>
        <p:spPr>
          <a:xfrm>
            <a:off x="4247845" y="6454192"/>
            <a:ext cx="3696299" cy="442195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ru-RU" sz="1600" b="1" dirty="0">
                <a:latin typeface="Arial" panose="020B0604020202020204" pitchFamily="34" charset="0"/>
                <a:cs typeface="Arial" panose="020B0604020202020204" pitchFamily="34" charset="0"/>
              </a:rPr>
              <a:t>Кварц-карбонат-серицитовые</a:t>
            </a:r>
          </a:p>
          <a:p>
            <a:r>
              <a:rPr lang="ru-RU" sz="1600" b="1" dirty="0">
                <a:latin typeface="Arial" panose="020B0604020202020204" pitchFamily="34" charset="0"/>
                <a:cs typeface="Arial" panose="020B0604020202020204" pitchFamily="34" charset="0"/>
              </a:rPr>
              <a:t>изменения</a:t>
            </a:r>
          </a:p>
        </p:txBody>
      </p:sp>
      <p:sp>
        <p:nvSpPr>
          <p:cNvPr id="53" name="Заголовок 1">
            <a:extLst>
              <a:ext uri="{FF2B5EF4-FFF2-40B4-BE49-F238E27FC236}">
                <a16:creationId xmlns:a16="http://schemas.microsoft.com/office/drawing/2014/main" id="{2AA4C95B-C9DC-52B5-B443-545EE370A206}"/>
              </a:ext>
            </a:extLst>
          </p:cNvPr>
          <p:cNvSpPr txBox="1">
            <a:spLocks/>
          </p:cNvSpPr>
          <p:nvPr/>
        </p:nvSpPr>
        <p:spPr>
          <a:xfrm>
            <a:off x="8495687" y="6440020"/>
            <a:ext cx="3696299" cy="36599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ru-RU" sz="1600" b="1" dirty="0">
                <a:latin typeface="Arial" panose="020B0604020202020204" pitchFamily="34" charset="0"/>
                <a:cs typeface="Arial" panose="020B0604020202020204" pitchFamily="34" charset="0"/>
              </a:rPr>
              <a:t>Аргиллизация</a:t>
            </a:r>
          </a:p>
        </p:txBody>
      </p:sp>
      <p:cxnSp>
        <p:nvCxnSpPr>
          <p:cNvPr id="55" name="Прямая со стрелкой 54">
            <a:extLst>
              <a:ext uri="{FF2B5EF4-FFF2-40B4-BE49-F238E27FC236}">
                <a16:creationId xmlns:a16="http://schemas.microsoft.com/office/drawing/2014/main" id="{FE2AA7A5-A463-EFFC-CF26-658B4BC21658}"/>
              </a:ext>
            </a:extLst>
          </p:cNvPr>
          <p:cNvCxnSpPr>
            <a:stCxn id="44" idx="3"/>
            <a:endCxn id="48" idx="1"/>
          </p:cNvCxnSpPr>
          <p:nvPr/>
        </p:nvCxnSpPr>
        <p:spPr>
          <a:xfrm flipV="1">
            <a:off x="3696302" y="3203276"/>
            <a:ext cx="551543" cy="4626"/>
          </a:xfrm>
          <a:prstGeom prst="straightConnector1">
            <a:avLst/>
          </a:prstGeom>
          <a:ln w="82550">
            <a:solidFill>
              <a:schemeClr val="tx1">
                <a:lumMod val="65000"/>
                <a:lumOff val="35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Прямая со стрелкой 55">
            <a:extLst>
              <a:ext uri="{FF2B5EF4-FFF2-40B4-BE49-F238E27FC236}">
                <a16:creationId xmlns:a16="http://schemas.microsoft.com/office/drawing/2014/main" id="{99D8A32A-9E81-6502-3560-154949C8DE41}"/>
              </a:ext>
            </a:extLst>
          </p:cNvPr>
          <p:cNvCxnSpPr/>
          <p:nvPr/>
        </p:nvCxnSpPr>
        <p:spPr>
          <a:xfrm flipV="1">
            <a:off x="7944152" y="3198650"/>
            <a:ext cx="551543" cy="4626"/>
          </a:xfrm>
          <a:prstGeom prst="straightConnector1">
            <a:avLst/>
          </a:prstGeom>
          <a:ln w="82550">
            <a:solidFill>
              <a:srgbClr val="00B05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Прямая со стрелкой 56">
            <a:extLst>
              <a:ext uri="{FF2B5EF4-FFF2-40B4-BE49-F238E27FC236}">
                <a16:creationId xmlns:a16="http://schemas.microsoft.com/office/drawing/2014/main" id="{B69D267C-E0BA-8B9B-09F5-CBBF8180E181}"/>
              </a:ext>
            </a:extLst>
          </p:cNvPr>
          <p:cNvCxnSpPr/>
          <p:nvPr/>
        </p:nvCxnSpPr>
        <p:spPr>
          <a:xfrm flipV="1">
            <a:off x="3696286" y="6630255"/>
            <a:ext cx="551543" cy="4626"/>
          </a:xfrm>
          <a:prstGeom prst="straightConnector1">
            <a:avLst/>
          </a:prstGeom>
          <a:ln w="82550">
            <a:solidFill>
              <a:schemeClr val="accent4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Прямая со стрелкой 57">
            <a:extLst>
              <a:ext uri="{FF2B5EF4-FFF2-40B4-BE49-F238E27FC236}">
                <a16:creationId xmlns:a16="http://schemas.microsoft.com/office/drawing/2014/main" id="{1F84A226-9856-17F5-EF00-545C96BF6A7D}"/>
              </a:ext>
            </a:extLst>
          </p:cNvPr>
          <p:cNvCxnSpPr/>
          <p:nvPr/>
        </p:nvCxnSpPr>
        <p:spPr>
          <a:xfrm flipV="1">
            <a:off x="7944130" y="6625629"/>
            <a:ext cx="551543" cy="4626"/>
          </a:xfrm>
          <a:prstGeom prst="straightConnector1">
            <a:avLst/>
          </a:prstGeom>
          <a:ln w="82550">
            <a:solidFill>
              <a:srgbClr val="71A7A7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Номер слайда 1">
            <a:extLst>
              <a:ext uri="{FF2B5EF4-FFF2-40B4-BE49-F238E27FC236}">
                <a16:creationId xmlns:a16="http://schemas.microsoft.com/office/drawing/2014/main" id="{C786E799-7BEB-9870-AC81-8653296361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2240CE-82D0-450A-9966-52B283054DC1}" type="slidenum">
              <a:rPr lang="ru-RU" smtClean="0"/>
              <a:t>14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79585186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4684738-909B-6886-985D-367E478D040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Прямоугольник 28">
            <a:extLst>
              <a:ext uri="{FF2B5EF4-FFF2-40B4-BE49-F238E27FC236}">
                <a16:creationId xmlns:a16="http://schemas.microsoft.com/office/drawing/2014/main" id="{61B1F9D3-C586-979B-8179-ED8F1FFF48C4}"/>
              </a:ext>
            </a:extLst>
          </p:cNvPr>
          <p:cNvSpPr/>
          <p:nvPr/>
        </p:nvSpPr>
        <p:spPr>
          <a:xfrm>
            <a:off x="8733480" y="3144980"/>
            <a:ext cx="3458520" cy="611910"/>
          </a:xfrm>
          <a:prstGeom prst="rect">
            <a:avLst/>
          </a:prstGeom>
          <a:solidFill>
            <a:schemeClr val="bg2">
              <a:alpha val="31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27" name="Заголовок 1">
            <a:extLst>
              <a:ext uri="{FF2B5EF4-FFF2-40B4-BE49-F238E27FC236}">
                <a16:creationId xmlns:a16="http://schemas.microsoft.com/office/drawing/2014/main" id="{3F93B9F4-2056-068A-175B-42A10F9D6D3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733480" y="3144980"/>
            <a:ext cx="3458520" cy="611910"/>
          </a:xfrm>
        </p:spPr>
        <p:txBody>
          <a:bodyPr>
            <a:noAutofit/>
          </a:bodyPr>
          <a:lstStyle/>
          <a:p>
            <a:r>
              <a:rPr lang="ru-RU" sz="2000" b="1" dirty="0">
                <a:latin typeface="Arial" panose="020B0604020202020204" pitchFamily="34" charset="0"/>
                <a:cs typeface="Arial" panose="020B0604020202020204" pitchFamily="34" charset="0"/>
              </a:rPr>
              <a:t>Последовательность минералообразования</a:t>
            </a:r>
          </a:p>
        </p:txBody>
      </p:sp>
      <p:pic>
        <p:nvPicPr>
          <p:cNvPr id="10" name="Рисунок 9">
            <a:extLst>
              <a:ext uri="{FF2B5EF4-FFF2-40B4-BE49-F238E27FC236}">
                <a16:creationId xmlns:a16="http://schemas.microsoft.com/office/drawing/2014/main" id="{93EE3137-83B7-691B-44C6-FF950E0811DD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8" y="1"/>
            <a:ext cx="8733092" cy="6858000"/>
          </a:xfrm>
          <a:prstGeom prst="rect">
            <a:avLst/>
          </a:prstGeom>
        </p:spPr>
      </p:pic>
      <p:sp>
        <p:nvSpPr>
          <p:cNvPr id="11" name="Номер слайда 10">
            <a:extLst>
              <a:ext uri="{FF2B5EF4-FFF2-40B4-BE49-F238E27FC236}">
                <a16:creationId xmlns:a16="http://schemas.microsoft.com/office/drawing/2014/main" id="{9F9A3875-9BC6-3EF8-E471-2F645961DA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2240CE-82D0-450A-9966-52B283054DC1}" type="slidenum">
              <a:rPr lang="ru-RU" smtClean="0"/>
              <a:t>15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57356997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0FCA9C7-BEE0-00BE-34CD-9EE22915C6A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Прямоугольник 10">
            <a:extLst>
              <a:ext uri="{FF2B5EF4-FFF2-40B4-BE49-F238E27FC236}">
                <a16:creationId xmlns:a16="http://schemas.microsoft.com/office/drawing/2014/main" id="{E0DDAA85-F425-74F8-8BD1-67431DDA5E2D}"/>
              </a:ext>
            </a:extLst>
          </p:cNvPr>
          <p:cNvSpPr/>
          <p:nvPr/>
        </p:nvSpPr>
        <p:spPr>
          <a:xfrm>
            <a:off x="1981197" y="605085"/>
            <a:ext cx="8229601" cy="670560"/>
          </a:xfrm>
          <a:prstGeom prst="rect">
            <a:avLst/>
          </a:prstGeom>
          <a:solidFill>
            <a:schemeClr val="accent2">
              <a:alpha val="31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C37FE216-B1D7-25FD-B6FB-926A7928BF6D}"/>
              </a:ext>
            </a:extLst>
          </p:cNvPr>
          <p:cNvSpPr txBox="1"/>
          <p:nvPr/>
        </p:nvSpPr>
        <p:spPr>
          <a:xfrm>
            <a:off x="0" y="549717"/>
            <a:ext cx="12191999" cy="7694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ru-RU" sz="4400" dirty="0"/>
              <a:t>Второе защищаемое положение</a:t>
            </a:r>
          </a:p>
        </p:txBody>
      </p:sp>
      <p:sp>
        <p:nvSpPr>
          <p:cNvPr id="3" name="Заголовок 1">
            <a:extLst>
              <a:ext uri="{FF2B5EF4-FFF2-40B4-BE49-F238E27FC236}">
                <a16:creationId xmlns:a16="http://schemas.microsoft.com/office/drawing/2014/main" id="{B1FC7AED-1846-1FCA-4A41-200DE28C0A7E}"/>
              </a:ext>
            </a:extLst>
          </p:cNvPr>
          <p:cNvSpPr txBox="1">
            <a:spLocks/>
          </p:cNvSpPr>
          <p:nvPr/>
        </p:nvSpPr>
        <p:spPr>
          <a:xfrm>
            <a:off x="1" y="1746596"/>
            <a:ext cx="12191999" cy="2717801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just"/>
            <a:br>
              <a:rPr lang="ru-RU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ru-RU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ru-RU" sz="2400" dirty="0">
                <a:latin typeface="Arial" panose="020B0604020202020204" pitchFamily="34" charset="0"/>
                <a:cs typeface="Arial" panose="020B0604020202020204" pitchFamily="34" charset="0"/>
              </a:rPr>
              <a:t>На Новониколаевском месторождении установлена эволюция составов жильных минералов, которая заключается </a:t>
            </a:r>
            <a:r>
              <a:rPr lang="ru-RU" sz="2400" b="1" dirty="0">
                <a:latin typeface="Arial" panose="020B0604020202020204" pitchFamily="34" charset="0"/>
                <a:cs typeface="Arial" panose="020B0604020202020204" pitchFamily="34" charset="0"/>
              </a:rPr>
              <a:t>в увеличении содержания </a:t>
            </a: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TiO</a:t>
            </a:r>
            <a: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2</a:t>
            </a:r>
            <a:r>
              <a:rPr lang="ru-RU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u-RU" sz="2400" u="sng" dirty="0">
                <a:latin typeface="Arial" panose="020B0604020202020204" pitchFamily="34" charset="0"/>
                <a:cs typeface="Arial" panose="020B0604020202020204" pitchFamily="34" charset="0"/>
              </a:rPr>
              <a:t>в гранатах</a:t>
            </a:r>
            <a:r>
              <a:rPr lang="ru-RU" sz="2400" dirty="0">
                <a:latin typeface="Arial" panose="020B0604020202020204" pitchFamily="34" charset="0"/>
                <a:cs typeface="Arial" panose="020B0604020202020204" pitchFamily="34" charset="0"/>
              </a:rPr>
              <a:t> и </a:t>
            </a:r>
            <a:r>
              <a:rPr lang="ru-RU" sz="2400" b="1" dirty="0">
                <a:latin typeface="Arial" panose="020B0604020202020204" pitchFamily="34" charset="0"/>
                <a:cs typeface="Arial" panose="020B0604020202020204" pitchFamily="34" charset="0"/>
              </a:rPr>
              <a:t>снижении </a:t>
            </a:r>
            <a:r>
              <a:rPr lang="ru-RU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железистости</a:t>
            </a:r>
            <a:r>
              <a:rPr lang="ru-RU" sz="2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u-RU" sz="2400" u="sng" dirty="0">
                <a:latin typeface="Arial" panose="020B0604020202020204" pitchFamily="34" charset="0"/>
                <a:cs typeface="Arial" panose="020B0604020202020204" pitchFamily="34" charset="0"/>
              </a:rPr>
              <a:t>хлорита и карбоната </a:t>
            </a:r>
            <a:r>
              <a:rPr lang="ru-RU" sz="2400" dirty="0">
                <a:latin typeface="Arial" panose="020B0604020202020204" pitchFamily="34" charset="0"/>
                <a:cs typeface="Arial" panose="020B0604020202020204" pitchFamily="34" charset="0"/>
              </a:rPr>
              <a:t>от ранних генераций к поздним.</a:t>
            </a:r>
          </a:p>
          <a:p>
            <a:pPr algn="just"/>
            <a:endParaRPr lang="ru-RU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ru-RU" sz="2400" dirty="0">
                <a:latin typeface="Arial" panose="020B0604020202020204" pitchFamily="34" charset="0"/>
                <a:cs typeface="Arial" panose="020B0604020202020204" pitchFamily="34" charset="0"/>
              </a:rPr>
              <a:t>Состав граната является </a:t>
            </a:r>
            <a:r>
              <a:rPr lang="ru-RU" sz="2400" b="1" dirty="0">
                <a:latin typeface="Arial" panose="020B0604020202020204" pitchFamily="34" charset="0"/>
                <a:cs typeface="Arial" panose="020B0604020202020204" pitchFamily="34" charset="0"/>
              </a:rPr>
              <a:t>типичным для </a:t>
            </a: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Au-Fe-Cu</a:t>
            </a:r>
            <a:r>
              <a:rPr lang="ru-RU" sz="2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u-RU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скарновых</a:t>
            </a:r>
            <a:r>
              <a:rPr lang="ru-RU" sz="2400" b="1" dirty="0">
                <a:latin typeface="Arial" panose="020B0604020202020204" pitchFamily="34" charset="0"/>
                <a:cs typeface="Arial" panose="020B0604020202020204" pitchFamily="34" charset="0"/>
              </a:rPr>
              <a:t> месторождений</a:t>
            </a:r>
            <a:r>
              <a:rPr lang="ru-RU" sz="24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  <p:sp>
        <p:nvSpPr>
          <p:cNvPr id="6" name="Номер слайда 5">
            <a:extLst>
              <a:ext uri="{FF2B5EF4-FFF2-40B4-BE49-F238E27FC236}">
                <a16:creationId xmlns:a16="http://schemas.microsoft.com/office/drawing/2014/main" id="{02A698A8-6CAA-EEA5-9972-B581CF5F9E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2240CE-82D0-450A-9966-52B283054DC1}" type="slidenum">
              <a:rPr lang="ru-RU" smtClean="0"/>
              <a:t>16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40260318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3F91881-54A6-7D83-911B-1DDDCE4CACF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Прямоугольник 14">
            <a:extLst>
              <a:ext uri="{FF2B5EF4-FFF2-40B4-BE49-F238E27FC236}">
                <a16:creationId xmlns:a16="http://schemas.microsoft.com/office/drawing/2014/main" id="{D9B44A69-3114-9C25-DA4B-9B369F1D8519}"/>
              </a:ext>
            </a:extLst>
          </p:cNvPr>
          <p:cNvSpPr/>
          <p:nvPr/>
        </p:nvSpPr>
        <p:spPr>
          <a:xfrm>
            <a:off x="0" y="-9236"/>
            <a:ext cx="2087419" cy="415636"/>
          </a:xfrm>
          <a:prstGeom prst="rect">
            <a:avLst/>
          </a:prstGeom>
          <a:solidFill>
            <a:schemeClr val="tx2">
              <a:alpha val="31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16" name="Заголовок 1">
            <a:extLst>
              <a:ext uri="{FF2B5EF4-FFF2-40B4-BE49-F238E27FC236}">
                <a16:creationId xmlns:a16="http://schemas.microsoft.com/office/drawing/2014/main" id="{78CE826A-EC5F-FFE6-FD7C-37A3D52D0EC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0" y="29489"/>
            <a:ext cx="2087419" cy="365296"/>
          </a:xfrm>
        </p:spPr>
        <p:txBody>
          <a:bodyPr>
            <a:noAutofit/>
          </a:bodyPr>
          <a:lstStyle/>
          <a:p>
            <a:r>
              <a:rPr lang="ru-RU" sz="2400" b="1" dirty="0">
                <a:latin typeface="Arial" panose="020B0604020202020204" pitchFamily="34" charset="0"/>
                <a:cs typeface="Arial" panose="020B0604020202020204" pitchFamily="34" charset="0"/>
              </a:rPr>
              <a:t>Гранат</a:t>
            </a:r>
          </a:p>
        </p:txBody>
      </p:sp>
      <p:pic>
        <p:nvPicPr>
          <p:cNvPr id="18" name="Рисунок 17">
            <a:extLst>
              <a:ext uri="{FF2B5EF4-FFF2-40B4-BE49-F238E27FC236}">
                <a16:creationId xmlns:a16="http://schemas.microsoft.com/office/drawing/2014/main" id="{E32FD5B2-6232-A7A7-9896-F26DCAD0D6D0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608497" y="171217"/>
            <a:ext cx="6981987" cy="2403000"/>
          </a:xfrm>
          <a:prstGeom prst="rect">
            <a:avLst/>
          </a:prstGeom>
        </p:spPr>
      </p:pic>
      <p:sp>
        <p:nvSpPr>
          <p:cNvPr id="19" name="Заголовок 1">
            <a:extLst>
              <a:ext uri="{FF2B5EF4-FFF2-40B4-BE49-F238E27FC236}">
                <a16:creationId xmlns:a16="http://schemas.microsoft.com/office/drawing/2014/main" id="{20B8242E-3901-1D01-6529-46D1E1B5CF8E}"/>
              </a:ext>
            </a:extLst>
          </p:cNvPr>
          <p:cNvSpPr txBox="1">
            <a:spLocks/>
          </p:cNvSpPr>
          <p:nvPr/>
        </p:nvSpPr>
        <p:spPr>
          <a:xfrm>
            <a:off x="60036" y="1358252"/>
            <a:ext cx="3017982" cy="415637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ru-RU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Экзоскарн</a:t>
            </a:r>
            <a:endParaRPr lang="ru-RU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0" name="Заголовок 1">
            <a:extLst>
              <a:ext uri="{FF2B5EF4-FFF2-40B4-BE49-F238E27FC236}">
                <a16:creationId xmlns:a16="http://schemas.microsoft.com/office/drawing/2014/main" id="{D025E2FF-F0FF-3F95-4503-2A5D8771BF50}"/>
              </a:ext>
            </a:extLst>
          </p:cNvPr>
          <p:cNvSpPr txBox="1">
            <a:spLocks/>
          </p:cNvSpPr>
          <p:nvPr/>
        </p:nvSpPr>
        <p:spPr>
          <a:xfrm>
            <a:off x="9113982" y="1358251"/>
            <a:ext cx="3017982" cy="415637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ru-RU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Эндоскарн</a:t>
            </a:r>
            <a:endParaRPr lang="ru-RU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3" name="Рисунок 22">
            <a:extLst>
              <a:ext uri="{FF2B5EF4-FFF2-40B4-BE49-F238E27FC236}">
                <a16:creationId xmlns:a16="http://schemas.microsoft.com/office/drawing/2014/main" id="{E596401C-B395-2638-6B30-E98E51139405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35587" y="2604773"/>
            <a:ext cx="3657924" cy="4253227"/>
          </a:xfrm>
          <a:prstGeom prst="rect">
            <a:avLst/>
          </a:prstGeom>
        </p:spPr>
      </p:pic>
      <p:pic>
        <p:nvPicPr>
          <p:cNvPr id="25" name="Рисунок 24">
            <a:extLst>
              <a:ext uri="{FF2B5EF4-FFF2-40B4-BE49-F238E27FC236}">
                <a16:creationId xmlns:a16="http://schemas.microsoft.com/office/drawing/2014/main" id="{18C3F296-F539-BDE4-197B-653DF92B4E48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393048" y="2604773"/>
            <a:ext cx="3657924" cy="4253227"/>
          </a:xfrm>
          <a:prstGeom prst="rect">
            <a:avLst/>
          </a:prstGeom>
        </p:spPr>
      </p:pic>
      <p:pic>
        <p:nvPicPr>
          <p:cNvPr id="27" name="Рисунок 26">
            <a:extLst>
              <a:ext uri="{FF2B5EF4-FFF2-40B4-BE49-F238E27FC236}">
                <a16:creationId xmlns:a16="http://schemas.microsoft.com/office/drawing/2014/main" id="{7EE470A2-95D6-F877-DB6C-60C0BDA1AD6C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595589" y="2604771"/>
            <a:ext cx="3460824" cy="4253229"/>
          </a:xfrm>
          <a:prstGeom prst="rect">
            <a:avLst/>
          </a:prstGeom>
        </p:spPr>
      </p:pic>
      <p:cxnSp>
        <p:nvCxnSpPr>
          <p:cNvPr id="28" name="Прямая со стрелкой 27">
            <a:extLst>
              <a:ext uri="{FF2B5EF4-FFF2-40B4-BE49-F238E27FC236}">
                <a16:creationId xmlns:a16="http://schemas.microsoft.com/office/drawing/2014/main" id="{A6332161-8638-DCEB-1987-3CDCDD1DA18D}"/>
              </a:ext>
            </a:extLst>
          </p:cNvPr>
          <p:cNvCxnSpPr>
            <a:cxnSpLocks/>
          </p:cNvCxnSpPr>
          <p:nvPr/>
        </p:nvCxnSpPr>
        <p:spPr>
          <a:xfrm>
            <a:off x="3711538" y="4712110"/>
            <a:ext cx="762003" cy="0"/>
          </a:xfrm>
          <a:prstGeom prst="straightConnector1">
            <a:avLst/>
          </a:prstGeom>
          <a:ln w="82550">
            <a:solidFill>
              <a:schemeClr val="accent2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Прямая со стрелкой 29">
            <a:extLst>
              <a:ext uri="{FF2B5EF4-FFF2-40B4-BE49-F238E27FC236}">
                <a16:creationId xmlns:a16="http://schemas.microsoft.com/office/drawing/2014/main" id="{E496F357-953D-9536-F92A-E9E37D270CDF}"/>
              </a:ext>
            </a:extLst>
          </p:cNvPr>
          <p:cNvCxnSpPr>
            <a:cxnSpLocks/>
          </p:cNvCxnSpPr>
          <p:nvPr/>
        </p:nvCxnSpPr>
        <p:spPr>
          <a:xfrm>
            <a:off x="8050972" y="4712110"/>
            <a:ext cx="637308" cy="0"/>
          </a:xfrm>
          <a:prstGeom prst="straightConnector1">
            <a:avLst/>
          </a:prstGeom>
          <a:ln w="82550">
            <a:solidFill>
              <a:schemeClr val="accent2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" name="Заголовок 1">
            <a:extLst>
              <a:ext uri="{FF2B5EF4-FFF2-40B4-BE49-F238E27FC236}">
                <a16:creationId xmlns:a16="http://schemas.microsoft.com/office/drawing/2014/main" id="{B091BBFD-A47E-632B-B9B7-5D70B021B682}"/>
              </a:ext>
            </a:extLst>
          </p:cNvPr>
          <p:cNvSpPr txBox="1">
            <a:spLocks/>
          </p:cNvSpPr>
          <p:nvPr/>
        </p:nvSpPr>
        <p:spPr>
          <a:xfrm>
            <a:off x="135587" y="2543662"/>
            <a:ext cx="1386529" cy="415637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ru-RU" sz="2000" b="1" dirty="0">
                <a:highlight>
                  <a:srgbClr val="C9C3E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Гранат-1</a:t>
            </a:r>
          </a:p>
        </p:txBody>
      </p:sp>
      <p:sp>
        <p:nvSpPr>
          <p:cNvPr id="33" name="Заголовок 1">
            <a:extLst>
              <a:ext uri="{FF2B5EF4-FFF2-40B4-BE49-F238E27FC236}">
                <a16:creationId xmlns:a16="http://schemas.microsoft.com/office/drawing/2014/main" id="{4B7DEF3E-0520-94C7-AD07-595313FF93D4}"/>
              </a:ext>
            </a:extLst>
          </p:cNvPr>
          <p:cNvSpPr txBox="1">
            <a:spLocks/>
          </p:cNvSpPr>
          <p:nvPr/>
        </p:nvSpPr>
        <p:spPr>
          <a:xfrm>
            <a:off x="3554520" y="2543662"/>
            <a:ext cx="3017982" cy="415637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ru-RU" sz="2000" b="1" dirty="0">
                <a:highlight>
                  <a:srgbClr val="C9C3E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Гранат-2</a:t>
            </a:r>
          </a:p>
        </p:txBody>
      </p:sp>
      <p:sp>
        <p:nvSpPr>
          <p:cNvPr id="34" name="Заголовок 1">
            <a:extLst>
              <a:ext uri="{FF2B5EF4-FFF2-40B4-BE49-F238E27FC236}">
                <a16:creationId xmlns:a16="http://schemas.microsoft.com/office/drawing/2014/main" id="{42038DD6-CBBF-52CA-8CC2-CF47ACCEE36E}"/>
              </a:ext>
            </a:extLst>
          </p:cNvPr>
          <p:cNvSpPr txBox="1">
            <a:spLocks/>
          </p:cNvSpPr>
          <p:nvPr/>
        </p:nvSpPr>
        <p:spPr>
          <a:xfrm>
            <a:off x="9845964" y="2537164"/>
            <a:ext cx="3017982" cy="415637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ru-RU" sz="2000" b="1" dirty="0">
                <a:highlight>
                  <a:srgbClr val="C9C3E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Гранат-3</a:t>
            </a:r>
          </a:p>
        </p:txBody>
      </p:sp>
      <p:cxnSp>
        <p:nvCxnSpPr>
          <p:cNvPr id="37" name="Прямая со стрелкой 36">
            <a:extLst>
              <a:ext uri="{FF2B5EF4-FFF2-40B4-BE49-F238E27FC236}">
                <a16:creationId xmlns:a16="http://schemas.microsoft.com/office/drawing/2014/main" id="{E7E8E57A-842D-9DA0-94CB-6B584F1B70CB}"/>
              </a:ext>
            </a:extLst>
          </p:cNvPr>
          <p:cNvCxnSpPr>
            <a:cxnSpLocks/>
          </p:cNvCxnSpPr>
          <p:nvPr/>
        </p:nvCxnSpPr>
        <p:spPr>
          <a:xfrm>
            <a:off x="2350654" y="1566069"/>
            <a:ext cx="1203866" cy="2313"/>
          </a:xfrm>
          <a:prstGeom prst="straightConnector1">
            <a:avLst/>
          </a:prstGeom>
          <a:ln w="82550">
            <a:solidFill>
              <a:schemeClr val="accent2">
                <a:lumMod val="75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Прямая со стрелкой 37">
            <a:extLst>
              <a:ext uri="{FF2B5EF4-FFF2-40B4-BE49-F238E27FC236}">
                <a16:creationId xmlns:a16="http://schemas.microsoft.com/office/drawing/2014/main" id="{06A6EBC4-37F2-A5C8-5C08-66CCFF840BE4}"/>
              </a:ext>
            </a:extLst>
          </p:cNvPr>
          <p:cNvCxnSpPr>
            <a:cxnSpLocks/>
          </p:cNvCxnSpPr>
          <p:nvPr/>
        </p:nvCxnSpPr>
        <p:spPr>
          <a:xfrm flipH="1">
            <a:off x="8543636" y="1566069"/>
            <a:ext cx="1302328" cy="0"/>
          </a:xfrm>
          <a:prstGeom prst="straightConnector1">
            <a:avLst/>
          </a:prstGeom>
          <a:ln w="82550">
            <a:solidFill>
              <a:schemeClr val="accent2">
                <a:lumMod val="75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4" name="Номер слайда 53">
            <a:extLst>
              <a:ext uri="{FF2B5EF4-FFF2-40B4-BE49-F238E27FC236}">
                <a16:creationId xmlns:a16="http://schemas.microsoft.com/office/drawing/2014/main" id="{7F994FC4-83A4-579C-D495-93FD7A2AEE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2240CE-82D0-450A-9966-52B283054DC1}" type="slidenum">
              <a:rPr lang="ru-RU" smtClean="0"/>
              <a:t>17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08244952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AF78E65-91DC-F163-EE28-DBB5948E66E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Рисунок 9">
            <a:extLst>
              <a:ext uri="{FF2B5EF4-FFF2-40B4-BE49-F238E27FC236}">
                <a16:creationId xmlns:a16="http://schemas.microsoft.com/office/drawing/2014/main" id="{4BFE1960-9D3C-9D30-EA0D-52701408D690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r="24302"/>
          <a:stretch>
            <a:fillRect/>
          </a:stretch>
        </p:blipFill>
        <p:spPr>
          <a:xfrm>
            <a:off x="1" y="0"/>
            <a:ext cx="6864298" cy="6858000"/>
          </a:xfrm>
          <a:prstGeom prst="rect">
            <a:avLst/>
          </a:prstGeom>
        </p:spPr>
      </p:pic>
      <p:sp>
        <p:nvSpPr>
          <p:cNvPr id="11" name="Прямоугольник 10">
            <a:extLst>
              <a:ext uri="{FF2B5EF4-FFF2-40B4-BE49-F238E27FC236}">
                <a16:creationId xmlns:a16="http://schemas.microsoft.com/office/drawing/2014/main" id="{C4A34BD2-BC3F-D8CE-FEF5-4748CF88904A}"/>
              </a:ext>
            </a:extLst>
          </p:cNvPr>
          <p:cNvSpPr/>
          <p:nvPr/>
        </p:nvSpPr>
        <p:spPr>
          <a:xfrm>
            <a:off x="6779488" y="912293"/>
            <a:ext cx="5301673" cy="716221"/>
          </a:xfrm>
          <a:prstGeom prst="rect">
            <a:avLst/>
          </a:prstGeom>
          <a:solidFill>
            <a:srgbClr val="C9C3EF">
              <a:alpha val="31000"/>
            </a:srgb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12" name="Заголовок 1">
            <a:extLst>
              <a:ext uri="{FF2B5EF4-FFF2-40B4-BE49-F238E27FC236}">
                <a16:creationId xmlns:a16="http://schemas.microsoft.com/office/drawing/2014/main" id="{9C9CD8C7-0650-F2CC-3B65-1DD88D4B376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748844" y="1212878"/>
            <a:ext cx="5443155" cy="415636"/>
          </a:xfrm>
        </p:spPr>
        <p:txBody>
          <a:bodyPr>
            <a:noAutofit/>
          </a:bodyPr>
          <a:lstStyle/>
          <a:p>
            <a:r>
              <a:rPr lang="ru-RU" sz="2000" b="1" dirty="0">
                <a:latin typeface="Arial" panose="020B0604020202020204" pitchFamily="34" charset="0"/>
                <a:cs typeface="Arial" panose="020B0604020202020204" pitchFamily="34" charset="0"/>
              </a:rPr>
              <a:t>Треугольные диаграммы состава граната</a:t>
            </a:r>
          </a:p>
        </p:txBody>
      </p:sp>
      <p:pic>
        <p:nvPicPr>
          <p:cNvPr id="15" name="Рисунок 14">
            <a:extLst>
              <a:ext uri="{FF2B5EF4-FFF2-40B4-BE49-F238E27FC236}">
                <a16:creationId xmlns:a16="http://schemas.microsoft.com/office/drawing/2014/main" id="{D7316F09-4051-431D-1C7E-A0FB5D48E8FE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638008" y="3723060"/>
            <a:ext cx="5443155" cy="3134939"/>
          </a:xfrm>
          <a:prstGeom prst="rect">
            <a:avLst/>
          </a:prstGeom>
        </p:spPr>
      </p:pic>
      <p:sp>
        <p:nvSpPr>
          <p:cNvPr id="16" name="Прямоугольник 15">
            <a:extLst>
              <a:ext uri="{FF2B5EF4-FFF2-40B4-BE49-F238E27FC236}">
                <a16:creationId xmlns:a16="http://schemas.microsoft.com/office/drawing/2014/main" id="{9B895016-6155-EEE7-FC23-340F00172D8A}"/>
              </a:ext>
            </a:extLst>
          </p:cNvPr>
          <p:cNvSpPr/>
          <p:nvPr/>
        </p:nvSpPr>
        <p:spPr>
          <a:xfrm>
            <a:off x="7786255" y="3037261"/>
            <a:ext cx="3786909" cy="604981"/>
          </a:xfrm>
          <a:prstGeom prst="rect">
            <a:avLst/>
          </a:prstGeom>
          <a:solidFill>
            <a:schemeClr val="accent4">
              <a:alpha val="31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17" name="Заголовок 1">
            <a:extLst>
              <a:ext uri="{FF2B5EF4-FFF2-40B4-BE49-F238E27FC236}">
                <a16:creationId xmlns:a16="http://schemas.microsoft.com/office/drawing/2014/main" id="{781A4DBC-0CC6-19B0-F22A-89CE1D55B1EF}"/>
              </a:ext>
            </a:extLst>
          </p:cNvPr>
          <p:cNvSpPr txBox="1">
            <a:spLocks/>
          </p:cNvSpPr>
          <p:nvPr/>
        </p:nvSpPr>
        <p:spPr>
          <a:xfrm>
            <a:off x="6975136" y="3131934"/>
            <a:ext cx="5443155" cy="415636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ru-RU" sz="2000" b="1" dirty="0">
                <a:latin typeface="Arial" panose="020B0604020202020204" pitchFamily="34" charset="0"/>
                <a:cs typeface="Arial" panose="020B0604020202020204" pitchFamily="34" charset="0"/>
              </a:rPr>
              <a:t>Содержание </a:t>
            </a:r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TiO2 </a:t>
            </a:r>
            <a:r>
              <a:rPr lang="ru-RU" sz="2000" b="1" dirty="0">
                <a:latin typeface="Arial" panose="020B0604020202020204" pitchFamily="34" charset="0"/>
                <a:cs typeface="Arial" panose="020B0604020202020204" pitchFamily="34" charset="0"/>
              </a:rPr>
              <a:t>в гранате</a:t>
            </a:r>
          </a:p>
        </p:txBody>
      </p:sp>
      <p:pic>
        <p:nvPicPr>
          <p:cNvPr id="20" name="Рисунок 19">
            <a:extLst>
              <a:ext uri="{FF2B5EF4-FFF2-40B4-BE49-F238E27FC236}">
                <a16:creationId xmlns:a16="http://schemas.microsoft.com/office/drawing/2014/main" id="{AF636491-DF52-25FA-B99B-C0C3951B5D2E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89907" y="397163"/>
            <a:ext cx="1798827" cy="1071419"/>
          </a:xfrm>
          <a:prstGeom prst="rect">
            <a:avLst/>
          </a:prstGeom>
        </p:spPr>
      </p:pic>
      <p:pic>
        <p:nvPicPr>
          <p:cNvPr id="22" name="Рисунок 21">
            <a:extLst>
              <a:ext uri="{FF2B5EF4-FFF2-40B4-BE49-F238E27FC236}">
                <a16:creationId xmlns:a16="http://schemas.microsoft.com/office/drawing/2014/main" id="{1DD5D555-327C-102D-4D33-956C3D14D4A8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23147" y="3938755"/>
            <a:ext cx="1385436" cy="731618"/>
          </a:xfrm>
          <a:prstGeom prst="rect">
            <a:avLst/>
          </a:prstGeom>
        </p:spPr>
      </p:pic>
      <p:cxnSp>
        <p:nvCxnSpPr>
          <p:cNvPr id="23" name="Прямая со стрелкой 22">
            <a:extLst>
              <a:ext uri="{FF2B5EF4-FFF2-40B4-BE49-F238E27FC236}">
                <a16:creationId xmlns:a16="http://schemas.microsoft.com/office/drawing/2014/main" id="{B4C72B48-E538-380D-48F4-575494A4A180}"/>
              </a:ext>
            </a:extLst>
          </p:cNvPr>
          <p:cNvCxnSpPr>
            <a:cxnSpLocks/>
          </p:cNvCxnSpPr>
          <p:nvPr/>
        </p:nvCxnSpPr>
        <p:spPr>
          <a:xfrm flipV="1">
            <a:off x="7595262" y="4561840"/>
            <a:ext cx="981497" cy="779509"/>
          </a:xfrm>
          <a:prstGeom prst="straightConnector1">
            <a:avLst/>
          </a:prstGeom>
          <a:ln w="254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Заголовок 1">
            <a:extLst>
              <a:ext uri="{FF2B5EF4-FFF2-40B4-BE49-F238E27FC236}">
                <a16:creationId xmlns:a16="http://schemas.microsoft.com/office/drawing/2014/main" id="{D634FF85-0364-FBB3-7972-3DACC32EF648}"/>
              </a:ext>
            </a:extLst>
          </p:cNvPr>
          <p:cNvSpPr txBox="1">
            <a:spLocks/>
          </p:cNvSpPr>
          <p:nvPr/>
        </p:nvSpPr>
        <p:spPr>
          <a:xfrm rot="19283891">
            <a:off x="7078705" y="4560138"/>
            <a:ext cx="1656419" cy="415637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ru-RU" sz="16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температура</a:t>
            </a:r>
          </a:p>
        </p:txBody>
      </p:sp>
      <p:sp>
        <p:nvSpPr>
          <p:cNvPr id="31" name="Номер слайда 30">
            <a:extLst>
              <a:ext uri="{FF2B5EF4-FFF2-40B4-BE49-F238E27FC236}">
                <a16:creationId xmlns:a16="http://schemas.microsoft.com/office/drawing/2014/main" id="{F2BA8E96-853C-4EA9-50D2-EBAE074C47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2240CE-82D0-450A-9966-52B283054DC1}" type="slidenum">
              <a:rPr lang="ru-RU" smtClean="0"/>
              <a:t>18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31013037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31F8927-5ABB-431C-DFCB-15B6590A911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Прямоугольник 1">
            <a:extLst>
              <a:ext uri="{FF2B5EF4-FFF2-40B4-BE49-F238E27FC236}">
                <a16:creationId xmlns:a16="http://schemas.microsoft.com/office/drawing/2014/main" id="{EBF6123D-699D-9436-2593-16C5D0D9B588}"/>
              </a:ext>
            </a:extLst>
          </p:cNvPr>
          <p:cNvSpPr/>
          <p:nvPr/>
        </p:nvSpPr>
        <p:spPr>
          <a:xfrm>
            <a:off x="0" y="-9236"/>
            <a:ext cx="2087419" cy="415636"/>
          </a:xfrm>
          <a:prstGeom prst="rect">
            <a:avLst/>
          </a:prstGeom>
          <a:solidFill>
            <a:schemeClr val="tx2">
              <a:alpha val="31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4" name="Заголовок 1">
            <a:extLst>
              <a:ext uri="{FF2B5EF4-FFF2-40B4-BE49-F238E27FC236}">
                <a16:creationId xmlns:a16="http://schemas.microsoft.com/office/drawing/2014/main" id="{33F1F9DB-68E3-135E-B761-0FD81BE14D7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0" y="29489"/>
            <a:ext cx="2087419" cy="365296"/>
          </a:xfrm>
        </p:spPr>
        <p:txBody>
          <a:bodyPr>
            <a:noAutofit/>
          </a:bodyPr>
          <a:lstStyle/>
          <a:p>
            <a:r>
              <a:rPr lang="ru-RU" sz="2400" b="1" dirty="0">
                <a:latin typeface="Arial" panose="020B0604020202020204" pitchFamily="34" charset="0"/>
                <a:cs typeface="Arial" panose="020B0604020202020204" pitchFamily="34" charset="0"/>
              </a:rPr>
              <a:t>Хлорит</a:t>
            </a:r>
          </a:p>
        </p:txBody>
      </p:sp>
      <p:pic>
        <p:nvPicPr>
          <p:cNvPr id="7" name="Рисунок 6">
            <a:extLst>
              <a:ext uri="{FF2B5EF4-FFF2-40B4-BE49-F238E27FC236}">
                <a16:creationId xmlns:a16="http://schemas.microsoft.com/office/drawing/2014/main" id="{97A4E018-6EAA-295F-2BC6-8009F38A9975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0832" y="757381"/>
            <a:ext cx="3032586" cy="2095258"/>
          </a:xfrm>
          <a:prstGeom prst="rect">
            <a:avLst/>
          </a:prstGeom>
        </p:spPr>
      </p:pic>
      <p:pic>
        <p:nvPicPr>
          <p:cNvPr id="9" name="Рисунок 8">
            <a:extLst>
              <a:ext uri="{FF2B5EF4-FFF2-40B4-BE49-F238E27FC236}">
                <a16:creationId xmlns:a16="http://schemas.microsoft.com/office/drawing/2014/main" id="{6A4DF4E1-9436-AA48-44A6-C36B260D3574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183487" y="757381"/>
            <a:ext cx="3032586" cy="2095258"/>
          </a:xfrm>
          <a:prstGeom prst="rect">
            <a:avLst/>
          </a:prstGeom>
        </p:spPr>
      </p:pic>
      <p:pic>
        <p:nvPicPr>
          <p:cNvPr id="11" name="Рисунок 10">
            <a:extLst>
              <a:ext uri="{FF2B5EF4-FFF2-40B4-BE49-F238E27FC236}">
                <a16:creationId xmlns:a16="http://schemas.microsoft.com/office/drawing/2014/main" id="{17DD31F5-A4CB-D8FD-6633-F20240CB65D8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296142" y="757381"/>
            <a:ext cx="5825026" cy="2095258"/>
          </a:xfrm>
          <a:prstGeom prst="rect">
            <a:avLst/>
          </a:prstGeom>
        </p:spPr>
      </p:pic>
      <p:sp>
        <p:nvSpPr>
          <p:cNvPr id="12" name="Заголовок 1">
            <a:extLst>
              <a:ext uri="{FF2B5EF4-FFF2-40B4-BE49-F238E27FC236}">
                <a16:creationId xmlns:a16="http://schemas.microsoft.com/office/drawing/2014/main" id="{9B784579-1476-C8AF-90CE-DB5F1A628333}"/>
              </a:ext>
            </a:extLst>
          </p:cNvPr>
          <p:cNvSpPr txBox="1">
            <a:spLocks/>
          </p:cNvSpPr>
          <p:nvPr/>
        </p:nvSpPr>
        <p:spPr>
          <a:xfrm>
            <a:off x="78134" y="2852639"/>
            <a:ext cx="3017982" cy="415637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ru-RU" sz="2000" b="1" dirty="0">
                <a:latin typeface="Arial" panose="020B0604020202020204" pitchFamily="34" charset="0"/>
                <a:cs typeface="Arial" panose="020B0604020202020204" pitchFamily="34" charset="0"/>
              </a:rPr>
              <a:t>ретроградная (</a:t>
            </a:r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chl-1)</a:t>
            </a:r>
            <a:endParaRPr lang="ru-RU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Заголовок 1">
            <a:extLst>
              <a:ext uri="{FF2B5EF4-FFF2-40B4-BE49-F238E27FC236}">
                <a16:creationId xmlns:a16="http://schemas.microsoft.com/office/drawing/2014/main" id="{0137B419-850D-E3E9-D7C1-C0499991A499}"/>
              </a:ext>
            </a:extLst>
          </p:cNvPr>
          <p:cNvSpPr txBox="1">
            <a:spLocks/>
          </p:cNvSpPr>
          <p:nvPr/>
        </p:nvSpPr>
        <p:spPr>
          <a:xfrm>
            <a:off x="3287971" y="2834322"/>
            <a:ext cx="3017982" cy="415637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ru-RU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апоскарновая</a:t>
            </a:r>
            <a:r>
              <a:rPr lang="ru-RU" sz="2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(chl-2)</a:t>
            </a:r>
            <a:endParaRPr lang="ru-RU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Заголовок 1">
            <a:extLst>
              <a:ext uri="{FF2B5EF4-FFF2-40B4-BE49-F238E27FC236}">
                <a16:creationId xmlns:a16="http://schemas.microsoft.com/office/drawing/2014/main" id="{2C820415-3B47-785B-411D-9D910DCA96D8}"/>
              </a:ext>
            </a:extLst>
          </p:cNvPr>
          <p:cNvSpPr txBox="1">
            <a:spLocks/>
          </p:cNvSpPr>
          <p:nvPr/>
        </p:nvSpPr>
        <p:spPr>
          <a:xfrm>
            <a:off x="6632738" y="2818681"/>
            <a:ext cx="3017982" cy="415637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ru-RU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пропилитовая</a:t>
            </a:r>
            <a:r>
              <a:rPr lang="ru-RU" sz="2000" b="1" dirty="0"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chl-3)</a:t>
            </a:r>
            <a:endParaRPr lang="ru-RU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15" name="Прямая со стрелкой 14">
            <a:extLst>
              <a:ext uri="{FF2B5EF4-FFF2-40B4-BE49-F238E27FC236}">
                <a16:creationId xmlns:a16="http://schemas.microsoft.com/office/drawing/2014/main" id="{421DF6FB-FBF9-59F7-ED2E-FB4FF913CDD3}"/>
              </a:ext>
            </a:extLst>
          </p:cNvPr>
          <p:cNvCxnSpPr>
            <a:cxnSpLocks/>
          </p:cNvCxnSpPr>
          <p:nvPr/>
        </p:nvCxnSpPr>
        <p:spPr>
          <a:xfrm>
            <a:off x="2870707" y="3055363"/>
            <a:ext cx="522733" cy="0"/>
          </a:xfrm>
          <a:prstGeom prst="straightConnector1">
            <a:avLst/>
          </a:prstGeom>
          <a:ln w="82550">
            <a:solidFill>
              <a:schemeClr val="tx1">
                <a:lumMod val="65000"/>
                <a:lumOff val="35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Прямая со стрелкой 15">
            <a:extLst>
              <a:ext uri="{FF2B5EF4-FFF2-40B4-BE49-F238E27FC236}">
                <a16:creationId xmlns:a16="http://schemas.microsoft.com/office/drawing/2014/main" id="{00A64F41-E9EF-BA00-EFF0-AEF3122047DB}"/>
              </a:ext>
            </a:extLst>
          </p:cNvPr>
          <p:cNvCxnSpPr>
            <a:cxnSpLocks/>
          </p:cNvCxnSpPr>
          <p:nvPr/>
        </p:nvCxnSpPr>
        <p:spPr>
          <a:xfrm>
            <a:off x="6096000" y="3040984"/>
            <a:ext cx="625009" cy="0"/>
          </a:xfrm>
          <a:prstGeom prst="straightConnector1">
            <a:avLst/>
          </a:prstGeom>
          <a:ln w="82550">
            <a:solidFill>
              <a:schemeClr val="tx1">
                <a:lumMod val="65000"/>
                <a:lumOff val="35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9" name="Рисунок 18">
            <a:extLst>
              <a:ext uri="{FF2B5EF4-FFF2-40B4-BE49-F238E27FC236}">
                <a16:creationId xmlns:a16="http://schemas.microsoft.com/office/drawing/2014/main" id="{52CA1548-15AC-9034-ED1B-8D09BA758428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3288667"/>
            <a:ext cx="3482109" cy="3569333"/>
          </a:xfrm>
          <a:prstGeom prst="rect">
            <a:avLst/>
          </a:prstGeom>
        </p:spPr>
      </p:pic>
      <p:pic>
        <p:nvPicPr>
          <p:cNvPr id="21" name="Рисунок 20">
            <a:extLst>
              <a:ext uri="{FF2B5EF4-FFF2-40B4-BE49-F238E27FC236}">
                <a16:creationId xmlns:a16="http://schemas.microsoft.com/office/drawing/2014/main" id="{07C6C10F-B6C9-7F70-B28C-EF0BD9821F30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82108" y="3300282"/>
            <a:ext cx="3482109" cy="3557718"/>
          </a:xfrm>
          <a:prstGeom prst="rect">
            <a:avLst/>
          </a:prstGeom>
        </p:spPr>
      </p:pic>
      <p:pic>
        <p:nvPicPr>
          <p:cNvPr id="23" name="Рисунок 22">
            <a:extLst>
              <a:ext uri="{FF2B5EF4-FFF2-40B4-BE49-F238E27FC236}">
                <a16:creationId xmlns:a16="http://schemas.microsoft.com/office/drawing/2014/main" id="{E54D65F0-C3BF-5692-3FCA-5433B8E2C0AF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64217" y="3265962"/>
            <a:ext cx="3329835" cy="3578111"/>
          </a:xfrm>
          <a:prstGeom prst="rect">
            <a:avLst/>
          </a:prstGeom>
        </p:spPr>
      </p:pic>
      <p:graphicFrame>
        <p:nvGraphicFramePr>
          <p:cNvPr id="24" name="Объект 23">
            <a:extLst>
              <a:ext uri="{FF2B5EF4-FFF2-40B4-BE49-F238E27FC236}">
                <a16:creationId xmlns:a16="http://schemas.microsoft.com/office/drawing/2014/main" id="{1666370E-8673-1514-819C-2DBC1D1766E0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097744194"/>
              </p:ext>
            </p:extLst>
          </p:nvPr>
        </p:nvGraphicFramePr>
        <p:xfrm>
          <a:off x="10379137" y="4737867"/>
          <a:ext cx="234950" cy="2587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CorelDRAW" r:id="rId8" imgW="235617" imgH="258827" progId="CorelDraw.Graphic.22">
                  <p:embed/>
                </p:oleObj>
              </mc:Choice>
              <mc:Fallback>
                <p:oleObj name="CorelDRAW" r:id="rId8" imgW="235617" imgH="258827" progId="CorelDraw.Graphic.2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9"/>
                      <a:stretch>
                        <a:fillRect/>
                      </a:stretch>
                    </p:blipFill>
                    <p:spPr>
                      <a:xfrm>
                        <a:off x="10379137" y="4737867"/>
                        <a:ext cx="234950" cy="258763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5" name="Объект 24">
            <a:extLst>
              <a:ext uri="{FF2B5EF4-FFF2-40B4-BE49-F238E27FC236}">
                <a16:creationId xmlns:a16="http://schemas.microsoft.com/office/drawing/2014/main" id="{C09B1681-BE0E-6245-B00C-930B57424341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341805293"/>
              </p:ext>
            </p:extLst>
          </p:nvPr>
        </p:nvGraphicFramePr>
        <p:xfrm>
          <a:off x="10379137" y="5235896"/>
          <a:ext cx="234950" cy="2587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CorelDRAW" r:id="rId10" imgW="235617" imgH="258827" progId="CorelDraw.Graphic.22">
                  <p:embed/>
                </p:oleObj>
              </mc:Choice>
              <mc:Fallback>
                <p:oleObj name="CorelDRAW" r:id="rId10" imgW="235617" imgH="258827" progId="CorelDraw.Graphic.2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11"/>
                      <a:stretch>
                        <a:fillRect/>
                      </a:stretch>
                    </p:blipFill>
                    <p:spPr>
                      <a:xfrm>
                        <a:off x="10379137" y="5235896"/>
                        <a:ext cx="234950" cy="258763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6" name="Объект 25">
            <a:extLst>
              <a:ext uri="{FF2B5EF4-FFF2-40B4-BE49-F238E27FC236}">
                <a16:creationId xmlns:a16="http://schemas.microsoft.com/office/drawing/2014/main" id="{E5C1516F-1ABF-2F30-9303-ABF1780CE9E0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627069241"/>
              </p:ext>
            </p:extLst>
          </p:nvPr>
        </p:nvGraphicFramePr>
        <p:xfrm>
          <a:off x="10379137" y="4239838"/>
          <a:ext cx="234950" cy="2587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CorelDRAW" r:id="rId12" imgW="235617" imgH="258827" progId="CorelDraw.Graphic.22">
                  <p:embed/>
                </p:oleObj>
              </mc:Choice>
              <mc:Fallback>
                <p:oleObj name="CorelDRAW" r:id="rId12" imgW="235617" imgH="258827" progId="CorelDraw.Graphic.2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13"/>
                      <a:stretch>
                        <a:fillRect/>
                      </a:stretch>
                    </p:blipFill>
                    <p:spPr>
                      <a:xfrm>
                        <a:off x="10379137" y="4239838"/>
                        <a:ext cx="234950" cy="258763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27" name="Заголовок 1">
            <a:extLst>
              <a:ext uri="{FF2B5EF4-FFF2-40B4-BE49-F238E27FC236}">
                <a16:creationId xmlns:a16="http://schemas.microsoft.com/office/drawing/2014/main" id="{E892815A-D6AA-67F2-8C33-5C7273D396A3}"/>
              </a:ext>
            </a:extLst>
          </p:cNvPr>
          <p:cNvSpPr txBox="1">
            <a:spLocks/>
          </p:cNvSpPr>
          <p:nvPr/>
        </p:nvSpPr>
        <p:spPr>
          <a:xfrm>
            <a:off x="10614087" y="4131655"/>
            <a:ext cx="1577913" cy="415637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ru-RU" sz="2000" b="1" dirty="0">
                <a:latin typeface="Arial" panose="020B0604020202020204" pitchFamily="34" charset="0"/>
                <a:cs typeface="Arial" panose="020B0604020202020204" pitchFamily="34" charset="0"/>
              </a:rPr>
              <a:t>Хлорит-1</a:t>
            </a:r>
          </a:p>
        </p:txBody>
      </p:sp>
      <p:sp>
        <p:nvSpPr>
          <p:cNvPr id="29" name="Заголовок 1">
            <a:extLst>
              <a:ext uri="{FF2B5EF4-FFF2-40B4-BE49-F238E27FC236}">
                <a16:creationId xmlns:a16="http://schemas.microsoft.com/office/drawing/2014/main" id="{F91D659E-A2E9-83FF-508C-B52E3B65FA35}"/>
              </a:ext>
            </a:extLst>
          </p:cNvPr>
          <p:cNvSpPr txBox="1">
            <a:spLocks/>
          </p:cNvSpPr>
          <p:nvPr/>
        </p:nvSpPr>
        <p:spPr>
          <a:xfrm>
            <a:off x="10614087" y="4656872"/>
            <a:ext cx="1577913" cy="415637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ru-RU" sz="2000" b="1" dirty="0">
                <a:latin typeface="Arial" panose="020B0604020202020204" pitchFamily="34" charset="0"/>
                <a:cs typeface="Arial" panose="020B0604020202020204" pitchFamily="34" charset="0"/>
              </a:rPr>
              <a:t>Хлорит-2</a:t>
            </a:r>
          </a:p>
        </p:txBody>
      </p:sp>
      <p:sp>
        <p:nvSpPr>
          <p:cNvPr id="30" name="Заголовок 1">
            <a:extLst>
              <a:ext uri="{FF2B5EF4-FFF2-40B4-BE49-F238E27FC236}">
                <a16:creationId xmlns:a16="http://schemas.microsoft.com/office/drawing/2014/main" id="{9BAA1B3E-4A6A-7F36-C02A-7725F816A4BE}"/>
              </a:ext>
            </a:extLst>
          </p:cNvPr>
          <p:cNvSpPr txBox="1">
            <a:spLocks/>
          </p:cNvSpPr>
          <p:nvPr/>
        </p:nvSpPr>
        <p:spPr>
          <a:xfrm>
            <a:off x="10614086" y="5149417"/>
            <a:ext cx="1577913" cy="415637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ru-RU" sz="2000" b="1" dirty="0">
                <a:latin typeface="Arial" panose="020B0604020202020204" pitchFamily="34" charset="0"/>
                <a:cs typeface="Arial" panose="020B0604020202020204" pitchFamily="34" charset="0"/>
              </a:rPr>
              <a:t>Хлорит-3</a:t>
            </a:r>
          </a:p>
        </p:txBody>
      </p:sp>
      <p:sp>
        <p:nvSpPr>
          <p:cNvPr id="31" name="Заголовок 1">
            <a:extLst>
              <a:ext uri="{FF2B5EF4-FFF2-40B4-BE49-F238E27FC236}">
                <a16:creationId xmlns:a16="http://schemas.microsoft.com/office/drawing/2014/main" id="{FB935D55-BD82-9CBF-D8C8-9E108D94EF4B}"/>
              </a:ext>
            </a:extLst>
          </p:cNvPr>
          <p:cNvSpPr txBox="1">
            <a:spLocks/>
          </p:cNvSpPr>
          <p:nvPr/>
        </p:nvSpPr>
        <p:spPr>
          <a:xfrm>
            <a:off x="3645249" y="5892800"/>
            <a:ext cx="1577913" cy="415637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ru-RU" sz="1600" b="1" dirty="0">
                <a:latin typeface="Arial" panose="020B0604020202020204" pitchFamily="34" charset="0"/>
                <a:cs typeface="Arial" panose="020B0604020202020204" pitchFamily="34" charset="0"/>
              </a:rPr>
              <a:t>ретроградная стадия</a:t>
            </a:r>
          </a:p>
        </p:txBody>
      </p:sp>
      <p:sp>
        <p:nvSpPr>
          <p:cNvPr id="32" name="Заголовок 1">
            <a:extLst>
              <a:ext uri="{FF2B5EF4-FFF2-40B4-BE49-F238E27FC236}">
                <a16:creationId xmlns:a16="http://schemas.microsoft.com/office/drawing/2014/main" id="{FA235197-8551-C121-7E4F-3E2EFCC88691}"/>
              </a:ext>
            </a:extLst>
          </p:cNvPr>
          <p:cNvSpPr txBox="1">
            <a:spLocks/>
          </p:cNvSpPr>
          <p:nvPr/>
        </p:nvSpPr>
        <p:spPr>
          <a:xfrm>
            <a:off x="5892800" y="5477163"/>
            <a:ext cx="1656419" cy="415637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ru-RU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пропилитовая</a:t>
            </a:r>
            <a:r>
              <a:rPr lang="ru-RU" sz="1600" b="1" dirty="0">
                <a:latin typeface="Arial" panose="020B0604020202020204" pitchFamily="34" charset="0"/>
                <a:cs typeface="Arial" panose="020B0604020202020204" pitchFamily="34" charset="0"/>
              </a:rPr>
              <a:t> стадия</a:t>
            </a:r>
          </a:p>
        </p:txBody>
      </p:sp>
      <p:sp>
        <p:nvSpPr>
          <p:cNvPr id="33" name="Заголовок 1">
            <a:extLst>
              <a:ext uri="{FF2B5EF4-FFF2-40B4-BE49-F238E27FC236}">
                <a16:creationId xmlns:a16="http://schemas.microsoft.com/office/drawing/2014/main" id="{5C0BC04E-DA47-D5B3-D88A-0E322ED54503}"/>
              </a:ext>
            </a:extLst>
          </p:cNvPr>
          <p:cNvSpPr txBox="1">
            <a:spLocks/>
          </p:cNvSpPr>
          <p:nvPr/>
        </p:nvSpPr>
        <p:spPr>
          <a:xfrm>
            <a:off x="5637070" y="3428999"/>
            <a:ext cx="1656419" cy="415637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ru-RU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апоскарновая</a:t>
            </a:r>
            <a:r>
              <a:rPr lang="ru-RU" sz="1600" b="1" dirty="0">
                <a:latin typeface="Arial" panose="020B0604020202020204" pitchFamily="34" charset="0"/>
                <a:cs typeface="Arial" panose="020B0604020202020204" pitchFamily="34" charset="0"/>
              </a:rPr>
              <a:t> стадия</a:t>
            </a:r>
          </a:p>
        </p:txBody>
      </p:sp>
      <p:cxnSp>
        <p:nvCxnSpPr>
          <p:cNvPr id="35" name="Прямая со стрелкой 34">
            <a:extLst>
              <a:ext uri="{FF2B5EF4-FFF2-40B4-BE49-F238E27FC236}">
                <a16:creationId xmlns:a16="http://schemas.microsoft.com/office/drawing/2014/main" id="{411DC710-639B-F0C5-B862-2BFFD5F59746}"/>
              </a:ext>
            </a:extLst>
          </p:cNvPr>
          <p:cNvCxnSpPr/>
          <p:nvPr/>
        </p:nvCxnSpPr>
        <p:spPr>
          <a:xfrm flipH="1">
            <a:off x="5098473" y="3528291"/>
            <a:ext cx="538597" cy="316345"/>
          </a:xfrm>
          <a:prstGeom prst="straightConnector1">
            <a:avLst/>
          </a:prstGeom>
          <a:ln w="254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Прямая со стрелкой 35">
            <a:extLst>
              <a:ext uri="{FF2B5EF4-FFF2-40B4-BE49-F238E27FC236}">
                <a16:creationId xmlns:a16="http://schemas.microsoft.com/office/drawing/2014/main" id="{FE11B47A-D1F1-C8E1-CD9F-D5AAF9186595}"/>
              </a:ext>
            </a:extLst>
          </p:cNvPr>
          <p:cNvCxnSpPr>
            <a:cxnSpLocks/>
          </p:cNvCxnSpPr>
          <p:nvPr/>
        </p:nvCxnSpPr>
        <p:spPr>
          <a:xfrm flipH="1" flipV="1">
            <a:off x="5892800" y="4996630"/>
            <a:ext cx="203200" cy="368647"/>
          </a:xfrm>
          <a:prstGeom prst="straightConnector1">
            <a:avLst/>
          </a:prstGeom>
          <a:ln w="254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Прямая со стрелкой 39">
            <a:extLst>
              <a:ext uri="{FF2B5EF4-FFF2-40B4-BE49-F238E27FC236}">
                <a16:creationId xmlns:a16="http://schemas.microsoft.com/office/drawing/2014/main" id="{D0C47D04-1783-4B1F-D60C-E9F90463E0F0}"/>
              </a:ext>
            </a:extLst>
          </p:cNvPr>
          <p:cNvCxnSpPr>
            <a:cxnSpLocks/>
          </p:cNvCxnSpPr>
          <p:nvPr/>
        </p:nvCxnSpPr>
        <p:spPr>
          <a:xfrm>
            <a:off x="5223162" y="5974080"/>
            <a:ext cx="584553" cy="203200"/>
          </a:xfrm>
          <a:prstGeom prst="straightConnector1">
            <a:avLst/>
          </a:prstGeom>
          <a:ln w="254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9" name="Номер слайда 48">
            <a:extLst>
              <a:ext uri="{FF2B5EF4-FFF2-40B4-BE49-F238E27FC236}">
                <a16:creationId xmlns:a16="http://schemas.microsoft.com/office/drawing/2014/main" id="{2C1E8598-1FA2-B744-6157-B717809F85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2240CE-82D0-450A-9966-52B283054DC1}" type="slidenum">
              <a:rPr lang="ru-RU" smtClean="0"/>
              <a:t>19</a:t>
            </a:fld>
            <a:endParaRPr lang="ru-RU"/>
          </a:p>
        </p:txBody>
      </p:sp>
      <p:cxnSp>
        <p:nvCxnSpPr>
          <p:cNvPr id="50" name="Прямая со стрелкой 49">
            <a:extLst>
              <a:ext uri="{FF2B5EF4-FFF2-40B4-BE49-F238E27FC236}">
                <a16:creationId xmlns:a16="http://schemas.microsoft.com/office/drawing/2014/main" id="{87E5ECA6-9F34-3799-18ED-B70BFFE55F81}"/>
              </a:ext>
            </a:extLst>
          </p:cNvPr>
          <p:cNvCxnSpPr>
            <a:cxnSpLocks/>
          </p:cNvCxnSpPr>
          <p:nvPr/>
        </p:nvCxnSpPr>
        <p:spPr>
          <a:xfrm>
            <a:off x="1909391" y="597187"/>
            <a:ext cx="2533300" cy="0"/>
          </a:xfrm>
          <a:prstGeom prst="straightConnector1">
            <a:avLst/>
          </a:prstGeom>
          <a:ln w="254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1" name="Заголовок 1">
            <a:extLst>
              <a:ext uri="{FF2B5EF4-FFF2-40B4-BE49-F238E27FC236}">
                <a16:creationId xmlns:a16="http://schemas.microsoft.com/office/drawing/2014/main" id="{9A6EE1AA-C3C3-9762-C25C-3E3D225D6476}"/>
              </a:ext>
            </a:extLst>
          </p:cNvPr>
          <p:cNvSpPr txBox="1">
            <a:spLocks/>
          </p:cNvSpPr>
          <p:nvPr/>
        </p:nvSpPr>
        <p:spPr>
          <a:xfrm>
            <a:off x="78134" y="374072"/>
            <a:ext cx="3010680" cy="415637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20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Fe</a:t>
            </a:r>
            <a:endParaRPr lang="ru-RU" sz="2000" b="1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5" name="Заголовок 1">
            <a:extLst>
              <a:ext uri="{FF2B5EF4-FFF2-40B4-BE49-F238E27FC236}">
                <a16:creationId xmlns:a16="http://schemas.microsoft.com/office/drawing/2014/main" id="{ADFEF75E-C47F-DC59-61F4-F60071C5BFCA}"/>
              </a:ext>
            </a:extLst>
          </p:cNvPr>
          <p:cNvSpPr txBox="1">
            <a:spLocks/>
          </p:cNvSpPr>
          <p:nvPr/>
        </p:nvSpPr>
        <p:spPr>
          <a:xfrm>
            <a:off x="3183487" y="389368"/>
            <a:ext cx="3017982" cy="415637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20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Mg</a:t>
            </a:r>
            <a:endParaRPr lang="ru-RU" sz="2000" b="1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7" name="Заголовок 1">
            <a:extLst>
              <a:ext uri="{FF2B5EF4-FFF2-40B4-BE49-F238E27FC236}">
                <a16:creationId xmlns:a16="http://schemas.microsoft.com/office/drawing/2014/main" id="{C9111782-D057-1ED8-A686-50446FA564C0}"/>
              </a:ext>
            </a:extLst>
          </p:cNvPr>
          <p:cNvSpPr txBox="1">
            <a:spLocks/>
          </p:cNvSpPr>
          <p:nvPr/>
        </p:nvSpPr>
        <p:spPr>
          <a:xfrm>
            <a:off x="8022128" y="374071"/>
            <a:ext cx="2695517" cy="415637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20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Mg-Fe</a:t>
            </a:r>
            <a:endParaRPr lang="ru-RU" sz="2000" b="1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58" name="Прямая со стрелкой 57">
            <a:extLst>
              <a:ext uri="{FF2B5EF4-FFF2-40B4-BE49-F238E27FC236}">
                <a16:creationId xmlns:a16="http://schemas.microsoft.com/office/drawing/2014/main" id="{33935B73-661E-4253-E952-932BF750A888}"/>
              </a:ext>
            </a:extLst>
          </p:cNvPr>
          <p:cNvCxnSpPr>
            <a:cxnSpLocks/>
          </p:cNvCxnSpPr>
          <p:nvPr/>
        </p:nvCxnSpPr>
        <p:spPr>
          <a:xfrm>
            <a:off x="4989543" y="597186"/>
            <a:ext cx="3969730" cy="0"/>
          </a:xfrm>
          <a:prstGeom prst="straightConnector1">
            <a:avLst/>
          </a:prstGeom>
          <a:ln w="254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3003195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A06EB13-4EB4-E957-7333-71E3186D18B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Прямоугольник 1">
            <a:extLst>
              <a:ext uri="{FF2B5EF4-FFF2-40B4-BE49-F238E27FC236}">
                <a16:creationId xmlns:a16="http://schemas.microsoft.com/office/drawing/2014/main" id="{59AF2070-274E-E766-755A-FCC620043FD3}"/>
              </a:ext>
            </a:extLst>
          </p:cNvPr>
          <p:cNvSpPr/>
          <p:nvPr/>
        </p:nvSpPr>
        <p:spPr>
          <a:xfrm>
            <a:off x="0" y="-9236"/>
            <a:ext cx="6766560" cy="415636"/>
          </a:xfrm>
          <a:prstGeom prst="rect">
            <a:avLst/>
          </a:prstGeom>
          <a:solidFill>
            <a:schemeClr val="tx2">
              <a:alpha val="31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4" name="Заголовок 1">
            <a:extLst>
              <a:ext uri="{FF2B5EF4-FFF2-40B4-BE49-F238E27FC236}">
                <a16:creationId xmlns:a16="http://schemas.microsoft.com/office/drawing/2014/main" id="{46C750B2-E764-8512-C9F7-3750C4E1AFE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0" y="29489"/>
            <a:ext cx="6898640" cy="365296"/>
          </a:xfrm>
        </p:spPr>
        <p:txBody>
          <a:bodyPr>
            <a:noAutofit/>
          </a:bodyPr>
          <a:lstStyle/>
          <a:p>
            <a:r>
              <a:rPr lang="ru-RU" sz="2400" b="1" dirty="0">
                <a:latin typeface="Arial" panose="020B0604020202020204" pitchFamily="34" charset="0"/>
                <a:cs typeface="Arial" panose="020B0604020202020204" pitchFamily="34" charset="0"/>
              </a:rPr>
              <a:t>Температуры формирования хлорита</a:t>
            </a:r>
          </a:p>
        </p:txBody>
      </p:sp>
      <p:pic>
        <p:nvPicPr>
          <p:cNvPr id="8" name="Рисунок 7">
            <a:extLst>
              <a:ext uri="{FF2B5EF4-FFF2-40B4-BE49-F238E27FC236}">
                <a16:creationId xmlns:a16="http://schemas.microsoft.com/office/drawing/2014/main" id="{25FD2BDA-D0E4-D3DA-F268-54023EAD7699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744" y="3840304"/>
            <a:ext cx="3069336" cy="3027898"/>
          </a:xfrm>
          <a:prstGeom prst="rect">
            <a:avLst/>
          </a:prstGeom>
        </p:spPr>
      </p:pic>
      <p:pic>
        <p:nvPicPr>
          <p:cNvPr id="18" name="Рисунок 17">
            <a:extLst>
              <a:ext uri="{FF2B5EF4-FFF2-40B4-BE49-F238E27FC236}">
                <a16:creationId xmlns:a16="http://schemas.microsoft.com/office/drawing/2014/main" id="{C7AF75A5-35CD-49A0-0FAA-51F4E3F84A2C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80080" y="3860149"/>
            <a:ext cx="3069335" cy="2988207"/>
          </a:xfrm>
          <a:prstGeom prst="rect">
            <a:avLst/>
          </a:prstGeom>
        </p:spPr>
      </p:pic>
      <p:pic>
        <p:nvPicPr>
          <p:cNvPr id="22" name="Рисунок 21">
            <a:extLst>
              <a:ext uri="{FF2B5EF4-FFF2-40B4-BE49-F238E27FC236}">
                <a16:creationId xmlns:a16="http://schemas.microsoft.com/office/drawing/2014/main" id="{40817E39-D4E0-DCBD-DD73-BB121510DF51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6116" y="486347"/>
            <a:ext cx="3613404" cy="3373801"/>
          </a:xfrm>
          <a:prstGeom prst="rect">
            <a:avLst/>
          </a:prstGeom>
        </p:spPr>
      </p:pic>
      <p:pic>
        <p:nvPicPr>
          <p:cNvPr id="34" name="Рисунок 33">
            <a:extLst>
              <a:ext uri="{FF2B5EF4-FFF2-40B4-BE49-F238E27FC236}">
                <a16:creationId xmlns:a16="http://schemas.microsoft.com/office/drawing/2014/main" id="{C4DB9587-9161-3C90-75BB-227E7A28E97C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08197" y="486348"/>
            <a:ext cx="3613404" cy="3362186"/>
          </a:xfrm>
          <a:prstGeom prst="rect">
            <a:avLst/>
          </a:prstGeom>
        </p:spPr>
      </p:pic>
      <p:pic>
        <p:nvPicPr>
          <p:cNvPr id="38" name="Рисунок 37">
            <a:extLst>
              <a:ext uri="{FF2B5EF4-FFF2-40B4-BE49-F238E27FC236}">
                <a16:creationId xmlns:a16="http://schemas.microsoft.com/office/drawing/2014/main" id="{F1042CAC-047B-0343-D2B8-1B83D544ACBA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50278" y="586141"/>
            <a:ext cx="3613403" cy="3274007"/>
          </a:xfrm>
          <a:prstGeom prst="rect">
            <a:avLst/>
          </a:prstGeom>
        </p:spPr>
      </p:pic>
      <p:graphicFrame>
        <p:nvGraphicFramePr>
          <p:cNvPr id="42" name="Объект 41">
            <a:extLst>
              <a:ext uri="{FF2B5EF4-FFF2-40B4-BE49-F238E27FC236}">
                <a16:creationId xmlns:a16="http://schemas.microsoft.com/office/drawing/2014/main" id="{8035C6AA-E5FB-A12F-5218-6E8D1A3578A2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93397167"/>
              </p:ext>
            </p:extLst>
          </p:nvPr>
        </p:nvGraphicFramePr>
        <p:xfrm>
          <a:off x="6663561" y="4048443"/>
          <a:ext cx="791657" cy="38131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CorelDRAW" r:id="rId7" imgW="1558733" imgH="750471" progId="CorelDraw.Graphic.22">
                  <p:embed/>
                </p:oleObj>
              </mc:Choice>
              <mc:Fallback>
                <p:oleObj name="CorelDRAW" r:id="rId7" imgW="1558733" imgH="750471" progId="CorelDraw.Graphic.2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8"/>
                      <a:stretch>
                        <a:fillRect/>
                      </a:stretch>
                    </p:blipFill>
                    <p:spPr>
                      <a:xfrm>
                        <a:off x="6663561" y="4048443"/>
                        <a:ext cx="791657" cy="381317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43" name="Объект 42">
            <a:extLst>
              <a:ext uri="{FF2B5EF4-FFF2-40B4-BE49-F238E27FC236}">
                <a16:creationId xmlns:a16="http://schemas.microsoft.com/office/drawing/2014/main" id="{F05F3C58-1135-521D-C8AE-F2E1AFBD353B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069141338"/>
              </p:ext>
            </p:extLst>
          </p:nvPr>
        </p:nvGraphicFramePr>
        <p:xfrm>
          <a:off x="6663561" y="4597083"/>
          <a:ext cx="791657" cy="38131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CorelDRAW" r:id="rId9" imgW="1558733" imgH="750471" progId="CorelDraw.Graphic.22">
                  <p:embed/>
                </p:oleObj>
              </mc:Choice>
              <mc:Fallback>
                <p:oleObj name="CorelDRAW" r:id="rId9" imgW="1558733" imgH="750471" progId="CorelDraw.Graphic.2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10"/>
                      <a:stretch>
                        <a:fillRect/>
                      </a:stretch>
                    </p:blipFill>
                    <p:spPr>
                      <a:xfrm>
                        <a:off x="6663561" y="4597083"/>
                        <a:ext cx="791657" cy="381317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44" name="Объект 43">
            <a:extLst>
              <a:ext uri="{FF2B5EF4-FFF2-40B4-BE49-F238E27FC236}">
                <a16:creationId xmlns:a16="http://schemas.microsoft.com/office/drawing/2014/main" id="{26B0F339-9E4F-6AFF-0139-6744CC47AFC4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323332395"/>
              </p:ext>
            </p:extLst>
          </p:nvPr>
        </p:nvGraphicFramePr>
        <p:xfrm>
          <a:off x="6663561" y="5145723"/>
          <a:ext cx="791657" cy="38131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CorelDRAW" r:id="rId11" imgW="1558733" imgH="750471" progId="CorelDraw.Graphic.22">
                  <p:embed/>
                </p:oleObj>
              </mc:Choice>
              <mc:Fallback>
                <p:oleObj name="CorelDRAW" r:id="rId11" imgW="1558733" imgH="750471" progId="CorelDraw.Graphic.2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12"/>
                      <a:stretch>
                        <a:fillRect/>
                      </a:stretch>
                    </p:blipFill>
                    <p:spPr>
                      <a:xfrm>
                        <a:off x="6663561" y="5145723"/>
                        <a:ext cx="791657" cy="381316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45" name="Объект 44">
            <a:extLst>
              <a:ext uri="{FF2B5EF4-FFF2-40B4-BE49-F238E27FC236}">
                <a16:creationId xmlns:a16="http://schemas.microsoft.com/office/drawing/2014/main" id="{F0473453-A65A-0C58-35BE-E5FF752D722D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50516768"/>
              </p:ext>
            </p:extLst>
          </p:nvPr>
        </p:nvGraphicFramePr>
        <p:xfrm>
          <a:off x="6663560" y="5694362"/>
          <a:ext cx="791657" cy="38131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CorelDRAW" r:id="rId13" imgW="1558733" imgH="750471" progId="CorelDraw.Graphic.22">
                  <p:embed/>
                </p:oleObj>
              </mc:Choice>
              <mc:Fallback>
                <p:oleObj name="CorelDRAW" r:id="rId13" imgW="1558733" imgH="750471" progId="CorelDraw.Graphic.2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14"/>
                      <a:stretch>
                        <a:fillRect/>
                      </a:stretch>
                    </p:blipFill>
                    <p:spPr>
                      <a:xfrm>
                        <a:off x="6663560" y="5694362"/>
                        <a:ext cx="791657" cy="381317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46" name="Объект 45">
            <a:extLst>
              <a:ext uri="{FF2B5EF4-FFF2-40B4-BE49-F238E27FC236}">
                <a16:creationId xmlns:a16="http://schemas.microsoft.com/office/drawing/2014/main" id="{9B9B7495-A0FC-B127-8817-BB22AF8A522A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582407938"/>
              </p:ext>
            </p:extLst>
          </p:nvPr>
        </p:nvGraphicFramePr>
        <p:xfrm>
          <a:off x="6663560" y="6243001"/>
          <a:ext cx="791656" cy="38131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CorelDRAW" r:id="rId15" imgW="1558733" imgH="750471" progId="CorelDraw.Graphic.22">
                  <p:embed/>
                </p:oleObj>
              </mc:Choice>
              <mc:Fallback>
                <p:oleObj name="CorelDRAW" r:id="rId15" imgW="1558733" imgH="750471" progId="CorelDraw.Graphic.2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16"/>
                      <a:stretch>
                        <a:fillRect/>
                      </a:stretch>
                    </p:blipFill>
                    <p:spPr>
                      <a:xfrm>
                        <a:off x="6663560" y="6243001"/>
                        <a:ext cx="791656" cy="381317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47" name="Заголовок 1">
            <a:extLst>
              <a:ext uri="{FF2B5EF4-FFF2-40B4-BE49-F238E27FC236}">
                <a16:creationId xmlns:a16="http://schemas.microsoft.com/office/drawing/2014/main" id="{658EEFAB-14E8-4682-7714-AD72EEC7FAEC}"/>
              </a:ext>
            </a:extLst>
          </p:cNvPr>
          <p:cNvSpPr txBox="1">
            <a:spLocks/>
          </p:cNvSpPr>
          <p:nvPr/>
        </p:nvSpPr>
        <p:spPr>
          <a:xfrm>
            <a:off x="7455216" y="3966499"/>
            <a:ext cx="2572704" cy="415637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ru-RU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проградные</a:t>
            </a:r>
            <a:r>
              <a:rPr lang="ru-RU" sz="1600" b="1" dirty="0">
                <a:latin typeface="Arial" panose="020B0604020202020204" pitchFamily="34" charset="0"/>
                <a:cs typeface="Arial" panose="020B0604020202020204" pitchFamily="34" charset="0"/>
              </a:rPr>
              <a:t> скарны</a:t>
            </a:r>
          </a:p>
        </p:txBody>
      </p:sp>
      <p:sp>
        <p:nvSpPr>
          <p:cNvPr id="48" name="Заголовок 1">
            <a:extLst>
              <a:ext uri="{FF2B5EF4-FFF2-40B4-BE49-F238E27FC236}">
                <a16:creationId xmlns:a16="http://schemas.microsoft.com/office/drawing/2014/main" id="{6E1D2AAC-E742-0CCE-46C9-ABD384F3D68A}"/>
              </a:ext>
            </a:extLst>
          </p:cNvPr>
          <p:cNvSpPr txBox="1">
            <a:spLocks/>
          </p:cNvSpPr>
          <p:nvPr/>
        </p:nvSpPr>
        <p:spPr>
          <a:xfrm>
            <a:off x="7455216" y="4482356"/>
            <a:ext cx="2572704" cy="415637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ru-RU" sz="1600" b="1" dirty="0">
                <a:latin typeface="Arial" panose="020B0604020202020204" pitchFamily="34" charset="0"/>
                <a:cs typeface="Arial" panose="020B0604020202020204" pitchFamily="34" charset="0"/>
              </a:rPr>
              <a:t>ретроградные скарны</a:t>
            </a:r>
          </a:p>
        </p:txBody>
      </p:sp>
      <p:sp>
        <p:nvSpPr>
          <p:cNvPr id="49" name="Заголовок 1">
            <a:extLst>
              <a:ext uri="{FF2B5EF4-FFF2-40B4-BE49-F238E27FC236}">
                <a16:creationId xmlns:a16="http://schemas.microsoft.com/office/drawing/2014/main" id="{F846F6F0-4496-F2BB-F76D-2307CA54E9B4}"/>
              </a:ext>
            </a:extLst>
          </p:cNvPr>
          <p:cNvSpPr txBox="1">
            <a:spLocks/>
          </p:cNvSpPr>
          <p:nvPr/>
        </p:nvSpPr>
        <p:spPr>
          <a:xfrm>
            <a:off x="7455216" y="5065315"/>
            <a:ext cx="3507424" cy="415637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ru-RU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апоскарновые</a:t>
            </a:r>
            <a:r>
              <a:rPr lang="ru-RU" sz="1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u-RU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метасоматиты</a:t>
            </a:r>
            <a:endParaRPr lang="ru-RU" sz="16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0" name="Заголовок 1">
            <a:extLst>
              <a:ext uri="{FF2B5EF4-FFF2-40B4-BE49-F238E27FC236}">
                <a16:creationId xmlns:a16="http://schemas.microsoft.com/office/drawing/2014/main" id="{78B43ECE-5EFC-C2F3-7DB0-892A9EF78DB5}"/>
              </a:ext>
            </a:extLst>
          </p:cNvPr>
          <p:cNvSpPr txBox="1">
            <a:spLocks/>
          </p:cNvSpPr>
          <p:nvPr/>
        </p:nvSpPr>
        <p:spPr>
          <a:xfrm>
            <a:off x="7455216" y="5607447"/>
            <a:ext cx="3507424" cy="415637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ru-RU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сульфидизированные</a:t>
            </a:r>
            <a:r>
              <a:rPr lang="ru-RU" sz="1600" b="1" dirty="0">
                <a:latin typeface="Arial" panose="020B0604020202020204" pitchFamily="34" charset="0"/>
                <a:cs typeface="Arial" panose="020B0604020202020204" pitchFamily="34" charset="0"/>
              </a:rPr>
              <a:t> породы</a:t>
            </a:r>
          </a:p>
        </p:txBody>
      </p:sp>
      <p:sp>
        <p:nvSpPr>
          <p:cNvPr id="51" name="Заголовок 1">
            <a:extLst>
              <a:ext uri="{FF2B5EF4-FFF2-40B4-BE49-F238E27FC236}">
                <a16:creationId xmlns:a16="http://schemas.microsoft.com/office/drawing/2014/main" id="{B55284BB-430A-B73F-9B25-54CE2241D140}"/>
              </a:ext>
            </a:extLst>
          </p:cNvPr>
          <p:cNvSpPr txBox="1">
            <a:spLocks/>
          </p:cNvSpPr>
          <p:nvPr/>
        </p:nvSpPr>
        <p:spPr>
          <a:xfrm>
            <a:off x="7436675" y="6157705"/>
            <a:ext cx="3507424" cy="415637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ru-RU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пропилитизированные</a:t>
            </a:r>
            <a:r>
              <a:rPr lang="ru-RU" sz="1600" b="1" dirty="0">
                <a:latin typeface="Arial" panose="020B0604020202020204" pitchFamily="34" charset="0"/>
                <a:cs typeface="Arial" panose="020B0604020202020204" pitchFamily="34" charset="0"/>
              </a:rPr>
              <a:t> породы</a:t>
            </a:r>
          </a:p>
        </p:txBody>
      </p:sp>
      <p:sp>
        <p:nvSpPr>
          <p:cNvPr id="52" name="Номер слайда 51">
            <a:extLst>
              <a:ext uri="{FF2B5EF4-FFF2-40B4-BE49-F238E27FC236}">
                <a16:creationId xmlns:a16="http://schemas.microsoft.com/office/drawing/2014/main" id="{C7C918AF-36F1-7E61-2753-81299775C7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2240CE-82D0-450A-9966-52B283054DC1}" type="slidenum">
              <a:rPr lang="ru-RU" smtClean="0"/>
              <a:t>20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24277663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C6001A9-6D0B-C285-0FF1-6B6EBE091DB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" name="Рисунок 20">
            <a:extLst>
              <a:ext uri="{FF2B5EF4-FFF2-40B4-BE49-F238E27FC236}">
                <a16:creationId xmlns:a16="http://schemas.microsoft.com/office/drawing/2014/main" id="{80650B16-53D7-9EB0-E725-56996A16D706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79397" y="2727825"/>
            <a:ext cx="4846101" cy="4130175"/>
          </a:xfrm>
          <a:prstGeom prst="rect">
            <a:avLst/>
          </a:prstGeom>
        </p:spPr>
      </p:pic>
      <p:sp>
        <p:nvSpPr>
          <p:cNvPr id="2" name="Прямоугольник 1">
            <a:extLst>
              <a:ext uri="{FF2B5EF4-FFF2-40B4-BE49-F238E27FC236}">
                <a16:creationId xmlns:a16="http://schemas.microsoft.com/office/drawing/2014/main" id="{CB387EA7-6856-2D0D-03D7-3481F557B015}"/>
              </a:ext>
            </a:extLst>
          </p:cNvPr>
          <p:cNvSpPr/>
          <p:nvPr/>
        </p:nvSpPr>
        <p:spPr>
          <a:xfrm>
            <a:off x="0" y="-9236"/>
            <a:ext cx="2087419" cy="334815"/>
          </a:xfrm>
          <a:prstGeom prst="rect">
            <a:avLst/>
          </a:prstGeom>
          <a:solidFill>
            <a:schemeClr val="tx2">
              <a:alpha val="31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4" name="Заголовок 1">
            <a:extLst>
              <a:ext uri="{FF2B5EF4-FFF2-40B4-BE49-F238E27FC236}">
                <a16:creationId xmlns:a16="http://schemas.microsoft.com/office/drawing/2014/main" id="{7F0F3229-0097-DA5F-EFB9-BC4ECD674B9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0" y="-9237"/>
            <a:ext cx="2087419" cy="334816"/>
          </a:xfrm>
        </p:spPr>
        <p:txBody>
          <a:bodyPr>
            <a:noAutofit/>
          </a:bodyPr>
          <a:lstStyle/>
          <a:p>
            <a:r>
              <a:rPr lang="ru-RU" sz="2000" b="1" dirty="0">
                <a:latin typeface="Arial" panose="020B0604020202020204" pitchFamily="34" charset="0"/>
                <a:cs typeface="Arial" panose="020B0604020202020204" pitchFamily="34" charset="0"/>
              </a:rPr>
              <a:t>Карбонат</a:t>
            </a:r>
          </a:p>
        </p:txBody>
      </p:sp>
      <p:pic>
        <p:nvPicPr>
          <p:cNvPr id="9" name="Рисунок 8">
            <a:extLst>
              <a:ext uri="{FF2B5EF4-FFF2-40B4-BE49-F238E27FC236}">
                <a16:creationId xmlns:a16="http://schemas.microsoft.com/office/drawing/2014/main" id="{DB48C421-CBBE-58B8-57DD-243B7B2C5AA5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44541" y="360026"/>
            <a:ext cx="2697305" cy="1863608"/>
          </a:xfrm>
          <a:prstGeom prst="rect">
            <a:avLst/>
          </a:prstGeom>
        </p:spPr>
      </p:pic>
      <p:pic>
        <p:nvPicPr>
          <p:cNvPr id="11" name="Рисунок 10">
            <a:extLst>
              <a:ext uri="{FF2B5EF4-FFF2-40B4-BE49-F238E27FC236}">
                <a16:creationId xmlns:a16="http://schemas.microsoft.com/office/drawing/2014/main" id="{37CFBB76-9757-005B-4BDA-E7585AA16733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221421" y="371641"/>
            <a:ext cx="2697305" cy="1851993"/>
          </a:xfrm>
          <a:prstGeom prst="rect">
            <a:avLst/>
          </a:prstGeom>
        </p:spPr>
      </p:pic>
      <p:pic>
        <p:nvPicPr>
          <p:cNvPr id="13" name="Рисунок 12">
            <a:extLst>
              <a:ext uri="{FF2B5EF4-FFF2-40B4-BE49-F238E27FC236}">
                <a16:creationId xmlns:a16="http://schemas.microsoft.com/office/drawing/2014/main" id="{6F97AD44-F7F6-0213-A342-CBDE10D9DF25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198301" y="371641"/>
            <a:ext cx="2697305" cy="1851993"/>
          </a:xfrm>
          <a:prstGeom prst="rect">
            <a:avLst/>
          </a:prstGeom>
        </p:spPr>
      </p:pic>
      <p:pic>
        <p:nvPicPr>
          <p:cNvPr id="15" name="Рисунок 14">
            <a:extLst>
              <a:ext uri="{FF2B5EF4-FFF2-40B4-BE49-F238E27FC236}">
                <a16:creationId xmlns:a16="http://schemas.microsoft.com/office/drawing/2014/main" id="{7676E4A3-D3C6-7601-105B-09D1C53BEE77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175181" y="360026"/>
            <a:ext cx="2697305" cy="1863608"/>
          </a:xfrm>
          <a:prstGeom prst="rect">
            <a:avLst/>
          </a:prstGeom>
        </p:spPr>
      </p:pic>
      <p:pic>
        <p:nvPicPr>
          <p:cNvPr id="17" name="Рисунок 16">
            <a:extLst>
              <a:ext uri="{FF2B5EF4-FFF2-40B4-BE49-F238E27FC236}">
                <a16:creationId xmlns:a16="http://schemas.microsoft.com/office/drawing/2014/main" id="{56EA1C43-B1E8-AB1C-38D5-00D52A867D91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54353" y="2771351"/>
            <a:ext cx="2687494" cy="1863607"/>
          </a:xfrm>
          <a:prstGeom prst="rect">
            <a:avLst/>
          </a:prstGeom>
        </p:spPr>
      </p:pic>
      <p:pic>
        <p:nvPicPr>
          <p:cNvPr id="19" name="Рисунок 18">
            <a:extLst>
              <a:ext uri="{FF2B5EF4-FFF2-40B4-BE49-F238E27FC236}">
                <a16:creationId xmlns:a16="http://schemas.microsoft.com/office/drawing/2014/main" id="{DA37C5EF-2FA8-C437-995B-19F37C76C183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221421" y="2782965"/>
            <a:ext cx="2697305" cy="1851993"/>
          </a:xfrm>
          <a:prstGeom prst="rect">
            <a:avLst/>
          </a:prstGeom>
        </p:spPr>
      </p:pic>
      <p:sp>
        <p:nvSpPr>
          <p:cNvPr id="24" name="Заголовок 1">
            <a:extLst>
              <a:ext uri="{FF2B5EF4-FFF2-40B4-BE49-F238E27FC236}">
                <a16:creationId xmlns:a16="http://schemas.microsoft.com/office/drawing/2014/main" id="{84A663DC-53C2-B6F3-8B7E-1828570B7C7A}"/>
              </a:ext>
            </a:extLst>
          </p:cNvPr>
          <p:cNvSpPr txBox="1">
            <a:spLocks/>
          </p:cNvSpPr>
          <p:nvPr/>
        </p:nvSpPr>
        <p:spPr>
          <a:xfrm>
            <a:off x="244539" y="2223634"/>
            <a:ext cx="2687495" cy="415637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ru-RU" sz="2000" b="1" dirty="0">
                <a:latin typeface="Arial" panose="020B0604020202020204" pitchFamily="34" charset="0"/>
                <a:cs typeface="Arial" panose="020B0604020202020204" pitchFamily="34" charset="0"/>
              </a:rPr>
              <a:t>ретроградная (</a:t>
            </a:r>
            <a:r>
              <a:rPr lang="en-US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sid</a:t>
            </a:r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endParaRPr lang="ru-RU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5" name="Заголовок 1">
            <a:extLst>
              <a:ext uri="{FF2B5EF4-FFF2-40B4-BE49-F238E27FC236}">
                <a16:creationId xmlns:a16="http://schemas.microsoft.com/office/drawing/2014/main" id="{D9141586-8D34-581A-9C53-45E7BF8F67F5}"/>
              </a:ext>
            </a:extLst>
          </p:cNvPr>
          <p:cNvSpPr txBox="1">
            <a:spLocks/>
          </p:cNvSpPr>
          <p:nvPr/>
        </p:nvSpPr>
        <p:spPr>
          <a:xfrm>
            <a:off x="3211609" y="2223633"/>
            <a:ext cx="2687495" cy="415637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ru-RU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апоскарновая</a:t>
            </a:r>
            <a:r>
              <a:rPr lang="ru-RU" sz="2000" b="1" dirty="0"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dol)</a:t>
            </a:r>
            <a:endParaRPr lang="ru-RU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6" name="Заголовок 1">
            <a:extLst>
              <a:ext uri="{FF2B5EF4-FFF2-40B4-BE49-F238E27FC236}">
                <a16:creationId xmlns:a16="http://schemas.microsoft.com/office/drawing/2014/main" id="{EA9DE2FF-A36B-A0F8-28B1-22818E14A38D}"/>
              </a:ext>
            </a:extLst>
          </p:cNvPr>
          <p:cNvSpPr txBox="1">
            <a:spLocks/>
          </p:cNvSpPr>
          <p:nvPr/>
        </p:nvSpPr>
        <p:spPr>
          <a:xfrm>
            <a:off x="6214334" y="2223633"/>
            <a:ext cx="2821059" cy="415637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ru-RU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апоскарновая</a:t>
            </a:r>
            <a:r>
              <a:rPr lang="ru-RU" sz="2000" b="1" dirty="0"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cal-1)</a:t>
            </a:r>
            <a:endParaRPr lang="ru-RU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7" name="Заголовок 1">
            <a:extLst>
              <a:ext uri="{FF2B5EF4-FFF2-40B4-BE49-F238E27FC236}">
                <a16:creationId xmlns:a16="http://schemas.microsoft.com/office/drawing/2014/main" id="{E2E17886-1176-3083-9F51-FBA1B1E5AE7C}"/>
              </a:ext>
            </a:extLst>
          </p:cNvPr>
          <p:cNvSpPr txBox="1">
            <a:spLocks/>
          </p:cNvSpPr>
          <p:nvPr/>
        </p:nvSpPr>
        <p:spPr>
          <a:xfrm>
            <a:off x="9116588" y="2223633"/>
            <a:ext cx="2821059" cy="623455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ru-RU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пропилитовая</a:t>
            </a:r>
            <a:r>
              <a:rPr lang="ru-RU" sz="2000" b="1" dirty="0"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en-US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ank</a:t>
            </a:r>
            <a:r>
              <a:rPr lang="ru-RU" sz="2000" b="1" dirty="0">
                <a:latin typeface="Arial" panose="020B0604020202020204" pitchFamily="34" charset="0"/>
                <a:cs typeface="Arial" panose="020B0604020202020204" pitchFamily="34" charset="0"/>
              </a:rPr>
              <a:t>+</a:t>
            </a:r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cal-2)</a:t>
            </a:r>
            <a:endParaRPr lang="ru-RU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8" name="Заголовок 1">
            <a:extLst>
              <a:ext uri="{FF2B5EF4-FFF2-40B4-BE49-F238E27FC236}">
                <a16:creationId xmlns:a16="http://schemas.microsoft.com/office/drawing/2014/main" id="{997F5A7F-B101-D007-E31F-8C235A7CA419}"/>
              </a:ext>
            </a:extLst>
          </p:cNvPr>
          <p:cNvSpPr txBox="1">
            <a:spLocks/>
          </p:cNvSpPr>
          <p:nvPr/>
        </p:nvSpPr>
        <p:spPr>
          <a:xfrm>
            <a:off x="244538" y="4419066"/>
            <a:ext cx="2687495" cy="11684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ru-RU" sz="2000" b="1" dirty="0">
                <a:latin typeface="Arial" panose="020B0604020202020204" pitchFamily="34" charset="0"/>
                <a:cs typeface="Arial" panose="020B0604020202020204" pitchFamily="34" charset="0"/>
              </a:rPr>
              <a:t>кварц-карбонат-серицитовая</a:t>
            </a:r>
          </a:p>
          <a:p>
            <a:r>
              <a:rPr lang="ru-RU" sz="2000" b="1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cal-3)</a:t>
            </a:r>
            <a:r>
              <a:rPr lang="ru-RU" sz="2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sp>
        <p:nvSpPr>
          <p:cNvPr id="29" name="Заголовок 1">
            <a:extLst>
              <a:ext uri="{FF2B5EF4-FFF2-40B4-BE49-F238E27FC236}">
                <a16:creationId xmlns:a16="http://schemas.microsoft.com/office/drawing/2014/main" id="{77BE1397-BD42-D51F-D756-D6055EDC2910}"/>
              </a:ext>
            </a:extLst>
          </p:cNvPr>
          <p:cNvSpPr txBox="1">
            <a:spLocks/>
          </p:cNvSpPr>
          <p:nvPr/>
        </p:nvSpPr>
        <p:spPr>
          <a:xfrm>
            <a:off x="3307258" y="4634959"/>
            <a:ext cx="2601658" cy="67564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ru-RU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аргиллизитовая</a:t>
            </a:r>
            <a:r>
              <a:rPr lang="ru-RU" sz="2000" b="1" dirty="0"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cal-4)</a:t>
            </a:r>
            <a:endParaRPr lang="ru-RU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1" name="Рисунок 30">
            <a:extLst>
              <a:ext uri="{FF2B5EF4-FFF2-40B4-BE49-F238E27FC236}">
                <a16:creationId xmlns:a16="http://schemas.microsoft.com/office/drawing/2014/main" id="{B46995EB-FA68-E113-D44F-483A8BDBD454}"/>
              </a:ext>
            </a:extLst>
          </p:cNvPr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25973" y="3136722"/>
            <a:ext cx="1132238" cy="1405365"/>
          </a:xfrm>
          <a:prstGeom prst="rect">
            <a:avLst/>
          </a:prstGeom>
        </p:spPr>
      </p:pic>
      <p:graphicFrame>
        <p:nvGraphicFramePr>
          <p:cNvPr id="32" name="Объект 31">
            <a:extLst>
              <a:ext uri="{FF2B5EF4-FFF2-40B4-BE49-F238E27FC236}">
                <a16:creationId xmlns:a16="http://schemas.microsoft.com/office/drawing/2014/main" id="{7A84478B-FFD8-D1EC-F163-408BC712CD74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890332834"/>
              </p:ext>
            </p:extLst>
          </p:nvPr>
        </p:nvGraphicFramePr>
        <p:xfrm>
          <a:off x="2941846" y="6112702"/>
          <a:ext cx="560201" cy="26983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CorelDRAW" r:id="rId10" imgW="1558733" imgH="750471" progId="CorelDraw.Graphic.22">
                  <p:embed/>
                </p:oleObj>
              </mc:Choice>
              <mc:Fallback>
                <p:oleObj name="CorelDRAW" r:id="rId10" imgW="1558733" imgH="750471" progId="CorelDraw.Graphic.22">
                  <p:embed/>
                  <p:pic>
                    <p:nvPicPr>
                      <p:cNvPr id="42" name="Объект 41">
                        <a:extLst>
                          <a:ext uri="{FF2B5EF4-FFF2-40B4-BE49-F238E27FC236}">
                            <a16:creationId xmlns:a16="http://schemas.microsoft.com/office/drawing/2014/main" id="{8035C6AA-E5FB-A12F-5218-6E8D1A3578A2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11"/>
                      <a:stretch>
                        <a:fillRect/>
                      </a:stretch>
                    </p:blipFill>
                    <p:spPr>
                      <a:xfrm>
                        <a:off x="2941846" y="6112702"/>
                        <a:ext cx="560201" cy="269832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33" name="Объект 32">
            <a:extLst>
              <a:ext uri="{FF2B5EF4-FFF2-40B4-BE49-F238E27FC236}">
                <a16:creationId xmlns:a16="http://schemas.microsoft.com/office/drawing/2014/main" id="{19C76591-8F83-ABC6-DFE7-AB9180F85B15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951681"/>
              </p:ext>
            </p:extLst>
          </p:nvPr>
        </p:nvGraphicFramePr>
        <p:xfrm>
          <a:off x="2941846" y="5801791"/>
          <a:ext cx="560201" cy="26983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CorelDRAW" r:id="rId12" imgW="1558733" imgH="750471" progId="CorelDraw.Graphic.22">
                  <p:embed/>
                </p:oleObj>
              </mc:Choice>
              <mc:Fallback>
                <p:oleObj name="CorelDRAW" r:id="rId12" imgW="1558733" imgH="750471" progId="CorelDraw.Graphic.22">
                  <p:embed/>
                  <p:pic>
                    <p:nvPicPr>
                      <p:cNvPr id="43" name="Объект 42">
                        <a:extLst>
                          <a:ext uri="{FF2B5EF4-FFF2-40B4-BE49-F238E27FC236}">
                            <a16:creationId xmlns:a16="http://schemas.microsoft.com/office/drawing/2014/main" id="{F05F3C58-1135-521D-C8AE-F2E1AFBD353B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13"/>
                      <a:stretch>
                        <a:fillRect/>
                      </a:stretch>
                    </p:blipFill>
                    <p:spPr>
                      <a:xfrm>
                        <a:off x="2941846" y="5801791"/>
                        <a:ext cx="560201" cy="269832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36" name="Объект 35">
            <a:extLst>
              <a:ext uri="{FF2B5EF4-FFF2-40B4-BE49-F238E27FC236}">
                <a16:creationId xmlns:a16="http://schemas.microsoft.com/office/drawing/2014/main" id="{20388306-9F18-0294-73E3-60765464E27D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028180929"/>
              </p:ext>
            </p:extLst>
          </p:nvPr>
        </p:nvGraphicFramePr>
        <p:xfrm>
          <a:off x="2941847" y="6423613"/>
          <a:ext cx="560200" cy="26983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CorelDRAW" r:id="rId14" imgW="1558733" imgH="750471" progId="CorelDraw.Graphic.22">
                  <p:embed/>
                </p:oleObj>
              </mc:Choice>
              <mc:Fallback>
                <p:oleObj name="CorelDRAW" r:id="rId14" imgW="1558733" imgH="750471" progId="CorelDraw.Graphic.22">
                  <p:embed/>
                  <p:pic>
                    <p:nvPicPr>
                      <p:cNvPr id="46" name="Объект 45">
                        <a:extLst>
                          <a:ext uri="{FF2B5EF4-FFF2-40B4-BE49-F238E27FC236}">
                            <a16:creationId xmlns:a16="http://schemas.microsoft.com/office/drawing/2014/main" id="{9B9B7495-A0FC-B127-8817-BB22AF8A522A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15"/>
                      <a:stretch>
                        <a:fillRect/>
                      </a:stretch>
                    </p:blipFill>
                    <p:spPr>
                      <a:xfrm>
                        <a:off x="2941847" y="6423613"/>
                        <a:ext cx="560200" cy="269832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38" name="Заголовок 1">
            <a:extLst>
              <a:ext uri="{FF2B5EF4-FFF2-40B4-BE49-F238E27FC236}">
                <a16:creationId xmlns:a16="http://schemas.microsoft.com/office/drawing/2014/main" id="{441EBCD2-5D9D-31F5-E8D8-7D8658C48014}"/>
              </a:ext>
            </a:extLst>
          </p:cNvPr>
          <p:cNvSpPr txBox="1">
            <a:spLocks/>
          </p:cNvSpPr>
          <p:nvPr/>
        </p:nvSpPr>
        <p:spPr>
          <a:xfrm>
            <a:off x="3461568" y="5778038"/>
            <a:ext cx="2537514" cy="308639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ru-RU" sz="1600" b="1" dirty="0">
                <a:latin typeface="Arial" panose="020B0604020202020204" pitchFamily="34" charset="0"/>
                <a:cs typeface="Arial" panose="020B0604020202020204" pitchFamily="34" charset="0"/>
              </a:rPr>
              <a:t>ретроградная стадия</a:t>
            </a:r>
          </a:p>
        </p:txBody>
      </p:sp>
      <p:sp>
        <p:nvSpPr>
          <p:cNvPr id="39" name="Заголовок 1">
            <a:extLst>
              <a:ext uri="{FF2B5EF4-FFF2-40B4-BE49-F238E27FC236}">
                <a16:creationId xmlns:a16="http://schemas.microsoft.com/office/drawing/2014/main" id="{5302A22F-B7A9-3E97-8E00-75F45751A3D6}"/>
              </a:ext>
            </a:extLst>
          </p:cNvPr>
          <p:cNvSpPr txBox="1">
            <a:spLocks/>
          </p:cNvSpPr>
          <p:nvPr/>
        </p:nvSpPr>
        <p:spPr>
          <a:xfrm>
            <a:off x="3507666" y="6091327"/>
            <a:ext cx="2436364" cy="317653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ru-RU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апоскарновая</a:t>
            </a:r>
            <a:r>
              <a:rPr lang="ru-RU" sz="1600" b="1" dirty="0">
                <a:latin typeface="Arial" panose="020B0604020202020204" pitchFamily="34" charset="0"/>
                <a:cs typeface="Arial" panose="020B0604020202020204" pitchFamily="34" charset="0"/>
              </a:rPr>
              <a:t> стадия</a:t>
            </a:r>
          </a:p>
        </p:txBody>
      </p:sp>
      <p:sp>
        <p:nvSpPr>
          <p:cNvPr id="41" name="Заголовок 1">
            <a:extLst>
              <a:ext uri="{FF2B5EF4-FFF2-40B4-BE49-F238E27FC236}">
                <a16:creationId xmlns:a16="http://schemas.microsoft.com/office/drawing/2014/main" id="{1733876F-6172-9102-7AC4-76459AE6A6DA}"/>
              </a:ext>
            </a:extLst>
          </p:cNvPr>
          <p:cNvSpPr txBox="1">
            <a:spLocks/>
          </p:cNvSpPr>
          <p:nvPr/>
        </p:nvSpPr>
        <p:spPr>
          <a:xfrm>
            <a:off x="3502047" y="6277808"/>
            <a:ext cx="2518880" cy="415637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ru-RU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пропилитовая</a:t>
            </a:r>
            <a:r>
              <a:rPr lang="ru-RU" sz="1600" b="1" dirty="0">
                <a:latin typeface="Arial" panose="020B0604020202020204" pitchFamily="34" charset="0"/>
                <a:cs typeface="Arial" panose="020B0604020202020204" pitchFamily="34" charset="0"/>
              </a:rPr>
              <a:t> стадия</a:t>
            </a:r>
          </a:p>
        </p:txBody>
      </p:sp>
      <p:cxnSp>
        <p:nvCxnSpPr>
          <p:cNvPr id="43" name="Прямая со стрелкой 42">
            <a:extLst>
              <a:ext uri="{FF2B5EF4-FFF2-40B4-BE49-F238E27FC236}">
                <a16:creationId xmlns:a16="http://schemas.microsoft.com/office/drawing/2014/main" id="{DDF02CAE-4358-EDCE-FB91-596D78352A28}"/>
              </a:ext>
            </a:extLst>
          </p:cNvPr>
          <p:cNvCxnSpPr>
            <a:cxnSpLocks/>
          </p:cNvCxnSpPr>
          <p:nvPr/>
        </p:nvCxnSpPr>
        <p:spPr>
          <a:xfrm>
            <a:off x="2784525" y="2486403"/>
            <a:ext cx="522733" cy="0"/>
          </a:xfrm>
          <a:prstGeom prst="straightConnector1">
            <a:avLst/>
          </a:prstGeom>
          <a:ln w="82550">
            <a:solidFill>
              <a:schemeClr val="tx1">
                <a:lumMod val="65000"/>
                <a:lumOff val="35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Прямая со стрелкой 43">
            <a:extLst>
              <a:ext uri="{FF2B5EF4-FFF2-40B4-BE49-F238E27FC236}">
                <a16:creationId xmlns:a16="http://schemas.microsoft.com/office/drawing/2014/main" id="{32E7A531-F256-44A2-67FD-C82616221048}"/>
              </a:ext>
            </a:extLst>
          </p:cNvPr>
          <p:cNvCxnSpPr>
            <a:cxnSpLocks/>
          </p:cNvCxnSpPr>
          <p:nvPr/>
        </p:nvCxnSpPr>
        <p:spPr>
          <a:xfrm>
            <a:off x="5761405" y="2483606"/>
            <a:ext cx="522733" cy="0"/>
          </a:xfrm>
          <a:prstGeom prst="straightConnector1">
            <a:avLst/>
          </a:prstGeom>
          <a:ln w="82550">
            <a:solidFill>
              <a:schemeClr val="tx1">
                <a:lumMod val="65000"/>
                <a:lumOff val="35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Прямая со стрелкой 44">
            <a:extLst>
              <a:ext uri="{FF2B5EF4-FFF2-40B4-BE49-F238E27FC236}">
                <a16:creationId xmlns:a16="http://schemas.microsoft.com/office/drawing/2014/main" id="{4A0ED3CC-C618-EA8B-7884-D45E25D751E3}"/>
              </a:ext>
            </a:extLst>
          </p:cNvPr>
          <p:cNvCxnSpPr>
            <a:cxnSpLocks/>
          </p:cNvCxnSpPr>
          <p:nvPr/>
        </p:nvCxnSpPr>
        <p:spPr>
          <a:xfrm>
            <a:off x="8921866" y="2467852"/>
            <a:ext cx="669174" cy="0"/>
          </a:xfrm>
          <a:prstGeom prst="straightConnector1">
            <a:avLst/>
          </a:prstGeom>
          <a:ln w="82550">
            <a:solidFill>
              <a:schemeClr val="tx1">
                <a:lumMod val="65000"/>
                <a:lumOff val="35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Прямая со стрелкой 46">
            <a:extLst>
              <a:ext uri="{FF2B5EF4-FFF2-40B4-BE49-F238E27FC236}">
                <a16:creationId xmlns:a16="http://schemas.microsoft.com/office/drawing/2014/main" id="{AC11A78E-22E8-6AF0-298E-66565E9B54DF}"/>
              </a:ext>
            </a:extLst>
          </p:cNvPr>
          <p:cNvCxnSpPr>
            <a:cxnSpLocks/>
          </p:cNvCxnSpPr>
          <p:nvPr/>
        </p:nvCxnSpPr>
        <p:spPr>
          <a:xfrm>
            <a:off x="11558211" y="2431451"/>
            <a:ext cx="522733" cy="0"/>
          </a:xfrm>
          <a:prstGeom prst="straightConnector1">
            <a:avLst/>
          </a:prstGeom>
          <a:ln w="82550">
            <a:solidFill>
              <a:schemeClr val="tx1">
                <a:lumMod val="65000"/>
                <a:lumOff val="35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Прямая со стрелкой 47">
            <a:extLst>
              <a:ext uri="{FF2B5EF4-FFF2-40B4-BE49-F238E27FC236}">
                <a16:creationId xmlns:a16="http://schemas.microsoft.com/office/drawing/2014/main" id="{A32AA0E5-558E-73D6-95D4-D0A6DBF735AA}"/>
              </a:ext>
            </a:extLst>
          </p:cNvPr>
          <p:cNvCxnSpPr>
            <a:cxnSpLocks/>
          </p:cNvCxnSpPr>
          <p:nvPr/>
        </p:nvCxnSpPr>
        <p:spPr>
          <a:xfrm>
            <a:off x="2927950" y="5001168"/>
            <a:ext cx="522733" cy="0"/>
          </a:xfrm>
          <a:prstGeom prst="straightConnector1">
            <a:avLst/>
          </a:prstGeom>
          <a:ln w="82550">
            <a:solidFill>
              <a:schemeClr val="tx1">
                <a:lumMod val="65000"/>
                <a:lumOff val="35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9" name="Номер слайда 48">
            <a:extLst>
              <a:ext uri="{FF2B5EF4-FFF2-40B4-BE49-F238E27FC236}">
                <a16:creationId xmlns:a16="http://schemas.microsoft.com/office/drawing/2014/main" id="{DDC175B3-CB8F-36B2-4165-179AFC7EA1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2240CE-82D0-450A-9966-52B283054DC1}" type="slidenum">
              <a:rPr lang="ru-RU" smtClean="0"/>
              <a:t>21</a:t>
            </a:fld>
            <a:endParaRPr lang="ru-RU"/>
          </a:p>
        </p:txBody>
      </p:sp>
      <p:cxnSp>
        <p:nvCxnSpPr>
          <p:cNvPr id="50" name="Прямая со стрелкой 49">
            <a:extLst>
              <a:ext uri="{FF2B5EF4-FFF2-40B4-BE49-F238E27FC236}">
                <a16:creationId xmlns:a16="http://schemas.microsoft.com/office/drawing/2014/main" id="{F5DD8A40-AF2F-9155-3728-98B6D70C3A3D}"/>
              </a:ext>
            </a:extLst>
          </p:cNvPr>
          <p:cNvCxnSpPr>
            <a:cxnSpLocks/>
          </p:cNvCxnSpPr>
          <p:nvPr/>
        </p:nvCxnSpPr>
        <p:spPr>
          <a:xfrm>
            <a:off x="544377" y="6117300"/>
            <a:ext cx="426140" cy="0"/>
          </a:xfrm>
          <a:prstGeom prst="straightConnector1">
            <a:avLst/>
          </a:prstGeom>
          <a:ln w="254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2" name="Заголовок 1">
            <a:extLst>
              <a:ext uri="{FF2B5EF4-FFF2-40B4-BE49-F238E27FC236}">
                <a16:creationId xmlns:a16="http://schemas.microsoft.com/office/drawing/2014/main" id="{44F2D752-DD8E-2F0F-C217-272C6FEC9FF0}"/>
              </a:ext>
            </a:extLst>
          </p:cNvPr>
          <p:cNvSpPr txBox="1">
            <a:spLocks/>
          </p:cNvSpPr>
          <p:nvPr/>
        </p:nvSpPr>
        <p:spPr>
          <a:xfrm>
            <a:off x="-1189520" y="5878463"/>
            <a:ext cx="3010680" cy="415637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20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Fe</a:t>
            </a:r>
            <a:endParaRPr lang="ru-RU" sz="2000" b="1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4" name="Заголовок 1">
            <a:extLst>
              <a:ext uri="{FF2B5EF4-FFF2-40B4-BE49-F238E27FC236}">
                <a16:creationId xmlns:a16="http://schemas.microsoft.com/office/drawing/2014/main" id="{3634F90A-70C4-01C9-85B2-D5780486E578}"/>
              </a:ext>
            </a:extLst>
          </p:cNvPr>
          <p:cNvSpPr txBox="1">
            <a:spLocks/>
          </p:cNvSpPr>
          <p:nvPr/>
        </p:nvSpPr>
        <p:spPr>
          <a:xfrm>
            <a:off x="-290362" y="5876277"/>
            <a:ext cx="3010680" cy="415637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20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Mg</a:t>
            </a:r>
            <a:endParaRPr lang="ru-RU" sz="2000" b="1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56" name="Прямая со стрелкой 55">
            <a:extLst>
              <a:ext uri="{FF2B5EF4-FFF2-40B4-BE49-F238E27FC236}">
                <a16:creationId xmlns:a16="http://schemas.microsoft.com/office/drawing/2014/main" id="{70C3C007-40E9-C3C3-F5B2-940CED7E3290}"/>
              </a:ext>
            </a:extLst>
          </p:cNvPr>
          <p:cNvCxnSpPr>
            <a:cxnSpLocks/>
          </p:cNvCxnSpPr>
          <p:nvPr/>
        </p:nvCxnSpPr>
        <p:spPr>
          <a:xfrm>
            <a:off x="1461151" y="6117300"/>
            <a:ext cx="460712" cy="0"/>
          </a:xfrm>
          <a:prstGeom prst="straightConnector1">
            <a:avLst/>
          </a:prstGeom>
          <a:ln w="254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1" name="Заголовок 1">
            <a:extLst>
              <a:ext uri="{FF2B5EF4-FFF2-40B4-BE49-F238E27FC236}">
                <a16:creationId xmlns:a16="http://schemas.microsoft.com/office/drawing/2014/main" id="{A7370DC4-F65B-EE87-9F9E-CDDF4D31220B}"/>
              </a:ext>
            </a:extLst>
          </p:cNvPr>
          <p:cNvSpPr txBox="1">
            <a:spLocks/>
          </p:cNvSpPr>
          <p:nvPr/>
        </p:nvSpPr>
        <p:spPr>
          <a:xfrm>
            <a:off x="871895" y="5891691"/>
            <a:ext cx="3010680" cy="415637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20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Mg-Fe</a:t>
            </a:r>
            <a:endParaRPr lang="ru-RU" sz="2000" b="1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2" name="Прямоугольник 61">
            <a:extLst>
              <a:ext uri="{FF2B5EF4-FFF2-40B4-BE49-F238E27FC236}">
                <a16:creationId xmlns:a16="http://schemas.microsoft.com/office/drawing/2014/main" id="{17D7E6B4-18F1-F6BB-CCE2-FFFCFC1CDD06}"/>
              </a:ext>
            </a:extLst>
          </p:cNvPr>
          <p:cNvSpPr/>
          <p:nvPr/>
        </p:nvSpPr>
        <p:spPr>
          <a:xfrm>
            <a:off x="0" y="5587466"/>
            <a:ext cx="2927950" cy="1105979"/>
          </a:xfrm>
          <a:prstGeom prst="rect">
            <a:avLst/>
          </a:prstGeom>
          <a:noFill/>
          <a:ln w="254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06004426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731ED17-BA3A-6DF3-4554-7B4FE01973C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Прямоугольник 10">
            <a:extLst>
              <a:ext uri="{FF2B5EF4-FFF2-40B4-BE49-F238E27FC236}">
                <a16:creationId xmlns:a16="http://schemas.microsoft.com/office/drawing/2014/main" id="{61D31154-2DB9-CD1D-F2A1-E0E8E2F15126}"/>
              </a:ext>
            </a:extLst>
          </p:cNvPr>
          <p:cNvSpPr/>
          <p:nvPr/>
        </p:nvSpPr>
        <p:spPr>
          <a:xfrm>
            <a:off x="1981197" y="605085"/>
            <a:ext cx="8229601" cy="670560"/>
          </a:xfrm>
          <a:prstGeom prst="rect">
            <a:avLst/>
          </a:prstGeom>
          <a:solidFill>
            <a:schemeClr val="accent2">
              <a:alpha val="31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5492BB1C-B500-9072-74B2-0B3E82A7971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" y="1954568"/>
            <a:ext cx="12191999" cy="3336791"/>
          </a:xfrm>
        </p:spPr>
        <p:txBody>
          <a:bodyPr>
            <a:noAutofit/>
          </a:bodyPr>
          <a:lstStyle/>
          <a:p>
            <a:pPr algn="just"/>
            <a:br>
              <a:rPr lang="ru-RU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ru-RU" sz="2400" dirty="0">
                <a:latin typeface="Arial" panose="020B0604020202020204" pitchFamily="34" charset="0"/>
                <a:cs typeface="Arial" panose="020B0604020202020204" pitchFamily="34" charset="0"/>
              </a:rPr>
              <a:t>Структурно-текстурные взаимоотношения и геохимические особенности оксидов железа </a:t>
            </a:r>
            <a:r>
              <a:rPr lang="ru-RU" sz="2400" b="1" dirty="0">
                <a:latin typeface="Arial" panose="020B0604020202020204" pitchFamily="34" charset="0"/>
                <a:cs typeface="Arial" panose="020B0604020202020204" pitchFamily="34" charset="0"/>
              </a:rPr>
              <a:t>(магнетита и гематита) </a:t>
            </a:r>
            <a:r>
              <a:rPr lang="ru-RU" sz="2400" dirty="0">
                <a:latin typeface="Arial" panose="020B0604020202020204" pitchFamily="34" charset="0"/>
                <a:cs typeface="Arial" panose="020B0604020202020204" pitchFamily="34" charset="0"/>
              </a:rPr>
              <a:t>на Новониколаевском месторождении</a:t>
            </a:r>
            <a:r>
              <a:rPr lang="ru-RU" sz="2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u-RU" sz="2400" dirty="0">
                <a:latin typeface="Arial" panose="020B0604020202020204" pitchFamily="34" charset="0"/>
                <a:cs typeface="Arial" panose="020B0604020202020204" pitchFamily="34" charset="0"/>
              </a:rPr>
              <a:t>указывают на формирование </a:t>
            </a:r>
            <a:r>
              <a:rPr lang="ru-RU" sz="2400" u="sng" dirty="0">
                <a:latin typeface="Arial" panose="020B0604020202020204" pitchFamily="34" charset="0"/>
                <a:cs typeface="Arial" panose="020B0604020202020204" pitchFamily="34" charset="0"/>
              </a:rPr>
              <a:t>магнетита и гематита-1</a:t>
            </a:r>
            <a:r>
              <a:rPr lang="ru-RU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u-RU" sz="2400" b="1" dirty="0">
                <a:latin typeface="Arial" panose="020B0604020202020204" pitchFamily="34" charset="0"/>
                <a:cs typeface="Arial" panose="020B0604020202020204" pitchFamily="34" charset="0"/>
              </a:rPr>
              <a:t>на ретроградной </a:t>
            </a:r>
            <a:r>
              <a:rPr lang="ru-RU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скарновой</a:t>
            </a:r>
            <a:r>
              <a:rPr lang="ru-RU" sz="2400" b="1" dirty="0">
                <a:latin typeface="Arial" panose="020B0604020202020204" pitchFamily="34" charset="0"/>
                <a:cs typeface="Arial" panose="020B0604020202020204" pitchFamily="34" charset="0"/>
              </a:rPr>
              <a:t> стадии</a:t>
            </a:r>
            <a:r>
              <a:rPr lang="ru-RU" sz="2400" dirty="0">
                <a:latin typeface="Arial" panose="020B0604020202020204" pitchFamily="34" charset="0"/>
                <a:cs typeface="Arial" panose="020B0604020202020204" pitchFamily="34" charset="0"/>
              </a:rPr>
              <a:t>, а </a:t>
            </a:r>
            <a:r>
              <a:rPr lang="ru-RU" sz="2400" u="sng" dirty="0">
                <a:latin typeface="Arial" panose="020B0604020202020204" pitchFamily="34" charset="0"/>
                <a:cs typeface="Arial" panose="020B0604020202020204" pitchFamily="34" charset="0"/>
              </a:rPr>
              <a:t>гематита-2</a:t>
            </a:r>
            <a:r>
              <a:rPr lang="ru-RU" sz="2400" dirty="0">
                <a:latin typeface="Arial" panose="020B0604020202020204" pitchFamily="34" charset="0"/>
                <a:cs typeface="Arial" panose="020B0604020202020204" pitchFamily="34" charset="0"/>
              </a:rPr>
              <a:t> – </a:t>
            </a:r>
            <a:r>
              <a:rPr lang="ru-RU" sz="2400" b="1" dirty="0">
                <a:latin typeface="Arial" panose="020B0604020202020204" pitchFamily="34" charset="0"/>
                <a:cs typeface="Arial" panose="020B0604020202020204" pitchFamily="34" charset="0"/>
              </a:rPr>
              <a:t>на </a:t>
            </a:r>
            <a:r>
              <a:rPr lang="ru-RU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апоскарновой</a:t>
            </a:r>
            <a:r>
              <a:rPr lang="ru-RU" sz="2400" b="1" dirty="0">
                <a:latin typeface="Arial" panose="020B0604020202020204" pitchFamily="34" charset="0"/>
                <a:cs typeface="Arial" panose="020B0604020202020204" pitchFamily="34" charset="0"/>
              </a:rPr>
              <a:t> стадии позднее </a:t>
            </a:r>
            <a:r>
              <a:rPr lang="ru-RU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скарнообразования</a:t>
            </a:r>
            <a:r>
              <a:rPr lang="ru-RU" sz="2400" dirty="0">
                <a:latin typeface="Arial" panose="020B0604020202020204" pitchFamily="34" charset="0"/>
                <a:cs typeface="Arial" panose="020B0604020202020204" pitchFamily="34" charset="0"/>
              </a:rPr>
              <a:t>.											</a:t>
            </a:r>
            <a:br>
              <a:rPr lang="ru-RU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ru-RU" sz="2400" dirty="0">
                <a:latin typeface="Arial" panose="020B0604020202020204" pitchFamily="34" charset="0"/>
                <a:cs typeface="Arial" panose="020B0604020202020204" pitchFamily="34" charset="0"/>
              </a:rPr>
              <a:t>Магнетит по составу является </a:t>
            </a:r>
            <a:r>
              <a:rPr lang="ru-RU" sz="2400" b="1" dirty="0">
                <a:latin typeface="Arial" panose="020B0604020202020204" pitchFamily="34" charset="0"/>
                <a:cs typeface="Arial" panose="020B0604020202020204" pitchFamily="34" charset="0"/>
              </a:rPr>
              <a:t>типичным для скарново-медно-порфировых месторождений</a:t>
            </a:r>
            <a:r>
              <a:rPr lang="ru-RU" sz="2400" dirty="0">
                <a:latin typeface="Arial" panose="020B0604020202020204" pitchFamily="34" charset="0"/>
                <a:cs typeface="Arial" panose="020B0604020202020204" pitchFamily="34" charset="0"/>
              </a:rPr>
              <a:t> (повышенные содержания </a:t>
            </a:r>
            <a:r>
              <a:rPr lang="ru-RU" sz="2400" u="sng" dirty="0">
                <a:latin typeface="Arial" panose="020B0604020202020204" pitchFamily="34" charset="0"/>
                <a:cs typeface="Arial" panose="020B0604020202020204" pitchFamily="34" charset="0"/>
              </a:rPr>
              <a:t>Al, </a:t>
            </a:r>
            <a:r>
              <a:rPr lang="ru-RU" sz="2400" u="sng" dirty="0" err="1">
                <a:latin typeface="Arial" panose="020B0604020202020204" pitchFamily="34" charset="0"/>
                <a:cs typeface="Arial" panose="020B0604020202020204" pitchFamily="34" charset="0"/>
              </a:rPr>
              <a:t>Mn</a:t>
            </a:r>
            <a:r>
              <a:rPr lang="ru-RU" sz="2400" u="sng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ru-RU" sz="2400" u="sng" dirty="0" err="1">
                <a:latin typeface="Arial" panose="020B0604020202020204" pitchFamily="34" charset="0"/>
                <a:cs typeface="Arial" panose="020B0604020202020204" pitchFamily="34" charset="0"/>
              </a:rPr>
              <a:t>Mg</a:t>
            </a:r>
            <a:r>
              <a:rPr lang="ru-RU" sz="2400" u="sng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ru-RU" sz="2400" u="sng" dirty="0" err="1">
                <a:latin typeface="Arial" panose="020B0604020202020204" pitchFamily="34" charset="0"/>
                <a:cs typeface="Arial" panose="020B0604020202020204" pitchFamily="34" charset="0"/>
              </a:rPr>
              <a:t>Ca</a:t>
            </a:r>
            <a:r>
              <a:rPr lang="ru-RU" sz="2400" u="sng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ru-RU" sz="2400" u="sng" dirty="0" err="1">
                <a:latin typeface="Arial" panose="020B0604020202020204" pitchFamily="34" charset="0"/>
                <a:cs typeface="Arial" panose="020B0604020202020204" pitchFamily="34" charset="0"/>
              </a:rPr>
              <a:t>Ga</a:t>
            </a:r>
            <a:r>
              <a:rPr lang="ru-RU" sz="2400" u="sng" dirty="0">
                <a:latin typeface="Arial" panose="020B0604020202020204" pitchFamily="34" charset="0"/>
                <a:cs typeface="Arial" panose="020B0604020202020204" pitchFamily="34" charset="0"/>
              </a:rPr>
              <a:t>, Zn</a:t>
            </a:r>
            <a:r>
              <a:rPr lang="ru-RU" sz="2400" dirty="0">
                <a:latin typeface="Arial" panose="020B0604020202020204" pitchFamily="34" charset="0"/>
                <a:cs typeface="Arial" panose="020B0604020202020204" pitchFamily="34" charset="0"/>
              </a:rPr>
              <a:t>). Гематит </a:t>
            </a:r>
            <a:r>
              <a:rPr lang="ru-RU" sz="2400" dirty="0" err="1">
                <a:latin typeface="Arial" panose="020B0604020202020204" pitchFamily="34" charset="0"/>
                <a:cs typeface="Arial" panose="020B0604020202020204" pitchFamily="34" charset="0"/>
              </a:rPr>
              <a:t>апоскарновой</a:t>
            </a:r>
            <a:r>
              <a:rPr lang="ru-RU" sz="2400" dirty="0">
                <a:latin typeface="Arial" panose="020B0604020202020204" pitchFamily="34" charset="0"/>
                <a:cs typeface="Arial" panose="020B0604020202020204" pitchFamily="34" charset="0"/>
              </a:rPr>
              <a:t> стадии характеризуется повышенными содержаниями </a:t>
            </a:r>
            <a:r>
              <a:rPr lang="ru-RU" sz="2400" u="sng" dirty="0">
                <a:latin typeface="Arial" panose="020B0604020202020204" pitchFamily="34" charset="0"/>
                <a:cs typeface="Arial" panose="020B0604020202020204" pitchFamily="34" charset="0"/>
              </a:rPr>
              <a:t>W, </a:t>
            </a:r>
            <a:r>
              <a:rPr lang="ru-RU" sz="2400" u="sng" dirty="0" err="1">
                <a:latin typeface="Arial" panose="020B0604020202020204" pitchFamily="34" charset="0"/>
                <a:cs typeface="Arial" panose="020B0604020202020204" pitchFamily="34" charset="0"/>
              </a:rPr>
              <a:t>Sn</a:t>
            </a:r>
            <a:r>
              <a:rPr lang="ru-RU" sz="2400" u="sng" dirty="0">
                <a:latin typeface="Arial" panose="020B0604020202020204" pitchFamily="34" charset="0"/>
                <a:cs typeface="Arial" panose="020B0604020202020204" pitchFamily="34" charset="0"/>
              </a:rPr>
              <a:t>, In, </a:t>
            </a:r>
            <a:r>
              <a:rPr lang="ru-RU" sz="2400" u="sng" dirty="0" err="1">
                <a:latin typeface="Arial" panose="020B0604020202020204" pitchFamily="34" charset="0"/>
                <a:cs typeface="Arial" panose="020B0604020202020204" pitchFamily="34" charset="0"/>
              </a:rPr>
              <a:t>Mo</a:t>
            </a:r>
            <a:r>
              <a:rPr lang="ru-RU" sz="2400" u="sng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ru-RU" sz="2400" dirty="0">
              <a:highlight>
                <a:srgbClr val="00FF00"/>
              </a:highligh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B72D41B-3014-4051-7C7C-31F6708F4664}"/>
              </a:ext>
            </a:extLst>
          </p:cNvPr>
          <p:cNvSpPr txBox="1"/>
          <p:nvPr/>
        </p:nvSpPr>
        <p:spPr>
          <a:xfrm>
            <a:off x="0" y="549717"/>
            <a:ext cx="12191999" cy="7694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ru-RU" sz="4400" dirty="0"/>
              <a:t>Третье защищаемое положение</a:t>
            </a:r>
          </a:p>
        </p:txBody>
      </p:sp>
      <p:sp>
        <p:nvSpPr>
          <p:cNvPr id="3" name="Номер слайда 2">
            <a:extLst>
              <a:ext uri="{FF2B5EF4-FFF2-40B4-BE49-F238E27FC236}">
                <a16:creationId xmlns:a16="http://schemas.microsoft.com/office/drawing/2014/main" id="{0CD633A3-FAED-74D2-9F8F-971DAA331B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2240CE-82D0-450A-9966-52B283054DC1}" type="slidenum">
              <a:rPr lang="ru-RU" smtClean="0"/>
              <a:t>22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2600112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Рисунок 3">
            <a:extLst>
              <a:ext uri="{FF2B5EF4-FFF2-40B4-BE49-F238E27FC236}">
                <a16:creationId xmlns:a16="http://schemas.microsoft.com/office/drawing/2014/main" id="{526D5907-BFC6-F147-6118-9167A40183A3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498080" y="0"/>
            <a:ext cx="4693920" cy="6858000"/>
          </a:xfrm>
          <a:prstGeom prst="rect">
            <a:avLst/>
          </a:prstGeom>
        </p:spPr>
      </p:pic>
      <p:pic>
        <p:nvPicPr>
          <p:cNvPr id="6" name="Рисунок 5">
            <a:extLst>
              <a:ext uri="{FF2B5EF4-FFF2-40B4-BE49-F238E27FC236}">
                <a16:creationId xmlns:a16="http://schemas.microsoft.com/office/drawing/2014/main" id="{D902A9DC-DF48-C156-641A-E11615E6DBA4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860850" y="690114"/>
            <a:ext cx="3552015" cy="2364942"/>
          </a:xfrm>
          <a:prstGeom prst="rect">
            <a:avLst/>
          </a:prstGeom>
        </p:spPr>
      </p:pic>
      <p:sp>
        <p:nvSpPr>
          <p:cNvPr id="7" name="Заголовок 1">
            <a:extLst>
              <a:ext uri="{FF2B5EF4-FFF2-40B4-BE49-F238E27FC236}">
                <a16:creationId xmlns:a16="http://schemas.microsoft.com/office/drawing/2014/main" id="{275FC0FB-37B3-3176-4722-629656441487}"/>
              </a:ext>
            </a:extLst>
          </p:cNvPr>
          <p:cNvSpPr txBox="1">
            <a:spLocks/>
          </p:cNvSpPr>
          <p:nvPr/>
        </p:nvSpPr>
        <p:spPr>
          <a:xfrm>
            <a:off x="5975306" y="1733527"/>
            <a:ext cx="1056855" cy="369752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20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Hem</a:t>
            </a:r>
            <a:r>
              <a:rPr lang="ru-RU" sz="20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2</a:t>
            </a:r>
          </a:p>
        </p:txBody>
      </p:sp>
      <p:pic>
        <p:nvPicPr>
          <p:cNvPr id="8" name="Рисунок 7">
            <a:extLst>
              <a:ext uri="{FF2B5EF4-FFF2-40B4-BE49-F238E27FC236}">
                <a16:creationId xmlns:a16="http://schemas.microsoft.com/office/drawing/2014/main" id="{48DCCF99-F668-86A9-74E8-C586FA716C2B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31159" y="690114"/>
            <a:ext cx="3552013" cy="2364942"/>
          </a:xfrm>
          <a:prstGeom prst="rect">
            <a:avLst/>
          </a:prstGeom>
        </p:spPr>
      </p:pic>
      <p:sp>
        <p:nvSpPr>
          <p:cNvPr id="9" name="Заголовок 1">
            <a:extLst>
              <a:ext uri="{FF2B5EF4-FFF2-40B4-BE49-F238E27FC236}">
                <a16:creationId xmlns:a16="http://schemas.microsoft.com/office/drawing/2014/main" id="{EF7ED1AC-471A-6D68-22AD-E93F644E5674}"/>
              </a:ext>
            </a:extLst>
          </p:cNvPr>
          <p:cNvSpPr txBox="1">
            <a:spLocks/>
          </p:cNvSpPr>
          <p:nvPr/>
        </p:nvSpPr>
        <p:spPr>
          <a:xfrm>
            <a:off x="231160" y="786715"/>
            <a:ext cx="1545008" cy="369752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20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Hem</a:t>
            </a:r>
            <a:r>
              <a:rPr lang="ru-RU" sz="20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1</a:t>
            </a:r>
          </a:p>
        </p:txBody>
      </p:sp>
      <p:cxnSp>
        <p:nvCxnSpPr>
          <p:cNvPr id="10" name="Прямая соединительная линия 9">
            <a:extLst>
              <a:ext uri="{FF2B5EF4-FFF2-40B4-BE49-F238E27FC236}">
                <a16:creationId xmlns:a16="http://schemas.microsoft.com/office/drawing/2014/main" id="{DA68FF00-82A9-7F0E-B8B4-FC9851691601}"/>
              </a:ext>
            </a:extLst>
          </p:cNvPr>
          <p:cNvCxnSpPr>
            <a:cxnSpLocks/>
          </p:cNvCxnSpPr>
          <p:nvPr/>
        </p:nvCxnSpPr>
        <p:spPr>
          <a:xfrm>
            <a:off x="1125921" y="958186"/>
            <a:ext cx="276717" cy="238466"/>
          </a:xfrm>
          <a:prstGeom prst="line">
            <a:avLst/>
          </a:prstGeom>
          <a:ln w="476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Прямая соединительная линия 10">
            <a:extLst>
              <a:ext uri="{FF2B5EF4-FFF2-40B4-BE49-F238E27FC236}">
                <a16:creationId xmlns:a16="http://schemas.microsoft.com/office/drawing/2014/main" id="{1E8BF2EC-91CE-DA52-B734-8597C43F3142}"/>
              </a:ext>
            </a:extLst>
          </p:cNvPr>
          <p:cNvCxnSpPr>
            <a:cxnSpLocks/>
          </p:cNvCxnSpPr>
          <p:nvPr/>
        </p:nvCxnSpPr>
        <p:spPr>
          <a:xfrm>
            <a:off x="3001250" y="2900708"/>
            <a:ext cx="599366" cy="0"/>
          </a:xfrm>
          <a:prstGeom prst="line">
            <a:avLst/>
          </a:prstGeom>
          <a:ln w="117475">
            <a:solidFill>
              <a:schemeClr val="bg1">
                <a:alpha val="64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Заголовок 1">
            <a:extLst>
              <a:ext uri="{FF2B5EF4-FFF2-40B4-BE49-F238E27FC236}">
                <a16:creationId xmlns:a16="http://schemas.microsoft.com/office/drawing/2014/main" id="{676B42CE-25BB-3E3B-9D92-23705E19170C}"/>
              </a:ext>
            </a:extLst>
          </p:cNvPr>
          <p:cNvSpPr txBox="1">
            <a:spLocks/>
          </p:cNvSpPr>
          <p:nvPr/>
        </p:nvSpPr>
        <p:spPr>
          <a:xfrm>
            <a:off x="2796535" y="2531115"/>
            <a:ext cx="979100" cy="369752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ru-RU" sz="1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0.25 мм</a:t>
            </a:r>
          </a:p>
        </p:txBody>
      </p:sp>
      <p:cxnSp>
        <p:nvCxnSpPr>
          <p:cNvPr id="13" name="Прямая соединительная линия 12">
            <a:extLst>
              <a:ext uri="{FF2B5EF4-FFF2-40B4-BE49-F238E27FC236}">
                <a16:creationId xmlns:a16="http://schemas.microsoft.com/office/drawing/2014/main" id="{C497C5F3-1C41-0F4E-A155-C1A6FF20FEEA}"/>
              </a:ext>
            </a:extLst>
          </p:cNvPr>
          <p:cNvCxnSpPr>
            <a:cxnSpLocks/>
          </p:cNvCxnSpPr>
          <p:nvPr/>
        </p:nvCxnSpPr>
        <p:spPr>
          <a:xfrm>
            <a:off x="6564734" y="2900708"/>
            <a:ext cx="661144" cy="0"/>
          </a:xfrm>
          <a:prstGeom prst="line">
            <a:avLst/>
          </a:prstGeom>
          <a:ln w="117475">
            <a:solidFill>
              <a:schemeClr val="bg1">
                <a:alpha val="64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Заголовок 1">
            <a:extLst>
              <a:ext uri="{FF2B5EF4-FFF2-40B4-BE49-F238E27FC236}">
                <a16:creationId xmlns:a16="http://schemas.microsoft.com/office/drawing/2014/main" id="{B6F21D49-D709-B26A-A417-87237AD5221B}"/>
              </a:ext>
            </a:extLst>
          </p:cNvPr>
          <p:cNvSpPr txBox="1">
            <a:spLocks/>
          </p:cNvSpPr>
          <p:nvPr/>
        </p:nvSpPr>
        <p:spPr>
          <a:xfrm>
            <a:off x="6417678" y="2531115"/>
            <a:ext cx="995187" cy="369752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ru-RU" sz="1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0.5 мм</a:t>
            </a:r>
          </a:p>
        </p:txBody>
      </p:sp>
      <p:sp>
        <p:nvSpPr>
          <p:cNvPr id="19" name="Заголовок 1">
            <a:extLst>
              <a:ext uri="{FF2B5EF4-FFF2-40B4-BE49-F238E27FC236}">
                <a16:creationId xmlns:a16="http://schemas.microsoft.com/office/drawing/2014/main" id="{23E75C42-CA4D-9CAF-AB84-CFDBDABC57AC}"/>
              </a:ext>
            </a:extLst>
          </p:cNvPr>
          <p:cNvSpPr txBox="1">
            <a:spLocks/>
          </p:cNvSpPr>
          <p:nvPr/>
        </p:nvSpPr>
        <p:spPr>
          <a:xfrm>
            <a:off x="231160" y="1718095"/>
            <a:ext cx="1545008" cy="369752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20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Mag</a:t>
            </a:r>
            <a:endParaRPr lang="ru-RU" sz="20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1" name="Прямоугольник 20">
            <a:extLst>
              <a:ext uri="{FF2B5EF4-FFF2-40B4-BE49-F238E27FC236}">
                <a16:creationId xmlns:a16="http://schemas.microsoft.com/office/drawing/2014/main" id="{6E7B814A-A786-0C89-D4B3-B1EDE0806AFB}"/>
              </a:ext>
            </a:extLst>
          </p:cNvPr>
          <p:cNvSpPr/>
          <p:nvPr/>
        </p:nvSpPr>
        <p:spPr>
          <a:xfrm>
            <a:off x="2670652" y="164165"/>
            <a:ext cx="2225040" cy="334815"/>
          </a:xfrm>
          <a:prstGeom prst="rect">
            <a:avLst/>
          </a:prstGeom>
          <a:solidFill>
            <a:schemeClr val="tx2">
              <a:alpha val="31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22" name="Заголовок 1">
            <a:extLst>
              <a:ext uri="{FF2B5EF4-FFF2-40B4-BE49-F238E27FC236}">
                <a16:creationId xmlns:a16="http://schemas.microsoft.com/office/drawing/2014/main" id="{DBA6444A-0CB6-4A2C-6363-EC97B4765011}"/>
              </a:ext>
            </a:extLst>
          </p:cNvPr>
          <p:cNvSpPr txBox="1">
            <a:spLocks/>
          </p:cNvSpPr>
          <p:nvPr/>
        </p:nvSpPr>
        <p:spPr>
          <a:xfrm>
            <a:off x="2670652" y="164164"/>
            <a:ext cx="2225040" cy="33481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ru-RU" sz="2000" b="1" dirty="0">
                <a:latin typeface="Arial" panose="020B0604020202020204" pitchFamily="34" charset="0"/>
                <a:cs typeface="Arial" panose="020B0604020202020204" pitchFamily="34" charset="0"/>
              </a:rPr>
              <a:t>Оксиды железа</a:t>
            </a:r>
          </a:p>
        </p:txBody>
      </p:sp>
      <p:pic>
        <p:nvPicPr>
          <p:cNvPr id="24" name="Рисунок 23">
            <a:extLst>
              <a:ext uri="{FF2B5EF4-FFF2-40B4-BE49-F238E27FC236}">
                <a16:creationId xmlns:a16="http://schemas.microsoft.com/office/drawing/2014/main" id="{D7E0FD6F-24CB-934A-41B4-139D4826CF0C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3575" y="3055056"/>
            <a:ext cx="5052380" cy="3802944"/>
          </a:xfrm>
          <a:prstGeom prst="rect">
            <a:avLst/>
          </a:prstGeom>
        </p:spPr>
      </p:pic>
      <p:sp>
        <p:nvSpPr>
          <p:cNvPr id="25" name="Прямоугольник 24">
            <a:extLst>
              <a:ext uri="{FF2B5EF4-FFF2-40B4-BE49-F238E27FC236}">
                <a16:creationId xmlns:a16="http://schemas.microsoft.com/office/drawing/2014/main" id="{14116558-4D7C-F80F-49A5-AC120593EDDC}"/>
              </a:ext>
            </a:extLst>
          </p:cNvPr>
          <p:cNvSpPr/>
          <p:nvPr/>
        </p:nvSpPr>
        <p:spPr>
          <a:xfrm>
            <a:off x="5145955" y="3683359"/>
            <a:ext cx="2277355" cy="2924123"/>
          </a:xfrm>
          <a:prstGeom prst="rect">
            <a:avLst/>
          </a:prstGeom>
          <a:solidFill>
            <a:schemeClr val="accent1">
              <a:alpha val="19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26" name="Прямоугольник 25">
            <a:extLst>
              <a:ext uri="{FF2B5EF4-FFF2-40B4-BE49-F238E27FC236}">
                <a16:creationId xmlns:a16="http://schemas.microsoft.com/office/drawing/2014/main" id="{FE452AEC-F20D-CE5C-CA5F-77851B08AE6E}"/>
              </a:ext>
            </a:extLst>
          </p:cNvPr>
          <p:cNvSpPr/>
          <p:nvPr/>
        </p:nvSpPr>
        <p:spPr>
          <a:xfrm>
            <a:off x="5378539" y="4225879"/>
            <a:ext cx="268356" cy="258418"/>
          </a:xfrm>
          <a:prstGeom prst="rect">
            <a:avLst/>
          </a:prstGeom>
          <a:solidFill>
            <a:srgbClr val="B6357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27" name="Прямоугольник 26">
            <a:extLst>
              <a:ext uri="{FF2B5EF4-FFF2-40B4-BE49-F238E27FC236}">
                <a16:creationId xmlns:a16="http://schemas.microsoft.com/office/drawing/2014/main" id="{E3C6D7CA-4DCE-C789-EED4-E5F24DDA6E50}"/>
              </a:ext>
            </a:extLst>
          </p:cNvPr>
          <p:cNvSpPr/>
          <p:nvPr/>
        </p:nvSpPr>
        <p:spPr>
          <a:xfrm>
            <a:off x="5378539" y="4608982"/>
            <a:ext cx="268356" cy="258418"/>
          </a:xfrm>
          <a:prstGeom prst="rect">
            <a:avLst/>
          </a:prstGeom>
          <a:solidFill>
            <a:srgbClr val="79358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28" name="Прямоугольник 27">
            <a:extLst>
              <a:ext uri="{FF2B5EF4-FFF2-40B4-BE49-F238E27FC236}">
                <a16:creationId xmlns:a16="http://schemas.microsoft.com/office/drawing/2014/main" id="{67F3E7A4-4BA0-BF57-9B30-9045EEC7A3AA}"/>
              </a:ext>
            </a:extLst>
          </p:cNvPr>
          <p:cNvSpPr/>
          <p:nvPr/>
        </p:nvSpPr>
        <p:spPr>
          <a:xfrm>
            <a:off x="5378539" y="4993239"/>
            <a:ext cx="268356" cy="258418"/>
          </a:xfrm>
          <a:prstGeom prst="rect">
            <a:avLst/>
          </a:prstGeom>
          <a:solidFill>
            <a:srgbClr val="3E14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29" name="Прямоугольник 28">
            <a:extLst>
              <a:ext uri="{FF2B5EF4-FFF2-40B4-BE49-F238E27FC236}">
                <a16:creationId xmlns:a16="http://schemas.microsoft.com/office/drawing/2014/main" id="{1882B5BD-F957-1799-B7E6-481CC8EE3E1B}"/>
              </a:ext>
            </a:extLst>
          </p:cNvPr>
          <p:cNvSpPr/>
          <p:nvPr/>
        </p:nvSpPr>
        <p:spPr>
          <a:xfrm>
            <a:off x="5378539" y="5377496"/>
            <a:ext cx="268356" cy="258418"/>
          </a:xfrm>
          <a:prstGeom prst="rect">
            <a:avLst/>
          </a:prstGeom>
          <a:solidFill>
            <a:srgbClr val="9EDC6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30" name="Прямоугольник 29">
            <a:extLst>
              <a:ext uri="{FF2B5EF4-FFF2-40B4-BE49-F238E27FC236}">
                <a16:creationId xmlns:a16="http://schemas.microsoft.com/office/drawing/2014/main" id="{1E3AD3F0-0037-BC56-5047-4601996F1BB3}"/>
              </a:ext>
            </a:extLst>
          </p:cNvPr>
          <p:cNvSpPr/>
          <p:nvPr/>
        </p:nvSpPr>
        <p:spPr>
          <a:xfrm>
            <a:off x="5378539" y="5778469"/>
            <a:ext cx="268356" cy="258418"/>
          </a:xfrm>
          <a:prstGeom prst="rect">
            <a:avLst/>
          </a:prstGeom>
          <a:solidFill>
            <a:srgbClr val="1D1C2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31" name="Прямоугольник 30">
            <a:extLst>
              <a:ext uri="{FF2B5EF4-FFF2-40B4-BE49-F238E27FC236}">
                <a16:creationId xmlns:a16="http://schemas.microsoft.com/office/drawing/2014/main" id="{9045B21B-18BE-ED38-DCA9-1E3161C3D15E}"/>
              </a:ext>
            </a:extLst>
          </p:cNvPr>
          <p:cNvSpPr/>
          <p:nvPr/>
        </p:nvSpPr>
        <p:spPr>
          <a:xfrm>
            <a:off x="6706618" y="4608982"/>
            <a:ext cx="268356" cy="258418"/>
          </a:xfrm>
          <a:prstGeom prst="rect">
            <a:avLst/>
          </a:prstGeom>
          <a:solidFill>
            <a:srgbClr val="AFDFD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32" name="Прямоугольник 31">
            <a:extLst>
              <a:ext uri="{FF2B5EF4-FFF2-40B4-BE49-F238E27FC236}">
                <a16:creationId xmlns:a16="http://schemas.microsoft.com/office/drawing/2014/main" id="{9DFD86AF-50B4-17E8-43EB-1273D33264A0}"/>
              </a:ext>
            </a:extLst>
          </p:cNvPr>
          <p:cNvSpPr/>
          <p:nvPr/>
        </p:nvSpPr>
        <p:spPr>
          <a:xfrm>
            <a:off x="6706618" y="4225879"/>
            <a:ext cx="268356" cy="258418"/>
          </a:xfrm>
          <a:prstGeom prst="rect">
            <a:avLst/>
          </a:prstGeom>
          <a:solidFill>
            <a:srgbClr val="E4BD5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33" name="Прямоугольник 32">
            <a:extLst>
              <a:ext uri="{FF2B5EF4-FFF2-40B4-BE49-F238E27FC236}">
                <a16:creationId xmlns:a16="http://schemas.microsoft.com/office/drawing/2014/main" id="{6D2E8ED2-790C-2D51-3F56-9EEEAC6FB84A}"/>
              </a:ext>
            </a:extLst>
          </p:cNvPr>
          <p:cNvSpPr/>
          <p:nvPr/>
        </p:nvSpPr>
        <p:spPr>
          <a:xfrm>
            <a:off x="6712140" y="4993239"/>
            <a:ext cx="268356" cy="258418"/>
          </a:xfrm>
          <a:prstGeom prst="rect">
            <a:avLst/>
          </a:prstGeom>
          <a:solidFill>
            <a:srgbClr val="F3E87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34" name="Прямоугольник 33">
            <a:extLst>
              <a:ext uri="{FF2B5EF4-FFF2-40B4-BE49-F238E27FC236}">
                <a16:creationId xmlns:a16="http://schemas.microsoft.com/office/drawing/2014/main" id="{594ACAEA-FBF6-B4A5-45DA-BBBB192065EA}"/>
              </a:ext>
            </a:extLst>
          </p:cNvPr>
          <p:cNvSpPr/>
          <p:nvPr/>
        </p:nvSpPr>
        <p:spPr>
          <a:xfrm>
            <a:off x="6706618" y="5376342"/>
            <a:ext cx="268356" cy="258418"/>
          </a:xfrm>
          <a:prstGeom prst="rect">
            <a:avLst/>
          </a:prstGeom>
          <a:solidFill>
            <a:srgbClr val="A2623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35" name="Прямоугольник 34">
            <a:extLst>
              <a:ext uri="{FF2B5EF4-FFF2-40B4-BE49-F238E27FC236}">
                <a16:creationId xmlns:a16="http://schemas.microsoft.com/office/drawing/2014/main" id="{CC84B44E-3C3B-66AB-52B1-4174615C0A41}"/>
              </a:ext>
            </a:extLst>
          </p:cNvPr>
          <p:cNvSpPr/>
          <p:nvPr/>
        </p:nvSpPr>
        <p:spPr>
          <a:xfrm>
            <a:off x="6706618" y="5778469"/>
            <a:ext cx="268356" cy="258418"/>
          </a:xfrm>
          <a:prstGeom prst="rect">
            <a:avLst/>
          </a:prstGeom>
          <a:solidFill>
            <a:srgbClr val="BA64A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36" name="Заголовок 1">
            <a:extLst>
              <a:ext uri="{FF2B5EF4-FFF2-40B4-BE49-F238E27FC236}">
                <a16:creationId xmlns:a16="http://schemas.microsoft.com/office/drawing/2014/main" id="{5AE91A43-718C-8AD5-FDC2-C52093E90C15}"/>
              </a:ext>
            </a:extLst>
          </p:cNvPr>
          <p:cNvSpPr txBox="1">
            <a:spLocks/>
          </p:cNvSpPr>
          <p:nvPr/>
        </p:nvSpPr>
        <p:spPr>
          <a:xfrm>
            <a:off x="5644611" y="4101195"/>
            <a:ext cx="522804" cy="507787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Fe</a:t>
            </a:r>
            <a:endParaRPr lang="ru-RU" sz="16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7" name="Заголовок 1">
            <a:extLst>
              <a:ext uri="{FF2B5EF4-FFF2-40B4-BE49-F238E27FC236}">
                <a16:creationId xmlns:a16="http://schemas.microsoft.com/office/drawing/2014/main" id="{400BB136-80AF-EA30-D76C-D8E5B645D46E}"/>
              </a:ext>
            </a:extLst>
          </p:cNvPr>
          <p:cNvSpPr txBox="1">
            <a:spLocks/>
          </p:cNvSpPr>
          <p:nvPr/>
        </p:nvSpPr>
        <p:spPr>
          <a:xfrm>
            <a:off x="5644611" y="4485452"/>
            <a:ext cx="522804" cy="507787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Mg</a:t>
            </a:r>
            <a:endParaRPr lang="ru-RU" sz="16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8" name="Заголовок 1">
            <a:extLst>
              <a:ext uri="{FF2B5EF4-FFF2-40B4-BE49-F238E27FC236}">
                <a16:creationId xmlns:a16="http://schemas.microsoft.com/office/drawing/2014/main" id="{4D025903-395A-6C38-F91B-C4673394C981}"/>
              </a:ext>
            </a:extLst>
          </p:cNvPr>
          <p:cNvSpPr txBox="1">
            <a:spLocks/>
          </p:cNvSpPr>
          <p:nvPr/>
        </p:nvSpPr>
        <p:spPr>
          <a:xfrm>
            <a:off x="5644611" y="4878066"/>
            <a:ext cx="522804" cy="507787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Ca</a:t>
            </a:r>
            <a:endParaRPr lang="ru-RU" sz="16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9" name="Заголовок 1">
            <a:extLst>
              <a:ext uri="{FF2B5EF4-FFF2-40B4-BE49-F238E27FC236}">
                <a16:creationId xmlns:a16="http://schemas.microsoft.com/office/drawing/2014/main" id="{0184FA15-4037-665C-DC51-A3AB0676CD47}"/>
              </a:ext>
            </a:extLst>
          </p:cNvPr>
          <p:cNvSpPr txBox="1">
            <a:spLocks/>
          </p:cNvSpPr>
          <p:nvPr/>
        </p:nvSpPr>
        <p:spPr>
          <a:xfrm>
            <a:off x="5644611" y="5262323"/>
            <a:ext cx="521454" cy="503262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Ti</a:t>
            </a:r>
            <a:endParaRPr lang="ru-RU" sz="16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0" name="Заголовок 1">
            <a:extLst>
              <a:ext uri="{FF2B5EF4-FFF2-40B4-BE49-F238E27FC236}">
                <a16:creationId xmlns:a16="http://schemas.microsoft.com/office/drawing/2014/main" id="{A5C5B426-8B0A-476A-10EC-52E42AB74DED}"/>
              </a:ext>
            </a:extLst>
          </p:cNvPr>
          <p:cNvSpPr txBox="1">
            <a:spLocks/>
          </p:cNvSpPr>
          <p:nvPr/>
        </p:nvSpPr>
        <p:spPr>
          <a:xfrm>
            <a:off x="5656443" y="5656047"/>
            <a:ext cx="499301" cy="503262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Si</a:t>
            </a:r>
            <a:endParaRPr lang="ru-RU" sz="16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1" name="Заголовок 1">
            <a:extLst>
              <a:ext uri="{FF2B5EF4-FFF2-40B4-BE49-F238E27FC236}">
                <a16:creationId xmlns:a16="http://schemas.microsoft.com/office/drawing/2014/main" id="{2F240162-8826-59FF-0CDB-B7B116818664}"/>
              </a:ext>
            </a:extLst>
          </p:cNvPr>
          <p:cNvSpPr txBox="1">
            <a:spLocks/>
          </p:cNvSpPr>
          <p:nvPr/>
        </p:nvSpPr>
        <p:spPr>
          <a:xfrm>
            <a:off x="6968555" y="4105720"/>
            <a:ext cx="499301" cy="503262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Cr</a:t>
            </a:r>
            <a:endParaRPr lang="ru-RU" sz="16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2" name="Заголовок 1">
            <a:extLst>
              <a:ext uri="{FF2B5EF4-FFF2-40B4-BE49-F238E27FC236}">
                <a16:creationId xmlns:a16="http://schemas.microsoft.com/office/drawing/2014/main" id="{392B3EC0-D076-FEA7-D4AB-79EE65ADA9BB}"/>
              </a:ext>
            </a:extLst>
          </p:cNvPr>
          <p:cNvSpPr txBox="1">
            <a:spLocks/>
          </p:cNvSpPr>
          <p:nvPr/>
        </p:nvSpPr>
        <p:spPr>
          <a:xfrm>
            <a:off x="6968555" y="4495346"/>
            <a:ext cx="499301" cy="503262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Al</a:t>
            </a:r>
            <a:endParaRPr lang="ru-RU" sz="16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3" name="Заголовок 1">
            <a:extLst>
              <a:ext uri="{FF2B5EF4-FFF2-40B4-BE49-F238E27FC236}">
                <a16:creationId xmlns:a16="http://schemas.microsoft.com/office/drawing/2014/main" id="{33DEC3C1-3CEB-96D2-C86F-B343E97412D7}"/>
              </a:ext>
            </a:extLst>
          </p:cNvPr>
          <p:cNvSpPr txBox="1">
            <a:spLocks/>
          </p:cNvSpPr>
          <p:nvPr/>
        </p:nvSpPr>
        <p:spPr>
          <a:xfrm>
            <a:off x="6974975" y="4873923"/>
            <a:ext cx="500794" cy="503262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Na</a:t>
            </a:r>
            <a:endParaRPr lang="ru-RU" sz="16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4" name="Заголовок 1">
            <a:extLst>
              <a:ext uri="{FF2B5EF4-FFF2-40B4-BE49-F238E27FC236}">
                <a16:creationId xmlns:a16="http://schemas.microsoft.com/office/drawing/2014/main" id="{026201B1-8277-FF10-C026-A44DE677F96D}"/>
              </a:ext>
            </a:extLst>
          </p:cNvPr>
          <p:cNvSpPr txBox="1">
            <a:spLocks/>
          </p:cNvSpPr>
          <p:nvPr/>
        </p:nvSpPr>
        <p:spPr>
          <a:xfrm>
            <a:off x="6980495" y="5269263"/>
            <a:ext cx="495273" cy="503262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Co</a:t>
            </a:r>
            <a:endParaRPr lang="ru-RU" sz="16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5" name="Заголовок 1">
            <a:extLst>
              <a:ext uri="{FF2B5EF4-FFF2-40B4-BE49-F238E27FC236}">
                <a16:creationId xmlns:a16="http://schemas.microsoft.com/office/drawing/2014/main" id="{94461320-9FF9-106B-D49F-F33369E10BB6}"/>
              </a:ext>
            </a:extLst>
          </p:cNvPr>
          <p:cNvSpPr txBox="1">
            <a:spLocks/>
          </p:cNvSpPr>
          <p:nvPr/>
        </p:nvSpPr>
        <p:spPr>
          <a:xfrm>
            <a:off x="6968555" y="5664603"/>
            <a:ext cx="485013" cy="503262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Cu</a:t>
            </a:r>
            <a:endParaRPr lang="ru-RU" sz="16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9" name="Номер слайда 48">
            <a:extLst>
              <a:ext uri="{FF2B5EF4-FFF2-40B4-BE49-F238E27FC236}">
                <a16:creationId xmlns:a16="http://schemas.microsoft.com/office/drawing/2014/main" id="{BD3144AC-1516-4D42-2ED1-20A6563EAA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2240CE-82D0-450A-9966-52B283054DC1}" type="slidenum">
              <a:rPr lang="ru-RU" smtClean="0"/>
              <a:t>23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51371678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Рисунок 4">
            <a:extLst>
              <a:ext uri="{FF2B5EF4-FFF2-40B4-BE49-F238E27FC236}">
                <a16:creationId xmlns:a16="http://schemas.microsoft.com/office/drawing/2014/main" id="{EBB908F0-AB02-9C1F-B861-4F68F4576D0E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2080" y="81280"/>
            <a:ext cx="5659120" cy="5055942"/>
          </a:xfrm>
          <a:prstGeom prst="rect">
            <a:avLst/>
          </a:prstGeom>
        </p:spPr>
      </p:pic>
      <p:pic>
        <p:nvPicPr>
          <p:cNvPr id="7" name="Рисунок 6">
            <a:extLst>
              <a:ext uri="{FF2B5EF4-FFF2-40B4-BE49-F238E27FC236}">
                <a16:creationId xmlns:a16="http://schemas.microsoft.com/office/drawing/2014/main" id="{82B1E76B-C622-6572-834C-67C3E601CF09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62147" y="0"/>
            <a:ext cx="5089979" cy="4329601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62FCF230-7353-B592-F137-E25046936C6E}"/>
              </a:ext>
            </a:extLst>
          </p:cNvPr>
          <p:cNvSpPr txBox="1"/>
          <p:nvPr/>
        </p:nvSpPr>
        <p:spPr>
          <a:xfrm>
            <a:off x="1031240" y="5149094"/>
            <a:ext cx="38608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(Dupuis, Beaudoin, 2011; </a:t>
            </a:r>
            <a:r>
              <a:rPr lang="en-US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Nadoll</a:t>
            </a:r>
            <a:r>
              <a:rPr lang="en-US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2011)</a:t>
            </a:r>
            <a:endParaRPr lang="ru-RU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B6B06A6F-89D5-C0E9-846B-56EACCA949A0}"/>
              </a:ext>
            </a:extLst>
          </p:cNvPr>
          <p:cNvSpPr txBox="1"/>
          <p:nvPr/>
        </p:nvSpPr>
        <p:spPr>
          <a:xfrm>
            <a:off x="8610600" y="4268905"/>
            <a:ext cx="175768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(Hu et al., 2014)</a:t>
            </a:r>
            <a:endParaRPr lang="ru-RU" dirty="0"/>
          </a:p>
        </p:txBody>
      </p:sp>
      <p:graphicFrame>
        <p:nvGraphicFramePr>
          <p:cNvPr id="15" name="Объект 14">
            <a:extLst>
              <a:ext uri="{FF2B5EF4-FFF2-40B4-BE49-F238E27FC236}">
                <a16:creationId xmlns:a16="http://schemas.microsoft.com/office/drawing/2014/main" id="{C81A1085-2652-81FA-9C43-D2EB3CF5FD8D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850089074"/>
              </p:ext>
            </p:extLst>
          </p:nvPr>
        </p:nvGraphicFramePr>
        <p:xfrm>
          <a:off x="93882" y="5742328"/>
          <a:ext cx="1035734" cy="1071449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CorelDRAW" r:id="rId4" imgW="1242308" imgH="1286035" progId="CorelDraw.Graphic.22">
                  <p:embed/>
                </p:oleObj>
              </mc:Choice>
              <mc:Fallback>
                <p:oleObj name="CorelDRAW" r:id="rId4" imgW="1242308" imgH="1286035" progId="CorelDraw.Graphic.2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93882" y="5742328"/>
                        <a:ext cx="1035734" cy="1071449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6" name="Объект 15">
            <a:extLst>
              <a:ext uri="{FF2B5EF4-FFF2-40B4-BE49-F238E27FC236}">
                <a16:creationId xmlns:a16="http://schemas.microsoft.com/office/drawing/2014/main" id="{50187DC8-73DD-398F-3257-38C6D63DB3C8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166005401"/>
              </p:ext>
            </p:extLst>
          </p:nvPr>
        </p:nvGraphicFramePr>
        <p:xfrm>
          <a:off x="1211323" y="5809704"/>
          <a:ext cx="1546325" cy="962981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CorelDRAW" r:id="rId6" imgW="1856019" imgH="1155555" progId="CorelDraw.Graphic.22">
                  <p:embed/>
                </p:oleObj>
              </mc:Choice>
              <mc:Fallback>
                <p:oleObj name="CorelDRAW" r:id="rId6" imgW="1856019" imgH="1155555" progId="CorelDraw.Graphic.2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7"/>
                      <a:stretch>
                        <a:fillRect/>
                      </a:stretch>
                    </p:blipFill>
                    <p:spPr>
                      <a:xfrm>
                        <a:off x="1211323" y="5809704"/>
                        <a:ext cx="1546325" cy="962981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7" name="Объект 16">
            <a:extLst>
              <a:ext uri="{FF2B5EF4-FFF2-40B4-BE49-F238E27FC236}">
                <a16:creationId xmlns:a16="http://schemas.microsoft.com/office/drawing/2014/main" id="{FC97C8A2-5C11-E255-D1FC-51A5E33E82EF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912004126"/>
              </p:ext>
            </p:extLst>
          </p:nvPr>
        </p:nvGraphicFramePr>
        <p:xfrm>
          <a:off x="2839355" y="5776895"/>
          <a:ext cx="1462991" cy="98414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CorelDRAW" r:id="rId8" imgW="1756499" imgH="1181139" progId="CorelDraw.Graphic.22">
                  <p:embed/>
                </p:oleObj>
              </mc:Choice>
              <mc:Fallback>
                <p:oleObj name="CorelDRAW" r:id="rId8" imgW="1756499" imgH="1181139" progId="CorelDraw.Graphic.2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9"/>
                      <a:stretch>
                        <a:fillRect/>
                      </a:stretch>
                    </p:blipFill>
                    <p:spPr>
                      <a:xfrm>
                        <a:off x="2839355" y="5776895"/>
                        <a:ext cx="1462991" cy="984146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8" name="Объект 17">
            <a:extLst>
              <a:ext uri="{FF2B5EF4-FFF2-40B4-BE49-F238E27FC236}">
                <a16:creationId xmlns:a16="http://schemas.microsoft.com/office/drawing/2014/main" id="{A10A8539-4BCA-9840-B00E-648D086F1227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638035290"/>
              </p:ext>
            </p:extLst>
          </p:nvPr>
        </p:nvGraphicFramePr>
        <p:xfrm>
          <a:off x="4467387" y="5780688"/>
          <a:ext cx="1538390" cy="99472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CorelDRAW" r:id="rId10" imgW="1846663" imgH="1193932" progId="CorelDraw.Graphic.22">
                  <p:embed/>
                </p:oleObj>
              </mc:Choice>
              <mc:Fallback>
                <p:oleObj name="CorelDRAW" r:id="rId10" imgW="1846663" imgH="1193932" progId="CorelDraw.Graphic.2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11"/>
                      <a:stretch>
                        <a:fillRect/>
                      </a:stretch>
                    </p:blipFill>
                    <p:spPr>
                      <a:xfrm>
                        <a:off x="4467387" y="5780688"/>
                        <a:ext cx="1538390" cy="99472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19" name="Овал 18">
            <a:extLst>
              <a:ext uri="{FF2B5EF4-FFF2-40B4-BE49-F238E27FC236}">
                <a16:creationId xmlns:a16="http://schemas.microsoft.com/office/drawing/2014/main" id="{4BF2E23E-AD40-9560-6CEC-231D8DD60590}"/>
              </a:ext>
            </a:extLst>
          </p:cNvPr>
          <p:cNvSpPr/>
          <p:nvPr/>
        </p:nvSpPr>
        <p:spPr>
          <a:xfrm>
            <a:off x="3694545" y="1708727"/>
            <a:ext cx="761117" cy="711092"/>
          </a:xfrm>
          <a:prstGeom prst="ellipse">
            <a:avLst/>
          </a:prstGeom>
          <a:noFill/>
          <a:ln w="38100"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pic>
        <p:nvPicPr>
          <p:cNvPr id="20" name="Picture 63">
            <a:extLst>
              <a:ext uri="{FF2B5EF4-FFF2-40B4-BE49-F238E27FC236}">
                <a16:creationId xmlns:a16="http://schemas.microsoft.com/office/drawing/2014/main" id="{84CC7A5C-BB67-0D09-019E-B1BF149AB05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00802" y="4628173"/>
            <a:ext cx="2678279" cy="2144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62">
            <a:extLst>
              <a:ext uri="{FF2B5EF4-FFF2-40B4-BE49-F238E27FC236}">
                <a16:creationId xmlns:a16="http://schemas.microsoft.com/office/drawing/2014/main" id="{2D1A716F-1B30-4A0E-BE35-4D7DB20FDF0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7647"/>
          <a:stretch>
            <a:fillRect/>
          </a:stretch>
        </p:blipFill>
        <p:spPr bwMode="auto">
          <a:xfrm>
            <a:off x="9079081" y="4816603"/>
            <a:ext cx="3042543" cy="16646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xmlns:mc="http://schemas.openxmlformats.org/markup-compatibility/2006" val="000000" mc:Ignorable="a14" a14:legacySpreadsheetColorIndex="64"/>
                </a:solidFill>
              </a14:hiddenFill>
            </a:ext>
            <a:ext uri="{91240B29-F687-4F45-9708-019B960494DF}">
              <a14:hiddenLine xmlns:a14="http://schemas.microsoft.com/office/drawing/2010/main" w="1">
                <a:solidFill>
                  <a:srgbClr xmlns:mc="http://schemas.openxmlformats.org/markup-compatibility/2006" val="FFFFFF" mc:Ignorable="a14" a14:legacySpreadsheetColorIndex="65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cxnSp>
        <p:nvCxnSpPr>
          <p:cNvPr id="23" name="Прямая со стрелкой 22">
            <a:extLst>
              <a:ext uri="{FF2B5EF4-FFF2-40B4-BE49-F238E27FC236}">
                <a16:creationId xmlns:a16="http://schemas.microsoft.com/office/drawing/2014/main" id="{91AFC44E-2893-9C55-4295-F3D6C40CFFFB}"/>
              </a:ext>
            </a:extLst>
          </p:cNvPr>
          <p:cNvCxnSpPr>
            <a:cxnSpLocks/>
          </p:cNvCxnSpPr>
          <p:nvPr/>
        </p:nvCxnSpPr>
        <p:spPr>
          <a:xfrm>
            <a:off x="4425924" y="2251111"/>
            <a:ext cx="2547531" cy="2355599"/>
          </a:xfrm>
          <a:prstGeom prst="straightConnector1">
            <a:avLst/>
          </a:prstGeom>
          <a:ln w="38100">
            <a:solidFill>
              <a:srgbClr val="FFC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Прямая со стрелкой 23">
            <a:extLst>
              <a:ext uri="{FF2B5EF4-FFF2-40B4-BE49-F238E27FC236}">
                <a16:creationId xmlns:a16="http://schemas.microsoft.com/office/drawing/2014/main" id="{4C276FA3-AFCB-D96C-DF86-2213C7EAB372}"/>
              </a:ext>
            </a:extLst>
          </p:cNvPr>
          <p:cNvCxnSpPr>
            <a:cxnSpLocks/>
          </p:cNvCxnSpPr>
          <p:nvPr/>
        </p:nvCxnSpPr>
        <p:spPr>
          <a:xfrm>
            <a:off x="8372654" y="5149094"/>
            <a:ext cx="1020728" cy="185541"/>
          </a:xfrm>
          <a:prstGeom prst="straightConnector1">
            <a:avLst/>
          </a:prstGeom>
          <a:ln w="38100">
            <a:solidFill>
              <a:srgbClr val="FFC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Номер слайда 26">
            <a:extLst>
              <a:ext uri="{FF2B5EF4-FFF2-40B4-BE49-F238E27FC236}">
                <a16:creationId xmlns:a16="http://schemas.microsoft.com/office/drawing/2014/main" id="{D1FFC16E-B00A-67B7-77EA-1C7103CBF7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2240CE-82D0-450A-9966-52B283054DC1}" type="slidenum">
              <a:rPr lang="ru-RU" smtClean="0"/>
              <a:t>24</a:t>
            </a:fld>
            <a:endParaRPr lang="ru-RU"/>
          </a:p>
        </p:txBody>
      </p:sp>
      <p:sp>
        <p:nvSpPr>
          <p:cNvPr id="28" name="Заголовок 1">
            <a:extLst>
              <a:ext uri="{FF2B5EF4-FFF2-40B4-BE49-F238E27FC236}">
                <a16:creationId xmlns:a16="http://schemas.microsoft.com/office/drawing/2014/main" id="{7DA8FA8A-8FC9-CCD2-7584-4C3B3810A855}"/>
              </a:ext>
            </a:extLst>
          </p:cNvPr>
          <p:cNvSpPr txBox="1">
            <a:spLocks/>
          </p:cNvSpPr>
          <p:nvPr/>
        </p:nvSpPr>
        <p:spPr>
          <a:xfrm>
            <a:off x="9631263" y="4814278"/>
            <a:ext cx="2600960" cy="33481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2000" b="1" dirty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Ti-Fe </a:t>
            </a:r>
            <a:r>
              <a:rPr lang="ru-RU" sz="2000" b="1" dirty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включения</a:t>
            </a:r>
          </a:p>
        </p:txBody>
      </p:sp>
    </p:spTree>
    <p:extLst>
      <p:ext uri="{BB962C8B-B14F-4D97-AF65-F5344CB8AC3E}">
        <p14:creationId xmlns:p14="http://schemas.microsoft.com/office/powerpoint/2010/main" val="156084278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" name="Рисунок 27">
            <a:extLst>
              <a:ext uri="{FF2B5EF4-FFF2-40B4-BE49-F238E27FC236}">
                <a16:creationId xmlns:a16="http://schemas.microsoft.com/office/drawing/2014/main" id="{72ECE5EC-2F51-1DE3-3F27-79729D254C2B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3624" y="0"/>
            <a:ext cx="2898905" cy="2747709"/>
          </a:xfrm>
          <a:prstGeom prst="rect">
            <a:avLst/>
          </a:prstGeom>
        </p:spPr>
      </p:pic>
      <p:pic>
        <p:nvPicPr>
          <p:cNvPr id="13" name="Рисунок 12">
            <a:extLst>
              <a:ext uri="{FF2B5EF4-FFF2-40B4-BE49-F238E27FC236}">
                <a16:creationId xmlns:a16="http://schemas.microsoft.com/office/drawing/2014/main" id="{493A1795-9FE7-E5CF-280B-37E125A06480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74186" y="31436"/>
            <a:ext cx="3092819" cy="2716273"/>
          </a:xfrm>
          <a:prstGeom prst="rect">
            <a:avLst/>
          </a:prstGeom>
        </p:spPr>
      </p:pic>
      <p:pic>
        <p:nvPicPr>
          <p:cNvPr id="18" name="Рисунок 17">
            <a:extLst>
              <a:ext uri="{FF2B5EF4-FFF2-40B4-BE49-F238E27FC236}">
                <a16:creationId xmlns:a16="http://schemas.microsoft.com/office/drawing/2014/main" id="{31892DA7-A098-9139-B5BA-CED49F8CAE0D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75281" y="41284"/>
            <a:ext cx="2886360" cy="2716273"/>
          </a:xfrm>
          <a:prstGeom prst="rect">
            <a:avLst/>
          </a:prstGeom>
        </p:spPr>
      </p:pic>
      <p:pic>
        <p:nvPicPr>
          <p:cNvPr id="22" name="Рисунок 21">
            <a:extLst>
              <a:ext uri="{FF2B5EF4-FFF2-40B4-BE49-F238E27FC236}">
                <a16:creationId xmlns:a16="http://schemas.microsoft.com/office/drawing/2014/main" id="{5F151E38-9867-900E-0D30-617104C57978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67005" y="31436"/>
            <a:ext cx="3092819" cy="2706425"/>
          </a:xfrm>
          <a:prstGeom prst="rect">
            <a:avLst/>
          </a:prstGeom>
        </p:spPr>
      </p:pic>
      <p:pic>
        <p:nvPicPr>
          <p:cNvPr id="9" name="Рисунок 8">
            <a:extLst>
              <a:ext uri="{FF2B5EF4-FFF2-40B4-BE49-F238E27FC236}">
                <a16:creationId xmlns:a16="http://schemas.microsoft.com/office/drawing/2014/main" id="{242B997B-AA15-0158-FF3B-C054C01C2814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38017" y="2921850"/>
            <a:ext cx="2898905" cy="2706425"/>
          </a:xfrm>
          <a:prstGeom prst="rect">
            <a:avLst/>
          </a:prstGeom>
        </p:spPr>
      </p:pic>
      <p:pic>
        <p:nvPicPr>
          <p:cNvPr id="11" name="Рисунок 10">
            <a:extLst>
              <a:ext uri="{FF2B5EF4-FFF2-40B4-BE49-F238E27FC236}">
                <a16:creationId xmlns:a16="http://schemas.microsoft.com/office/drawing/2014/main" id="{558DD73A-53C5-9C84-FB48-5D10261A925E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545" y="2890414"/>
            <a:ext cx="2875281" cy="2737861"/>
          </a:xfrm>
          <a:prstGeom prst="rect">
            <a:avLst/>
          </a:prstGeom>
        </p:spPr>
      </p:pic>
      <p:pic>
        <p:nvPicPr>
          <p:cNvPr id="5" name="Рисунок 4">
            <a:extLst>
              <a:ext uri="{FF2B5EF4-FFF2-40B4-BE49-F238E27FC236}">
                <a16:creationId xmlns:a16="http://schemas.microsoft.com/office/drawing/2014/main" id="{9B5E0A63-3F4C-6972-426D-60856E3CEBA4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2736" y="2921850"/>
            <a:ext cx="2898905" cy="2706425"/>
          </a:xfrm>
          <a:prstGeom prst="rect">
            <a:avLst/>
          </a:prstGeom>
        </p:spPr>
      </p:pic>
      <p:sp>
        <p:nvSpPr>
          <p:cNvPr id="23" name="Заголовок 1">
            <a:extLst>
              <a:ext uri="{FF2B5EF4-FFF2-40B4-BE49-F238E27FC236}">
                <a16:creationId xmlns:a16="http://schemas.microsoft.com/office/drawing/2014/main" id="{7A86FDBC-15E2-F769-32D5-782D180DDFCB}"/>
              </a:ext>
            </a:extLst>
          </p:cNvPr>
          <p:cNvSpPr txBox="1">
            <a:spLocks/>
          </p:cNvSpPr>
          <p:nvPr/>
        </p:nvSpPr>
        <p:spPr>
          <a:xfrm>
            <a:off x="-12544" y="5770980"/>
            <a:ext cx="5066144" cy="415637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US" sz="2000" b="1" u="sng" dirty="0">
                <a:latin typeface="Arial" panose="020B0604020202020204" pitchFamily="34" charset="0"/>
                <a:cs typeface="Arial" panose="020B0604020202020204" pitchFamily="34" charset="0"/>
              </a:rPr>
              <a:t>Mag </a:t>
            </a:r>
            <a:r>
              <a:rPr lang="ru-RU" sz="2000" b="1" u="sng" dirty="0">
                <a:latin typeface="Arial" panose="020B0604020202020204" pitchFamily="34" charset="0"/>
                <a:cs typeface="Arial" panose="020B0604020202020204" pitchFamily="34" charset="0"/>
              </a:rPr>
              <a:t>и </a:t>
            </a:r>
            <a:r>
              <a:rPr lang="en-US" sz="2000" b="1" u="sng" dirty="0">
                <a:latin typeface="Arial" panose="020B0604020202020204" pitchFamily="34" charset="0"/>
                <a:cs typeface="Arial" panose="020B0604020202020204" pitchFamily="34" charset="0"/>
              </a:rPr>
              <a:t>Hem-1</a:t>
            </a:r>
            <a:r>
              <a:rPr lang="ru-RU" sz="2000" b="1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US" sz="2000" b="1" dirty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Mg</a:t>
            </a:r>
            <a:r>
              <a:rPr lang="ru-RU" sz="2000" b="1" dirty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2000" b="1" dirty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Al</a:t>
            </a:r>
            <a:r>
              <a:rPr lang="ru-RU" sz="2000" b="1" dirty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</a:t>
            </a:r>
            <a:r>
              <a:rPr lang="en-US" sz="2000" b="1" dirty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Mn</a:t>
            </a:r>
            <a:r>
              <a:rPr lang="ru-RU" sz="2000" b="1" dirty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2000" b="1" dirty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</a:t>
            </a:r>
            <a:r>
              <a:rPr lang="ru-RU" sz="2000" b="1" dirty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2000" b="1" dirty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Ni</a:t>
            </a:r>
            <a:r>
              <a:rPr lang="ru-RU" sz="2000" b="1" dirty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2000" b="1" dirty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Zn</a:t>
            </a:r>
            <a:r>
              <a:rPr lang="ru-RU" sz="2000" b="1" dirty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2000" b="1" dirty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Ga</a:t>
            </a:r>
            <a:r>
              <a:rPr lang="ru-RU" sz="2000" b="1" dirty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sp>
        <p:nvSpPr>
          <p:cNvPr id="24" name="Заголовок 1">
            <a:extLst>
              <a:ext uri="{FF2B5EF4-FFF2-40B4-BE49-F238E27FC236}">
                <a16:creationId xmlns:a16="http://schemas.microsoft.com/office/drawing/2014/main" id="{1D8E4877-EC8C-1504-8C41-05D177CDE2C5}"/>
              </a:ext>
            </a:extLst>
          </p:cNvPr>
          <p:cNvSpPr txBox="1">
            <a:spLocks/>
          </p:cNvSpPr>
          <p:nvPr/>
        </p:nvSpPr>
        <p:spPr>
          <a:xfrm>
            <a:off x="-12546" y="6329322"/>
            <a:ext cx="3522364" cy="415637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US" sz="2000" b="1" u="sng" dirty="0">
                <a:latin typeface="Arial" panose="020B0604020202020204" pitchFamily="34" charset="0"/>
                <a:cs typeface="Arial" panose="020B0604020202020204" pitchFamily="34" charset="0"/>
              </a:rPr>
              <a:t>Hem-</a:t>
            </a:r>
            <a:r>
              <a:rPr lang="ru-RU" sz="2000" b="1" u="sng" dirty="0">
                <a:latin typeface="Arial" panose="020B0604020202020204" pitchFamily="34" charset="0"/>
                <a:cs typeface="Arial" panose="020B0604020202020204" pitchFamily="34" charset="0"/>
              </a:rPr>
              <a:t>2</a:t>
            </a:r>
            <a:r>
              <a:rPr lang="ru-RU" sz="2000" b="1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US" sz="2000" b="1" dirty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</a:t>
            </a:r>
            <a:r>
              <a:rPr lang="ru-RU" sz="2000" b="1" dirty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2000" b="1" dirty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</a:t>
            </a:r>
            <a:r>
              <a:rPr lang="ru-RU" sz="2000" b="1" dirty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2000" b="1" dirty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</a:t>
            </a:r>
            <a:r>
              <a:rPr lang="ru-RU" sz="2000" b="1" dirty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2000" b="1" dirty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Sn</a:t>
            </a:r>
            <a:r>
              <a:rPr lang="ru-RU" sz="2000" b="1" dirty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cxnSp>
        <p:nvCxnSpPr>
          <p:cNvPr id="25" name="Прямая со стрелкой 24">
            <a:extLst>
              <a:ext uri="{FF2B5EF4-FFF2-40B4-BE49-F238E27FC236}">
                <a16:creationId xmlns:a16="http://schemas.microsoft.com/office/drawing/2014/main" id="{28F81B33-08C6-1F36-C0AB-2D421B63C8A4}"/>
              </a:ext>
            </a:extLst>
          </p:cNvPr>
          <p:cNvCxnSpPr>
            <a:cxnSpLocks/>
          </p:cNvCxnSpPr>
          <p:nvPr/>
        </p:nvCxnSpPr>
        <p:spPr>
          <a:xfrm flipV="1">
            <a:off x="5204711" y="5628275"/>
            <a:ext cx="0" cy="611690"/>
          </a:xfrm>
          <a:prstGeom prst="straightConnector1">
            <a:avLst/>
          </a:prstGeom>
          <a:ln w="82550">
            <a:solidFill>
              <a:srgbClr val="C55A1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Прямая со стрелкой 28">
            <a:extLst>
              <a:ext uri="{FF2B5EF4-FFF2-40B4-BE49-F238E27FC236}">
                <a16:creationId xmlns:a16="http://schemas.microsoft.com/office/drawing/2014/main" id="{842C387E-5A9A-8947-30CA-8E71ED5BF6FC}"/>
              </a:ext>
            </a:extLst>
          </p:cNvPr>
          <p:cNvCxnSpPr>
            <a:cxnSpLocks/>
          </p:cNvCxnSpPr>
          <p:nvPr/>
        </p:nvCxnSpPr>
        <p:spPr>
          <a:xfrm flipV="1">
            <a:off x="2888232" y="6186617"/>
            <a:ext cx="0" cy="611690"/>
          </a:xfrm>
          <a:prstGeom prst="straightConnector1">
            <a:avLst/>
          </a:prstGeom>
          <a:ln w="82550">
            <a:solidFill>
              <a:schemeClr val="accent6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Прямая соединительная линия 30">
            <a:extLst>
              <a:ext uri="{FF2B5EF4-FFF2-40B4-BE49-F238E27FC236}">
                <a16:creationId xmlns:a16="http://schemas.microsoft.com/office/drawing/2014/main" id="{0884977D-6132-C852-1BDB-F1BBD102332B}"/>
              </a:ext>
            </a:extLst>
          </p:cNvPr>
          <p:cNvCxnSpPr>
            <a:cxnSpLocks/>
          </p:cNvCxnSpPr>
          <p:nvPr/>
        </p:nvCxnSpPr>
        <p:spPr>
          <a:xfrm>
            <a:off x="5355824" y="6221228"/>
            <a:ext cx="418362" cy="0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Прямая соединительная линия 31">
            <a:extLst>
              <a:ext uri="{FF2B5EF4-FFF2-40B4-BE49-F238E27FC236}">
                <a16:creationId xmlns:a16="http://schemas.microsoft.com/office/drawing/2014/main" id="{F7672A86-19FB-4F43-0D50-6FA43F6BE5EC}"/>
              </a:ext>
            </a:extLst>
          </p:cNvPr>
          <p:cNvCxnSpPr>
            <a:cxnSpLocks/>
          </p:cNvCxnSpPr>
          <p:nvPr/>
        </p:nvCxnSpPr>
        <p:spPr>
          <a:xfrm>
            <a:off x="5355824" y="6454192"/>
            <a:ext cx="418362" cy="0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Стрелка: шеврон 33">
            <a:extLst>
              <a:ext uri="{FF2B5EF4-FFF2-40B4-BE49-F238E27FC236}">
                <a16:creationId xmlns:a16="http://schemas.microsoft.com/office/drawing/2014/main" id="{0CF459C6-0923-071D-D2FB-54CDBBB687AB}"/>
              </a:ext>
            </a:extLst>
          </p:cNvPr>
          <p:cNvSpPr/>
          <p:nvPr/>
        </p:nvSpPr>
        <p:spPr>
          <a:xfrm>
            <a:off x="5774186" y="6105031"/>
            <a:ext cx="497838" cy="468984"/>
          </a:xfrm>
          <a:prstGeom prst="chevron">
            <a:avLst/>
          </a:prstGeom>
          <a:solidFill>
            <a:schemeClr val="tx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>
              <a:solidFill>
                <a:schemeClr val="tx1"/>
              </a:solidFill>
            </a:endParaRPr>
          </a:p>
        </p:txBody>
      </p:sp>
      <p:pic>
        <p:nvPicPr>
          <p:cNvPr id="38" name="Рисунок 37">
            <a:extLst>
              <a:ext uri="{FF2B5EF4-FFF2-40B4-BE49-F238E27FC236}">
                <a16:creationId xmlns:a16="http://schemas.microsoft.com/office/drawing/2014/main" id="{28CF0F77-231F-E9AE-E75F-1E5EA8174B4F}"/>
              </a:ext>
            </a:extLst>
          </p:cNvPr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67005" y="2731566"/>
            <a:ext cx="2875282" cy="3553078"/>
          </a:xfrm>
          <a:prstGeom prst="rect">
            <a:avLst/>
          </a:prstGeom>
        </p:spPr>
      </p:pic>
      <p:sp>
        <p:nvSpPr>
          <p:cNvPr id="39" name="TextBox 38">
            <a:extLst>
              <a:ext uri="{FF2B5EF4-FFF2-40B4-BE49-F238E27FC236}">
                <a16:creationId xmlns:a16="http://schemas.microsoft.com/office/drawing/2014/main" id="{57A3B7D6-2AC9-6814-C896-5F0F0FBF353B}"/>
              </a:ext>
            </a:extLst>
          </p:cNvPr>
          <p:cNvSpPr txBox="1"/>
          <p:nvPr/>
        </p:nvSpPr>
        <p:spPr>
          <a:xfrm>
            <a:off x="9383804" y="6300303"/>
            <a:ext cx="2875282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da-DK" sz="1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(Dare et al.,2014; Nadoll et al., 2015)</a:t>
            </a:r>
          </a:p>
        </p:txBody>
      </p:sp>
      <p:sp>
        <p:nvSpPr>
          <p:cNvPr id="40" name="Заголовок 1">
            <a:extLst>
              <a:ext uri="{FF2B5EF4-FFF2-40B4-BE49-F238E27FC236}">
                <a16:creationId xmlns:a16="http://schemas.microsoft.com/office/drawing/2014/main" id="{5F5CEF6D-5184-B03D-26E9-FA1BD013DE81}"/>
              </a:ext>
            </a:extLst>
          </p:cNvPr>
          <p:cNvSpPr txBox="1">
            <a:spLocks/>
          </p:cNvSpPr>
          <p:nvPr/>
        </p:nvSpPr>
        <p:spPr>
          <a:xfrm>
            <a:off x="6089727" y="5780828"/>
            <a:ext cx="3092818" cy="415637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1800" b="1" u="sng" dirty="0">
                <a:latin typeface="Arial" panose="020B0604020202020204" pitchFamily="34" charset="0"/>
                <a:cs typeface="Arial" panose="020B0604020202020204" pitchFamily="34" charset="0"/>
              </a:rPr>
              <a:t>Sph-1 - </a:t>
            </a:r>
            <a:r>
              <a:rPr lang="ru-RU" sz="1800" b="1" u="sng" dirty="0" err="1">
                <a:latin typeface="Arial" panose="020B0604020202020204" pitchFamily="34" charset="0"/>
                <a:cs typeface="Arial" panose="020B0604020202020204" pitchFamily="34" charset="0"/>
              </a:rPr>
              <a:t>апоскарновый</a:t>
            </a:r>
            <a:endParaRPr lang="ru-RU" sz="1800" b="1" dirty="0">
              <a:solidFill>
                <a:schemeClr val="accent2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3" name="Заголовок 1">
            <a:extLst>
              <a:ext uri="{FF2B5EF4-FFF2-40B4-BE49-F238E27FC236}">
                <a16:creationId xmlns:a16="http://schemas.microsoft.com/office/drawing/2014/main" id="{3F6DB57D-D7BC-4A7D-9D0D-ACD9FA4CB1CB}"/>
              </a:ext>
            </a:extLst>
          </p:cNvPr>
          <p:cNvSpPr txBox="1">
            <a:spLocks/>
          </p:cNvSpPr>
          <p:nvPr/>
        </p:nvSpPr>
        <p:spPr>
          <a:xfrm>
            <a:off x="6210950" y="6206517"/>
            <a:ext cx="3092818" cy="59179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1800" b="1" u="sng" dirty="0">
                <a:latin typeface="Arial" panose="020B0604020202020204" pitchFamily="34" charset="0"/>
                <a:cs typeface="Arial" panose="020B0604020202020204" pitchFamily="34" charset="0"/>
              </a:rPr>
              <a:t>Mo</a:t>
            </a:r>
            <a:r>
              <a:rPr lang="ru-RU" sz="1800" b="1" u="sng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1800" b="1" u="sng" dirty="0">
                <a:latin typeface="Arial" panose="020B0604020202020204" pitchFamily="34" charset="0"/>
                <a:cs typeface="Arial" panose="020B0604020202020204" pitchFamily="34" charset="0"/>
              </a:rPr>
              <a:t>Cass</a:t>
            </a:r>
            <a:r>
              <a:rPr lang="ru-RU" sz="1800" b="1" u="sng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1800" b="1" u="sng" dirty="0">
                <a:latin typeface="Arial" panose="020B0604020202020204" pitchFamily="34" charset="0"/>
                <a:cs typeface="Arial" panose="020B0604020202020204" pitchFamily="34" charset="0"/>
              </a:rPr>
              <a:t>In-</a:t>
            </a:r>
            <a:r>
              <a:rPr lang="ru-RU" sz="1800" b="1" u="sng" dirty="0">
                <a:latin typeface="Arial" panose="020B0604020202020204" pitchFamily="34" charset="0"/>
                <a:cs typeface="Arial" panose="020B0604020202020204" pitchFamily="34" charset="0"/>
              </a:rPr>
              <a:t>минералы</a:t>
            </a:r>
            <a:r>
              <a:rPr lang="en-US" sz="1800" b="1" u="sng" dirty="0">
                <a:latin typeface="Arial" panose="020B0604020202020204" pitchFamily="34" charset="0"/>
                <a:cs typeface="Arial" panose="020B0604020202020204" pitchFamily="34" charset="0"/>
              </a:rPr>
              <a:t> - </a:t>
            </a:r>
            <a:r>
              <a:rPr lang="ru-RU" sz="1800" b="1" u="sng" dirty="0">
                <a:latin typeface="Arial" panose="020B0604020202020204" pitchFamily="34" charset="0"/>
                <a:cs typeface="Arial" panose="020B0604020202020204" pitchFamily="34" charset="0"/>
              </a:rPr>
              <a:t>ретроградные</a:t>
            </a:r>
            <a:endParaRPr lang="ru-RU" sz="1800" b="1" dirty="0">
              <a:solidFill>
                <a:schemeClr val="accent2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6197396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775507A-E296-6D75-3B9B-50BE9A0BC14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744E0F95-C642-F209-194F-5D216FB2DCA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" y="2021840"/>
            <a:ext cx="12191999" cy="2161191"/>
          </a:xfrm>
        </p:spPr>
        <p:txBody>
          <a:bodyPr>
            <a:noAutofit/>
          </a:bodyPr>
          <a:lstStyle/>
          <a:p>
            <a:r>
              <a:rPr lang="ru-RU" sz="2400" dirty="0">
                <a:latin typeface="Arial" panose="020B0604020202020204" pitchFamily="34" charset="0"/>
                <a:cs typeface="Arial" panose="020B0604020202020204" pitchFamily="34" charset="0"/>
              </a:rPr>
              <a:t>На Новониколаевском месторождении установлено </a:t>
            </a:r>
            <a:r>
              <a:rPr lang="ru-RU" sz="2400" b="1" dirty="0">
                <a:latin typeface="Arial" panose="020B0604020202020204" pitchFamily="34" charset="0"/>
                <a:cs typeface="Arial" panose="020B0604020202020204" pitchFamily="34" charset="0"/>
              </a:rPr>
              <a:t>зональное распределение </a:t>
            </a:r>
            <a:r>
              <a:rPr lang="ru-RU" sz="2400" dirty="0">
                <a:latin typeface="Arial" panose="020B0604020202020204" pitchFamily="34" charset="0"/>
                <a:cs typeface="Arial" panose="020B0604020202020204" pitchFamily="34" charset="0"/>
              </a:rPr>
              <a:t>различных генераций </a:t>
            </a:r>
            <a:r>
              <a:rPr lang="ru-RU" sz="2400" u="sng" dirty="0">
                <a:latin typeface="Arial" panose="020B0604020202020204" pitchFamily="34" charset="0"/>
                <a:cs typeface="Arial" panose="020B0604020202020204" pitchFamily="34" charset="0"/>
              </a:rPr>
              <a:t>пирита</a:t>
            </a:r>
            <a:r>
              <a:rPr lang="ru-RU" sz="24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ru-RU" sz="2400" b="1" dirty="0">
                <a:latin typeface="Arial" panose="020B0604020202020204" pitchFamily="34" charset="0"/>
                <a:cs typeface="Arial" panose="020B0604020202020204" pitchFamily="34" charset="0"/>
              </a:rPr>
              <a:t>Пирит-1</a:t>
            </a:r>
            <a:r>
              <a:rPr lang="ru-RU" sz="2400" dirty="0">
                <a:latin typeface="Arial" panose="020B0604020202020204" pitchFamily="34" charset="0"/>
                <a:cs typeface="Arial" panose="020B0604020202020204" pitchFamily="34" charset="0"/>
              </a:rPr>
              <a:t> характеризуется </a:t>
            </a:r>
            <a:r>
              <a:rPr lang="ru-RU" sz="2400" u="sng" dirty="0">
                <a:latin typeface="Arial" panose="020B0604020202020204" pitchFamily="34" charset="0"/>
                <a:cs typeface="Arial" panose="020B0604020202020204" pitchFamily="34" charset="0"/>
              </a:rPr>
              <a:t>повышенными значениями Co/Ni и пониженными значениями As, Zn, </a:t>
            </a:r>
            <a:r>
              <a:rPr lang="ru-RU" sz="2400" u="sng" dirty="0" err="1">
                <a:latin typeface="Arial" panose="020B0604020202020204" pitchFamily="34" charset="0"/>
                <a:cs typeface="Arial" panose="020B0604020202020204" pitchFamily="34" charset="0"/>
              </a:rPr>
              <a:t>Sb</a:t>
            </a:r>
            <a:r>
              <a:rPr lang="ru-RU" sz="2400" dirty="0">
                <a:latin typeface="Arial" panose="020B0604020202020204" pitchFamily="34" charset="0"/>
                <a:cs typeface="Arial" panose="020B0604020202020204" pitchFamily="34" charset="0"/>
              </a:rPr>
              <a:t> по сравнению с </a:t>
            </a:r>
            <a:r>
              <a:rPr lang="ru-RU" sz="2400" b="1" dirty="0">
                <a:latin typeface="Arial" panose="020B0604020202020204" pitchFamily="34" charset="0"/>
                <a:cs typeface="Arial" panose="020B0604020202020204" pitchFamily="34" charset="0"/>
              </a:rPr>
              <a:t>пиритом-2</a:t>
            </a:r>
            <a:r>
              <a:rPr lang="ru-RU" sz="2400" dirty="0">
                <a:latin typeface="Arial" panose="020B0604020202020204" pitchFamily="34" charset="0"/>
                <a:cs typeface="Arial" panose="020B0604020202020204" pitchFamily="34" charset="0"/>
              </a:rPr>
              <a:t>. Эти геохимические особенности свидетельствуют </a:t>
            </a:r>
            <a:r>
              <a:rPr lang="ru-RU" sz="2400" u="sng" dirty="0">
                <a:latin typeface="Arial" panose="020B0604020202020204" pitchFamily="34" charset="0"/>
                <a:cs typeface="Arial" panose="020B0604020202020204" pitchFamily="34" charset="0"/>
              </a:rPr>
              <a:t>о пространственном положении </a:t>
            </a:r>
            <a:r>
              <a:rPr lang="ru-RU" sz="2400" dirty="0">
                <a:latin typeface="Arial" panose="020B0604020202020204" pitchFamily="34" charset="0"/>
                <a:cs typeface="Arial" panose="020B0604020202020204" pitchFamily="34" charset="0"/>
              </a:rPr>
              <a:t>пирита различных генераций </a:t>
            </a:r>
            <a:r>
              <a:rPr lang="ru-RU" sz="2400" u="sng" dirty="0">
                <a:latin typeface="Arial" panose="020B0604020202020204" pitchFamily="34" charset="0"/>
                <a:cs typeface="Arial" panose="020B0604020202020204" pitchFamily="34" charset="0"/>
              </a:rPr>
              <a:t>относительно центра гидротермальной и рудной зональности</a:t>
            </a:r>
            <a:r>
              <a:rPr lang="ru-RU" sz="24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  <p:sp>
        <p:nvSpPr>
          <p:cNvPr id="3" name="Прямоугольник 2">
            <a:extLst>
              <a:ext uri="{FF2B5EF4-FFF2-40B4-BE49-F238E27FC236}">
                <a16:creationId xmlns:a16="http://schemas.microsoft.com/office/drawing/2014/main" id="{D64B14C9-0E4F-1F2E-7590-B7239BEB1743}"/>
              </a:ext>
            </a:extLst>
          </p:cNvPr>
          <p:cNvSpPr/>
          <p:nvPr/>
        </p:nvSpPr>
        <p:spPr>
          <a:xfrm>
            <a:off x="1625601" y="605085"/>
            <a:ext cx="8894618" cy="670560"/>
          </a:xfrm>
          <a:prstGeom prst="rect">
            <a:avLst/>
          </a:prstGeom>
          <a:solidFill>
            <a:schemeClr val="accent2">
              <a:alpha val="31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84411FC-1D3C-0084-CD46-D5ADC57D0E67}"/>
              </a:ext>
            </a:extLst>
          </p:cNvPr>
          <p:cNvSpPr txBox="1"/>
          <p:nvPr/>
        </p:nvSpPr>
        <p:spPr>
          <a:xfrm>
            <a:off x="1246909" y="506204"/>
            <a:ext cx="9698180" cy="7694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ru-RU" sz="4400" dirty="0"/>
              <a:t>Четвёртое защищаемое положение</a:t>
            </a:r>
          </a:p>
        </p:txBody>
      </p:sp>
      <p:sp>
        <p:nvSpPr>
          <p:cNvPr id="5" name="Номер слайда 4">
            <a:extLst>
              <a:ext uri="{FF2B5EF4-FFF2-40B4-BE49-F238E27FC236}">
                <a16:creationId xmlns:a16="http://schemas.microsoft.com/office/drawing/2014/main" id="{346FAC96-4D85-B9A8-8478-50FE90542A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2240CE-82D0-450A-9966-52B283054DC1}" type="slidenum">
              <a:rPr lang="ru-RU" smtClean="0"/>
              <a:t>26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794156390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Прямоугольник 40">
            <a:extLst>
              <a:ext uri="{FF2B5EF4-FFF2-40B4-BE49-F238E27FC236}">
                <a16:creationId xmlns:a16="http://schemas.microsoft.com/office/drawing/2014/main" id="{7A30C6BA-00C0-0D68-0E90-E3D58BC76782}"/>
              </a:ext>
            </a:extLst>
          </p:cNvPr>
          <p:cNvSpPr/>
          <p:nvPr/>
        </p:nvSpPr>
        <p:spPr>
          <a:xfrm>
            <a:off x="7267962" y="3847922"/>
            <a:ext cx="2414518" cy="2380158"/>
          </a:xfrm>
          <a:prstGeom prst="rect">
            <a:avLst/>
          </a:prstGeom>
          <a:solidFill>
            <a:schemeClr val="accent1">
              <a:alpha val="19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4" name="Прямоугольник 3">
            <a:extLst>
              <a:ext uri="{FF2B5EF4-FFF2-40B4-BE49-F238E27FC236}">
                <a16:creationId xmlns:a16="http://schemas.microsoft.com/office/drawing/2014/main" id="{A582007D-E368-0518-CC1D-63753F8D27FC}"/>
              </a:ext>
            </a:extLst>
          </p:cNvPr>
          <p:cNvSpPr/>
          <p:nvPr/>
        </p:nvSpPr>
        <p:spPr>
          <a:xfrm>
            <a:off x="0" y="1"/>
            <a:ext cx="2225040" cy="334815"/>
          </a:xfrm>
          <a:prstGeom prst="rect">
            <a:avLst/>
          </a:prstGeom>
          <a:solidFill>
            <a:schemeClr val="tx2">
              <a:alpha val="31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5" name="Заголовок 1">
            <a:extLst>
              <a:ext uri="{FF2B5EF4-FFF2-40B4-BE49-F238E27FC236}">
                <a16:creationId xmlns:a16="http://schemas.microsoft.com/office/drawing/2014/main" id="{8A8D67DB-6DFE-5C8B-CD37-B371A6FF56D5}"/>
              </a:ext>
            </a:extLst>
          </p:cNvPr>
          <p:cNvSpPr txBox="1">
            <a:spLocks/>
          </p:cNvSpPr>
          <p:nvPr/>
        </p:nvSpPr>
        <p:spPr>
          <a:xfrm>
            <a:off x="0" y="0"/>
            <a:ext cx="2225040" cy="33481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ru-RU" sz="2000" b="1" dirty="0">
                <a:latin typeface="Arial" panose="020B0604020202020204" pitchFamily="34" charset="0"/>
                <a:cs typeface="Arial" panose="020B0604020202020204" pitchFamily="34" charset="0"/>
              </a:rPr>
              <a:t>Пирит</a:t>
            </a:r>
          </a:p>
        </p:txBody>
      </p:sp>
      <p:sp>
        <p:nvSpPr>
          <p:cNvPr id="24" name="Номер слайда 23">
            <a:extLst>
              <a:ext uri="{FF2B5EF4-FFF2-40B4-BE49-F238E27FC236}">
                <a16:creationId xmlns:a16="http://schemas.microsoft.com/office/drawing/2014/main" id="{C0D17B61-E587-5811-4AE7-AA68A401F3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2240CE-82D0-450A-9966-52B283054DC1}" type="slidenum">
              <a:rPr lang="ru-RU" smtClean="0"/>
              <a:t>27</a:t>
            </a:fld>
            <a:endParaRPr lang="ru-RU"/>
          </a:p>
        </p:txBody>
      </p:sp>
      <p:pic>
        <p:nvPicPr>
          <p:cNvPr id="26" name="Рисунок 25">
            <a:extLst>
              <a:ext uri="{FF2B5EF4-FFF2-40B4-BE49-F238E27FC236}">
                <a16:creationId xmlns:a16="http://schemas.microsoft.com/office/drawing/2014/main" id="{FCB14B0A-68CE-C12B-F818-1DC033C3239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1599" y="555877"/>
            <a:ext cx="3683762" cy="2239022"/>
          </a:xfrm>
          <a:prstGeom prst="rect">
            <a:avLst/>
          </a:prstGeom>
        </p:spPr>
      </p:pic>
      <p:pic>
        <p:nvPicPr>
          <p:cNvPr id="28" name="Рисунок 27">
            <a:extLst>
              <a:ext uri="{FF2B5EF4-FFF2-40B4-BE49-F238E27FC236}">
                <a16:creationId xmlns:a16="http://schemas.microsoft.com/office/drawing/2014/main" id="{9286CB7F-8149-7968-26F3-ED6138A839F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254119" y="555878"/>
            <a:ext cx="3683761" cy="2239021"/>
          </a:xfrm>
          <a:prstGeom prst="rect">
            <a:avLst/>
          </a:prstGeom>
        </p:spPr>
      </p:pic>
      <p:pic>
        <p:nvPicPr>
          <p:cNvPr id="30" name="Рисунок 29">
            <a:extLst>
              <a:ext uri="{FF2B5EF4-FFF2-40B4-BE49-F238E27FC236}">
                <a16:creationId xmlns:a16="http://schemas.microsoft.com/office/drawing/2014/main" id="{359AF84C-987B-420E-EAF2-E7BE3AE9B89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406640" y="555878"/>
            <a:ext cx="3683761" cy="2239021"/>
          </a:xfrm>
          <a:prstGeom prst="rect">
            <a:avLst/>
          </a:prstGeom>
        </p:spPr>
      </p:pic>
      <p:cxnSp>
        <p:nvCxnSpPr>
          <p:cNvPr id="31" name="Прямая со стрелкой 30">
            <a:extLst>
              <a:ext uri="{FF2B5EF4-FFF2-40B4-BE49-F238E27FC236}">
                <a16:creationId xmlns:a16="http://schemas.microsoft.com/office/drawing/2014/main" id="{2B7E2A15-D703-BB38-2C20-B519004A2228}"/>
              </a:ext>
            </a:extLst>
          </p:cNvPr>
          <p:cNvCxnSpPr>
            <a:cxnSpLocks/>
          </p:cNvCxnSpPr>
          <p:nvPr/>
        </p:nvCxnSpPr>
        <p:spPr>
          <a:xfrm>
            <a:off x="3409441" y="3002716"/>
            <a:ext cx="1223519" cy="0"/>
          </a:xfrm>
          <a:prstGeom prst="straightConnector1">
            <a:avLst/>
          </a:prstGeom>
          <a:ln w="82550">
            <a:solidFill>
              <a:schemeClr val="tx1">
                <a:lumMod val="65000"/>
                <a:lumOff val="35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Прямая со стрелкой 31">
            <a:extLst>
              <a:ext uri="{FF2B5EF4-FFF2-40B4-BE49-F238E27FC236}">
                <a16:creationId xmlns:a16="http://schemas.microsoft.com/office/drawing/2014/main" id="{47A24E78-FBA4-F6DC-BB28-860F7274B3D7}"/>
              </a:ext>
            </a:extLst>
          </p:cNvPr>
          <p:cNvCxnSpPr>
            <a:cxnSpLocks/>
          </p:cNvCxnSpPr>
          <p:nvPr/>
        </p:nvCxnSpPr>
        <p:spPr>
          <a:xfrm>
            <a:off x="7572120" y="3010079"/>
            <a:ext cx="1216280" cy="0"/>
          </a:xfrm>
          <a:prstGeom prst="straightConnector1">
            <a:avLst/>
          </a:prstGeom>
          <a:ln w="82550">
            <a:solidFill>
              <a:schemeClr val="tx1">
                <a:lumMod val="65000"/>
                <a:lumOff val="35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Заголовок 1">
            <a:extLst>
              <a:ext uri="{FF2B5EF4-FFF2-40B4-BE49-F238E27FC236}">
                <a16:creationId xmlns:a16="http://schemas.microsoft.com/office/drawing/2014/main" id="{3547F47C-808C-B663-B862-2A0E7CB511A1}"/>
              </a:ext>
            </a:extLst>
          </p:cNvPr>
          <p:cNvSpPr txBox="1">
            <a:spLocks/>
          </p:cNvSpPr>
          <p:nvPr/>
        </p:nvSpPr>
        <p:spPr>
          <a:xfrm>
            <a:off x="101598" y="2794899"/>
            <a:ext cx="3683762" cy="415637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ru-RU" sz="2000" b="1" dirty="0">
                <a:latin typeface="Arial" panose="020B0604020202020204" pitchFamily="34" charset="0"/>
                <a:cs typeface="Arial" panose="020B0604020202020204" pitchFamily="34" charset="0"/>
              </a:rPr>
              <a:t>ретроградная стадия</a:t>
            </a:r>
          </a:p>
        </p:txBody>
      </p:sp>
      <p:sp>
        <p:nvSpPr>
          <p:cNvPr id="34" name="Заголовок 1">
            <a:extLst>
              <a:ext uri="{FF2B5EF4-FFF2-40B4-BE49-F238E27FC236}">
                <a16:creationId xmlns:a16="http://schemas.microsoft.com/office/drawing/2014/main" id="{D7159734-FEC6-AF36-F2DA-DA48941C9566}"/>
              </a:ext>
            </a:extLst>
          </p:cNvPr>
          <p:cNvSpPr txBox="1">
            <a:spLocks/>
          </p:cNvSpPr>
          <p:nvPr/>
        </p:nvSpPr>
        <p:spPr>
          <a:xfrm>
            <a:off x="4254118" y="2794899"/>
            <a:ext cx="3683762" cy="415637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ru-RU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апоскарновая</a:t>
            </a:r>
            <a:r>
              <a:rPr lang="ru-RU" sz="2000" b="1" dirty="0">
                <a:latin typeface="Arial" panose="020B0604020202020204" pitchFamily="34" charset="0"/>
                <a:cs typeface="Arial" panose="020B0604020202020204" pitchFamily="34" charset="0"/>
              </a:rPr>
              <a:t> стадия</a:t>
            </a:r>
          </a:p>
        </p:txBody>
      </p:sp>
      <p:sp>
        <p:nvSpPr>
          <p:cNvPr id="35" name="Заголовок 1">
            <a:extLst>
              <a:ext uri="{FF2B5EF4-FFF2-40B4-BE49-F238E27FC236}">
                <a16:creationId xmlns:a16="http://schemas.microsoft.com/office/drawing/2014/main" id="{08ABBAAF-E33D-8677-A42C-8EB50BA5A9E3}"/>
              </a:ext>
            </a:extLst>
          </p:cNvPr>
          <p:cNvSpPr txBox="1">
            <a:spLocks/>
          </p:cNvSpPr>
          <p:nvPr/>
        </p:nvSpPr>
        <p:spPr>
          <a:xfrm>
            <a:off x="8422640" y="2794899"/>
            <a:ext cx="3683762" cy="415637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ru-RU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пропилитовая</a:t>
            </a:r>
            <a:r>
              <a:rPr lang="ru-RU" sz="2000" b="1" dirty="0">
                <a:latin typeface="Arial" panose="020B0604020202020204" pitchFamily="34" charset="0"/>
                <a:cs typeface="Arial" panose="020B0604020202020204" pitchFamily="34" charset="0"/>
              </a:rPr>
              <a:t> стадия</a:t>
            </a:r>
          </a:p>
        </p:txBody>
      </p:sp>
      <p:pic>
        <p:nvPicPr>
          <p:cNvPr id="39" name="Рисунок 38">
            <a:extLst>
              <a:ext uri="{FF2B5EF4-FFF2-40B4-BE49-F238E27FC236}">
                <a16:creationId xmlns:a16="http://schemas.microsoft.com/office/drawing/2014/main" id="{F823630A-B77D-DD30-5E40-8C65155876F3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5899" y="3372360"/>
            <a:ext cx="6662421" cy="3485638"/>
          </a:xfrm>
          <a:prstGeom prst="rect">
            <a:avLst/>
          </a:prstGeom>
        </p:spPr>
      </p:pic>
      <p:graphicFrame>
        <p:nvGraphicFramePr>
          <p:cNvPr id="40" name="Объект 39">
            <a:extLst>
              <a:ext uri="{FF2B5EF4-FFF2-40B4-BE49-F238E27FC236}">
                <a16:creationId xmlns:a16="http://schemas.microsoft.com/office/drawing/2014/main" id="{C2397A5C-0306-FF13-95AC-12383B612685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878799168"/>
              </p:ext>
            </p:extLst>
          </p:nvPr>
        </p:nvGraphicFramePr>
        <p:xfrm>
          <a:off x="7367964" y="4064536"/>
          <a:ext cx="2077352" cy="193876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CorelDRAW" r:id="rId6" imgW="2331933" imgH="2176367" progId="CorelDraw.Graphic.22">
                  <p:embed/>
                </p:oleObj>
              </mc:Choice>
              <mc:Fallback>
                <p:oleObj name="CorelDRAW" r:id="rId6" imgW="2331933" imgH="2176367" progId="CorelDraw.Graphic.2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7"/>
                      <a:stretch>
                        <a:fillRect/>
                      </a:stretch>
                    </p:blipFill>
                    <p:spPr>
                      <a:xfrm>
                        <a:off x="7367964" y="4064536"/>
                        <a:ext cx="2077352" cy="193876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837834574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Номер слайда 8">
            <a:extLst>
              <a:ext uri="{FF2B5EF4-FFF2-40B4-BE49-F238E27FC236}">
                <a16:creationId xmlns:a16="http://schemas.microsoft.com/office/drawing/2014/main" id="{05B45B42-204C-491E-D7C4-8A32F0D5DC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2240CE-82D0-450A-9966-52B283054DC1}" type="slidenum">
              <a:rPr lang="ru-RU" smtClean="0"/>
              <a:t>28</a:t>
            </a:fld>
            <a:endParaRPr lang="ru-RU"/>
          </a:p>
        </p:txBody>
      </p:sp>
      <p:pic>
        <p:nvPicPr>
          <p:cNvPr id="11" name="Рисунок 10">
            <a:extLst>
              <a:ext uri="{FF2B5EF4-FFF2-40B4-BE49-F238E27FC236}">
                <a16:creationId xmlns:a16="http://schemas.microsoft.com/office/drawing/2014/main" id="{2F62D999-264F-81B0-E945-A8C31A54AD85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3028188" cy="2831980"/>
          </a:xfrm>
          <a:prstGeom prst="rect">
            <a:avLst/>
          </a:prstGeom>
        </p:spPr>
      </p:pic>
      <p:pic>
        <p:nvPicPr>
          <p:cNvPr id="13" name="Рисунок 12">
            <a:extLst>
              <a:ext uri="{FF2B5EF4-FFF2-40B4-BE49-F238E27FC236}">
                <a16:creationId xmlns:a16="http://schemas.microsoft.com/office/drawing/2014/main" id="{11FC9666-B8DD-B8BF-4BF8-35A602DA77B5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75864" y="1"/>
            <a:ext cx="3049016" cy="2831979"/>
          </a:xfrm>
          <a:prstGeom prst="rect">
            <a:avLst/>
          </a:prstGeom>
        </p:spPr>
      </p:pic>
      <p:pic>
        <p:nvPicPr>
          <p:cNvPr id="15" name="Рисунок 14">
            <a:extLst>
              <a:ext uri="{FF2B5EF4-FFF2-40B4-BE49-F238E27FC236}">
                <a16:creationId xmlns:a16="http://schemas.microsoft.com/office/drawing/2014/main" id="{1510D0AC-E911-35A2-9005-D76D1B634140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04052" y="0"/>
            <a:ext cx="2810255" cy="2831980"/>
          </a:xfrm>
          <a:prstGeom prst="rect">
            <a:avLst/>
          </a:prstGeom>
        </p:spPr>
      </p:pic>
      <p:pic>
        <p:nvPicPr>
          <p:cNvPr id="17" name="Рисунок 16">
            <a:extLst>
              <a:ext uri="{FF2B5EF4-FFF2-40B4-BE49-F238E27FC236}">
                <a16:creationId xmlns:a16="http://schemas.microsoft.com/office/drawing/2014/main" id="{0F09F84C-54C4-C709-562C-0A1EB3A33641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40290" y="-1"/>
            <a:ext cx="2810255" cy="2831978"/>
          </a:xfrm>
          <a:prstGeom prst="rect">
            <a:avLst/>
          </a:prstGeom>
        </p:spPr>
      </p:pic>
      <p:pic>
        <p:nvPicPr>
          <p:cNvPr id="19" name="Рисунок 18">
            <a:extLst>
              <a:ext uri="{FF2B5EF4-FFF2-40B4-BE49-F238E27FC236}">
                <a16:creationId xmlns:a16="http://schemas.microsoft.com/office/drawing/2014/main" id="{F6CEE892-E818-5321-6C02-F97DF8D94314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831977"/>
            <a:ext cx="2975864" cy="2831980"/>
          </a:xfrm>
          <a:prstGeom prst="rect">
            <a:avLst/>
          </a:prstGeom>
        </p:spPr>
      </p:pic>
      <p:pic>
        <p:nvPicPr>
          <p:cNvPr id="22" name="Рисунок 21">
            <a:extLst>
              <a:ext uri="{FF2B5EF4-FFF2-40B4-BE49-F238E27FC236}">
                <a16:creationId xmlns:a16="http://schemas.microsoft.com/office/drawing/2014/main" id="{03378CD3-9A18-0A85-E268-F047C4EB94E6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71545" y="2831977"/>
            <a:ext cx="2975864" cy="2831979"/>
          </a:xfrm>
          <a:prstGeom prst="rect">
            <a:avLst/>
          </a:prstGeom>
        </p:spPr>
      </p:pic>
      <p:pic>
        <p:nvPicPr>
          <p:cNvPr id="24" name="Рисунок 23">
            <a:extLst>
              <a:ext uri="{FF2B5EF4-FFF2-40B4-BE49-F238E27FC236}">
                <a16:creationId xmlns:a16="http://schemas.microsoft.com/office/drawing/2014/main" id="{8FA4A97B-552D-5A04-33FC-4FED6A046DFD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99733" y="2831976"/>
            <a:ext cx="2975864" cy="2831978"/>
          </a:xfrm>
          <a:prstGeom prst="rect">
            <a:avLst/>
          </a:prstGeom>
        </p:spPr>
      </p:pic>
      <p:pic>
        <p:nvPicPr>
          <p:cNvPr id="26" name="Рисунок 25">
            <a:extLst>
              <a:ext uri="{FF2B5EF4-FFF2-40B4-BE49-F238E27FC236}">
                <a16:creationId xmlns:a16="http://schemas.microsoft.com/office/drawing/2014/main" id="{BB710694-774E-0F5C-1DB3-51995649B0BA}"/>
              </a:ext>
            </a:extLst>
          </p:cNvPr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70950" y="2831975"/>
            <a:ext cx="2879596" cy="2831980"/>
          </a:xfrm>
          <a:prstGeom prst="rect">
            <a:avLst/>
          </a:prstGeom>
        </p:spPr>
      </p:pic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A918C34F-AC82-B381-62C2-77371406036D}"/>
              </a:ext>
            </a:extLst>
          </p:cNvPr>
          <p:cNvSpPr txBox="1">
            <a:spLocks/>
          </p:cNvSpPr>
          <p:nvPr/>
        </p:nvSpPr>
        <p:spPr>
          <a:xfrm>
            <a:off x="4695037" y="5747496"/>
            <a:ext cx="2801926" cy="415637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US" sz="2000" b="1" u="sng" dirty="0">
                <a:latin typeface="Arial" panose="020B0604020202020204" pitchFamily="34" charset="0"/>
                <a:cs typeface="Arial" panose="020B0604020202020204" pitchFamily="34" charset="0"/>
              </a:rPr>
              <a:t>Py-1</a:t>
            </a:r>
            <a:r>
              <a:rPr lang="ru-RU" sz="2000" b="1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US" sz="2000" b="1" dirty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Co/Ni</a:t>
            </a:r>
            <a:r>
              <a:rPr lang="ru-RU" sz="2000" b="1" dirty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sp>
        <p:nvSpPr>
          <p:cNvPr id="3" name="Заголовок 1">
            <a:extLst>
              <a:ext uri="{FF2B5EF4-FFF2-40B4-BE49-F238E27FC236}">
                <a16:creationId xmlns:a16="http://schemas.microsoft.com/office/drawing/2014/main" id="{68DFB4AA-8466-0275-9B23-2199533B00A1}"/>
              </a:ext>
            </a:extLst>
          </p:cNvPr>
          <p:cNvSpPr txBox="1">
            <a:spLocks/>
          </p:cNvSpPr>
          <p:nvPr/>
        </p:nvSpPr>
        <p:spPr>
          <a:xfrm>
            <a:off x="4695035" y="6305838"/>
            <a:ext cx="3522364" cy="415637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US" sz="2000" b="1" u="sng" dirty="0">
                <a:latin typeface="Arial" panose="020B0604020202020204" pitchFamily="34" charset="0"/>
                <a:cs typeface="Arial" panose="020B0604020202020204" pitchFamily="34" charset="0"/>
              </a:rPr>
              <a:t>Py-2</a:t>
            </a:r>
            <a:r>
              <a:rPr lang="ru-RU" sz="2000" b="1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US" sz="2000" b="1" dirty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</a:t>
            </a:r>
            <a:r>
              <a:rPr lang="ru-RU" sz="2000" b="1" dirty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</a:t>
            </a:r>
            <a:r>
              <a:rPr lang="en-US" sz="2000" b="1" dirty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Zn</a:t>
            </a:r>
            <a:r>
              <a:rPr lang="ru-RU" sz="2000" b="1" dirty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2000" b="1" dirty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Sb</a:t>
            </a:r>
            <a:endParaRPr lang="ru-RU" sz="2000" b="1" dirty="0">
              <a:solidFill>
                <a:schemeClr val="accent6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4" name="Прямая со стрелкой 3">
            <a:extLst>
              <a:ext uri="{FF2B5EF4-FFF2-40B4-BE49-F238E27FC236}">
                <a16:creationId xmlns:a16="http://schemas.microsoft.com/office/drawing/2014/main" id="{78695CEB-1269-662C-151A-81A44E1C2530}"/>
              </a:ext>
            </a:extLst>
          </p:cNvPr>
          <p:cNvCxnSpPr>
            <a:cxnSpLocks/>
          </p:cNvCxnSpPr>
          <p:nvPr/>
        </p:nvCxnSpPr>
        <p:spPr>
          <a:xfrm flipV="1">
            <a:off x="6642619" y="5640470"/>
            <a:ext cx="0" cy="522663"/>
          </a:xfrm>
          <a:prstGeom prst="straightConnector1">
            <a:avLst/>
          </a:prstGeom>
          <a:ln w="82550">
            <a:solidFill>
              <a:srgbClr val="C55A1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Прямая со стрелкой 4">
            <a:extLst>
              <a:ext uri="{FF2B5EF4-FFF2-40B4-BE49-F238E27FC236}">
                <a16:creationId xmlns:a16="http://schemas.microsoft.com/office/drawing/2014/main" id="{25E3F449-52A0-3FCD-C26A-C86434A6ACB7}"/>
              </a:ext>
            </a:extLst>
          </p:cNvPr>
          <p:cNvCxnSpPr>
            <a:cxnSpLocks/>
          </p:cNvCxnSpPr>
          <p:nvPr/>
        </p:nvCxnSpPr>
        <p:spPr>
          <a:xfrm flipV="1">
            <a:off x="7069340" y="6109785"/>
            <a:ext cx="0" cy="611690"/>
          </a:xfrm>
          <a:prstGeom prst="straightConnector1">
            <a:avLst/>
          </a:prstGeom>
          <a:ln w="82550">
            <a:solidFill>
              <a:schemeClr val="accent6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66602105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Рисунок 4">
            <a:extLst>
              <a:ext uri="{FF2B5EF4-FFF2-40B4-BE49-F238E27FC236}">
                <a16:creationId xmlns:a16="http://schemas.microsoft.com/office/drawing/2014/main" id="{30347919-D51B-406F-EE1C-49F57F872A9D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33709" y="0"/>
            <a:ext cx="9124582" cy="6736080"/>
          </a:xfrm>
          <a:prstGeom prst="rect">
            <a:avLst/>
          </a:prstGeom>
        </p:spPr>
      </p:pic>
      <p:sp>
        <p:nvSpPr>
          <p:cNvPr id="6" name="Номер слайда 5">
            <a:extLst>
              <a:ext uri="{FF2B5EF4-FFF2-40B4-BE49-F238E27FC236}">
                <a16:creationId xmlns:a16="http://schemas.microsoft.com/office/drawing/2014/main" id="{2EA351D7-2C9F-41A7-9559-233B19B8B0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2240CE-82D0-450A-9966-52B283054DC1}" type="slidenum">
              <a:rPr lang="ru-RU" smtClean="0"/>
              <a:t>29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4200162010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9" name="Рисунок 48">
            <a:extLst>
              <a:ext uri="{FF2B5EF4-FFF2-40B4-BE49-F238E27FC236}">
                <a16:creationId xmlns:a16="http://schemas.microsoft.com/office/drawing/2014/main" id="{1724C623-8433-5A60-7454-EA74EA7D4DBB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65741" y="-1"/>
            <a:ext cx="2830587" cy="2746208"/>
          </a:xfrm>
          <a:prstGeom prst="rect">
            <a:avLst/>
          </a:prstGeom>
        </p:spPr>
      </p:pic>
      <p:sp>
        <p:nvSpPr>
          <p:cNvPr id="50" name="Заголовок 1">
            <a:extLst>
              <a:ext uri="{FF2B5EF4-FFF2-40B4-BE49-F238E27FC236}">
                <a16:creationId xmlns:a16="http://schemas.microsoft.com/office/drawing/2014/main" id="{AA5B7CA7-493F-434F-52E0-0BDF497F4E34}"/>
              </a:ext>
            </a:extLst>
          </p:cNvPr>
          <p:cNvSpPr txBox="1">
            <a:spLocks/>
          </p:cNvSpPr>
          <p:nvPr/>
        </p:nvSpPr>
        <p:spPr>
          <a:xfrm>
            <a:off x="3090624" y="1661945"/>
            <a:ext cx="1719659" cy="427539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ru-RU" sz="1200" b="1" dirty="0">
                <a:latin typeface="Arial" panose="020B0604020202020204" pitchFamily="34" charset="0"/>
                <a:cs typeface="Arial" panose="020B0604020202020204" pitchFamily="34" charset="0"/>
              </a:rPr>
              <a:t>ретроградная стадия</a:t>
            </a:r>
          </a:p>
        </p:txBody>
      </p:sp>
      <p:sp>
        <p:nvSpPr>
          <p:cNvPr id="51" name="Заголовок 1">
            <a:extLst>
              <a:ext uri="{FF2B5EF4-FFF2-40B4-BE49-F238E27FC236}">
                <a16:creationId xmlns:a16="http://schemas.microsoft.com/office/drawing/2014/main" id="{BB3F50BF-19E2-ADC6-9DD9-B9E4002191E6}"/>
              </a:ext>
            </a:extLst>
          </p:cNvPr>
          <p:cNvSpPr txBox="1">
            <a:spLocks/>
          </p:cNvSpPr>
          <p:nvPr/>
        </p:nvSpPr>
        <p:spPr>
          <a:xfrm>
            <a:off x="4161622" y="1328769"/>
            <a:ext cx="1600629" cy="532247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ru-RU" sz="1200" b="1" dirty="0" err="1">
                <a:latin typeface="Arial" panose="020B0604020202020204" pitchFamily="34" charset="0"/>
                <a:cs typeface="Arial" panose="020B0604020202020204" pitchFamily="34" charset="0"/>
              </a:rPr>
              <a:t>пропилитовая</a:t>
            </a:r>
            <a:r>
              <a:rPr lang="ru-RU" sz="1200" b="1" dirty="0">
                <a:latin typeface="Arial" panose="020B0604020202020204" pitchFamily="34" charset="0"/>
                <a:cs typeface="Arial" panose="020B0604020202020204" pitchFamily="34" charset="0"/>
              </a:rPr>
              <a:t> стадия</a:t>
            </a:r>
          </a:p>
        </p:txBody>
      </p:sp>
      <p:sp>
        <p:nvSpPr>
          <p:cNvPr id="52" name="Заголовок 1">
            <a:extLst>
              <a:ext uri="{FF2B5EF4-FFF2-40B4-BE49-F238E27FC236}">
                <a16:creationId xmlns:a16="http://schemas.microsoft.com/office/drawing/2014/main" id="{87E1649A-AB61-8F8E-9291-22AF77932766}"/>
              </a:ext>
            </a:extLst>
          </p:cNvPr>
          <p:cNvSpPr txBox="1">
            <a:spLocks/>
          </p:cNvSpPr>
          <p:nvPr/>
        </p:nvSpPr>
        <p:spPr>
          <a:xfrm>
            <a:off x="4356038" y="-8568"/>
            <a:ext cx="1607862" cy="512166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ru-RU" sz="1200" b="1" dirty="0" err="1">
                <a:latin typeface="Arial" panose="020B0604020202020204" pitchFamily="34" charset="0"/>
                <a:cs typeface="Arial" panose="020B0604020202020204" pitchFamily="34" charset="0"/>
              </a:rPr>
              <a:t>апоскарновая</a:t>
            </a:r>
            <a:r>
              <a:rPr lang="ru-RU" sz="1200" b="1" dirty="0">
                <a:latin typeface="Arial" panose="020B0604020202020204" pitchFamily="34" charset="0"/>
                <a:cs typeface="Arial" panose="020B0604020202020204" pitchFamily="34" charset="0"/>
              </a:rPr>
              <a:t> стадия</a:t>
            </a:r>
          </a:p>
        </p:txBody>
      </p:sp>
      <p:sp>
        <p:nvSpPr>
          <p:cNvPr id="4" name="Номер слайда 3">
            <a:extLst>
              <a:ext uri="{FF2B5EF4-FFF2-40B4-BE49-F238E27FC236}">
                <a16:creationId xmlns:a16="http://schemas.microsoft.com/office/drawing/2014/main" id="{3ED805BC-ED16-5312-5DCF-6545FF3C17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71560" y="6356350"/>
            <a:ext cx="2743200" cy="365125"/>
          </a:xfrm>
        </p:spPr>
        <p:txBody>
          <a:bodyPr/>
          <a:lstStyle/>
          <a:p>
            <a:fld id="{E42240CE-82D0-450A-9966-52B283054DC1}" type="slidenum">
              <a:rPr lang="ru-RU" smtClean="0"/>
              <a:t>30</a:t>
            </a:fld>
            <a:endParaRPr lang="ru-RU"/>
          </a:p>
        </p:txBody>
      </p:sp>
      <p:sp>
        <p:nvSpPr>
          <p:cNvPr id="2" name="Овал 1">
            <a:extLst>
              <a:ext uri="{FF2B5EF4-FFF2-40B4-BE49-F238E27FC236}">
                <a16:creationId xmlns:a16="http://schemas.microsoft.com/office/drawing/2014/main" id="{BE24948A-CF5A-998D-228A-C6CEADC71378}"/>
              </a:ext>
            </a:extLst>
          </p:cNvPr>
          <p:cNvSpPr/>
          <p:nvPr/>
        </p:nvSpPr>
        <p:spPr>
          <a:xfrm>
            <a:off x="1685148" y="3489194"/>
            <a:ext cx="1886619" cy="1647434"/>
          </a:xfrm>
          <a:prstGeom prst="ellipse">
            <a:avLst/>
          </a:prstGeom>
          <a:noFill/>
          <a:ln w="508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8" name="Заголовок 1">
            <a:extLst>
              <a:ext uri="{FF2B5EF4-FFF2-40B4-BE49-F238E27FC236}">
                <a16:creationId xmlns:a16="http://schemas.microsoft.com/office/drawing/2014/main" id="{567AFB54-4E55-97D8-6AA1-08824C370EF5}"/>
              </a:ext>
            </a:extLst>
          </p:cNvPr>
          <p:cNvSpPr txBox="1">
            <a:spLocks/>
          </p:cNvSpPr>
          <p:nvPr/>
        </p:nvSpPr>
        <p:spPr>
          <a:xfrm>
            <a:off x="1487786" y="3878269"/>
            <a:ext cx="2315693" cy="94362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1600" b="1" u="sng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Py-2</a:t>
            </a:r>
            <a:r>
              <a:rPr lang="ru-RU" sz="16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US" sz="16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Co/Ni</a:t>
            </a:r>
            <a:r>
              <a:rPr lang="ru-RU" sz="16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6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~</a:t>
            </a:r>
            <a:r>
              <a:rPr lang="ru-RU" sz="16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0.5-1</a:t>
            </a:r>
            <a:endParaRPr lang="en-US" sz="1600" b="1" dirty="0">
              <a:solidFill>
                <a:srgbClr val="C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6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Chl-2</a:t>
            </a:r>
            <a:r>
              <a:rPr lang="ru-RU" sz="16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16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Dol</a:t>
            </a:r>
            <a:r>
              <a:rPr lang="ru-RU" sz="16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16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Cal</a:t>
            </a:r>
            <a:endParaRPr lang="ru-RU" sz="1600" b="1" dirty="0">
              <a:solidFill>
                <a:srgbClr val="C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r>
              <a:rPr lang="ru-RU" sz="1800" b="1" dirty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2EED5383-8417-16EC-5F2D-D3E4752B195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30362" y="320496"/>
            <a:ext cx="6318250" cy="1270765"/>
          </a:xfrm>
          <a:prstGeom prst="rect">
            <a:avLst/>
          </a:prstGeom>
        </p:spPr>
      </p:pic>
      <p:pic>
        <p:nvPicPr>
          <p:cNvPr id="5" name="Рисунок 4">
            <a:extLst>
              <a:ext uri="{FF2B5EF4-FFF2-40B4-BE49-F238E27FC236}">
                <a16:creationId xmlns:a16="http://schemas.microsoft.com/office/drawing/2014/main" id="{13469B2B-5842-F646-A73F-0BA18FDB5D9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23212" y="1827751"/>
            <a:ext cx="6318251" cy="1458730"/>
          </a:xfrm>
          <a:prstGeom prst="rect">
            <a:avLst/>
          </a:prstGeom>
        </p:spPr>
      </p:pic>
      <p:pic>
        <p:nvPicPr>
          <p:cNvPr id="9" name="Рисунок 8">
            <a:extLst>
              <a:ext uri="{FF2B5EF4-FFF2-40B4-BE49-F238E27FC236}">
                <a16:creationId xmlns:a16="http://schemas.microsoft.com/office/drawing/2014/main" id="{75E680DF-5E3A-0245-5D94-8054A3D40D2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844384" y="5415280"/>
            <a:ext cx="6318253" cy="1408545"/>
          </a:xfrm>
          <a:prstGeom prst="rect">
            <a:avLst/>
          </a:prstGeom>
        </p:spPr>
      </p:pic>
      <p:pic>
        <p:nvPicPr>
          <p:cNvPr id="11" name="Рисунок 10">
            <a:extLst>
              <a:ext uri="{FF2B5EF4-FFF2-40B4-BE49-F238E27FC236}">
                <a16:creationId xmlns:a16="http://schemas.microsoft.com/office/drawing/2014/main" id="{CFFA0E76-F258-04E4-4202-B28F13E30A7C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40151"/>
          <a:stretch>
            <a:fillRect/>
          </a:stretch>
        </p:blipFill>
        <p:spPr>
          <a:xfrm>
            <a:off x="5844384" y="3480924"/>
            <a:ext cx="6318253" cy="1681458"/>
          </a:xfrm>
          <a:prstGeom prst="rect">
            <a:avLst/>
          </a:prstGeom>
        </p:spPr>
      </p:pic>
      <p:pic>
        <p:nvPicPr>
          <p:cNvPr id="12" name="Рисунок 11">
            <a:extLst>
              <a:ext uri="{FF2B5EF4-FFF2-40B4-BE49-F238E27FC236}">
                <a16:creationId xmlns:a16="http://schemas.microsoft.com/office/drawing/2014/main" id="{F6704078-3268-E6C7-1F52-D6C59F19C2E4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3028188" cy="2831980"/>
          </a:xfrm>
          <a:prstGeom prst="rect">
            <a:avLst/>
          </a:prstGeom>
        </p:spPr>
      </p:pic>
      <p:sp>
        <p:nvSpPr>
          <p:cNvPr id="13" name="Овал 12">
            <a:extLst>
              <a:ext uri="{FF2B5EF4-FFF2-40B4-BE49-F238E27FC236}">
                <a16:creationId xmlns:a16="http://schemas.microsoft.com/office/drawing/2014/main" id="{C727000A-10E7-A4AF-FBFC-F458C512068F}"/>
              </a:ext>
            </a:extLst>
          </p:cNvPr>
          <p:cNvSpPr/>
          <p:nvPr/>
        </p:nvSpPr>
        <p:spPr>
          <a:xfrm>
            <a:off x="1149311" y="3228964"/>
            <a:ext cx="2824460" cy="2549744"/>
          </a:xfrm>
          <a:prstGeom prst="ellipse">
            <a:avLst/>
          </a:prstGeom>
          <a:noFill/>
          <a:ln w="508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14" name="Овал 13">
            <a:extLst>
              <a:ext uri="{FF2B5EF4-FFF2-40B4-BE49-F238E27FC236}">
                <a16:creationId xmlns:a16="http://schemas.microsoft.com/office/drawing/2014/main" id="{40C041A4-055E-BFE0-75F9-7C8052087E2B}"/>
              </a:ext>
            </a:extLst>
          </p:cNvPr>
          <p:cNvSpPr/>
          <p:nvPr/>
        </p:nvSpPr>
        <p:spPr>
          <a:xfrm>
            <a:off x="718530" y="2901057"/>
            <a:ext cx="3819853" cy="3607994"/>
          </a:xfrm>
          <a:prstGeom prst="ellipse">
            <a:avLst/>
          </a:prstGeom>
          <a:noFill/>
          <a:ln w="50800">
            <a:solidFill>
              <a:schemeClr val="accent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15" name="Овал 14">
            <a:extLst>
              <a:ext uri="{FF2B5EF4-FFF2-40B4-BE49-F238E27FC236}">
                <a16:creationId xmlns:a16="http://schemas.microsoft.com/office/drawing/2014/main" id="{0D99659B-10A1-4113-B14F-42CC7C193557}"/>
              </a:ext>
            </a:extLst>
          </p:cNvPr>
          <p:cNvSpPr/>
          <p:nvPr/>
        </p:nvSpPr>
        <p:spPr>
          <a:xfrm>
            <a:off x="153918" y="2748356"/>
            <a:ext cx="5184700" cy="4109644"/>
          </a:xfrm>
          <a:prstGeom prst="ellipse">
            <a:avLst/>
          </a:prstGeom>
          <a:noFill/>
          <a:ln w="50800">
            <a:solidFill>
              <a:srgbClr val="7030A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cxnSp>
        <p:nvCxnSpPr>
          <p:cNvPr id="21" name="Прямая со стрелкой 20">
            <a:extLst>
              <a:ext uri="{FF2B5EF4-FFF2-40B4-BE49-F238E27FC236}">
                <a16:creationId xmlns:a16="http://schemas.microsoft.com/office/drawing/2014/main" id="{1A5408B5-4524-4191-B1F0-BE6CB5F9AC50}"/>
              </a:ext>
            </a:extLst>
          </p:cNvPr>
          <p:cNvCxnSpPr>
            <a:cxnSpLocks/>
          </p:cNvCxnSpPr>
          <p:nvPr/>
        </p:nvCxnSpPr>
        <p:spPr>
          <a:xfrm flipV="1">
            <a:off x="4297680" y="5919668"/>
            <a:ext cx="2824460" cy="529376"/>
          </a:xfrm>
          <a:prstGeom prst="straightConnector1">
            <a:avLst/>
          </a:prstGeom>
          <a:ln w="60325">
            <a:solidFill>
              <a:srgbClr val="7030A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Прямая со стрелкой 22">
            <a:extLst>
              <a:ext uri="{FF2B5EF4-FFF2-40B4-BE49-F238E27FC236}">
                <a16:creationId xmlns:a16="http://schemas.microsoft.com/office/drawing/2014/main" id="{3ABA2054-E31F-5F8B-A012-DCD859CD162D}"/>
              </a:ext>
            </a:extLst>
          </p:cNvPr>
          <p:cNvCxnSpPr>
            <a:cxnSpLocks/>
          </p:cNvCxnSpPr>
          <p:nvPr/>
        </p:nvCxnSpPr>
        <p:spPr>
          <a:xfrm flipV="1">
            <a:off x="4533710" y="4043680"/>
            <a:ext cx="2824460" cy="897062"/>
          </a:xfrm>
          <a:prstGeom prst="straightConnector1">
            <a:avLst/>
          </a:prstGeom>
          <a:ln w="60325">
            <a:solidFill>
              <a:srgbClr val="70AD47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Прямая со стрелкой 28">
            <a:extLst>
              <a:ext uri="{FF2B5EF4-FFF2-40B4-BE49-F238E27FC236}">
                <a16:creationId xmlns:a16="http://schemas.microsoft.com/office/drawing/2014/main" id="{FD9C451D-B918-A4EC-CBD1-024AAC87D73D}"/>
              </a:ext>
            </a:extLst>
          </p:cNvPr>
          <p:cNvCxnSpPr/>
          <p:nvPr/>
        </p:nvCxnSpPr>
        <p:spPr>
          <a:xfrm flipH="1" flipV="1">
            <a:off x="927886" y="81590"/>
            <a:ext cx="620991" cy="640080"/>
          </a:xfrm>
          <a:prstGeom prst="straightConnector1">
            <a:avLst/>
          </a:prstGeom>
          <a:ln w="254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Заголовок 1">
            <a:extLst>
              <a:ext uri="{FF2B5EF4-FFF2-40B4-BE49-F238E27FC236}">
                <a16:creationId xmlns:a16="http://schemas.microsoft.com/office/drawing/2014/main" id="{88FFCE99-7972-35C6-6058-AA779EDC9D7B}"/>
              </a:ext>
            </a:extLst>
          </p:cNvPr>
          <p:cNvSpPr txBox="1">
            <a:spLocks/>
          </p:cNvSpPr>
          <p:nvPr/>
        </p:nvSpPr>
        <p:spPr>
          <a:xfrm rot="2763595">
            <a:off x="89352" y="340412"/>
            <a:ext cx="1656419" cy="79208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ru-RU" sz="16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близость к центру системы</a:t>
            </a:r>
          </a:p>
        </p:txBody>
      </p:sp>
      <p:sp>
        <p:nvSpPr>
          <p:cNvPr id="31" name="Заголовок 1">
            <a:extLst>
              <a:ext uri="{FF2B5EF4-FFF2-40B4-BE49-F238E27FC236}">
                <a16:creationId xmlns:a16="http://schemas.microsoft.com/office/drawing/2014/main" id="{83B8AEEF-2F05-1CDA-B569-1FDCADF4A42A}"/>
              </a:ext>
            </a:extLst>
          </p:cNvPr>
          <p:cNvSpPr txBox="1">
            <a:spLocks/>
          </p:cNvSpPr>
          <p:nvPr/>
        </p:nvSpPr>
        <p:spPr>
          <a:xfrm>
            <a:off x="1464961" y="5205705"/>
            <a:ext cx="2315693" cy="499647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1600" b="1" u="sng" dirty="0">
                <a:latin typeface="Arial" panose="020B0604020202020204" pitchFamily="34" charset="0"/>
                <a:cs typeface="Arial" panose="020B0604020202020204" pitchFamily="34" charset="0"/>
              </a:rPr>
              <a:t>Py-1</a:t>
            </a:r>
            <a:r>
              <a:rPr lang="ru-RU" sz="1600" b="1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Co/Ni</a:t>
            </a:r>
            <a:r>
              <a:rPr lang="ru-RU" sz="1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&gt;</a:t>
            </a:r>
            <a:r>
              <a:rPr lang="ru-RU" sz="1600" b="1" dirty="0">
                <a:latin typeface="Arial" panose="020B0604020202020204" pitchFamily="34" charset="0"/>
                <a:cs typeface="Arial" panose="020B0604020202020204" pitchFamily="34" charset="0"/>
              </a:rPr>
              <a:t>=1</a:t>
            </a:r>
          </a:p>
          <a:p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Chl-1</a:t>
            </a:r>
            <a:r>
              <a:rPr lang="ru-RU" sz="1600" b="1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Sid</a:t>
            </a:r>
            <a:endParaRPr lang="ru-RU" sz="16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2" name="Заголовок 1">
            <a:extLst>
              <a:ext uri="{FF2B5EF4-FFF2-40B4-BE49-F238E27FC236}">
                <a16:creationId xmlns:a16="http://schemas.microsoft.com/office/drawing/2014/main" id="{A052CCA0-A301-D1A3-A26A-4E49C67318DF}"/>
              </a:ext>
            </a:extLst>
          </p:cNvPr>
          <p:cNvSpPr txBox="1">
            <a:spLocks/>
          </p:cNvSpPr>
          <p:nvPr/>
        </p:nvSpPr>
        <p:spPr>
          <a:xfrm>
            <a:off x="5830360" y="5136628"/>
            <a:ext cx="6318252" cy="30557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ru-RU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Сульфидизированные</a:t>
            </a:r>
            <a:r>
              <a:rPr lang="ru-RU" sz="1600" b="1" dirty="0">
                <a:latin typeface="Arial" panose="020B0604020202020204" pitchFamily="34" charset="0"/>
                <a:cs typeface="Arial" panose="020B0604020202020204" pitchFamily="34" charset="0"/>
              </a:rPr>
              <a:t> породы</a:t>
            </a:r>
          </a:p>
        </p:txBody>
      </p:sp>
      <p:sp>
        <p:nvSpPr>
          <p:cNvPr id="33" name="Заголовок 1">
            <a:extLst>
              <a:ext uri="{FF2B5EF4-FFF2-40B4-BE49-F238E27FC236}">
                <a16:creationId xmlns:a16="http://schemas.microsoft.com/office/drawing/2014/main" id="{B84BB783-A30E-EBBE-5172-02128811FAAF}"/>
              </a:ext>
            </a:extLst>
          </p:cNvPr>
          <p:cNvSpPr txBox="1">
            <a:spLocks/>
          </p:cNvSpPr>
          <p:nvPr/>
        </p:nvSpPr>
        <p:spPr>
          <a:xfrm>
            <a:off x="5428063" y="2746207"/>
            <a:ext cx="5785997" cy="79208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ru-RU" sz="1600" b="1" dirty="0">
                <a:latin typeface="Arial" panose="020B0604020202020204" pitchFamily="34" charset="0"/>
                <a:cs typeface="Arial" panose="020B0604020202020204" pitchFamily="34" charset="0"/>
              </a:rPr>
              <a:t>Апоскарновые изменения и </a:t>
            </a:r>
            <a:r>
              <a:rPr lang="ru-RU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пропилитизация</a:t>
            </a:r>
            <a:endParaRPr lang="ru-RU" sz="16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4" name="Заголовок 1">
            <a:extLst>
              <a:ext uri="{FF2B5EF4-FFF2-40B4-BE49-F238E27FC236}">
                <a16:creationId xmlns:a16="http://schemas.microsoft.com/office/drawing/2014/main" id="{DA1D8D1E-06F9-9EED-D5D0-AD1082FC3DCA}"/>
              </a:ext>
            </a:extLst>
          </p:cNvPr>
          <p:cNvSpPr txBox="1">
            <a:spLocks/>
          </p:cNvSpPr>
          <p:nvPr/>
        </p:nvSpPr>
        <p:spPr>
          <a:xfrm>
            <a:off x="5830361" y="1536907"/>
            <a:ext cx="6318251" cy="335597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ru-RU" sz="1600" b="1" dirty="0">
                <a:latin typeface="Arial" panose="020B0604020202020204" pitchFamily="34" charset="0"/>
                <a:cs typeface="Arial" panose="020B0604020202020204" pitchFamily="34" charset="0"/>
              </a:rPr>
              <a:t>Ретроградные скарны (магнетит)</a:t>
            </a:r>
          </a:p>
        </p:txBody>
      </p:sp>
      <p:sp>
        <p:nvSpPr>
          <p:cNvPr id="35" name="Заголовок 1">
            <a:extLst>
              <a:ext uri="{FF2B5EF4-FFF2-40B4-BE49-F238E27FC236}">
                <a16:creationId xmlns:a16="http://schemas.microsoft.com/office/drawing/2014/main" id="{CB2252FA-B1B5-F46B-BDC5-7B2F87977DE6}"/>
              </a:ext>
            </a:extLst>
          </p:cNvPr>
          <p:cNvSpPr txBox="1">
            <a:spLocks/>
          </p:cNvSpPr>
          <p:nvPr/>
        </p:nvSpPr>
        <p:spPr>
          <a:xfrm>
            <a:off x="5816062" y="-36477"/>
            <a:ext cx="6318251" cy="335597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ru-RU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Проградные</a:t>
            </a:r>
            <a:r>
              <a:rPr lang="ru-RU" sz="1600" b="1" dirty="0">
                <a:latin typeface="Arial" panose="020B0604020202020204" pitchFamily="34" charset="0"/>
                <a:cs typeface="Arial" panose="020B0604020202020204" pitchFamily="34" charset="0"/>
              </a:rPr>
              <a:t> скарны (гранат)</a:t>
            </a:r>
          </a:p>
        </p:txBody>
      </p:sp>
      <p:sp>
        <p:nvSpPr>
          <p:cNvPr id="36" name="Заголовок 1">
            <a:extLst>
              <a:ext uri="{FF2B5EF4-FFF2-40B4-BE49-F238E27FC236}">
                <a16:creationId xmlns:a16="http://schemas.microsoft.com/office/drawing/2014/main" id="{57C9D62A-89EA-D01C-9580-1F60637DA2A2}"/>
              </a:ext>
            </a:extLst>
          </p:cNvPr>
          <p:cNvSpPr txBox="1">
            <a:spLocks/>
          </p:cNvSpPr>
          <p:nvPr/>
        </p:nvSpPr>
        <p:spPr>
          <a:xfrm>
            <a:off x="1938046" y="6484199"/>
            <a:ext cx="2315693" cy="308917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US" sz="1600" b="1" u="sng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Py-</a:t>
            </a:r>
            <a:r>
              <a:rPr lang="ru-RU" sz="1600" b="1" u="sng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</a:t>
            </a:r>
            <a:r>
              <a:rPr lang="ru-RU" sz="1600" b="1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US" sz="1600" b="1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Co/Ni</a:t>
            </a:r>
            <a:r>
              <a:rPr lang="ru-RU" sz="1600" b="1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600" b="1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&lt;</a:t>
            </a:r>
            <a:r>
              <a:rPr lang="ru-RU" sz="1600" b="1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0.1</a:t>
            </a:r>
          </a:p>
        </p:txBody>
      </p:sp>
      <p:sp>
        <p:nvSpPr>
          <p:cNvPr id="37" name="Заголовок 1">
            <a:extLst>
              <a:ext uri="{FF2B5EF4-FFF2-40B4-BE49-F238E27FC236}">
                <a16:creationId xmlns:a16="http://schemas.microsoft.com/office/drawing/2014/main" id="{CC6DDB2F-5E1C-FDFC-D95F-A15C52BF15A1}"/>
              </a:ext>
            </a:extLst>
          </p:cNvPr>
          <p:cNvSpPr txBox="1">
            <a:spLocks/>
          </p:cNvSpPr>
          <p:nvPr/>
        </p:nvSpPr>
        <p:spPr>
          <a:xfrm>
            <a:off x="1590310" y="5919668"/>
            <a:ext cx="2315693" cy="499647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1600" b="1" u="sng" dirty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Py-</a:t>
            </a:r>
            <a:r>
              <a:rPr lang="ru-RU" sz="1600" b="1" u="sng" dirty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</a:t>
            </a:r>
            <a:r>
              <a:rPr lang="ru-RU" sz="1600" b="1" dirty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US" sz="1600" b="1" dirty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Co/Ni</a:t>
            </a:r>
            <a:r>
              <a:rPr lang="ru-RU" sz="1600" b="1" dirty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600" b="1" dirty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~</a:t>
            </a:r>
            <a:r>
              <a:rPr lang="ru-RU" sz="1600" b="1" dirty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0.1</a:t>
            </a:r>
            <a:r>
              <a:rPr lang="en-US" sz="1600" b="1" dirty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</a:t>
            </a:r>
            <a:r>
              <a:rPr lang="ru-RU" sz="1600" b="1" dirty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0.5</a:t>
            </a:r>
          </a:p>
          <a:p>
            <a:r>
              <a:rPr lang="en-US" sz="1600" b="1" dirty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Chl-2</a:t>
            </a:r>
            <a:endParaRPr lang="ru-RU" sz="1600" b="1" dirty="0">
              <a:solidFill>
                <a:schemeClr val="accent6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0" name="Заголовок 1">
            <a:extLst>
              <a:ext uri="{FF2B5EF4-FFF2-40B4-BE49-F238E27FC236}">
                <a16:creationId xmlns:a16="http://schemas.microsoft.com/office/drawing/2014/main" id="{F2A8A46E-786A-95A4-1C38-F617507A6085}"/>
              </a:ext>
            </a:extLst>
          </p:cNvPr>
          <p:cNvSpPr txBox="1">
            <a:spLocks/>
          </p:cNvSpPr>
          <p:nvPr/>
        </p:nvSpPr>
        <p:spPr>
          <a:xfrm>
            <a:off x="10531334" y="34175"/>
            <a:ext cx="1766851" cy="304281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US" sz="18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Cu ~1-0.5%</a:t>
            </a:r>
            <a:endParaRPr lang="ru-RU" sz="18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2A1877CB-052B-0ACD-2E40-13FE601B5A9A}"/>
              </a:ext>
            </a:extLst>
          </p:cNvPr>
          <p:cNvSpPr txBox="1"/>
          <p:nvPr/>
        </p:nvSpPr>
        <p:spPr>
          <a:xfrm>
            <a:off x="10863865" y="1487112"/>
            <a:ext cx="110179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Cu ~1</a:t>
            </a:r>
            <a:r>
              <a:rPr lang="ru-RU" sz="1800" b="1" dirty="0">
                <a:latin typeface="Arial" panose="020B0604020202020204" pitchFamily="34" charset="0"/>
                <a:cs typeface="Arial" panose="020B0604020202020204" pitchFamily="34" charset="0"/>
              </a:rPr>
              <a:t>%</a:t>
            </a:r>
            <a:endParaRPr lang="en-US" sz="18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4" name="TextBox 43">
            <a:extLst>
              <a:ext uri="{FF2B5EF4-FFF2-40B4-BE49-F238E27FC236}">
                <a16:creationId xmlns:a16="http://schemas.microsoft.com/office/drawing/2014/main" id="{AEE9B3AA-C885-F238-8A14-5622B1CD7207}"/>
              </a:ext>
            </a:extLst>
          </p:cNvPr>
          <p:cNvSpPr txBox="1"/>
          <p:nvPr/>
        </p:nvSpPr>
        <p:spPr>
          <a:xfrm>
            <a:off x="10736484" y="5104165"/>
            <a:ext cx="135655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US" sz="1800" b="1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Cu &lt;0.1%</a:t>
            </a:r>
            <a:r>
              <a:rPr lang="ru-RU" sz="1800" b="1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698E9EC8-C25F-13D1-54E5-F72FBC9B5879}"/>
              </a:ext>
            </a:extLst>
          </p:cNvPr>
          <p:cNvSpPr txBox="1"/>
          <p:nvPr/>
        </p:nvSpPr>
        <p:spPr>
          <a:xfrm>
            <a:off x="10555953" y="3192410"/>
            <a:ext cx="160668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US" sz="1800" b="1" dirty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Cu ~0.5-0.1%</a:t>
            </a:r>
          </a:p>
        </p:txBody>
      </p:sp>
      <p:cxnSp>
        <p:nvCxnSpPr>
          <p:cNvPr id="19" name="Прямая со стрелкой 18">
            <a:extLst>
              <a:ext uri="{FF2B5EF4-FFF2-40B4-BE49-F238E27FC236}">
                <a16:creationId xmlns:a16="http://schemas.microsoft.com/office/drawing/2014/main" id="{6E544592-3756-0099-E85C-E375681A528B}"/>
              </a:ext>
            </a:extLst>
          </p:cNvPr>
          <p:cNvCxnSpPr>
            <a:cxnSpLocks/>
          </p:cNvCxnSpPr>
          <p:nvPr/>
        </p:nvCxnSpPr>
        <p:spPr>
          <a:xfrm flipV="1">
            <a:off x="3827718" y="2463253"/>
            <a:ext cx="3026875" cy="1458730"/>
          </a:xfrm>
          <a:prstGeom prst="straightConnector1">
            <a:avLst/>
          </a:prstGeom>
          <a:ln w="60325">
            <a:solidFill>
              <a:schemeClr val="tx1">
                <a:lumMod val="85000"/>
                <a:lumOff val="15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Прямая со стрелкой 16">
            <a:extLst>
              <a:ext uri="{FF2B5EF4-FFF2-40B4-BE49-F238E27FC236}">
                <a16:creationId xmlns:a16="http://schemas.microsoft.com/office/drawing/2014/main" id="{FAE6744F-0DE3-F43C-FFD5-9A8E5FB370AF}"/>
              </a:ext>
            </a:extLst>
          </p:cNvPr>
          <p:cNvCxnSpPr>
            <a:cxnSpLocks/>
          </p:cNvCxnSpPr>
          <p:nvPr/>
        </p:nvCxnSpPr>
        <p:spPr>
          <a:xfrm flipV="1">
            <a:off x="3139440" y="1005840"/>
            <a:ext cx="3666337" cy="2621280"/>
          </a:xfrm>
          <a:prstGeom prst="straightConnector1">
            <a:avLst/>
          </a:prstGeom>
          <a:ln w="60325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6" name="Заголовок 1">
            <a:extLst>
              <a:ext uri="{FF2B5EF4-FFF2-40B4-BE49-F238E27FC236}">
                <a16:creationId xmlns:a16="http://schemas.microsoft.com/office/drawing/2014/main" id="{CD0ACA19-729E-9371-415F-609DE1E35A97}"/>
              </a:ext>
            </a:extLst>
          </p:cNvPr>
          <p:cNvSpPr txBox="1">
            <a:spLocks/>
          </p:cNvSpPr>
          <p:nvPr/>
        </p:nvSpPr>
        <p:spPr>
          <a:xfrm>
            <a:off x="2598826" y="34175"/>
            <a:ext cx="1719659" cy="231736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1200" b="1" dirty="0" err="1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Chl</a:t>
            </a:r>
            <a:endParaRPr lang="ru-RU" sz="1200" b="1" dirty="0">
              <a:solidFill>
                <a:srgbClr val="00B05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7" name="Заголовок 1">
            <a:extLst>
              <a:ext uri="{FF2B5EF4-FFF2-40B4-BE49-F238E27FC236}">
                <a16:creationId xmlns:a16="http://schemas.microsoft.com/office/drawing/2014/main" id="{685898F5-B1D2-7611-D9E3-94062B152AE7}"/>
              </a:ext>
            </a:extLst>
          </p:cNvPr>
          <p:cNvSpPr txBox="1">
            <a:spLocks/>
          </p:cNvSpPr>
          <p:nvPr/>
        </p:nvSpPr>
        <p:spPr>
          <a:xfrm>
            <a:off x="689047" y="34175"/>
            <a:ext cx="1719659" cy="231736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1200" b="1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Py</a:t>
            </a:r>
            <a:endParaRPr lang="ru-RU" sz="1200" b="1" dirty="0">
              <a:solidFill>
                <a:srgbClr val="00B05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63456874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Номер слайда 3">
            <a:extLst>
              <a:ext uri="{FF2B5EF4-FFF2-40B4-BE49-F238E27FC236}">
                <a16:creationId xmlns:a16="http://schemas.microsoft.com/office/drawing/2014/main" id="{EA042BA8-00F7-8BF0-DB66-51E9AA2CC9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2240CE-82D0-450A-9966-52B283054DC1}" type="slidenum">
              <a:rPr lang="ru-RU" smtClean="0"/>
              <a:t>31</a:t>
            </a:fld>
            <a:endParaRPr lang="ru-RU"/>
          </a:p>
        </p:txBody>
      </p:sp>
      <p:sp>
        <p:nvSpPr>
          <p:cNvPr id="5" name="Заголовок 1">
            <a:extLst>
              <a:ext uri="{FF2B5EF4-FFF2-40B4-BE49-F238E27FC236}">
                <a16:creationId xmlns:a16="http://schemas.microsoft.com/office/drawing/2014/main" id="{A51F8FCB-CEDB-47F9-43E6-F15FFB6A14F5}"/>
              </a:ext>
            </a:extLst>
          </p:cNvPr>
          <p:cNvSpPr txBox="1">
            <a:spLocks/>
          </p:cNvSpPr>
          <p:nvPr/>
        </p:nvSpPr>
        <p:spPr>
          <a:xfrm>
            <a:off x="0" y="662306"/>
            <a:ext cx="12191999" cy="659384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ru-RU" sz="1800" dirty="0">
                <a:latin typeface="Arial" panose="020B0604020202020204" pitchFamily="34" charset="0"/>
                <a:cs typeface="Arial" panose="020B0604020202020204" pitchFamily="34" charset="0"/>
              </a:rPr>
              <a:t>На Новониколаевском месторождении выделены магматический, гидротермальный, </a:t>
            </a:r>
            <a:r>
              <a:rPr lang="ru-RU" sz="1800" dirty="0" err="1">
                <a:latin typeface="Arial" panose="020B0604020202020204" pitchFamily="34" charset="0"/>
                <a:cs typeface="Arial" panose="020B0604020202020204" pitchFamily="34" charset="0"/>
              </a:rPr>
              <a:t>гипергенный</a:t>
            </a:r>
            <a:r>
              <a:rPr lang="ru-RU" sz="1800" dirty="0">
                <a:latin typeface="Arial" panose="020B0604020202020204" pitchFamily="34" charset="0"/>
                <a:cs typeface="Arial" panose="020B0604020202020204" pitchFamily="34" charset="0"/>
              </a:rPr>
              <a:t> этапы минералообразования. Гидротермальный этап включает: 1) </a:t>
            </a:r>
            <a:r>
              <a:rPr lang="ru-RU" sz="1800" dirty="0" err="1">
                <a:latin typeface="Arial" panose="020B0604020202020204" pitchFamily="34" charset="0"/>
                <a:cs typeface="Arial" panose="020B0604020202020204" pitchFamily="34" charset="0"/>
              </a:rPr>
              <a:t>проградную</a:t>
            </a:r>
            <a:r>
              <a:rPr lang="ru-RU" sz="1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u-RU" sz="1800" dirty="0" err="1">
                <a:latin typeface="Arial" panose="020B0604020202020204" pitchFamily="34" charset="0"/>
                <a:cs typeface="Arial" panose="020B0604020202020204" pitchFamily="34" charset="0"/>
              </a:rPr>
              <a:t>скарновую</a:t>
            </a:r>
            <a:r>
              <a:rPr lang="ru-RU" sz="1800" dirty="0"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ru-RU" sz="1800" dirty="0" err="1">
                <a:latin typeface="Arial" panose="020B0604020202020204" pitchFamily="34" charset="0"/>
                <a:cs typeface="Arial" panose="020B0604020202020204" pitchFamily="34" charset="0"/>
              </a:rPr>
              <a:t>дорудную</a:t>
            </a:r>
            <a:r>
              <a:rPr lang="ru-RU" sz="1800" dirty="0">
                <a:latin typeface="Arial" panose="020B0604020202020204" pitchFamily="34" charset="0"/>
                <a:cs typeface="Arial" panose="020B0604020202020204" pitchFamily="34" charset="0"/>
              </a:rPr>
              <a:t>),2) ретроградную </a:t>
            </a:r>
            <a:r>
              <a:rPr lang="ru-RU" sz="1800" dirty="0" err="1">
                <a:latin typeface="Arial" panose="020B0604020202020204" pitchFamily="34" charset="0"/>
                <a:cs typeface="Arial" panose="020B0604020202020204" pitchFamily="34" charset="0"/>
              </a:rPr>
              <a:t>скарновую</a:t>
            </a:r>
            <a:r>
              <a:rPr lang="ru-RU" sz="1800" dirty="0">
                <a:latin typeface="Arial" panose="020B0604020202020204" pitchFamily="34" charset="0"/>
                <a:cs typeface="Arial" panose="020B0604020202020204" pitchFamily="34" charset="0"/>
              </a:rPr>
              <a:t>, 3) </a:t>
            </a:r>
            <a:r>
              <a:rPr lang="ru-RU" sz="1800" dirty="0" err="1">
                <a:latin typeface="Arial" panose="020B0604020202020204" pitchFamily="34" charset="0"/>
                <a:cs typeface="Arial" panose="020B0604020202020204" pitchFamily="34" charset="0"/>
              </a:rPr>
              <a:t>апоскарновую</a:t>
            </a:r>
            <a:r>
              <a:rPr lang="ru-RU" sz="1800" dirty="0">
                <a:latin typeface="Arial" panose="020B0604020202020204" pitchFamily="34" charset="0"/>
                <a:cs typeface="Arial" panose="020B0604020202020204" pitchFamily="34" charset="0"/>
              </a:rPr>
              <a:t>, 4) </a:t>
            </a:r>
            <a:r>
              <a:rPr lang="ru-RU" sz="1800" dirty="0" err="1">
                <a:latin typeface="Arial" panose="020B0604020202020204" pitchFamily="34" charset="0"/>
                <a:cs typeface="Arial" panose="020B0604020202020204" pitchFamily="34" charset="0"/>
              </a:rPr>
              <a:t>пропилитовую</a:t>
            </a:r>
            <a:r>
              <a:rPr lang="ru-RU" sz="1800" dirty="0">
                <a:latin typeface="Arial" panose="020B0604020202020204" pitchFamily="34" charset="0"/>
                <a:cs typeface="Arial" panose="020B0604020202020204" pitchFamily="34" charset="0"/>
              </a:rPr>
              <a:t> и две </a:t>
            </a:r>
            <a:r>
              <a:rPr lang="ru-RU" sz="1800" dirty="0" err="1">
                <a:latin typeface="Arial" panose="020B0604020202020204" pitchFamily="34" charset="0"/>
                <a:cs typeface="Arial" panose="020B0604020202020204" pitchFamily="34" charset="0"/>
              </a:rPr>
              <a:t>пострудные</a:t>
            </a:r>
            <a:r>
              <a:rPr lang="ru-RU" sz="1800" dirty="0">
                <a:latin typeface="Arial" panose="020B0604020202020204" pitchFamily="34" charset="0"/>
                <a:cs typeface="Arial" panose="020B0604020202020204" pitchFamily="34" charset="0"/>
              </a:rPr>
              <a:t> – 5) кварц-карбонат-серицитовую и 6) </a:t>
            </a:r>
            <a:r>
              <a:rPr lang="ru-RU" sz="1800" dirty="0" err="1">
                <a:latin typeface="Arial" panose="020B0604020202020204" pitchFamily="34" charset="0"/>
                <a:cs typeface="Arial" panose="020B0604020202020204" pitchFamily="34" charset="0"/>
              </a:rPr>
              <a:t>аргиллизитовую</a:t>
            </a:r>
            <a:r>
              <a:rPr lang="ru-RU" sz="1800" dirty="0">
                <a:latin typeface="Arial" panose="020B0604020202020204" pitchFamily="34" charset="0"/>
                <a:cs typeface="Arial" panose="020B0604020202020204" pitchFamily="34" charset="0"/>
              </a:rPr>
              <a:t> стадии.						 </a:t>
            </a:r>
            <a:br>
              <a:rPr lang="ru-RU" sz="1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ru-RU" sz="1800" dirty="0">
                <a:latin typeface="Arial" panose="020B0604020202020204" pitchFamily="34" charset="0"/>
                <a:cs typeface="Arial" panose="020B0604020202020204" pitchFamily="34" charset="0"/>
              </a:rPr>
              <a:t>Медно-полиметаллическое оруденение ассоциирует с ретроградными </a:t>
            </a:r>
            <a:r>
              <a:rPr lang="ru-RU" sz="1800" dirty="0" err="1">
                <a:latin typeface="Arial" panose="020B0604020202020204" pitchFamily="34" charset="0"/>
                <a:cs typeface="Arial" panose="020B0604020202020204" pitchFamily="34" charset="0"/>
              </a:rPr>
              <a:t>скарновыми</a:t>
            </a:r>
            <a:r>
              <a:rPr lang="ru-RU" sz="1800" dirty="0">
                <a:latin typeface="Arial" panose="020B0604020202020204" pitchFamily="34" charset="0"/>
                <a:cs typeface="Arial" panose="020B0604020202020204" pitchFamily="34" charset="0"/>
              </a:rPr>
              <a:t> и </a:t>
            </a:r>
            <a:r>
              <a:rPr lang="ru-RU" sz="1800" dirty="0" err="1">
                <a:latin typeface="Arial" panose="020B0604020202020204" pitchFamily="34" charset="0"/>
                <a:cs typeface="Arial" panose="020B0604020202020204" pitchFamily="34" charset="0"/>
              </a:rPr>
              <a:t>апоскарновыми</a:t>
            </a:r>
            <a:r>
              <a:rPr lang="ru-RU" sz="1800" dirty="0">
                <a:latin typeface="Arial" panose="020B0604020202020204" pitchFamily="34" charset="0"/>
                <a:cs typeface="Arial" panose="020B0604020202020204" pitchFamily="34" charset="0"/>
              </a:rPr>
              <a:t> изменениями, а золото-полиметаллическое – с </a:t>
            </a:r>
            <a:br>
              <a:rPr lang="ru-RU" sz="1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ru-RU" sz="1800" dirty="0" err="1">
                <a:latin typeface="Arial" panose="020B0604020202020204" pitchFamily="34" charset="0"/>
                <a:cs typeface="Arial" panose="020B0604020202020204" pitchFamily="34" charset="0"/>
              </a:rPr>
              <a:t>пропилитовыми</a:t>
            </a:r>
            <a:r>
              <a:rPr lang="ru-RU" sz="1800" dirty="0">
                <a:latin typeface="Arial" panose="020B0604020202020204" pitchFamily="34" charset="0"/>
                <a:cs typeface="Arial" panose="020B0604020202020204" pitchFamily="34" charset="0"/>
              </a:rPr>
              <a:t> 	изменениями.									</a:t>
            </a:r>
            <a:br>
              <a:rPr lang="ru-RU" sz="1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ru-RU" sz="1800" dirty="0">
                <a:latin typeface="Arial" panose="020B0604020202020204" pitchFamily="34" charset="0"/>
                <a:cs typeface="Arial" panose="020B0604020202020204" pitchFamily="34" charset="0"/>
              </a:rPr>
              <a:t>Гидротермальная зональность выражена в смене от </a:t>
            </a:r>
            <a:r>
              <a:rPr lang="ru-RU" sz="1800" dirty="0" err="1">
                <a:latin typeface="Arial" panose="020B0604020202020204" pitchFamily="34" charset="0"/>
                <a:cs typeface="Arial" panose="020B0604020202020204" pitchFamily="34" charset="0"/>
              </a:rPr>
              <a:t>проградной</a:t>
            </a:r>
            <a:r>
              <a:rPr lang="ru-RU" sz="1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u-RU" sz="1800" dirty="0" err="1">
                <a:latin typeface="Arial" panose="020B0604020202020204" pitchFamily="34" charset="0"/>
                <a:cs typeface="Arial" panose="020B0604020202020204" pitchFamily="34" charset="0"/>
              </a:rPr>
              <a:t>скарновой</a:t>
            </a:r>
            <a:r>
              <a:rPr lang="ru-RU" sz="1800" dirty="0">
                <a:latin typeface="Arial" panose="020B0604020202020204" pitchFamily="34" charset="0"/>
                <a:cs typeface="Arial" panose="020B0604020202020204" pitchFamily="34" charset="0"/>
              </a:rPr>
              <a:t> к </a:t>
            </a:r>
            <a:r>
              <a:rPr lang="ru-RU" sz="1800" dirty="0" err="1">
                <a:latin typeface="Arial" panose="020B0604020202020204" pitchFamily="34" charset="0"/>
                <a:cs typeface="Arial" panose="020B0604020202020204" pitchFamily="34" charset="0"/>
              </a:rPr>
              <a:t>пропилитовой</a:t>
            </a:r>
            <a:r>
              <a:rPr lang="ru-RU" sz="1800" dirty="0">
                <a:latin typeface="Arial" panose="020B0604020202020204" pitchFamily="34" charset="0"/>
                <a:cs typeface="Arial" panose="020B0604020202020204" pitchFamily="34" charset="0"/>
              </a:rPr>
              <a:t> и </a:t>
            </a:r>
            <a:r>
              <a:rPr lang="ru-RU" sz="1800" dirty="0" err="1">
                <a:latin typeface="Arial" panose="020B0604020202020204" pitchFamily="34" charset="0"/>
                <a:cs typeface="Arial" panose="020B0604020202020204" pitchFamily="34" charset="0"/>
              </a:rPr>
              <a:t>аргиллизитовой</a:t>
            </a:r>
            <a:r>
              <a:rPr lang="ru-RU" sz="1800" dirty="0">
                <a:latin typeface="Arial" panose="020B0604020202020204" pitchFamily="34" charset="0"/>
                <a:cs typeface="Arial" panose="020B0604020202020204" pitchFamily="34" charset="0"/>
              </a:rPr>
              <a:t> зонам от центра к периферии месторождения.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ru-RU" sz="1800" dirty="0">
                <a:latin typeface="Arial" panose="020B0604020202020204" pitchFamily="34" charset="0"/>
                <a:cs typeface="Arial" panose="020B0604020202020204" pitchFamily="34" charset="0"/>
              </a:rPr>
              <a:t>На Новониколаевском месторождении установлена эволюция составов жильных минералов, которая заключается в увеличении содержания TiO</a:t>
            </a:r>
            <a:r>
              <a:rPr lang="ru-RU" sz="1400" dirty="0">
                <a:latin typeface="Arial" panose="020B0604020202020204" pitchFamily="34" charset="0"/>
                <a:cs typeface="Arial" panose="020B0604020202020204" pitchFamily="34" charset="0"/>
              </a:rPr>
              <a:t>2</a:t>
            </a:r>
            <a:r>
              <a:rPr lang="ru-RU" sz="1800" dirty="0">
                <a:latin typeface="Arial" panose="020B0604020202020204" pitchFamily="34" charset="0"/>
                <a:cs typeface="Arial" panose="020B0604020202020204" pitchFamily="34" charset="0"/>
              </a:rPr>
              <a:t> в гранатах и снижении </a:t>
            </a:r>
            <a:r>
              <a:rPr lang="ru-RU" sz="1800" dirty="0" err="1">
                <a:latin typeface="Arial" panose="020B0604020202020204" pitchFamily="34" charset="0"/>
                <a:cs typeface="Arial" panose="020B0604020202020204" pitchFamily="34" charset="0"/>
              </a:rPr>
              <a:t>железистости</a:t>
            </a:r>
            <a:r>
              <a:rPr lang="ru-RU" sz="1800" dirty="0">
                <a:latin typeface="Arial" panose="020B0604020202020204" pitchFamily="34" charset="0"/>
                <a:cs typeface="Arial" panose="020B0604020202020204" pitchFamily="34" charset="0"/>
              </a:rPr>
              <a:t> хлорита и карбоната от ранних генераций к поздним.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ru-RU" sz="1800" dirty="0">
                <a:latin typeface="Arial" panose="020B0604020202020204" pitchFamily="34" charset="0"/>
                <a:cs typeface="Arial" panose="020B0604020202020204" pitchFamily="34" charset="0"/>
              </a:rPr>
              <a:t>Состав граната является типичным для Au-Fe-</a:t>
            </a:r>
            <a:r>
              <a:rPr lang="ru-RU" sz="1800" dirty="0" err="1">
                <a:latin typeface="Arial" panose="020B0604020202020204" pitchFamily="34" charset="0"/>
                <a:cs typeface="Arial" panose="020B0604020202020204" pitchFamily="34" charset="0"/>
              </a:rPr>
              <a:t>Cu</a:t>
            </a:r>
            <a:r>
              <a:rPr lang="ru-RU" sz="1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u-RU" sz="1800" dirty="0" err="1">
                <a:latin typeface="Arial" panose="020B0604020202020204" pitchFamily="34" charset="0"/>
                <a:cs typeface="Arial" panose="020B0604020202020204" pitchFamily="34" charset="0"/>
              </a:rPr>
              <a:t>скарновых</a:t>
            </a:r>
            <a:r>
              <a:rPr lang="ru-RU" sz="1800" dirty="0">
                <a:latin typeface="Arial" panose="020B0604020202020204" pitchFamily="34" charset="0"/>
                <a:cs typeface="Arial" panose="020B0604020202020204" pitchFamily="34" charset="0"/>
              </a:rPr>
              <a:t> месторождений.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ru-RU" sz="1800" dirty="0">
                <a:latin typeface="Arial" panose="020B0604020202020204" pitchFamily="34" charset="0"/>
                <a:cs typeface="Arial" panose="020B0604020202020204" pitchFamily="34" charset="0"/>
              </a:rPr>
              <a:t>Структурно-текстурные взаимоотношения и геохимические особенности оксидов железа (магнетита и гематита) указывают на формирование магнетита и гематита-1 на ретроградной </a:t>
            </a:r>
            <a:r>
              <a:rPr lang="ru-RU" sz="1800" dirty="0" err="1">
                <a:latin typeface="Arial" panose="020B0604020202020204" pitchFamily="34" charset="0"/>
                <a:cs typeface="Arial" panose="020B0604020202020204" pitchFamily="34" charset="0"/>
              </a:rPr>
              <a:t>скарновой</a:t>
            </a:r>
            <a:r>
              <a:rPr lang="ru-RU" sz="1800" dirty="0">
                <a:latin typeface="Arial" panose="020B0604020202020204" pitchFamily="34" charset="0"/>
                <a:cs typeface="Arial" panose="020B0604020202020204" pitchFamily="34" charset="0"/>
              </a:rPr>
              <a:t> стадии, а гематита-2 – на </a:t>
            </a:r>
            <a:r>
              <a:rPr lang="ru-RU" sz="1800" dirty="0" err="1">
                <a:latin typeface="Arial" panose="020B0604020202020204" pitchFamily="34" charset="0"/>
                <a:cs typeface="Arial" panose="020B0604020202020204" pitchFamily="34" charset="0"/>
              </a:rPr>
              <a:t>апоскарновой</a:t>
            </a:r>
            <a:r>
              <a:rPr lang="ru-RU" sz="1800" dirty="0">
                <a:latin typeface="Arial" panose="020B0604020202020204" pitchFamily="34" charset="0"/>
                <a:cs typeface="Arial" panose="020B0604020202020204" pitchFamily="34" charset="0"/>
              </a:rPr>
              <a:t> стадии позднее </a:t>
            </a:r>
            <a:r>
              <a:rPr lang="ru-RU" sz="1800" dirty="0" err="1">
                <a:latin typeface="Arial" panose="020B0604020202020204" pitchFamily="34" charset="0"/>
                <a:cs typeface="Arial" panose="020B0604020202020204" pitchFamily="34" charset="0"/>
              </a:rPr>
              <a:t>скарнообразования</a:t>
            </a:r>
            <a:r>
              <a:rPr lang="ru-RU" sz="1800" dirty="0">
                <a:latin typeface="Arial" panose="020B0604020202020204" pitchFamily="34" charset="0"/>
                <a:cs typeface="Arial" panose="020B0604020202020204" pitchFamily="34" charset="0"/>
              </a:rPr>
              <a:t>.		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ru-RU" sz="1800" dirty="0">
                <a:latin typeface="Arial" panose="020B0604020202020204" pitchFamily="34" charset="0"/>
                <a:cs typeface="Arial" panose="020B0604020202020204" pitchFamily="34" charset="0"/>
              </a:rPr>
              <a:t>Магнетит по составу является типичным для скарново-медно-порфировых месторождений (повышенные содержания Al, </a:t>
            </a:r>
            <a:r>
              <a:rPr lang="ru-RU" sz="1800" dirty="0" err="1">
                <a:latin typeface="Arial" panose="020B0604020202020204" pitchFamily="34" charset="0"/>
                <a:cs typeface="Arial" panose="020B0604020202020204" pitchFamily="34" charset="0"/>
              </a:rPr>
              <a:t>Mn</a:t>
            </a:r>
            <a:r>
              <a:rPr lang="ru-RU" sz="18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ru-RU" sz="1800" dirty="0" err="1">
                <a:latin typeface="Arial" panose="020B0604020202020204" pitchFamily="34" charset="0"/>
                <a:cs typeface="Arial" panose="020B0604020202020204" pitchFamily="34" charset="0"/>
              </a:rPr>
              <a:t>Mg</a:t>
            </a:r>
            <a:r>
              <a:rPr lang="ru-RU" sz="18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ru-RU" sz="1800" dirty="0" err="1">
                <a:latin typeface="Arial" panose="020B0604020202020204" pitchFamily="34" charset="0"/>
                <a:cs typeface="Arial" panose="020B0604020202020204" pitchFamily="34" charset="0"/>
              </a:rPr>
              <a:t>Ca</a:t>
            </a:r>
            <a:r>
              <a:rPr lang="ru-RU" sz="18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ru-RU" sz="1800" dirty="0" err="1">
                <a:latin typeface="Arial" panose="020B0604020202020204" pitchFamily="34" charset="0"/>
                <a:cs typeface="Arial" panose="020B0604020202020204" pitchFamily="34" charset="0"/>
              </a:rPr>
              <a:t>Ga</a:t>
            </a:r>
            <a:r>
              <a:rPr lang="ru-RU" sz="1800" dirty="0">
                <a:latin typeface="Arial" panose="020B0604020202020204" pitchFamily="34" charset="0"/>
                <a:cs typeface="Arial" panose="020B0604020202020204" pitchFamily="34" charset="0"/>
              </a:rPr>
              <a:t>, Zn). Гематит </a:t>
            </a:r>
            <a:r>
              <a:rPr lang="ru-RU" sz="1800" dirty="0" err="1">
                <a:latin typeface="Arial" panose="020B0604020202020204" pitchFamily="34" charset="0"/>
                <a:cs typeface="Arial" panose="020B0604020202020204" pitchFamily="34" charset="0"/>
              </a:rPr>
              <a:t>апоскарновой</a:t>
            </a:r>
            <a:r>
              <a:rPr lang="ru-RU" sz="1800" dirty="0">
                <a:latin typeface="Arial" panose="020B0604020202020204" pitchFamily="34" charset="0"/>
                <a:cs typeface="Arial" panose="020B0604020202020204" pitchFamily="34" charset="0"/>
              </a:rPr>
              <a:t> стадии характеризуется повышенными содержаниями W, </a:t>
            </a:r>
            <a:r>
              <a:rPr lang="ru-RU" sz="1800" dirty="0" err="1">
                <a:latin typeface="Arial" panose="020B0604020202020204" pitchFamily="34" charset="0"/>
                <a:cs typeface="Arial" panose="020B0604020202020204" pitchFamily="34" charset="0"/>
              </a:rPr>
              <a:t>Sn</a:t>
            </a:r>
            <a:r>
              <a:rPr lang="ru-RU" sz="1800" dirty="0">
                <a:latin typeface="Arial" panose="020B0604020202020204" pitchFamily="34" charset="0"/>
                <a:cs typeface="Arial" panose="020B0604020202020204" pitchFamily="34" charset="0"/>
              </a:rPr>
              <a:t>, In, </a:t>
            </a:r>
            <a:r>
              <a:rPr lang="ru-RU" sz="1800" dirty="0" err="1">
                <a:latin typeface="Arial" panose="020B0604020202020204" pitchFamily="34" charset="0"/>
                <a:cs typeface="Arial" panose="020B0604020202020204" pitchFamily="34" charset="0"/>
              </a:rPr>
              <a:t>Mo</a:t>
            </a:r>
            <a:r>
              <a:rPr lang="ru-RU" sz="18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ru-RU" sz="1800" dirty="0">
                <a:latin typeface="Arial" panose="020B0604020202020204" pitchFamily="34" charset="0"/>
                <a:cs typeface="Arial" panose="020B0604020202020204" pitchFamily="34" charset="0"/>
              </a:rPr>
              <a:t>установлено зональное распределение различных генераций пирита. Пирит-1 характеризуется повышенными значениями Co/Ni и пониженными значениями As, Zn, </a:t>
            </a:r>
            <a:r>
              <a:rPr lang="ru-RU" sz="1800" dirty="0" err="1">
                <a:latin typeface="Arial" panose="020B0604020202020204" pitchFamily="34" charset="0"/>
                <a:cs typeface="Arial" panose="020B0604020202020204" pitchFamily="34" charset="0"/>
              </a:rPr>
              <a:t>Sb</a:t>
            </a:r>
            <a:r>
              <a:rPr lang="ru-RU" sz="1800" dirty="0">
                <a:latin typeface="Arial" panose="020B0604020202020204" pitchFamily="34" charset="0"/>
                <a:cs typeface="Arial" panose="020B0604020202020204" pitchFamily="34" charset="0"/>
              </a:rPr>
              <a:t> по сравнению с пиритом-2. Эти геохимические особенности свидетельствуют о пространственном положении пирита различных генераций относительно центра гидротермальной и рудной зональности.</a:t>
            </a:r>
          </a:p>
          <a:p>
            <a:pPr algn="l"/>
            <a:endParaRPr lang="ru-RU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endParaRPr lang="ru-RU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ru-RU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Заголовок 1">
            <a:extLst>
              <a:ext uri="{FF2B5EF4-FFF2-40B4-BE49-F238E27FC236}">
                <a16:creationId xmlns:a16="http://schemas.microsoft.com/office/drawing/2014/main" id="{82502373-64A8-6631-4DED-9A9515EBF395}"/>
              </a:ext>
            </a:extLst>
          </p:cNvPr>
          <p:cNvSpPr txBox="1">
            <a:spLocks/>
          </p:cNvSpPr>
          <p:nvPr/>
        </p:nvSpPr>
        <p:spPr>
          <a:xfrm>
            <a:off x="111760" y="0"/>
            <a:ext cx="3362960" cy="66230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ru-RU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Заключение</a:t>
            </a:r>
          </a:p>
        </p:txBody>
      </p:sp>
    </p:spTree>
    <p:extLst>
      <p:ext uri="{BB962C8B-B14F-4D97-AF65-F5344CB8AC3E}">
        <p14:creationId xmlns:p14="http://schemas.microsoft.com/office/powerpoint/2010/main" val="4283565670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0" y="0"/>
            <a:ext cx="12192000" cy="6857999"/>
          </a:xfrm>
        </p:spPr>
        <p:txBody>
          <a:bodyPr>
            <a:normAutofit/>
          </a:bodyPr>
          <a:lstStyle/>
          <a:p>
            <a:pPr algn="ctr"/>
            <a:r>
              <a:rPr lang="ru-RU" sz="5400" dirty="0">
                <a:latin typeface="Arial" panose="020B0604020202020204" pitchFamily="34" charset="0"/>
                <a:cs typeface="Arial" panose="020B0604020202020204" pitchFamily="34" charset="0"/>
              </a:rPr>
              <a:t>Спасибо за внимание!</a:t>
            </a:r>
          </a:p>
        </p:txBody>
      </p:sp>
      <p:sp>
        <p:nvSpPr>
          <p:cNvPr id="3" name="Номер слайда 2">
            <a:extLst>
              <a:ext uri="{FF2B5EF4-FFF2-40B4-BE49-F238E27FC236}">
                <a16:creationId xmlns:a16="http://schemas.microsoft.com/office/drawing/2014/main" id="{DFF9C933-1C74-0D0B-F81A-C53BF6277C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2240CE-82D0-450A-9966-52B283054DC1}" type="slidenum">
              <a:rPr lang="ru-RU" smtClean="0"/>
              <a:t>32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4149882098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Прямоугольник 37"/>
          <p:cNvSpPr/>
          <p:nvPr/>
        </p:nvSpPr>
        <p:spPr>
          <a:xfrm>
            <a:off x="-8909" y="3733363"/>
            <a:ext cx="8410759" cy="3124638"/>
          </a:xfrm>
          <a:prstGeom prst="rect">
            <a:avLst/>
          </a:prstGeom>
          <a:solidFill>
            <a:schemeClr val="accent2">
              <a:alpha val="1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50" name="Подзаголовок 2"/>
          <p:cNvSpPr txBox="1">
            <a:spLocks/>
          </p:cNvSpPr>
          <p:nvPr/>
        </p:nvSpPr>
        <p:spPr>
          <a:xfrm>
            <a:off x="636503" y="5198949"/>
            <a:ext cx="3570080" cy="45052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ru-RU" sz="1400" b="1" dirty="0">
                <a:latin typeface="Arial" panose="020B0604020202020204" pitchFamily="34" charset="0"/>
                <a:cs typeface="Arial" panose="020B0604020202020204" pitchFamily="34" charset="0"/>
              </a:rPr>
              <a:t>михеевский комплекс</a:t>
            </a:r>
            <a:r>
              <a:rPr lang="ru-RU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(D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3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-C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1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r>
              <a:rPr lang="ru-RU" sz="1400" dirty="0">
                <a:latin typeface="Arial" panose="020B0604020202020204" pitchFamily="34" charset="0"/>
                <a:cs typeface="Arial" panose="020B0604020202020204" pitchFamily="34" charset="0"/>
              </a:rPr>
              <a:t>: диориты, диоритовые порфириты</a:t>
            </a:r>
          </a:p>
        </p:txBody>
      </p:sp>
      <p:sp>
        <p:nvSpPr>
          <p:cNvPr id="56" name="Подзаголовок 2"/>
          <p:cNvSpPr txBox="1">
            <a:spLocks/>
          </p:cNvSpPr>
          <p:nvPr/>
        </p:nvSpPr>
        <p:spPr>
          <a:xfrm>
            <a:off x="5098078" y="4424326"/>
            <a:ext cx="2781300" cy="37957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ru-RU" sz="1400" dirty="0">
                <a:latin typeface="Arial" panose="020B0604020202020204" pitchFamily="34" charset="0"/>
                <a:cs typeface="Arial" panose="020B0604020202020204" pitchFamily="34" charset="0"/>
              </a:rPr>
              <a:t>Геологический разрез по линии А-Б</a:t>
            </a:r>
          </a:p>
        </p:txBody>
      </p:sp>
      <p:sp>
        <p:nvSpPr>
          <p:cNvPr id="73" name="Подзаголовок 2"/>
          <p:cNvSpPr txBox="1">
            <a:spLocks/>
          </p:cNvSpPr>
          <p:nvPr/>
        </p:nvSpPr>
        <p:spPr>
          <a:xfrm>
            <a:off x="639917" y="4101241"/>
            <a:ext cx="2970264" cy="379717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ru-RU" sz="1400" dirty="0">
                <a:latin typeface="Arial" panose="020B0604020202020204" pitchFamily="34" charset="0"/>
                <a:cs typeface="Arial" panose="020B0604020202020204" pitchFamily="34" charset="0"/>
              </a:rPr>
              <a:t>известняки, алевролиты, песчаники, туфы и др. 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(D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3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endParaRPr lang="ru-RU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4" name="Прямоугольник 73"/>
          <p:cNvSpPr/>
          <p:nvPr/>
        </p:nvSpPr>
        <p:spPr>
          <a:xfrm>
            <a:off x="52132" y="4143417"/>
            <a:ext cx="520995" cy="318977"/>
          </a:xfrm>
          <a:prstGeom prst="rect">
            <a:avLst/>
          </a:prstGeom>
          <a:solidFill>
            <a:srgbClr val="FAE6D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pic>
        <p:nvPicPr>
          <p:cNvPr id="26" name="Рисунок 2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048625" y="0"/>
            <a:ext cx="4143375" cy="6858000"/>
          </a:xfrm>
          <a:prstGeom prst="rect">
            <a:avLst/>
          </a:prstGeom>
        </p:spPr>
      </p:pic>
      <p:pic>
        <p:nvPicPr>
          <p:cNvPr id="31" name="Рисунок 30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131591" y="4951602"/>
            <a:ext cx="2580952" cy="1266667"/>
          </a:xfrm>
          <a:prstGeom prst="rect">
            <a:avLst/>
          </a:prstGeom>
        </p:spPr>
      </p:pic>
      <p:sp>
        <p:nvSpPr>
          <p:cNvPr id="75" name="Подзаголовок 2"/>
          <p:cNvSpPr txBox="1">
            <a:spLocks/>
          </p:cNvSpPr>
          <p:nvPr/>
        </p:nvSpPr>
        <p:spPr>
          <a:xfrm>
            <a:off x="636503" y="4624614"/>
            <a:ext cx="3570080" cy="456031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ru-RU" sz="1400" b="1" dirty="0">
                <a:latin typeface="Arial" panose="020B0604020202020204" pitchFamily="34" charset="0"/>
                <a:cs typeface="Arial" panose="020B0604020202020204" pitchFamily="34" charset="0"/>
              </a:rPr>
              <a:t>ульяновский субвулканический комплекс 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(D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3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-C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1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r>
              <a:rPr lang="ru-RU" sz="1400" dirty="0">
                <a:latin typeface="Arial" panose="020B0604020202020204" pitchFamily="34" charset="0"/>
                <a:cs typeface="Arial" panose="020B0604020202020204" pitchFamily="34" charset="0"/>
              </a:rPr>
              <a:t>: дациты, риодациты</a:t>
            </a:r>
          </a:p>
        </p:txBody>
      </p:sp>
      <p:sp>
        <p:nvSpPr>
          <p:cNvPr id="77" name="Подзаголовок 2"/>
          <p:cNvSpPr txBox="1">
            <a:spLocks/>
          </p:cNvSpPr>
          <p:nvPr/>
        </p:nvSpPr>
        <p:spPr>
          <a:xfrm>
            <a:off x="4411676" y="4796354"/>
            <a:ext cx="747874" cy="30863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ru-RU" sz="1400" dirty="0">
                <a:latin typeface="Arial" panose="020B0604020202020204" pitchFamily="34" charset="0"/>
                <a:cs typeface="Arial" panose="020B0604020202020204" pitchFamily="34" charset="0"/>
              </a:rPr>
              <a:t>0 м</a:t>
            </a:r>
          </a:p>
        </p:txBody>
      </p:sp>
      <p:sp>
        <p:nvSpPr>
          <p:cNvPr id="78" name="Подзаголовок 2"/>
          <p:cNvSpPr txBox="1">
            <a:spLocks/>
          </p:cNvSpPr>
          <p:nvPr/>
        </p:nvSpPr>
        <p:spPr>
          <a:xfrm>
            <a:off x="4411676" y="5212188"/>
            <a:ext cx="711005" cy="28057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ru-RU" sz="1400" dirty="0">
                <a:latin typeface="Arial" panose="020B0604020202020204" pitchFamily="34" charset="0"/>
                <a:cs typeface="Arial" panose="020B0604020202020204" pitchFamily="34" charset="0"/>
              </a:rPr>
              <a:t>100 м</a:t>
            </a:r>
          </a:p>
        </p:txBody>
      </p:sp>
      <p:sp>
        <p:nvSpPr>
          <p:cNvPr id="79" name="Подзаголовок 2"/>
          <p:cNvSpPr txBox="1">
            <a:spLocks/>
          </p:cNvSpPr>
          <p:nvPr/>
        </p:nvSpPr>
        <p:spPr>
          <a:xfrm>
            <a:off x="4420586" y="5645932"/>
            <a:ext cx="711005" cy="28057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ru-RU" sz="1400" dirty="0">
                <a:latin typeface="Arial" panose="020B0604020202020204" pitchFamily="34" charset="0"/>
                <a:cs typeface="Arial" panose="020B0604020202020204" pitchFamily="34" charset="0"/>
              </a:rPr>
              <a:t>200 м</a:t>
            </a:r>
          </a:p>
        </p:txBody>
      </p:sp>
      <p:sp>
        <p:nvSpPr>
          <p:cNvPr id="80" name="Подзаголовок 2"/>
          <p:cNvSpPr txBox="1">
            <a:spLocks/>
          </p:cNvSpPr>
          <p:nvPr/>
        </p:nvSpPr>
        <p:spPr>
          <a:xfrm>
            <a:off x="4430110" y="6065880"/>
            <a:ext cx="711005" cy="28057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ru-RU" sz="1400" dirty="0">
                <a:latin typeface="Arial" panose="020B0604020202020204" pitchFamily="34" charset="0"/>
                <a:cs typeface="Arial" panose="020B0604020202020204" pitchFamily="34" charset="0"/>
              </a:rPr>
              <a:t>300 м</a:t>
            </a:r>
          </a:p>
        </p:txBody>
      </p:sp>
      <p:sp>
        <p:nvSpPr>
          <p:cNvPr id="85" name="Прямоугольник 84"/>
          <p:cNvSpPr/>
          <p:nvPr/>
        </p:nvSpPr>
        <p:spPr>
          <a:xfrm>
            <a:off x="52132" y="4717450"/>
            <a:ext cx="520995" cy="318977"/>
          </a:xfrm>
          <a:prstGeom prst="rect">
            <a:avLst/>
          </a:prstGeom>
          <a:solidFill>
            <a:srgbClr val="ECF78D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86" name="Прямоугольник 85"/>
          <p:cNvSpPr/>
          <p:nvPr/>
        </p:nvSpPr>
        <p:spPr>
          <a:xfrm>
            <a:off x="56081" y="5291483"/>
            <a:ext cx="520995" cy="318977"/>
          </a:xfrm>
          <a:prstGeom prst="rect">
            <a:avLst/>
          </a:prstGeom>
          <a:solidFill>
            <a:srgbClr val="F1BFB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87" name="Прямоугольник 86"/>
          <p:cNvSpPr/>
          <p:nvPr/>
        </p:nvSpPr>
        <p:spPr>
          <a:xfrm>
            <a:off x="56081" y="5865077"/>
            <a:ext cx="520995" cy="318977"/>
          </a:xfrm>
          <a:prstGeom prst="rect">
            <a:avLst/>
          </a:prstGeom>
          <a:solidFill>
            <a:srgbClr val="DAE8B9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cxnSp>
        <p:nvCxnSpPr>
          <p:cNvPr id="36" name="Прямая соединительная линия 35"/>
          <p:cNvCxnSpPr/>
          <p:nvPr/>
        </p:nvCxnSpPr>
        <p:spPr>
          <a:xfrm>
            <a:off x="5562600" y="6555025"/>
            <a:ext cx="1733550" cy="0"/>
          </a:xfrm>
          <a:prstGeom prst="line">
            <a:avLst/>
          </a:prstGeom>
          <a:ln w="857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9" name="Подзаголовок 2"/>
          <p:cNvSpPr txBox="1">
            <a:spLocks/>
          </p:cNvSpPr>
          <p:nvPr/>
        </p:nvSpPr>
        <p:spPr>
          <a:xfrm>
            <a:off x="6766493" y="6251700"/>
            <a:ext cx="704383" cy="28057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ru-RU" sz="1400" dirty="0">
                <a:latin typeface="Arial" panose="020B0604020202020204" pitchFamily="34" charset="0"/>
                <a:cs typeface="Arial" panose="020B0604020202020204" pitchFamily="34" charset="0"/>
              </a:rPr>
              <a:t>400 м</a:t>
            </a:r>
          </a:p>
        </p:txBody>
      </p:sp>
      <p:sp>
        <p:nvSpPr>
          <p:cNvPr id="90" name="Подзаголовок 2"/>
          <p:cNvSpPr txBox="1">
            <a:spLocks/>
          </p:cNvSpPr>
          <p:nvPr/>
        </p:nvSpPr>
        <p:spPr>
          <a:xfrm>
            <a:off x="5472566" y="6251700"/>
            <a:ext cx="461976" cy="30863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ru-RU" sz="1400" dirty="0">
                <a:latin typeface="Arial" panose="020B0604020202020204" pitchFamily="34" charset="0"/>
                <a:cs typeface="Arial" panose="020B0604020202020204" pitchFamily="34" charset="0"/>
              </a:rPr>
              <a:t>0 м</a:t>
            </a:r>
          </a:p>
        </p:txBody>
      </p:sp>
      <p:sp>
        <p:nvSpPr>
          <p:cNvPr id="91" name="Подзаголовок 2"/>
          <p:cNvSpPr txBox="1">
            <a:spLocks/>
          </p:cNvSpPr>
          <p:nvPr/>
        </p:nvSpPr>
        <p:spPr>
          <a:xfrm>
            <a:off x="636503" y="5755649"/>
            <a:ext cx="3564956" cy="45052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0"/>
              </a:spcBef>
            </a:pPr>
            <a:r>
              <a:rPr lang="ru-RU" sz="1400" dirty="0">
                <a:latin typeface="Arial" panose="020B0604020202020204" pitchFamily="34" charset="0"/>
                <a:cs typeface="Arial" panose="020B0604020202020204" pitchFamily="34" charset="0"/>
              </a:rPr>
              <a:t>контур первичных сульфидных руд</a:t>
            </a:r>
          </a:p>
          <a:p>
            <a:pPr algn="l">
              <a:lnSpc>
                <a:spcPct val="100000"/>
              </a:lnSpc>
              <a:spcBef>
                <a:spcPts val="0"/>
              </a:spcBef>
            </a:pPr>
            <a:r>
              <a:rPr lang="ru-RU" sz="1400" dirty="0">
                <a:latin typeface="Arial" panose="020B0604020202020204" pitchFamily="34" charset="0"/>
                <a:cs typeface="Arial" panose="020B0604020202020204" pitchFamily="34" charset="0"/>
              </a:rPr>
              <a:t>(у нижней границы коры выветривания)</a:t>
            </a:r>
          </a:p>
        </p:txBody>
      </p:sp>
      <p:cxnSp>
        <p:nvCxnSpPr>
          <p:cNvPr id="40" name="Прямая соединительная линия 39"/>
          <p:cNvCxnSpPr/>
          <p:nvPr/>
        </p:nvCxnSpPr>
        <p:spPr>
          <a:xfrm>
            <a:off x="52132" y="6453819"/>
            <a:ext cx="584371" cy="0"/>
          </a:xfrm>
          <a:prstGeom prst="line">
            <a:avLst/>
          </a:prstGeom>
          <a:ln w="38100">
            <a:solidFill>
              <a:srgbClr val="FA320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3" name="Прямая соединительная линия 92"/>
          <p:cNvCxnSpPr/>
          <p:nvPr/>
        </p:nvCxnSpPr>
        <p:spPr>
          <a:xfrm>
            <a:off x="52132" y="6704543"/>
            <a:ext cx="584371" cy="0"/>
          </a:xfrm>
          <a:prstGeom prst="line">
            <a:avLst/>
          </a:prstGeom>
          <a:ln w="38100">
            <a:solidFill>
              <a:srgbClr val="D35645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4" name="Подзаголовок 2"/>
          <p:cNvSpPr txBox="1">
            <a:spLocks/>
          </p:cNvSpPr>
          <p:nvPr/>
        </p:nvSpPr>
        <p:spPr>
          <a:xfrm>
            <a:off x="636504" y="6254023"/>
            <a:ext cx="3564956" cy="254951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0"/>
              </a:spcBef>
            </a:pPr>
            <a:r>
              <a:rPr lang="ru-RU" sz="1400" dirty="0">
                <a:latin typeface="Arial" panose="020B0604020202020204" pitchFamily="34" charset="0"/>
                <a:cs typeface="Arial" panose="020B0604020202020204" pitchFamily="34" charset="0"/>
              </a:rPr>
              <a:t>бровка проектного карьера</a:t>
            </a:r>
          </a:p>
        </p:txBody>
      </p:sp>
      <p:sp>
        <p:nvSpPr>
          <p:cNvPr id="95" name="Подзаголовок 2"/>
          <p:cNvSpPr txBox="1">
            <a:spLocks/>
          </p:cNvSpPr>
          <p:nvPr/>
        </p:nvSpPr>
        <p:spPr>
          <a:xfrm>
            <a:off x="636503" y="6531304"/>
            <a:ext cx="3564956" cy="254951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0"/>
              </a:spcBef>
            </a:pPr>
            <a:r>
              <a:rPr lang="ru-RU" sz="1400" dirty="0">
                <a:latin typeface="Arial" panose="020B0604020202020204" pitchFamily="34" charset="0"/>
                <a:cs typeface="Arial" panose="020B0604020202020204" pitchFamily="34" charset="0"/>
              </a:rPr>
              <a:t>подошва проектного карьера</a:t>
            </a:r>
          </a:p>
        </p:txBody>
      </p:sp>
      <p:pic>
        <p:nvPicPr>
          <p:cNvPr id="46" name="Рисунок 4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7650" y="510770"/>
            <a:ext cx="7043769" cy="3222593"/>
          </a:xfrm>
          <a:prstGeom prst="rect">
            <a:avLst/>
          </a:prstGeom>
        </p:spPr>
      </p:pic>
      <p:sp>
        <p:nvSpPr>
          <p:cNvPr id="96" name="Подзаголовок 2"/>
          <p:cNvSpPr txBox="1">
            <a:spLocks/>
          </p:cNvSpPr>
          <p:nvPr/>
        </p:nvSpPr>
        <p:spPr>
          <a:xfrm>
            <a:off x="37261" y="537708"/>
            <a:ext cx="3515564" cy="151969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ru-RU" sz="1600" b="1" dirty="0">
                <a:latin typeface="Arial" panose="020B0604020202020204" pitchFamily="34" charset="0"/>
                <a:cs typeface="Arial" panose="020B0604020202020204" pitchFamily="34" charset="0"/>
              </a:rPr>
              <a:t>Объёмные модели залежей первичных сульфидных руд Новониколаевского месторождения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ru-RU" sz="1200" dirty="0">
                <a:latin typeface="Arial" panose="020B0604020202020204" pitchFamily="34" charset="0"/>
                <a:cs typeface="Arial" panose="020B0604020202020204" pitchFamily="34" charset="0"/>
              </a:rPr>
              <a:t>(по материалам АО РМК «Михеевский ГОК»).</a:t>
            </a:r>
          </a:p>
        </p:txBody>
      </p:sp>
      <p:sp>
        <p:nvSpPr>
          <p:cNvPr id="97" name="Прямоугольник 96"/>
          <p:cNvSpPr/>
          <p:nvPr/>
        </p:nvSpPr>
        <p:spPr>
          <a:xfrm>
            <a:off x="1" y="377876"/>
            <a:ext cx="4428289" cy="3355486"/>
          </a:xfrm>
          <a:prstGeom prst="rect">
            <a:avLst/>
          </a:prstGeom>
          <a:solidFill>
            <a:srgbClr val="FFFF00">
              <a:alpha val="11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76" name="Подзаголовок 2"/>
          <p:cNvSpPr txBox="1">
            <a:spLocks/>
          </p:cNvSpPr>
          <p:nvPr/>
        </p:nvSpPr>
        <p:spPr>
          <a:xfrm>
            <a:off x="3610181" y="2769198"/>
            <a:ext cx="5638388" cy="140747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ru-RU" sz="1700" b="1" dirty="0">
                <a:latin typeface="Arial" panose="020B0604020202020204" pitchFamily="34" charset="0"/>
                <a:cs typeface="Arial" panose="020B0604020202020204" pitchFamily="34" charset="0"/>
              </a:rPr>
              <a:t>Схематическая геологическая карта Новониколаевского месторождения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ru-RU" sz="1200" dirty="0">
                <a:latin typeface="Arial" panose="020B0604020202020204" pitchFamily="34" charset="0"/>
                <a:cs typeface="Arial" panose="020B0604020202020204" pitchFamily="34" charset="0"/>
              </a:rPr>
              <a:t>со снятым челом рыхлых отложений 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ru-RU" sz="1200" dirty="0">
                <a:latin typeface="Arial" panose="020B0604020202020204" pitchFamily="34" charset="0"/>
                <a:cs typeface="Arial" panose="020B0604020202020204" pitchFamily="34" charset="0"/>
              </a:rPr>
              <a:t>(по данным АО РМК «Михеевский ГОК).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ru-RU" sz="1200" dirty="0">
                <a:latin typeface="Arial" panose="020B0604020202020204" pitchFamily="34" charset="0"/>
                <a:cs typeface="Arial" panose="020B0604020202020204" pitchFamily="34" charset="0"/>
              </a:rPr>
              <a:t>Масштаб 1:2000.</a:t>
            </a:r>
          </a:p>
        </p:txBody>
      </p:sp>
      <p:sp>
        <p:nvSpPr>
          <p:cNvPr id="35" name="Прямоугольник 34"/>
          <p:cNvSpPr/>
          <p:nvPr/>
        </p:nvSpPr>
        <p:spPr>
          <a:xfrm>
            <a:off x="4411676" y="377875"/>
            <a:ext cx="4265599" cy="2304781"/>
          </a:xfrm>
          <a:prstGeom prst="rect">
            <a:avLst/>
          </a:prstGeom>
          <a:solidFill>
            <a:srgbClr val="FFFF00">
              <a:alpha val="11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cxnSp>
        <p:nvCxnSpPr>
          <p:cNvPr id="4" name="Прямая соединительная линия 3"/>
          <p:cNvCxnSpPr/>
          <p:nvPr/>
        </p:nvCxnSpPr>
        <p:spPr>
          <a:xfrm>
            <a:off x="9064589" y="2052439"/>
            <a:ext cx="2701077" cy="69627"/>
          </a:xfrm>
          <a:prstGeom prst="line">
            <a:avLst/>
          </a:prstGeom>
          <a:ln w="349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Прямоугольник 11"/>
          <p:cNvSpPr/>
          <p:nvPr/>
        </p:nvSpPr>
        <p:spPr>
          <a:xfrm>
            <a:off x="8956515" y="1982527"/>
            <a:ext cx="108074" cy="103185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39" name="Подзаголовок 2"/>
          <p:cNvSpPr txBox="1">
            <a:spLocks/>
          </p:cNvSpPr>
          <p:nvPr/>
        </p:nvSpPr>
        <p:spPr>
          <a:xfrm>
            <a:off x="8809106" y="1871068"/>
            <a:ext cx="335810" cy="326101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ru-RU" sz="2000" b="1" dirty="0">
                <a:latin typeface="Arial" panose="020B0604020202020204" pitchFamily="34" charset="0"/>
                <a:cs typeface="Arial" panose="020B0604020202020204" pitchFamily="34" charset="0"/>
              </a:rPr>
              <a:t>А</a:t>
            </a:r>
            <a:endParaRPr lang="ru-RU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Прямоугольник 12"/>
          <p:cNvSpPr/>
          <p:nvPr/>
        </p:nvSpPr>
        <p:spPr>
          <a:xfrm>
            <a:off x="11806150" y="2052439"/>
            <a:ext cx="115122" cy="139539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41" name="Подзаголовок 2"/>
          <p:cNvSpPr txBox="1">
            <a:spLocks/>
          </p:cNvSpPr>
          <p:nvPr/>
        </p:nvSpPr>
        <p:spPr>
          <a:xfrm>
            <a:off x="11701041" y="1930657"/>
            <a:ext cx="277792" cy="310109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ru-RU" sz="2000" b="1" dirty="0">
                <a:latin typeface="Arial" panose="020B0604020202020204" pitchFamily="34" charset="0"/>
                <a:cs typeface="Arial" panose="020B0604020202020204" pitchFamily="34" charset="0"/>
              </a:rPr>
              <a:t>Б</a:t>
            </a:r>
            <a:endParaRPr lang="ru-RU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Заголовок 1"/>
          <p:cNvSpPr>
            <a:spLocks noGrp="1"/>
          </p:cNvSpPr>
          <p:nvPr>
            <p:ph type="ctrTitle"/>
          </p:nvPr>
        </p:nvSpPr>
        <p:spPr>
          <a:xfrm>
            <a:off x="-8909" y="5791"/>
            <a:ext cx="8818015" cy="365609"/>
          </a:xfrm>
        </p:spPr>
        <p:txBody>
          <a:bodyPr>
            <a:noAutofit/>
          </a:bodyPr>
          <a:lstStyle/>
          <a:p>
            <a:r>
              <a:rPr lang="ru-RU" sz="2400" dirty="0">
                <a:latin typeface="Arial" panose="020B0604020202020204" pitchFamily="34" charset="0"/>
                <a:cs typeface="Arial" panose="020B0604020202020204" pitchFamily="34" charset="0"/>
              </a:rPr>
              <a:t>Геологическое строение Новониколаевского месторождения</a:t>
            </a:r>
          </a:p>
        </p:txBody>
      </p:sp>
      <p:sp>
        <p:nvSpPr>
          <p:cNvPr id="5" name="Прямоугольник 4"/>
          <p:cNvSpPr/>
          <p:nvPr/>
        </p:nvSpPr>
        <p:spPr>
          <a:xfrm>
            <a:off x="0" y="1"/>
            <a:ext cx="8809106" cy="378540"/>
          </a:xfrm>
          <a:prstGeom prst="rect">
            <a:avLst/>
          </a:prstGeom>
          <a:solidFill>
            <a:schemeClr val="accent1">
              <a:alpha val="19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37" name="Прямоугольник 36"/>
          <p:cNvSpPr/>
          <p:nvPr/>
        </p:nvSpPr>
        <p:spPr>
          <a:xfrm>
            <a:off x="4428290" y="2682657"/>
            <a:ext cx="4248985" cy="1050705"/>
          </a:xfrm>
          <a:prstGeom prst="rect">
            <a:avLst/>
          </a:prstGeom>
          <a:solidFill>
            <a:schemeClr val="accent2">
              <a:alpha val="1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3" name="Номер слайда 2">
            <a:extLst>
              <a:ext uri="{FF2B5EF4-FFF2-40B4-BE49-F238E27FC236}">
                <a16:creationId xmlns:a16="http://schemas.microsoft.com/office/drawing/2014/main" id="{8A6C5C08-AB77-FB64-591A-BCCE9C1735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2240CE-82D0-450A-9966-52B283054DC1}" type="slidenum">
              <a:rPr lang="ru-RU" smtClean="0"/>
              <a:t>33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849563747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Прямоугольник 19"/>
          <p:cNvSpPr/>
          <p:nvPr/>
        </p:nvSpPr>
        <p:spPr>
          <a:xfrm>
            <a:off x="-13457" y="667435"/>
            <a:ext cx="5747315" cy="6190565"/>
          </a:xfrm>
          <a:prstGeom prst="rect">
            <a:avLst/>
          </a:prstGeom>
          <a:solidFill>
            <a:srgbClr val="FFFF00">
              <a:alpha val="11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22" name="Прямоугольник 21"/>
          <p:cNvSpPr/>
          <p:nvPr/>
        </p:nvSpPr>
        <p:spPr>
          <a:xfrm>
            <a:off x="-1" y="0"/>
            <a:ext cx="5799910" cy="577691"/>
          </a:xfrm>
          <a:prstGeom prst="rect">
            <a:avLst/>
          </a:prstGeom>
          <a:solidFill>
            <a:schemeClr val="accent1">
              <a:alpha val="19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pic>
        <p:nvPicPr>
          <p:cNvPr id="13" name="Рисунок 1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667435"/>
            <a:ext cx="5733858" cy="5570978"/>
          </a:xfrm>
          <a:prstGeom prst="rect">
            <a:avLst/>
          </a:prstGeom>
        </p:spPr>
      </p:pic>
      <p:sp>
        <p:nvSpPr>
          <p:cNvPr id="12" name="Прямоугольник 11"/>
          <p:cNvSpPr/>
          <p:nvPr/>
        </p:nvSpPr>
        <p:spPr>
          <a:xfrm>
            <a:off x="5873747" y="0"/>
            <a:ext cx="6318253" cy="6858000"/>
          </a:xfrm>
          <a:prstGeom prst="rect">
            <a:avLst/>
          </a:prstGeom>
          <a:solidFill>
            <a:srgbClr val="E7380F">
              <a:alpha val="11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pic>
        <p:nvPicPr>
          <p:cNvPr id="6" name="Рисунок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73749" y="437388"/>
            <a:ext cx="6318250" cy="1270765"/>
          </a:xfrm>
          <a:prstGeom prst="rect">
            <a:avLst/>
          </a:prstGeom>
        </p:spPr>
      </p:pic>
      <p:pic>
        <p:nvPicPr>
          <p:cNvPr id="7" name="Рисунок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73748" y="2668061"/>
            <a:ext cx="6318251" cy="1279574"/>
          </a:xfrm>
          <a:prstGeom prst="rect">
            <a:avLst/>
          </a:prstGeom>
        </p:spPr>
      </p:pic>
      <p:pic>
        <p:nvPicPr>
          <p:cNvPr id="8" name="Рисунок 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873746" y="4907543"/>
            <a:ext cx="6318253" cy="1330870"/>
          </a:xfrm>
          <a:prstGeom prst="rect">
            <a:avLst/>
          </a:prstGeom>
        </p:spPr>
      </p:pic>
      <p:sp>
        <p:nvSpPr>
          <p:cNvPr id="9" name="Прямоугольник 8"/>
          <p:cNvSpPr/>
          <p:nvPr/>
        </p:nvSpPr>
        <p:spPr>
          <a:xfrm>
            <a:off x="5873746" y="1621869"/>
            <a:ext cx="6178364" cy="958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R="71755" algn="ctr">
              <a:lnSpc>
                <a:spcPct val="150000"/>
              </a:lnSpc>
              <a:spcAft>
                <a:spcPts val="800"/>
              </a:spcAft>
            </a:pPr>
            <a:r>
              <a:rPr lang="ru-RU" sz="2000" b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Силикатные скарны (</a:t>
            </a:r>
            <a:r>
              <a:rPr lang="en-US" sz="2000" b="1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Grt+Mag</a:t>
            </a:r>
            <a:r>
              <a:rPr lang="ru-RU" sz="2000" b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+</a:t>
            </a:r>
            <a:r>
              <a:rPr lang="en-US" sz="2000" b="1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Ep+Chl+Carb+Qtz</a:t>
            </a:r>
            <a:r>
              <a:rPr lang="en-US" sz="2000" b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)</a:t>
            </a:r>
            <a:endParaRPr lang="ru-RU" sz="2000" b="1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sp>
        <p:nvSpPr>
          <p:cNvPr id="10" name="Прямоугольник 9"/>
          <p:cNvSpPr/>
          <p:nvPr/>
        </p:nvSpPr>
        <p:spPr>
          <a:xfrm>
            <a:off x="5939798" y="3835610"/>
            <a:ext cx="6178364" cy="106125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R="71755" algn="ctr">
              <a:lnSpc>
                <a:spcPct val="150000"/>
              </a:lnSpc>
              <a:spcAft>
                <a:spcPts val="800"/>
              </a:spcAft>
            </a:pPr>
            <a:r>
              <a:rPr lang="ru-RU" sz="2000" b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Магнетитовые скарны</a:t>
            </a:r>
          </a:p>
          <a:p>
            <a:pPr marR="71755" algn="ctr">
              <a:lnSpc>
                <a:spcPct val="150000"/>
              </a:lnSpc>
              <a:spcAft>
                <a:spcPts val="800"/>
              </a:spcAft>
            </a:pPr>
            <a:r>
              <a:rPr lang="ru-RU" sz="2000" b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</a:t>
            </a:r>
            <a:r>
              <a:rPr lang="en-US" sz="2000" b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Mag</a:t>
            </a:r>
            <a:r>
              <a:rPr lang="ru-RU" sz="2000" b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+</a:t>
            </a:r>
            <a:r>
              <a:rPr lang="en-US" sz="2000" b="1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Chl+Carb+Qtz</a:t>
            </a:r>
            <a:r>
              <a:rPr lang="en-US" sz="2000" b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)</a:t>
            </a:r>
            <a:endParaRPr lang="ru-RU" sz="2000" b="1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sp>
        <p:nvSpPr>
          <p:cNvPr id="11" name="Прямоугольник 10"/>
          <p:cNvSpPr/>
          <p:nvPr/>
        </p:nvSpPr>
        <p:spPr>
          <a:xfrm>
            <a:off x="5873747" y="6240954"/>
            <a:ext cx="6178364" cy="45653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R="71755" algn="ctr">
              <a:lnSpc>
                <a:spcPct val="150000"/>
              </a:lnSpc>
              <a:spcAft>
                <a:spcPts val="800"/>
              </a:spcAft>
            </a:pPr>
            <a:r>
              <a:rPr lang="ru-RU" b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Сульфидизированные известняки</a:t>
            </a:r>
          </a:p>
        </p:txBody>
      </p:sp>
      <p:sp>
        <p:nvSpPr>
          <p:cNvPr id="14" name="Прямоугольник 13"/>
          <p:cNvSpPr/>
          <p:nvPr/>
        </p:nvSpPr>
        <p:spPr>
          <a:xfrm>
            <a:off x="3735793" y="2264229"/>
            <a:ext cx="2064116" cy="583474"/>
          </a:xfrm>
          <a:prstGeom prst="rect">
            <a:avLst/>
          </a:prstGeom>
          <a:solidFill>
            <a:schemeClr val="accent1">
              <a:alpha val="1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15" name="Прямоугольник 14"/>
          <p:cNvSpPr/>
          <p:nvPr/>
        </p:nvSpPr>
        <p:spPr>
          <a:xfrm>
            <a:off x="3735793" y="4712876"/>
            <a:ext cx="2064116" cy="583474"/>
          </a:xfrm>
          <a:prstGeom prst="rect">
            <a:avLst/>
          </a:prstGeom>
          <a:solidFill>
            <a:srgbClr val="FF0000">
              <a:alpha val="11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16" name="Овал 15"/>
          <p:cNvSpPr/>
          <p:nvPr/>
        </p:nvSpPr>
        <p:spPr>
          <a:xfrm>
            <a:off x="2784658" y="6429357"/>
            <a:ext cx="200297" cy="200297"/>
          </a:xfrm>
          <a:prstGeom prst="ellipse">
            <a:avLst/>
          </a:prstGeom>
          <a:solidFill>
            <a:srgbClr val="E7380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17" name="TextBox 16"/>
          <p:cNvSpPr txBox="1"/>
          <p:nvPr/>
        </p:nvSpPr>
        <p:spPr>
          <a:xfrm>
            <a:off x="-13455" y="6328156"/>
            <a:ext cx="44435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2000" dirty="0"/>
              <a:t>10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3058793" y="6268308"/>
            <a:ext cx="129394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ru-RU" sz="1600" dirty="0"/>
              <a:t>Разведочная</a:t>
            </a:r>
          </a:p>
          <a:p>
            <a:pPr algn="ctr"/>
            <a:r>
              <a:rPr lang="ru-RU" sz="1600" dirty="0"/>
              <a:t>скважина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208722" y="6268309"/>
            <a:ext cx="243604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u-RU" sz="1600" dirty="0"/>
              <a:t>Номер разведочного</a:t>
            </a:r>
          </a:p>
          <a:p>
            <a:pPr algn="ctr"/>
            <a:r>
              <a:rPr lang="ru-RU" sz="1600" dirty="0"/>
              <a:t>профиля</a:t>
            </a:r>
          </a:p>
        </p:txBody>
      </p:sp>
      <p:sp>
        <p:nvSpPr>
          <p:cNvPr id="21" name="Заголовок 1"/>
          <p:cNvSpPr txBox="1">
            <a:spLocks/>
          </p:cNvSpPr>
          <p:nvPr/>
        </p:nvSpPr>
        <p:spPr>
          <a:xfrm>
            <a:off x="-13457" y="36135"/>
            <a:ext cx="5813366" cy="543038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ru-RU" sz="3200" dirty="0">
                <a:latin typeface="Arial" panose="020B0604020202020204" pitchFamily="34" charset="0"/>
                <a:cs typeface="Arial" panose="020B0604020202020204" pitchFamily="34" charset="0"/>
              </a:rPr>
              <a:t>Зональность месторождения</a:t>
            </a:r>
          </a:p>
        </p:txBody>
      </p:sp>
      <p:cxnSp>
        <p:nvCxnSpPr>
          <p:cNvPr id="24" name="Прямая со стрелкой 23"/>
          <p:cNvCxnSpPr/>
          <p:nvPr/>
        </p:nvCxnSpPr>
        <p:spPr>
          <a:xfrm flipV="1">
            <a:off x="5446643" y="1480930"/>
            <a:ext cx="1550505" cy="3415936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Прямая со стрелкой 24"/>
          <p:cNvCxnSpPr/>
          <p:nvPr/>
        </p:nvCxnSpPr>
        <p:spPr>
          <a:xfrm flipV="1">
            <a:off x="5599043" y="3677478"/>
            <a:ext cx="1517374" cy="1371786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Прямая со стрелкой 27"/>
          <p:cNvCxnSpPr/>
          <p:nvPr/>
        </p:nvCxnSpPr>
        <p:spPr>
          <a:xfrm>
            <a:off x="5599043" y="5213164"/>
            <a:ext cx="742122" cy="372627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Номер слайда 1">
            <a:extLst>
              <a:ext uri="{FF2B5EF4-FFF2-40B4-BE49-F238E27FC236}">
                <a16:creationId xmlns:a16="http://schemas.microsoft.com/office/drawing/2014/main" id="{B1B48ABA-ABF3-A06D-0DD5-48DB4382AB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2240CE-82D0-450A-9966-52B283054DC1}" type="slidenum">
              <a:rPr lang="ru-RU" smtClean="0"/>
              <a:t>34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704331195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Прямоугольник 13"/>
          <p:cNvSpPr/>
          <p:nvPr/>
        </p:nvSpPr>
        <p:spPr>
          <a:xfrm>
            <a:off x="5873747" y="0"/>
            <a:ext cx="6318253" cy="6858000"/>
          </a:xfrm>
          <a:prstGeom prst="rect">
            <a:avLst/>
          </a:prstGeom>
          <a:solidFill>
            <a:schemeClr val="accent1">
              <a:alpha val="1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24" name="Прямоугольник 23"/>
          <p:cNvSpPr/>
          <p:nvPr/>
        </p:nvSpPr>
        <p:spPr>
          <a:xfrm>
            <a:off x="-1" y="0"/>
            <a:ext cx="5799910" cy="577691"/>
          </a:xfrm>
          <a:prstGeom prst="rect">
            <a:avLst/>
          </a:prstGeom>
          <a:solidFill>
            <a:schemeClr val="accent1">
              <a:alpha val="19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21" name="Прямоугольник 20"/>
          <p:cNvSpPr/>
          <p:nvPr/>
        </p:nvSpPr>
        <p:spPr>
          <a:xfrm>
            <a:off x="-13457" y="6062870"/>
            <a:ext cx="5741314" cy="795130"/>
          </a:xfrm>
          <a:prstGeom prst="rect">
            <a:avLst/>
          </a:prstGeom>
          <a:solidFill>
            <a:srgbClr val="FFFF00">
              <a:alpha val="11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11" name="Прямоугольник 10"/>
          <p:cNvSpPr/>
          <p:nvPr/>
        </p:nvSpPr>
        <p:spPr>
          <a:xfrm>
            <a:off x="6057205" y="6395262"/>
            <a:ext cx="6178364" cy="45653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R="71755" algn="ctr">
              <a:lnSpc>
                <a:spcPct val="150000"/>
              </a:lnSpc>
              <a:spcAft>
                <a:spcPts val="800"/>
              </a:spcAft>
            </a:pPr>
            <a:r>
              <a:rPr lang="ru-RU" b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Полиметаллическое оруденение</a:t>
            </a:r>
          </a:p>
        </p:txBody>
      </p:sp>
      <p:pic>
        <p:nvPicPr>
          <p:cNvPr id="12" name="Рисунок 11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b="50728"/>
          <a:stretch/>
        </p:blipFill>
        <p:spPr>
          <a:xfrm>
            <a:off x="5873746" y="268356"/>
            <a:ext cx="6318253" cy="1343743"/>
          </a:xfrm>
          <a:prstGeom prst="rect">
            <a:avLst/>
          </a:prstGeom>
        </p:spPr>
      </p:pic>
      <p:pic>
        <p:nvPicPr>
          <p:cNvPr id="13" name="Рисунок 12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b="34092"/>
          <a:stretch/>
        </p:blipFill>
        <p:spPr>
          <a:xfrm>
            <a:off x="5867747" y="2384369"/>
            <a:ext cx="6324252" cy="1404520"/>
          </a:xfrm>
          <a:prstGeom prst="rect">
            <a:avLst/>
          </a:prstGeom>
        </p:spPr>
      </p:pic>
      <p:pic>
        <p:nvPicPr>
          <p:cNvPr id="2" name="Рисунок 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155" y="683730"/>
            <a:ext cx="5719702" cy="5557224"/>
          </a:xfrm>
          <a:prstGeom prst="rect">
            <a:avLst/>
          </a:prstGeom>
        </p:spPr>
      </p:pic>
      <p:sp>
        <p:nvSpPr>
          <p:cNvPr id="15" name="Прямоугольник 14"/>
          <p:cNvSpPr/>
          <p:nvPr/>
        </p:nvSpPr>
        <p:spPr>
          <a:xfrm>
            <a:off x="3735793" y="2264229"/>
            <a:ext cx="2064116" cy="583474"/>
          </a:xfrm>
          <a:prstGeom prst="rect">
            <a:avLst/>
          </a:prstGeom>
          <a:solidFill>
            <a:schemeClr val="accent1">
              <a:alpha val="1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16" name="Прямоугольник 15"/>
          <p:cNvSpPr/>
          <p:nvPr/>
        </p:nvSpPr>
        <p:spPr>
          <a:xfrm>
            <a:off x="3735793" y="4712876"/>
            <a:ext cx="2064116" cy="583474"/>
          </a:xfrm>
          <a:prstGeom prst="rect">
            <a:avLst/>
          </a:prstGeom>
          <a:solidFill>
            <a:srgbClr val="FF0000">
              <a:alpha val="11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17" name="Овал 16"/>
          <p:cNvSpPr/>
          <p:nvPr/>
        </p:nvSpPr>
        <p:spPr>
          <a:xfrm>
            <a:off x="2784658" y="6429357"/>
            <a:ext cx="200297" cy="200297"/>
          </a:xfrm>
          <a:prstGeom prst="ellipse">
            <a:avLst/>
          </a:prstGeom>
          <a:solidFill>
            <a:srgbClr val="E7380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18" name="TextBox 17"/>
          <p:cNvSpPr txBox="1"/>
          <p:nvPr/>
        </p:nvSpPr>
        <p:spPr>
          <a:xfrm>
            <a:off x="-13455" y="6328156"/>
            <a:ext cx="44435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2000" dirty="0"/>
              <a:t>10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3058793" y="6268308"/>
            <a:ext cx="129394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ru-RU" sz="1600" dirty="0"/>
              <a:t>Разведочная</a:t>
            </a:r>
          </a:p>
          <a:p>
            <a:pPr algn="ctr"/>
            <a:r>
              <a:rPr lang="ru-RU" sz="1600" dirty="0"/>
              <a:t>скважина 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208722" y="6268309"/>
            <a:ext cx="243604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u-RU" sz="1600" dirty="0"/>
              <a:t>Номер разведочного</a:t>
            </a:r>
          </a:p>
          <a:p>
            <a:pPr algn="ctr"/>
            <a:r>
              <a:rPr lang="ru-RU" sz="1600" dirty="0"/>
              <a:t>профиля</a:t>
            </a:r>
          </a:p>
        </p:txBody>
      </p:sp>
      <p:sp>
        <p:nvSpPr>
          <p:cNvPr id="23" name="Заголовок 1"/>
          <p:cNvSpPr txBox="1">
            <a:spLocks/>
          </p:cNvSpPr>
          <p:nvPr/>
        </p:nvSpPr>
        <p:spPr>
          <a:xfrm>
            <a:off x="-13457" y="36135"/>
            <a:ext cx="5813366" cy="543038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ru-RU" sz="3200" dirty="0">
                <a:latin typeface="Arial" panose="020B0604020202020204" pitchFamily="34" charset="0"/>
                <a:cs typeface="Arial" panose="020B0604020202020204" pitchFamily="34" charset="0"/>
              </a:rPr>
              <a:t>Зональность месторождения</a:t>
            </a:r>
          </a:p>
        </p:txBody>
      </p:sp>
      <p:cxnSp>
        <p:nvCxnSpPr>
          <p:cNvPr id="25" name="Прямая со стрелкой 24"/>
          <p:cNvCxnSpPr/>
          <p:nvPr/>
        </p:nvCxnSpPr>
        <p:spPr>
          <a:xfrm flipV="1">
            <a:off x="5727857" y="1321904"/>
            <a:ext cx="921421" cy="1065595"/>
          </a:xfrm>
          <a:prstGeom prst="straightConnector1">
            <a:avLst/>
          </a:prstGeom>
          <a:ln w="38100">
            <a:solidFill>
              <a:schemeClr val="accent5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Прямая со стрелкой 25"/>
          <p:cNvCxnSpPr/>
          <p:nvPr/>
        </p:nvCxnSpPr>
        <p:spPr>
          <a:xfrm>
            <a:off x="5805909" y="2588598"/>
            <a:ext cx="1221056" cy="259105"/>
          </a:xfrm>
          <a:prstGeom prst="straightConnector1">
            <a:avLst/>
          </a:prstGeom>
          <a:ln w="38100">
            <a:solidFill>
              <a:schemeClr val="accent5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" name="Рисунок 2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854630" y="4187989"/>
            <a:ext cx="4356486" cy="2372706"/>
          </a:xfrm>
          <a:prstGeom prst="rect">
            <a:avLst/>
          </a:prstGeom>
        </p:spPr>
      </p:pic>
      <p:cxnSp>
        <p:nvCxnSpPr>
          <p:cNvPr id="28" name="Прямая со стрелкой 27"/>
          <p:cNvCxnSpPr/>
          <p:nvPr/>
        </p:nvCxnSpPr>
        <p:spPr>
          <a:xfrm>
            <a:off x="5718646" y="2831627"/>
            <a:ext cx="1308319" cy="2524546"/>
          </a:xfrm>
          <a:prstGeom prst="straightConnector1">
            <a:avLst/>
          </a:prstGeom>
          <a:ln w="38100">
            <a:solidFill>
              <a:schemeClr val="accent5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Прямоугольник 9"/>
          <p:cNvSpPr/>
          <p:nvPr/>
        </p:nvSpPr>
        <p:spPr>
          <a:xfrm>
            <a:off x="5972662" y="3650455"/>
            <a:ext cx="6184366" cy="45653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R="71755" algn="ctr">
              <a:lnSpc>
                <a:spcPct val="150000"/>
              </a:lnSpc>
              <a:spcAft>
                <a:spcPts val="800"/>
              </a:spcAft>
            </a:pPr>
            <a:r>
              <a:rPr lang="ru-RU" b="1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Выветрелые</a:t>
            </a:r>
            <a:r>
              <a:rPr lang="ru-RU" b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породы на глубоких горизонтах</a:t>
            </a:r>
          </a:p>
        </p:txBody>
      </p:sp>
      <p:sp>
        <p:nvSpPr>
          <p:cNvPr id="9" name="Прямоугольник 8"/>
          <p:cNvSpPr/>
          <p:nvPr/>
        </p:nvSpPr>
        <p:spPr>
          <a:xfrm>
            <a:off x="5867747" y="1503250"/>
            <a:ext cx="6330252" cy="87203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R="71755" algn="ctr">
              <a:lnSpc>
                <a:spcPct val="150000"/>
              </a:lnSpc>
              <a:spcAft>
                <a:spcPts val="800"/>
              </a:spcAft>
            </a:pPr>
            <a:r>
              <a:rPr lang="ru-RU" b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Кварц-карбонат-серицитовые изменения и рассланцевание.</a:t>
            </a:r>
          </a:p>
        </p:txBody>
      </p:sp>
      <p:sp>
        <p:nvSpPr>
          <p:cNvPr id="4" name="Номер слайда 3">
            <a:extLst>
              <a:ext uri="{FF2B5EF4-FFF2-40B4-BE49-F238E27FC236}">
                <a16:creationId xmlns:a16="http://schemas.microsoft.com/office/drawing/2014/main" id="{640F0B36-0A48-67A3-03A2-258DD87281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2240CE-82D0-450A-9966-52B283054DC1}" type="slidenum">
              <a:rPr lang="ru-RU" smtClean="0"/>
              <a:t>35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030991102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Прямоугольник 35"/>
          <p:cNvSpPr/>
          <p:nvPr/>
        </p:nvSpPr>
        <p:spPr>
          <a:xfrm>
            <a:off x="-6728" y="1983515"/>
            <a:ext cx="7219274" cy="1642063"/>
          </a:xfrm>
          <a:prstGeom prst="rect">
            <a:avLst/>
          </a:prstGeom>
          <a:solidFill>
            <a:schemeClr val="accent6">
              <a:alpha val="1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19" name="Прямоугольник 18"/>
          <p:cNvSpPr/>
          <p:nvPr/>
        </p:nvSpPr>
        <p:spPr>
          <a:xfrm>
            <a:off x="-2" y="0"/>
            <a:ext cx="7219277" cy="660529"/>
          </a:xfrm>
          <a:prstGeom prst="rect">
            <a:avLst/>
          </a:prstGeom>
          <a:solidFill>
            <a:schemeClr val="accent1">
              <a:alpha val="19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34" name="Прямоугольник 33"/>
          <p:cNvSpPr/>
          <p:nvPr/>
        </p:nvSpPr>
        <p:spPr>
          <a:xfrm>
            <a:off x="2" y="4960747"/>
            <a:ext cx="7219274" cy="1897253"/>
          </a:xfrm>
          <a:prstGeom prst="rect">
            <a:avLst/>
          </a:prstGeom>
          <a:solidFill>
            <a:srgbClr val="FF0000">
              <a:alpha val="11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pic>
        <p:nvPicPr>
          <p:cNvPr id="4" name="Рисунок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498080" y="0"/>
            <a:ext cx="4693920" cy="6858000"/>
          </a:xfrm>
          <a:prstGeom prst="rect">
            <a:avLst/>
          </a:prstGeom>
        </p:spPr>
      </p:pic>
      <p:sp>
        <p:nvSpPr>
          <p:cNvPr id="6" name="Заголовок 1"/>
          <p:cNvSpPr txBox="1">
            <a:spLocks/>
          </p:cNvSpPr>
          <p:nvPr/>
        </p:nvSpPr>
        <p:spPr>
          <a:xfrm>
            <a:off x="7498080" y="54482"/>
            <a:ext cx="1357685" cy="34294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20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1203-42</a:t>
            </a:r>
            <a:r>
              <a:rPr lang="ru-RU" sz="20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.6</a:t>
            </a:r>
          </a:p>
        </p:txBody>
      </p:sp>
      <p:sp>
        <p:nvSpPr>
          <p:cNvPr id="7" name="Заголовок 1"/>
          <p:cNvSpPr txBox="1">
            <a:spLocks/>
          </p:cNvSpPr>
          <p:nvPr/>
        </p:nvSpPr>
        <p:spPr>
          <a:xfrm>
            <a:off x="9845037" y="54482"/>
            <a:ext cx="1357685" cy="34294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20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1203-42</a:t>
            </a:r>
            <a:r>
              <a:rPr lang="ru-RU" sz="20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.6</a:t>
            </a:r>
          </a:p>
        </p:txBody>
      </p:sp>
      <p:sp>
        <p:nvSpPr>
          <p:cNvPr id="8" name="Заголовок 1"/>
          <p:cNvSpPr txBox="1">
            <a:spLocks/>
          </p:cNvSpPr>
          <p:nvPr/>
        </p:nvSpPr>
        <p:spPr>
          <a:xfrm>
            <a:off x="7498080" y="1758560"/>
            <a:ext cx="1516711" cy="34294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20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120</a:t>
            </a:r>
            <a:r>
              <a:rPr lang="ru-RU" sz="20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1-111.8</a:t>
            </a:r>
          </a:p>
        </p:txBody>
      </p:sp>
      <p:sp>
        <p:nvSpPr>
          <p:cNvPr id="9" name="Заголовок 1"/>
          <p:cNvSpPr txBox="1">
            <a:spLocks/>
          </p:cNvSpPr>
          <p:nvPr/>
        </p:nvSpPr>
        <p:spPr>
          <a:xfrm>
            <a:off x="9765526" y="1758560"/>
            <a:ext cx="1516711" cy="34294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20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120</a:t>
            </a:r>
            <a:r>
              <a:rPr lang="ru-RU" sz="20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1-112.6</a:t>
            </a:r>
          </a:p>
        </p:txBody>
      </p:sp>
      <p:sp>
        <p:nvSpPr>
          <p:cNvPr id="10" name="Заголовок 1"/>
          <p:cNvSpPr txBox="1">
            <a:spLocks/>
          </p:cNvSpPr>
          <p:nvPr/>
        </p:nvSpPr>
        <p:spPr>
          <a:xfrm>
            <a:off x="7498079" y="3517120"/>
            <a:ext cx="1516711" cy="34294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20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120</a:t>
            </a:r>
            <a:r>
              <a:rPr lang="ru-RU" sz="20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1-113.5</a:t>
            </a:r>
          </a:p>
        </p:txBody>
      </p:sp>
      <p:sp>
        <p:nvSpPr>
          <p:cNvPr id="11" name="Заголовок 1"/>
          <p:cNvSpPr txBox="1">
            <a:spLocks/>
          </p:cNvSpPr>
          <p:nvPr/>
        </p:nvSpPr>
        <p:spPr>
          <a:xfrm>
            <a:off x="9765525" y="3452700"/>
            <a:ext cx="1516711" cy="34294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ru-RU" sz="20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1101-109.1</a:t>
            </a:r>
          </a:p>
        </p:txBody>
      </p:sp>
      <p:sp>
        <p:nvSpPr>
          <p:cNvPr id="12" name="Заголовок 1"/>
          <p:cNvSpPr txBox="1">
            <a:spLocks/>
          </p:cNvSpPr>
          <p:nvPr/>
        </p:nvSpPr>
        <p:spPr>
          <a:xfrm>
            <a:off x="7418566" y="5166717"/>
            <a:ext cx="1516711" cy="34294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ru-RU" sz="20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1101-109.1</a:t>
            </a:r>
          </a:p>
        </p:txBody>
      </p:sp>
      <p:sp>
        <p:nvSpPr>
          <p:cNvPr id="13" name="Заголовок 1"/>
          <p:cNvSpPr txBox="1">
            <a:spLocks/>
          </p:cNvSpPr>
          <p:nvPr/>
        </p:nvSpPr>
        <p:spPr>
          <a:xfrm>
            <a:off x="9805283" y="5186042"/>
            <a:ext cx="1516711" cy="34294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ru-RU" sz="20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1203-55.5</a:t>
            </a:r>
          </a:p>
        </p:txBody>
      </p:sp>
      <p:cxnSp>
        <p:nvCxnSpPr>
          <p:cNvPr id="15" name="Прямая соединительная линия 14"/>
          <p:cNvCxnSpPr/>
          <p:nvPr/>
        </p:nvCxnSpPr>
        <p:spPr>
          <a:xfrm>
            <a:off x="11539332" y="6738731"/>
            <a:ext cx="437322" cy="0"/>
          </a:xfrm>
          <a:prstGeom prst="line">
            <a:avLst/>
          </a:prstGeom>
          <a:ln w="117475">
            <a:solidFill>
              <a:schemeClr val="bg1">
                <a:alpha val="64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Заголовок 1"/>
          <p:cNvSpPr txBox="1">
            <a:spLocks/>
          </p:cNvSpPr>
          <p:nvPr/>
        </p:nvSpPr>
        <p:spPr>
          <a:xfrm>
            <a:off x="11321994" y="6395788"/>
            <a:ext cx="949520" cy="34294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ru-RU" sz="1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0.5 мм</a:t>
            </a:r>
          </a:p>
        </p:txBody>
      </p:sp>
      <p:sp>
        <p:nvSpPr>
          <p:cNvPr id="20" name="Заголовок 1"/>
          <p:cNvSpPr txBox="1">
            <a:spLocks/>
          </p:cNvSpPr>
          <p:nvPr/>
        </p:nvSpPr>
        <p:spPr>
          <a:xfrm>
            <a:off x="-13457" y="36135"/>
            <a:ext cx="5813366" cy="543038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endParaRPr lang="ru-RU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6" name="Рисунок 25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2156" t="24296" r="1705" b="42674"/>
          <a:stretch/>
        </p:blipFill>
        <p:spPr>
          <a:xfrm>
            <a:off x="-13457" y="694743"/>
            <a:ext cx="7239205" cy="1316654"/>
          </a:xfrm>
          <a:prstGeom prst="rect">
            <a:avLst/>
          </a:prstGeom>
        </p:spPr>
      </p:pic>
      <p:pic>
        <p:nvPicPr>
          <p:cNvPr id="24" name="Рисунок 2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335914" y="1509248"/>
            <a:ext cx="2883362" cy="1919752"/>
          </a:xfrm>
          <a:prstGeom prst="rect">
            <a:avLst/>
          </a:prstGeom>
        </p:spPr>
      </p:pic>
      <p:pic>
        <p:nvPicPr>
          <p:cNvPr id="25" name="Рисунок 24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1720" t="5645" r="1868" b="52006"/>
          <a:stretch/>
        </p:blipFill>
        <p:spPr>
          <a:xfrm>
            <a:off x="0" y="3625578"/>
            <a:ext cx="7225748" cy="1335169"/>
          </a:xfrm>
          <a:prstGeom prst="rect">
            <a:avLst/>
          </a:prstGeom>
        </p:spPr>
      </p:pic>
      <p:pic>
        <p:nvPicPr>
          <p:cNvPr id="22" name="Рисунок 21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349057" y="4399858"/>
            <a:ext cx="2876691" cy="1915310"/>
          </a:xfrm>
          <a:prstGeom prst="rect">
            <a:avLst/>
          </a:prstGeom>
        </p:spPr>
      </p:pic>
      <p:sp>
        <p:nvSpPr>
          <p:cNvPr id="27" name="Заголовок 1"/>
          <p:cNvSpPr txBox="1">
            <a:spLocks/>
          </p:cNvSpPr>
          <p:nvPr/>
        </p:nvSpPr>
        <p:spPr>
          <a:xfrm>
            <a:off x="5316598" y="2345664"/>
            <a:ext cx="781486" cy="34294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20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Grt</a:t>
            </a:r>
            <a:endParaRPr lang="ru-RU" sz="20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8" name="Заголовок 1"/>
          <p:cNvSpPr txBox="1">
            <a:spLocks/>
          </p:cNvSpPr>
          <p:nvPr/>
        </p:nvSpPr>
        <p:spPr>
          <a:xfrm>
            <a:off x="5747382" y="2885185"/>
            <a:ext cx="1498332" cy="34294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2000" b="1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Mag+Hem</a:t>
            </a:r>
            <a:endParaRPr lang="ru-RU" sz="20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9" name="Заголовок 1"/>
          <p:cNvSpPr txBox="1">
            <a:spLocks/>
          </p:cNvSpPr>
          <p:nvPr/>
        </p:nvSpPr>
        <p:spPr>
          <a:xfrm>
            <a:off x="4660615" y="5123543"/>
            <a:ext cx="781486" cy="34294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20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Chl</a:t>
            </a:r>
            <a:endParaRPr lang="ru-RU" sz="20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0" name="Заголовок 1"/>
          <p:cNvSpPr txBox="1">
            <a:spLocks/>
          </p:cNvSpPr>
          <p:nvPr/>
        </p:nvSpPr>
        <p:spPr>
          <a:xfrm>
            <a:off x="5920234" y="5463445"/>
            <a:ext cx="1498332" cy="34294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2000" b="1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Mag+Hem</a:t>
            </a:r>
            <a:endParaRPr lang="ru-RU" sz="20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1" name="Заголовок 1"/>
          <p:cNvSpPr txBox="1">
            <a:spLocks/>
          </p:cNvSpPr>
          <p:nvPr/>
        </p:nvSpPr>
        <p:spPr>
          <a:xfrm>
            <a:off x="5254003" y="5796598"/>
            <a:ext cx="781486" cy="34294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20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Carb</a:t>
            </a:r>
            <a:endParaRPr lang="ru-RU" sz="20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2" name="Заголовок 1"/>
          <p:cNvSpPr txBox="1">
            <a:spLocks/>
          </p:cNvSpPr>
          <p:nvPr/>
        </p:nvSpPr>
        <p:spPr>
          <a:xfrm>
            <a:off x="615568" y="2564594"/>
            <a:ext cx="3134020" cy="507787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Grt+Mag+Hem</a:t>
            </a:r>
            <a:endParaRPr lang="ru-RU" sz="32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3" name="Заголовок 1"/>
          <p:cNvSpPr txBox="1">
            <a:spLocks/>
          </p:cNvSpPr>
          <p:nvPr/>
        </p:nvSpPr>
        <p:spPr>
          <a:xfrm>
            <a:off x="1085094" y="5809466"/>
            <a:ext cx="2194967" cy="507787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200" b="1" dirty="0" err="1">
                <a:latin typeface="Arial" panose="020B0604020202020204" pitchFamily="34" charset="0"/>
                <a:cs typeface="Arial" panose="020B0604020202020204" pitchFamily="34" charset="0"/>
              </a:rPr>
              <a:t>Mag+Hem</a:t>
            </a:r>
            <a:endParaRPr lang="ru-RU" sz="32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5" name="Заголовок 1"/>
          <p:cNvSpPr txBox="1">
            <a:spLocks/>
          </p:cNvSpPr>
          <p:nvPr/>
        </p:nvSpPr>
        <p:spPr>
          <a:xfrm>
            <a:off x="-13457" y="112064"/>
            <a:ext cx="7232732" cy="507787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ru-RU" sz="2800" b="1" dirty="0">
                <a:latin typeface="Arial" panose="020B0604020202020204" pitchFamily="34" charset="0"/>
                <a:cs typeface="Arial" panose="020B0604020202020204" pitchFamily="34" charset="0"/>
              </a:rPr>
              <a:t>Элементы-примеси в оксидах железа</a:t>
            </a:r>
          </a:p>
        </p:txBody>
      </p:sp>
      <p:sp>
        <p:nvSpPr>
          <p:cNvPr id="2" name="Номер слайда 1">
            <a:extLst>
              <a:ext uri="{FF2B5EF4-FFF2-40B4-BE49-F238E27FC236}">
                <a16:creationId xmlns:a16="http://schemas.microsoft.com/office/drawing/2014/main" id="{5D422BFA-6822-E08B-0607-D0280FB105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2240CE-82D0-450A-9966-52B283054DC1}" type="slidenum">
              <a:rPr lang="ru-RU" smtClean="0"/>
              <a:t>36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586006893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Прямоугольник 36"/>
          <p:cNvSpPr/>
          <p:nvPr/>
        </p:nvSpPr>
        <p:spPr>
          <a:xfrm>
            <a:off x="9104024" y="2633870"/>
            <a:ext cx="3087976" cy="4224130"/>
          </a:xfrm>
          <a:prstGeom prst="rect">
            <a:avLst/>
          </a:prstGeom>
          <a:solidFill>
            <a:srgbClr val="FF0000">
              <a:alpha val="19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36" name="Прямоугольник 35"/>
          <p:cNvSpPr/>
          <p:nvPr/>
        </p:nvSpPr>
        <p:spPr>
          <a:xfrm>
            <a:off x="9104024" y="0"/>
            <a:ext cx="3087976" cy="2612730"/>
          </a:xfrm>
          <a:prstGeom prst="rect">
            <a:avLst/>
          </a:prstGeom>
          <a:solidFill>
            <a:schemeClr val="accent1">
              <a:alpha val="19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pic>
        <p:nvPicPr>
          <p:cNvPr id="7" name="Рисунок 6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2766" t="2477" b="1548"/>
          <a:stretch/>
        </p:blipFill>
        <p:spPr>
          <a:xfrm>
            <a:off x="4144617" y="3568148"/>
            <a:ext cx="4542181" cy="3081130"/>
          </a:xfrm>
          <a:prstGeom prst="rect">
            <a:avLst/>
          </a:prstGeom>
        </p:spPr>
      </p:pic>
      <p:pic>
        <p:nvPicPr>
          <p:cNvPr id="5" name="Рисунок 4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973" t="7748" r="26753"/>
          <a:stretch/>
        </p:blipFill>
        <p:spPr>
          <a:xfrm>
            <a:off x="69574" y="129209"/>
            <a:ext cx="4134679" cy="3120888"/>
          </a:xfrm>
          <a:prstGeom prst="rect">
            <a:avLst/>
          </a:prstGeom>
        </p:spPr>
      </p:pic>
      <p:pic>
        <p:nvPicPr>
          <p:cNvPr id="6" name="Рисунок 5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3558" t="2261" r="26917" b="2492"/>
          <a:stretch/>
        </p:blipFill>
        <p:spPr>
          <a:xfrm>
            <a:off x="4204254" y="129209"/>
            <a:ext cx="4909930" cy="3120888"/>
          </a:xfrm>
          <a:prstGeom prst="rect">
            <a:avLst/>
          </a:prstGeom>
        </p:spPr>
      </p:pic>
      <p:pic>
        <p:nvPicPr>
          <p:cNvPr id="3" name="Рисунок 2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1997" t="3071" r="32909" b="2586"/>
          <a:stretch/>
        </p:blipFill>
        <p:spPr>
          <a:xfrm>
            <a:off x="1" y="3574993"/>
            <a:ext cx="4204252" cy="3054407"/>
          </a:xfrm>
          <a:prstGeom prst="rect">
            <a:avLst/>
          </a:prstGeom>
        </p:spPr>
      </p:pic>
      <p:pic>
        <p:nvPicPr>
          <p:cNvPr id="8" name="Рисунок 7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248362" y="4733795"/>
            <a:ext cx="2847096" cy="1895605"/>
          </a:xfrm>
          <a:prstGeom prst="rect">
            <a:avLst/>
          </a:prstGeom>
        </p:spPr>
      </p:pic>
      <p:sp>
        <p:nvSpPr>
          <p:cNvPr id="9" name="Прямоугольник 8"/>
          <p:cNvSpPr/>
          <p:nvPr/>
        </p:nvSpPr>
        <p:spPr>
          <a:xfrm>
            <a:off x="9388504" y="384534"/>
            <a:ext cx="268356" cy="258418"/>
          </a:xfrm>
          <a:prstGeom prst="rect">
            <a:avLst/>
          </a:prstGeom>
          <a:solidFill>
            <a:srgbClr val="0953A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10" name="Прямоугольник 9"/>
          <p:cNvSpPr/>
          <p:nvPr/>
        </p:nvSpPr>
        <p:spPr>
          <a:xfrm>
            <a:off x="9388505" y="871550"/>
            <a:ext cx="268356" cy="258418"/>
          </a:xfrm>
          <a:prstGeom prst="rect">
            <a:avLst/>
          </a:prstGeom>
          <a:solidFill>
            <a:srgbClr val="9B170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11" name="Равнобедренный треугольник 10"/>
          <p:cNvSpPr/>
          <p:nvPr/>
        </p:nvSpPr>
        <p:spPr>
          <a:xfrm>
            <a:off x="9348748" y="1358566"/>
            <a:ext cx="347868" cy="327990"/>
          </a:xfrm>
          <a:prstGeom prst="triangle">
            <a:avLst/>
          </a:prstGeom>
          <a:solidFill>
            <a:srgbClr val="0953A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12" name="Равнобедренный треугольник 11"/>
          <p:cNvSpPr/>
          <p:nvPr/>
        </p:nvSpPr>
        <p:spPr>
          <a:xfrm>
            <a:off x="9348748" y="1915154"/>
            <a:ext cx="347868" cy="327990"/>
          </a:xfrm>
          <a:prstGeom prst="triangle">
            <a:avLst/>
          </a:prstGeom>
          <a:solidFill>
            <a:srgbClr val="9B170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13" name="Овал 12"/>
          <p:cNvSpPr/>
          <p:nvPr/>
        </p:nvSpPr>
        <p:spPr>
          <a:xfrm>
            <a:off x="2484783" y="1908313"/>
            <a:ext cx="1570382" cy="725557"/>
          </a:xfrm>
          <a:prstGeom prst="ellipse">
            <a:avLst/>
          </a:prstGeom>
          <a:noFill/>
          <a:ln w="412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14" name="Овал 13"/>
          <p:cNvSpPr/>
          <p:nvPr/>
        </p:nvSpPr>
        <p:spPr>
          <a:xfrm>
            <a:off x="914401" y="5137311"/>
            <a:ext cx="1838738" cy="725557"/>
          </a:xfrm>
          <a:prstGeom prst="ellipse">
            <a:avLst/>
          </a:prstGeom>
          <a:noFill/>
          <a:ln w="412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15" name="Овал 14"/>
          <p:cNvSpPr/>
          <p:nvPr/>
        </p:nvSpPr>
        <p:spPr>
          <a:xfrm>
            <a:off x="7394712" y="5541071"/>
            <a:ext cx="1063487" cy="680826"/>
          </a:xfrm>
          <a:prstGeom prst="ellipse">
            <a:avLst/>
          </a:prstGeom>
          <a:noFill/>
          <a:ln w="412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cxnSp>
        <p:nvCxnSpPr>
          <p:cNvPr id="17" name="Прямая соединительная линия 16"/>
          <p:cNvCxnSpPr/>
          <p:nvPr/>
        </p:nvCxnSpPr>
        <p:spPr>
          <a:xfrm>
            <a:off x="3786809" y="2633870"/>
            <a:ext cx="5461553" cy="209992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Прямая соединительная линия 18"/>
          <p:cNvCxnSpPr/>
          <p:nvPr/>
        </p:nvCxnSpPr>
        <p:spPr>
          <a:xfrm>
            <a:off x="2753139" y="5724939"/>
            <a:ext cx="6495223" cy="904461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Прямая соединительная линия 20"/>
          <p:cNvCxnSpPr/>
          <p:nvPr/>
        </p:nvCxnSpPr>
        <p:spPr>
          <a:xfrm>
            <a:off x="8458199" y="5993296"/>
            <a:ext cx="790163" cy="12920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Заголовок 1"/>
          <p:cNvSpPr txBox="1">
            <a:spLocks/>
          </p:cNvSpPr>
          <p:nvPr/>
        </p:nvSpPr>
        <p:spPr>
          <a:xfrm>
            <a:off x="11087100" y="5753495"/>
            <a:ext cx="1008358" cy="34294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20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Hem</a:t>
            </a:r>
            <a:r>
              <a:rPr lang="ru-RU" sz="20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2</a:t>
            </a:r>
          </a:p>
        </p:txBody>
      </p:sp>
      <p:pic>
        <p:nvPicPr>
          <p:cNvPr id="24" name="Рисунок 23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248362" y="2817049"/>
            <a:ext cx="2847096" cy="1895606"/>
          </a:xfrm>
          <a:prstGeom prst="rect">
            <a:avLst/>
          </a:prstGeom>
        </p:spPr>
      </p:pic>
      <p:sp>
        <p:nvSpPr>
          <p:cNvPr id="25" name="Заголовок 1"/>
          <p:cNvSpPr txBox="1">
            <a:spLocks/>
          </p:cNvSpPr>
          <p:nvPr/>
        </p:nvSpPr>
        <p:spPr>
          <a:xfrm>
            <a:off x="9173578" y="2857450"/>
            <a:ext cx="1498332" cy="34294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20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Hem</a:t>
            </a:r>
            <a:r>
              <a:rPr lang="ru-RU" sz="20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1</a:t>
            </a:r>
          </a:p>
        </p:txBody>
      </p:sp>
      <p:cxnSp>
        <p:nvCxnSpPr>
          <p:cNvPr id="31" name="Прямая соединительная линия 30"/>
          <p:cNvCxnSpPr/>
          <p:nvPr/>
        </p:nvCxnSpPr>
        <p:spPr>
          <a:xfrm>
            <a:off x="10068339" y="3028921"/>
            <a:ext cx="268357" cy="221176"/>
          </a:xfrm>
          <a:prstGeom prst="line">
            <a:avLst/>
          </a:prstGeom>
          <a:ln w="476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" name="Заголовок 1"/>
          <p:cNvSpPr txBox="1">
            <a:spLocks/>
          </p:cNvSpPr>
          <p:nvPr/>
        </p:nvSpPr>
        <p:spPr>
          <a:xfrm>
            <a:off x="9783265" y="259849"/>
            <a:ext cx="2683055" cy="507787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Mag (Grt+Mag+Hem)</a:t>
            </a:r>
            <a:endParaRPr lang="ru-RU" sz="16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3" name="Заголовок 1"/>
          <p:cNvSpPr txBox="1">
            <a:spLocks/>
          </p:cNvSpPr>
          <p:nvPr/>
        </p:nvSpPr>
        <p:spPr>
          <a:xfrm>
            <a:off x="9783264" y="767636"/>
            <a:ext cx="2683055" cy="507787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Mag (</a:t>
            </a:r>
            <a:r>
              <a:rPr lang="en-US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Mag+Hem</a:t>
            </a: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endParaRPr lang="ru-RU" sz="16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4" name="Заголовок 1"/>
          <p:cNvSpPr txBox="1">
            <a:spLocks/>
          </p:cNvSpPr>
          <p:nvPr/>
        </p:nvSpPr>
        <p:spPr>
          <a:xfrm>
            <a:off x="9783265" y="1297409"/>
            <a:ext cx="2683055" cy="507787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Hem (Grt+Mag+Hem)</a:t>
            </a:r>
            <a:endParaRPr lang="ru-RU" sz="16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5" name="Заголовок 1"/>
          <p:cNvSpPr txBox="1">
            <a:spLocks/>
          </p:cNvSpPr>
          <p:nvPr/>
        </p:nvSpPr>
        <p:spPr>
          <a:xfrm>
            <a:off x="9783265" y="1866667"/>
            <a:ext cx="2683055" cy="507787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Hem (</a:t>
            </a:r>
            <a:r>
              <a:rPr lang="en-US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Mag+Hem</a:t>
            </a: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endParaRPr lang="ru-RU" sz="16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27" name="Прямая соединительная линия 26"/>
          <p:cNvCxnSpPr/>
          <p:nvPr/>
        </p:nvCxnSpPr>
        <p:spPr>
          <a:xfrm>
            <a:off x="11493152" y="4577423"/>
            <a:ext cx="437322" cy="0"/>
          </a:xfrm>
          <a:prstGeom prst="line">
            <a:avLst/>
          </a:prstGeom>
          <a:ln w="117475">
            <a:solidFill>
              <a:schemeClr val="bg1">
                <a:alpha val="64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Заголовок 1"/>
          <p:cNvSpPr txBox="1">
            <a:spLocks/>
          </p:cNvSpPr>
          <p:nvPr/>
        </p:nvSpPr>
        <p:spPr>
          <a:xfrm>
            <a:off x="11225780" y="4205058"/>
            <a:ext cx="949520" cy="34294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ru-RU" sz="1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0.25 мм</a:t>
            </a:r>
          </a:p>
        </p:txBody>
      </p:sp>
      <p:cxnSp>
        <p:nvCxnSpPr>
          <p:cNvPr id="29" name="Прямая соединительная линия 28"/>
          <p:cNvCxnSpPr/>
          <p:nvPr/>
        </p:nvCxnSpPr>
        <p:spPr>
          <a:xfrm>
            <a:off x="11525484" y="6512439"/>
            <a:ext cx="437322" cy="0"/>
          </a:xfrm>
          <a:prstGeom prst="line">
            <a:avLst/>
          </a:prstGeom>
          <a:ln w="117475">
            <a:solidFill>
              <a:schemeClr val="bg1">
                <a:alpha val="64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Заголовок 1"/>
          <p:cNvSpPr txBox="1">
            <a:spLocks/>
          </p:cNvSpPr>
          <p:nvPr/>
        </p:nvSpPr>
        <p:spPr>
          <a:xfrm>
            <a:off x="11332001" y="6158550"/>
            <a:ext cx="949520" cy="34294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ru-RU" sz="1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0.5 мм</a:t>
            </a:r>
          </a:p>
        </p:txBody>
      </p:sp>
      <p:sp>
        <p:nvSpPr>
          <p:cNvPr id="2" name="Номер слайда 1">
            <a:extLst>
              <a:ext uri="{FF2B5EF4-FFF2-40B4-BE49-F238E27FC236}">
                <a16:creationId xmlns:a16="http://schemas.microsoft.com/office/drawing/2014/main" id="{5CA69164-F6E3-B20B-07C5-4B1069C23B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2240CE-82D0-450A-9966-52B283054DC1}" type="slidenum">
              <a:rPr lang="ru-RU" smtClean="0"/>
              <a:t>37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4268673978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" name="Рисунок 5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650021" y="248270"/>
            <a:ext cx="2532876" cy="3278701"/>
          </a:xfrm>
          <a:prstGeom prst="rect">
            <a:avLst/>
          </a:prstGeom>
        </p:spPr>
      </p:pic>
      <p:pic>
        <p:nvPicPr>
          <p:cNvPr id="49" name="Рисунок 4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784369" y="250110"/>
            <a:ext cx="2791272" cy="3276861"/>
          </a:xfrm>
          <a:prstGeom prst="rect">
            <a:avLst/>
          </a:prstGeom>
        </p:spPr>
      </p:pic>
      <p:pic>
        <p:nvPicPr>
          <p:cNvPr id="16" name="Рисунок 1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286023" y="253637"/>
            <a:ext cx="2760668" cy="3251039"/>
          </a:xfrm>
          <a:prstGeom prst="rect">
            <a:avLst/>
          </a:prstGeom>
        </p:spPr>
      </p:pic>
      <p:pic>
        <p:nvPicPr>
          <p:cNvPr id="14" name="Рисунок 13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760467" y="3775331"/>
            <a:ext cx="2857581" cy="2996739"/>
          </a:xfrm>
          <a:prstGeom prst="rect">
            <a:avLst/>
          </a:prstGeom>
        </p:spPr>
      </p:pic>
      <p:pic>
        <p:nvPicPr>
          <p:cNvPr id="12" name="Рисунок 11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866147" y="3729150"/>
            <a:ext cx="2885441" cy="3042920"/>
          </a:xfrm>
          <a:prstGeom prst="rect">
            <a:avLst/>
          </a:prstGeom>
        </p:spPr>
      </p:pic>
      <p:sp>
        <p:nvSpPr>
          <p:cNvPr id="47" name="Прямоугольник 46"/>
          <p:cNvSpPr/>
          <p:nvPr/>
        </p:nvSpPr>
        <p:spPr>
          <a:xfrm>
            <a:off x="9053944" y="3705311"/>
            <a:ext cx="2421837" cy="2924123"/>
          </a:xfrm>
          <a:prstGeom prst="rect">
            <a:avLst/>
          </a:prstGeom>
          <a:solidFill>
            <a:schemeClr val="accent1">
              <a:alpha val="19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pic>
        <p:nvPicPr>
          <p:cNvPr id="2" name="Рисунок 1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9684" y="253638"/>
            <a:ext cx="2663518" cy="3502296"/>
          </a:xfrm>
          <a:prstGeom prst="rect">
            <a:avLst/>
          </a:prstGeom>
        </p:spPr>
      </p:pic>
      <p:sp>
        <p:nvSpPr>
          <p:cNvPr id="3" name="Заголовок 1"/>
          <p:cNvSpPr txBox="1">
            <a:spLocks/>
          </p:cNvSpPr>
          <p:nvPr/>
        </p:nvSpPr>
        <p:spPr>
          <a:xfrm>
            <a:off x="1701716" y="-62369"/>
            <a:ext cx="1328872" cy="507787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ru-RU" sz="1600" b="1" dirty="0">
                <a:latin typeface="Arial" panose="020B0604020202020204" pitchFamily="34" charset="0"/>
                <a:cs typeface="Arial" panose="020B0604020202020204" pitchFamily="34" charset="0"/>
              </a:rPr>
              <a:t>1203-42.6-2</a:t>
            </a:r>
          </a:p>
        </p:txBody>
      </p:sp>
      <p:sp>
        <p:nvSpPr>
          <p:cNvPr id="5" name="Заголовок 1"/>
          <p:cNvSpPr txBox="1">
            <a:spLocks/>
          </p:cNvSpPr>
          <p:nvPr/>
        </p:nvSpPr>
        <p:spPr>
          <a:xfrm>
            <a:off x="4535243" y="-62370"/>
            <a:ext cx="1328872" cy="507787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ru-RU" sz="1600" b="1" dirty="0">
                <a:latin typeface="Arial" panose="020B0604020202020204" pitchFamily="34" charset="0"/>
                <a:cs typeface="Arial" panose="020B0604020202020204" pitchFamily="34" charset="0"/>
              </a:rPr>
              <a:t>1203-42.6-3</a:t>
            </a:r>
          </a:p>
        </p:txBody>
      </p:sp>
      <p:sp>
        <p:nvSpPr>
          <p:cNvPr id="7" name="Заголовок 1"/>
          <p:cNvSpPr txBox="1">
            <a:spLocks/>
          </p:cNvSpPr>
          <p:nvPr/>
        </p:nvSpPr>
        <p:spPr>
          <a:xfrm>
            <a:off x="7117336" y="-62370"/>
            <a:ext cx="1328872" cy="507787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ru-RU" sz="1600" b="1" dirty="0">
                <a:latin typeface="Arial" panose="020B0604020202020204" pitchFamily="34" charset="0"/>
                <a:cs typeface="Arial" panose="020B0604020202020204" pitchFamily="34" charset="0"/>
              </a:rPr>
              <a:t>1203-42.6-4</a:t>
            </a:r>
          </a:p>
        </p:txBody>
      </p:sp>
      <p:sp>
        <p:nvSpPr>
          <p:cNvPr id="9" name="Заголовок 1"/>
          <p:cNvSpPr txBox="1">
            <a:spLocks/>
          </p:cNvSpPr>
          <p:nvPr/>
        </p:nvSpPr>
        <p:spPr>
          <a:xfrm>
            <a:off x="9554130" y="-62371"/>
            <a:ext cx="1328872" cy="507787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ru-RU" sz="1600" b="1" dirty="0">
                <a:latin typeface="Arial" panose="020B0604020202020204" pitchFamily="34" charset="0"/>
                <a:cs typeface="Arial" panose="020B0604020202020204" pitchFamily="34" charset="0"/>
              </a:rPr>
              <a:t>1203-55.1-1</a:t>
            </a:r>
          </a:p>
        </p:txBody>
      </p:sp>
      <p:pic>
        <p:nvPicPr>
          <p:cNvPr id="10" name="Рисунок 9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9684" y="3755934"/>
            <a:ext cx="2769333" cy="3053080"/>
          </a:xfrm>
          <a:prstGeom prst="rect">
            <a:avLst/>
          </a:prstGeom>
        </p:spPr>
      </p:pic>
      <p:sp>
        <p:nvSpPr>
          <p:cNvPr id="11" name="Заголовок 1"/>
          <p:cNvSpPr txBox="1">
            <a:spLocks/>
          </p:cNvSpPr>
          <p:nvPr/>
        </p:nvSpPr>
        <p:spPr>
          <a:xfrm>
            <a:off x="1653818" y="3612167"/>
            <a:ext cx="1328872" cy="507787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ru-RU" sz="1600" b="1" dirty="0">
                <a:latin typeface="Arial" panose="020B0604020202020204" pitchFamily="34" charset="0"/>
                <a:cs typeface="Arial" panose="020B0604020202020204" pitchFamily="34" charset="0"/>
              </a:rPr>
              <a:t>1203-55.1-2</a:t>
            </a:r>
          </a:p>
        </p:txBody>
      </p:sp>
      <p:sp>
        <p:nvSpPr>
          <p:cNvPr id="17" name="Овал 16"/>
          <p:cNvSpPr/>
          <p:nvPr/>
        </p:nvSpPr>
        <p:spPr>
          <a:xfrm>
            <a:off x="1522434" y="82191"/>
            <a:ext cx="218661" cy="218661"/>
          </a:xfrm>
          <a:prstGeom prst="ellipse">
            <a:avLst/>
          </a:prstGeom>
          <a:solidFill>
            <a:srgbClr val="10951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18" name="Овал 17"/>
          <p:cNvSpPr/>
          <p:nvPr/>
        </p:nvSpPr>
        <p:spPr>
          <a:xfrm>
            <a:off x="4342881" y="72425"/>
            <a:ext cx="218661" cy="218661"/>
          </a:xfrm>
          <a:prstGeom prst="ellipse">
            <a:avLst/>
          </a:prstGeom>
          <a:solidFill>
            <a:srgbClr val="10951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19" name="Овал 18"/>
          <p:cNvSpPr/>
          <p:nvPr/>
        </p:nvSpPr>
        <p:spPr>
          <a:xfrm>
            <a:off x="6922431" y="72425"/>
            <a:ext cx="218661" cy="218661"/>
          </a:xfrm>
          <a:prstGeom prst="ellipse">
            <a:avLst/>
          </a:prstGeom>
          <a:solidFill>
            <a:srgbClr val="10951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20" name="Овал 19"/>
          <p:cNvSpPr/>
          <p:nvPr/>
        </p:nvSpPr>
        <p:spPr>
          <a:xfrm>
            <a:off x="9382200" y="82191"/>
            <a:ext cx="218661" cy="218661"/>
          </a:xfrm>
          <a:prstGeom prst="ellipse">
            <a:avLst/>
          </a:prstGeom>
          <a:solidFill>
            <a:srgbClr val="7C0DA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21" name="Овал 20"/>
          <p:cNvSpPr/>
          <p:nvPr/>
        </p:nvSpPr>
        <p:spPr>
          <a:xfrm>
            <a:off x="1522433" y="3755934"/>
            <a:ext cx="218661" cy="218661"/>
          </a:xfrm>
          <a:prstGeom prst="ellipse">
            <a:avLst/>
          </a:prstGeom>
          <a:solidFill>
            <a:srgbClr val="7C0DA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23" name="Овал 22"/>
          <p:cNvSpPr/>
          <p:nvPr/>
        </p:nvSpPr>
        <p:spPr>
          <a:xfrm>
            <a:off x="4447485" y="3727055"/>
            <a:ext cx="218661" cy="218661"/>
          </a:xfrm>
          <a:prstGeom prst="ellipse">
            <a:avLst/>
          </a:prstGeom>
          <a:solidFill>
            <a:srgbClr val="D18B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25" name="Заголовок 1"/>
          <p:cNvSpPr txBox="1">
            <a:spLocks/>
          </p:cNvSpPr>
          <p:nvPr/>
        </p:nvSpPr>
        <p:spPr>
          <a:xfrm>
            <a:off x="4579758" y="3604741"/>
            <a:ext cx="1516916" cy="507787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ru-RU" sz="1600" b="1" dirty="0">
                <a:latin typeface="Arial" panose="020B0604020202020204" pitchFamily="34" charset="0"/>
                <a:cs typeface="Arial" panose="020B0604020202020204" pitchFamily="34" charset="0"/>
              </a:rPr>
              <a:t>1201-113.5-1</a:t>
            </a:r>
          </a:p>
        </p:txBody>
      </p:sp>
      <p:sp>
        <p:nvSpPr>
          <p:cNvPr id="26" name="Овал 25"/>
          <p:cNvSpPr/>
          <p:nvPr/>
        </p:nvSpPr>
        <p:spPr>
          <a:xfrm>
            <a:off x="7027539" y="3733120"/>
            <a:ext cx="218661" cy="218661"/>
          </a:xfrm>
          <a:prstGeom prst="ellipse">
            <a:avLst/>
          </a:prstGeom>
          <a:solidFill>
            <a:srgbClr val="D18B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15" name="Заголовок 1"/>
          <p:cNvSpPr txBox="1">
            <a:spLocks/>
          </p:cNvSpPr>
          <p:nvPr/>
        </p:nvSpPr>
        <p:spPr>
          <a:xfrm>
            <a:off x="7205592" y="3607374"/>
            <a:ext cx="1516916" cy="507787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ru-RU" sz="1600" b="1" dirty="0">
                <a:latin typeface="Arial" panose="020B0604020202020204" pitchFamily="34" charset="0"/>
                <a:cs typeface="Arial" panose="020B0604020202020204" pitchFamily="34" charset="0"/>
              </a:rPr>
              <a:t>1201-113.5-4</a:t>
            </a:r>
          </a:p>
        </p:txBody>
      </p:sp>
      <p:sp>
        <p:nvSpPr>
          <p:cNvPr id="27" name="Прямоугольник 26"/>
          <p:cNvSpPr/>
          <p:nvPr/>
        </p:nvSpPr>
        <p:spPr>
          <a:xfrm>
            <a:off x="9356240" y="4247831"/>
            <a:ext cx="268356" cy="258418"/>
          </a:xfrm>
          <a:prstGeom prst="rect">
            <a:avLst/>
          </a:prstGeom>
          <a:solidFill>
            <a:srgbClr val="B6357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28" name="Прямоугольник 27"/>
          <p:cNvSpPr/>
          <p:nvPr/>
        </p:nvSpPr>
        <p:spPr>
          <a:xfrm>
            <a:off x="9356240" y="4630934"/>
            <a:ext cx="268356" cy="258418"/>
          </a:xfrm>
          <a:prstGeom prst="rect">
            <a:avLst/>
          </a:prstGeom>
          <a:solidFill>
            <a:srgbClr val="79358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29" name="Прямоугольник 28"/>
          <p:cNvSpPr/>
          <p:nvPr/>
        </p:nvSpPr>
        <p:spPr>
          <a:xfrm>
            <a:off x="9356240" y="5015191"/>
            <a:ext cx="268356" cy="258418"/>
          </a:xfrm>
          <a:prstGeom prst="rect">
            <a:avLst/>
          </a:prstGeom>
          <a:solidFill>
            <a:srgbClr val="3E14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30" name="Прямоугольник 29"/>
          <p:cNvSpPr/>
          <p:nvPr/>
        </p:nvSpPr>
        <p:spPr>
          <a:xfrm>
            <a:off x="9356240" y="5399448"/>
            <a:ext cx="268356" cy="258418"/>
          </a:xfrm>
          <a:prstGeom prst="rect">
            <a:avLst/>
          </a:prstGeom>
          <a:solidFill>
            <a:srgbClr val="9EDC6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31" name="Прямоугольник 30"/>
          <p:cNvSpPr/>
          <p:nvPr/>
        </p:nvSpPr>
        <p:spPr>
          <a:xfrm>
            <a:off x="9356240" y="5800421"/>
            <a:ext cx="268356" cy="258418"/>
          </a:xfrm>
          <a:prstGeom prst="rect">
            <a:avLst/>
          </a:prstGeom>
          <a:solidFill>
            <a:srgbClr val="1D1C2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32" name="Прямоугольник 31"/>
          <p:cNvSpPr/>
          <p:nvPr/>
        </p:nvSpPr>
        <p:spPr>
          <a:xfrm>
            <a:off x="10684319" y="4630934"/>
            <a:ext cx="268356" cy="258418"/>
          </a:xfrm>
          <a:prstGeom prst="rect">
            <a:avLst/>
          </a:prstGeom>
          <a:solidFill>
            <a:srgbClr val="AFDFD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33" name="Прямоугольник 32"/>
          <p:cNvSpPr/>
          <p:nvPr/>
        </p:nvSpPr>
        <p:spPr>
          <a:xfrm>
            <a:off x="10684319" y="4247831"/>
            <a:ext cx="268356" cy="258418"/>
          </a:xfrm>
          <a:prstGeom prst="rect">
            <a:avLst/>
          </a:prstGeom>
          <a:solidFill>
            <a:srgbClr val="E4BD5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34" name="Прямоугольник 33"/>
          <p:cNvSpPr/>
          <p:nvPr/>
        </p:nvSpPr>
        <p:spPr>
          <a:xfrm>
            <a:off x="10689841" y="5015191"/>
            <a:ext cx="268356" cy="258418"/>
          </a:xfrm>
          <a:prstGeom prst="rect">
            <a:avLst/>
          </a:prstGeom>
          <a:solidFill>
            <a:srgbClr val="F3E87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35" name="Прямоугольник 34"/>
          <p:cNvSpPr/>
          <p:nvPr/>
        </p:nvSpPr>
        <p:spPr>
          <a:xfrm>
            <a:off x="10684319" y="5398294"/>
            <a:ext cx="268356" cy="258418"/>
          </a:xfrm>
          <a:prstGeom prst="rect">
            <a:avLst/>
          </a:prstGeom>
          <a:solidFill>
            <a:srgbClr val="A2623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36" name="Прямоугольник 35"/>
          <p:cNvSpPr/>
          <p:nvPr/>
        </p:nvSpPr>
        <p:spPr>
          <a:xfrm>
            <a:off x="10684319" y="5800421"/>
            <a:ext cx="268356" cy="258418"/>
          </a:xfrm>
          <a:prstGeom prst="rect">
            <a:avLst/>
          </a:prstGeom>
          <a:solidFill>
            <a:srgbClr val="BA64A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37" name="Заголовок 1"/>
          <p:cNvSpPr txBox="1">
            <a:spLocks/>
          </p:cNvSpPr>
          <p:nvPr/>
        </p:nvSpPr>
        <p:spPr>
          <a:xfrm>
            <a:off x="9622312" y="4123147"/>
            <a:ext cx="522804" cy="507787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Fe</a:t>
            </a:r>
            <a:endParaRPr lang="ru-RU" sz="16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8" name="Заголовок 1"/>
          <p:cNvSpPr txBox="1">
            <a:spLocks/>
          </p:cNvSpPr>
          <p:nvPr/>
        </p:nvSpPr>
        <p:spPr>
          <a:xfrm>
            <a:off x="9622312" y="4507404"/>
            <a:ext cx="522804" cy="507787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Mg</a:t>
            </a:r>
            <a:endParaRPr lang="ru-RU" sz="16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9" name="Заголовок 1"/>
          <p:cNvSpPr txBox="1">
            <a:spLocks/>
          </p:cNvSpPr>
          <p:nvPr/>
        </p:nvSpPr>
        <p:spPr>
          <a:xfrm>
            <a:off x="9622312" y="4900018"/>
            <a:ext cx="522804" cy="507787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Ca</a:t>
            </a:r>
            <a:endParaRPr lang="ru-RU" sz="16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0" name="Заголовок 1"/>
          <p:cNvSpPr txBox="1">
            <a:spLocks/>
          </p:cNvSpPr>
          <p:nvPr/>
        </p:nvSpPr>
        <p:spPr>
          <a:xfrm>
            <a:off x="9622312" y="5284275"/>
            <a:ext cx="521454" cy="503262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Ti</a:t>
            </a:r>
            <a:endParaRPr lang="ru-RU" sz="16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1" name="Заголовок 1"/>
          <p:cNvSpPr txBox="1">
            <a:spLocks/>
          </p:cNvSpPr>
          <p:nvPr/>
        </p:nvSpPr>
        <p:spPr>
          <a:xfrm>
            <a:off x="9634144" y="5677999"/>
            <a:ext cx="499301" cy="503262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Si</a:t>
            </a:r>
            <a:endParaRPr lang="ru-RU" sz="16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2" name="Заголовок 1"/>
          <p:cNvSpPr txBox="1">
            <a:spLocks/>
          </p:cNvSpPr>
          <p:nvPr/>
        </p:nvSpPr>
        <p:spPr>
          <a:xfrm>
            <a:off x="10946256" y="4127672"/>
            <a:ext cx="499301" cy="503262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Cr</a:t>
            </a:r>
            <a:endParaRPr lang="ru-RU" sz="16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3" name="Заголовок 1"/>
          <p:cNvSpPr txBox="1">
            <a:spLocks/>
          </p:cNvSpPr>
          <p:nvPr/>
        </p:nvSpPr>
        <p:spPr>
          <a:xfrm>
            <a:off x="10946256" y="4517298"/>
            <a:ext cx="499301" cy="503262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Al</a:t>
            </a:r>
            <a:endParaRPr lang="ru-RU" sz="16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4" name="Заголовок 1"/>
          <p:cNvSpPr txBox="1">
            <a:spLocks/>
          </p:cNvSpPr>
          <p:nvPr/>
        </p:nvSpPr>
        <p:spPr>
          <a:xfrm>
            <a:off x="10952676" y="4895875"/>
            <a:ext cx="500794" cy="503262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Na</a:t>
            </a:r>
            <a:endParaRPr lang="ru-RU" sz="16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5" name="Заголовок 1"/>
          <p:cNvSpPr txBox="1">
            <a:spLocks/>
          </p:cNvSpPr>
          <p:nvPr/>
        </p:nvSpPr>
        <p:spPr>
          <a:xfrm>
            <a:off x="10958196" y="5291215"/>
            <a:ext cx="495273" cy="503262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Co</a:t>
            </a:r>
            <a:endParaRPr lang="ru-RU" sz="16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6" name="Заголовок 1"/>
          <p:cNvSpPr txBox="1">
            <a:spLocks/>
          </p:cNvSpPr>
          <p:nvPr/>
        </p:nvSpPr>
        <p:spPr>
          <a:xfrm>
            <a:off x="10946256" y="5686555"/>
            <a:ext cx="485013" cy="503262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Cu</a:t>
            </a:r>
            <a:endParaRPr lang="ru-RU" sz="16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Номер слайда 3">
            <a:extLst>
              <a:ext uri="{FF2B5EF4-FFF2-40B4-BE49-F238E27FC236}">
                <a16:creationId xmlns:a16="http://schemas.microsoft.com/office/drawing/2014/main" id="{FD6DDCC6-0893-D3B8-9E08-81AEEEF654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2240CE-82D0-450A-9966-52B283054DC1}" type="slidenum">
              <a:rPr lang="ru-RU" smtClean="0"/>
              <a:t>38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4179452753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Прямоугольник 26"/>
          <p:cNvSpPr/>
          <p:nvPr/>
        </p:nvSpPr>
        <p:spPr>
          <a:xfrm>
            <a:off x="9770163" y="1938130"/>
            <a:ext cx="2421837" cy="2924123"/>
          </a:xfrm>
          <a:prstGeom prst="rect">
            <a:avLst/>
          </a:prstGeom>
          <a:solidFill>
            <a:schemeClr val="accent1">
              <a:alpha val="19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pic>
        <p:nvPicPr>
          <p:cNvPr id="4" name="Рисунок 3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2362" t="2822" r="19639" b="2069"/>
          <a:stretch/>
        </p:blipFill>
        <p:spPr>
          <a:xfrm>
            <a:off x="4899991" y="3488635"/>
            <a:ext cx="4870174" cy="3288280"/>
          </a:xfrm>
          <a:prstGeom prst="rect">
            <a:avLst/>
          </a:prstGeom>
        </p:spPr>
      </p:pic>
      <p:pic>
        <p:nvPicPr>
          <p:cNvPr id="5" name="Рисунок 4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1046" t="2858" r="18949" b="1874"/>
          <a:stretch/>
        </p:blipFill>
        <p:spPr>
          <a:xfrm>
            <a:off x="0" y="0"/>
            <a:ext cx="4899991" cy="3538330"/>
          </a:xfrm>
          <a:prstGeom prst="rect">
            <a:avLst/>
          </a:prstGeom>
        </p:spPr>
      </p:pic>
      <p:pic>
        <p:nvPicPr>
          <p:cNvPr id="6" name="Рисунок 5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1172" t="2553" r="20682" b="1695"/>
          <a:stretch/>
        </p:blipFill>
        <p:spPr>
          <a:xfrm>
            <a:off x="0" y="3488635"/>
            <a:ext cx="4899991" cy="3369365"/>
          </a:xfrm>
          <a:prstGeom prst="rect">
            <a:avLst/>
          </a:prstGeom>
        </p:spPr>
      </p:pic>
      <p:pic>
        <p:nvPicPr>
          <p:cNvPr id="7" name="Рисунок 6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1762" t="2854" r="19454" b="1503"/>
          <a:stretch/>
        </p:blipFill>
        <p:spPr>
          <a:xfrm>
            <a:off x="5009322" y="0"/>
            <a:ext cx="4760843" cy="3488635"/>
          </a:xfrm>
          <a:prstGeom prst="rect">
            <a:avLst/>
          </a:prstGeom>
        </p:spPr>
      </p:pic>
      <p:sp>
        <p:nvSpPr>
          <p:cNvPr id="8" name="Овал 7"/>
          <p:cNvSpPr/>
          <p:nvPr/>
        </p:nvSpPr>
        <p:spPr>
          <a:xfrm>
            <a:off x="10247685" y="2452094"/>
            <a:ext cx="218661" cy="218661"/>
          </a:xfrm>
          <a:prstGeom prst="ellipse">
            <a:avLst/>
          </a:prstGeom>
          <a:solidFill>
            <a:srgbClr val="0B57A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9" name="Овал 8"/>
          <p:cNvSpPr/>
          <p:nvPr/>
        </p:nvSpPr>
        <p:spPr>
          <a:xfrm>
            <a:off x="10247685" y="2859598"/>
            <a:ext cx="218661" cy="218661"/>
          </a:xfrm>
          <a:prstGeom prst="ellipse">
            <a:avLst/>
          </a:prstGeom>
          <a:solidFill>
            <a:srgbClr val="9B1A0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10" name="Овал 9"/>
          <p:cNvSpPr/>
          <p:nvPr/>
        </p:nvSpPr>
        <p:spPr>
          <a:xfrm>
            <a:off x="10247685" y="3267102"/>
            <a:ext cx="218661" cy="218661"/>
          </a:xfrm>
          <a:prstGeom prst="ellipse">
            <a:avLst/>
          </a:prstGeom>
          <a:solidFill>
            <a:srgbClr val="10951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11" name="Овал 10"/>
          <p:cNvSpPr/>
          <p:nvPr/>
        </p:nvSpPr>
        <p:spPr>
          <a:xfrm>
            <a:off x="10247685" y="3679576"/>
            <a:ext cx="218661" cy="218661"/>
          </a:xfrm>
          <a:prstGeom prst="ellipse">
            <a:avLst/>
          </a:prstGeom>
          <a:solidFill>
            <a:srgbClr val="7C0DA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12" name="Овал 11"/>
          <p:cNvSpPr/>
          <p:nvPr/>
        </p:nvSpPr>
        <p:spPr>
          <a:xfrm>
            <a:off x="10247684" y="4092050"/>
            <a:ext cx="218661" cy="218661"/>
          </a:xfrm>
          <a:prstGeom prst="ellipse">
            <a:avLst/>
          </a:prstGeom>
          <a:solidFill>
            <a:srgbClr val="01010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13" name="Овал 12"/>
          <p:cNvSpPr/>
          <p:nvPr/>
        </p:nvSpPr>
        <p:spPr>
          <a:xfrm>
            <a:off x="10247683" y="4499554"/>
            <a:ext cx="218661" cy="218661"/>
          </a:xfrm>
          <a:prstGeom prst="ellipse">
            <a:avLst/>
          </a:prstGeom>
          <a:solidFill>
            <a:srgbClr val="D18B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14" name="Заголовок 1"/>
          <p:cNvSpPr txBox="1">
            <a:spLocks/>
          </p:cNvSpPr>
          <p:nvPr/>
        </p:nvSpPr>
        <p:spPr>
          <a:xfrm>
            <a:off x="10466344" y="2421830"/>
            <a:ext cx="2024270" cy="318944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1201-112</a:t>
            </a:r>
            <a:r>
              <a:rPr lang="ru-RU" sz="1600" b="1" dirty="0">
                <a:latin typeface="Arial" panose="020B0604020202020204" pitchFamily="34" charset="0"/>
                <a:cs typeface="Arial" panose="020B0604020202020204" pitchFamily="34" charset="0"/>
              </a:rPr>
              <a:t>.6</a:t>
            </a:r>
          </a:p>
        </p:txBody>
      </p:sp>
      <p:sp>
        <p:nvSpPr>
          <p:cNvPr id="15" name="Заголовок 1"/>
          <p:cNvSpPr txBox="1">
            <a:spLocks/>
          </p:cNvSpPr>
          <p:nvPr/>
        </p:nvSpPr>
        <p:spPr>
          <a:xfrm>
            <a:off x="10466344" y="2811941"/>
            <a:ext cx="2024270" cy="318944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1201-11</a:t>
            </a:r>
            <a:r>
              <a:rPr lang="ru-RU" sz="1600" b="1" dirty="0">
                <a:latin typeface="Arial" panose="020B0604020202020204" pitchFamily="34" charset="0"/>
                <a:cs typeface="Arial" panose="020B0604020202020204" pitchFamily="34" charset="0"/>
              </a:rPr>
              <a:t>1.8</a:t>
            </a:r>
          </a:p>
        </p:txBody>
      </p:sp>
      <p:sp>
        <p:nvSpPr>
          <p:cNvPr id="16" name="Заголовок 1"/>
          <p:cNvSpPr txBox="1">
            <a:spLocks/>
          </p:cNvSpPr>
          <p:nvPr/>
        </p:nvSpPr>
        <p:spPr>
          <a:xfrm>
            <a:off x="10466344" y="3216960"/>
            <a:ext cx="2024270" cy="318944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120</a:t>
            </a:r>
            <a:r>
              <a:rPr lang="ru-RU" sz="1600" b="1" dirty="0">
                <a:latin typeface="Arial" panose="020B0604020202020204" pitchFamily="34" charset="0"/>
                <a:cs typeface="Arial" panose="020B0604020202020204" pitchFamily="34" charset="0"/>
              </a:rPr>
              <a:t>3-42.6</a:t>
            </a:r>
          </a:p>
        </p:txBody>
      </p:sp>
      <p:sp>
        <p:nvSpPr>
          <p:cNvPr id="17" name="Заголовок 1"/>
          <p:cNvSpPr txBox="1">
            <a:spLocks/>
          </p:cNvSpPr>
          <p:nvPr/>
        </p:nvSpPr>
        <p:spPr>
          <a:xfrm>
            <a:off x="10466344" y="3629435"/>
            <a:ext cx="2024270" cy="318944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120</a:t>
            </a:r>
            <a:r>
              <a:rPr lang="ru-RU" sz="1600" b="1" dirty="0">
                <a:latin typeface="Arial" panose="020B0604020202020204" pitchFamily="34" charset="0"/>
                <a:cs typeface="Arial" panose="020B0604020202020204" pitchFamily="34" charset="0"/>
              </a:rPr>
              <a:t>3-55.5</a:t>
            </a:r>
          </a:p>
        </p:txBody>
      </p:sp>
      <p:sp>
        <p:nvSpPr>
          <p:cNvPr id="18" name="Заголовок 1"/>
          <p:cNvSpPr txBox="1">
            <a:spLocks/>
          </p:cNvSpPr>
          <p:nvPr/>
        </p:nvSpPr>
        <p:spPr>
          <a:xfrm>
            <a:off x="10466344" y="4041463"/>
            <a:ext cx="2024270" cy="318944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ru-RU" sz="1600" b="1" dirty="0">
                <a:latin typeface="Arial" panose="020B0604020202020204" pitchFamily="34" charset="0"/>
                <a:cs typeface="Arial" panose="020B0604020202020204" pitchFamily="34" charset="0"/>
              </a:rPr>
              <a:t>1101-109.1</a:t>
            </a:r>
          </a:p>
        </p:txBody>
      </p:sp>
      <p:sp>
        <p:nvSpPr>
          <p:cNvPr id="19" name="Заголовок 1"/>
          <p:cNvSpPr txBox="1">
            <a:spLocks/>
          </p:cNvSpPr>
          <p:nvPr/>
        </p:nvSpPr>
        <p:spPr>
          <a:xfrm>
            <a:off x="10466344" y="4454870"/>
            <a:ext cx="2024270" cy="318944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ru-RU" sz="1600" b="1" dirty="0">
                <a:latin typeface="Arial" panose="020B0604020202020204" pitchFamily="34" charset="0"/>
                <a:cs typeface="Arial" panose="020B0604020202020204" pitchFamily="34" charset="0"/>
              </a:rPr>
              <a:t>1201-113.5</a:t>
            </a:r>
          </a:p>
        </p:txBody>
      </p:sp>
      <p:sp>
        <p:nvSpPr>
          <p:cNvPr id="20" name="Овал 19"/>
          <p:cNvSpPr/>
          <p:nvPr/>
        </p:nvSpPr>
        <p:spPr>
          <a:xfrm>
            <a:off x="8107680" y="1938130"/>
            <a:ext cx="1584960" cy="1191150"/>
          </a:xfrm>
          <a:prstGeom prst="ellipse">
            <a:avLst/>
          </a:prstGeom>
          <a:noFill/>
          <a:ln w="158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21" name="Овал 20"/>
          <p:cNvSpPr/>
          <p:nvPr/>
        </p:nvSpPr>
        <p:spPr>
          <a:xfrm>
            <a:off x="2245360" y="3688080"/>
            <a:ext cx="1828800" cy="1444695"/>
          </a:xfrm>
          <a:prstGeom prst="ellipse">
            <a:avLst/>
          </a:prstGeom>
          <a:noFill/>
          <a:ln w="158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22" name="Овал 21"/>
          <p:cNvSpPr/>
          <p:nvPr/>
        </p:nvSpPr>
        <p:spPr>
          <a:xfrm>
            <a:off x="3840480" y="843279"/>
            <a:ext cx="1278170" cy="1076739"/>
          </a:xfrm>
          <a:prstGeom prst="ellipse">
            <a:avLst/>
          </a:prstGeom>
          <a:noFill/>
          <a:ln w="158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cxnSp>
        <p:nvCxnSpPr>
          <p:cNvPr id="24" name="Прямая со стрелкой 23"/>
          <p:cNvCxnSpPr/>
          <p:nvPr/>
        </p:nvCxnSpPr>
        <p:spPr>
          <a:xfrm flipH="1">
            <a:off x="7142480" y="2712720"/>
            <a:ext cx="822075" cy="0"/>
          </a:xfrm>
          <a:prstGeom prst="straightConnector1">
            <a:avLst/>
          </a:prstGeom>
          <a:ln w="34925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Прямая со стрелкой 24"/>
          <p:cNvCxnSpPr/>
          <p:nvPr/>
        </p:nvCxnSpPr>
        <p:spPr>
          <a:xfrm flipH="1">
            <a:off x="1625600" y="3789680"/>
            <a:ext cx="822075" cy="0"/>
          </a:xfrm>
          <a:prstGeom prst="straightConnector1">
            <a:avLst/>
          </a:prstGeom>
          <a:ln w="34925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Прямая со стрелкой 25"/>
          <p:cNvCxnSpPr/>
          <p:nvPr/>
        </p:nvCxnSpPr>
        <p:spPr>
          <a:xfrm flipH="1">
            <a:off x="3840480" y="2156791"/>
            <a:ext cx="822075" cy="0"/>
          </a:xfrm>
          <a:prstGeom prst="straightConnector1">
            <a:avLst/>
          </a:prstGeom>
          <a:ln w="34925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Заголовок 1"/>
          <p:cNvSpPr txBox="1">
            <a:spLocks/>
          </p:cNvSpPr>
          <p:nvPr/>
        </p:nvSpPr>
        <p:spPr>
          <a:xfrm>
            <a:off x="9770163" y="1989479"/>
            <a:ext cx="2421837" cy="318944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ru-RU" sz="1600" b="1" dirty="0">
                <a:latin typeface="Arial" panose="020B0604020202020204" pitchFamily="34" charset="0"/>
                <a:cs typeface="Arial" panose="020B0604020202020204" pitchFamily="34" charset="0"/>
              </a:rPr>
              <a:t>Номер образца</a:t>
            </a:r>
          </a:p>
        </p:txBody>
      </p:sp>
      <p:sp>
        <p:nvSpPr>
          <p:cNvPr id="2" name="Номер слайда 1">
            <a:extLst>
              <a:ext uri="{FF2B5EF4-FFF2-40B4-BE49-F238E27FC236}">
                <a16:creationId xmlns:a16="http://schemas.microsoft.com/office/drawing/2014/main" id="{4B83F6AC-5C88-F106-AE09-72B9288A60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2240CE-82D0-450A-9966-52B283054DC1}" type="slidenum">
              <a:rPr lang="ru-RU" smtClean="0"/>
              <a:t>39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809642883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Прямоугольник 4"/>
          <p:cNvSpPr/>
          <p:nvPr/>
        </p:nvSpPr>
        <p:spPr>
          <a:xfrm>
            <a:off x="-2" y="0"/>
            <a:ext cx="12192001" cy="412595"/>
          </a:xfrm>
          <a:prstGeom prst="rect">
            <a:avLst/>
          </a:prstGeom>
          <a:solidFill>
            <a:schemeClr val="accent1">
              <a:alpha val="19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2" name="Заголовок 1"/>
          <p:cNvSpPr>
            <a:spLocks noGrp="1"/>
          </p:cNvSpPr>
          <p:nvPr>
            <p:ph type="ctrTitle"/>
          </p:nvPr>
        </p:nvSpPr>
        <p:spPr>
          <a:xfrm>
            <a:off x="1" y="1"/>
            <a:ext cx="12191992" cy="412594"/>
          </a:xfrm>
        </p:spPr>
        <p:txBody>
          <a:bodyPr>
            <a:noAutofit/>
          </a:bodyPr>
          <a:lstStyle/>
          <a:p>
            <a:r>
              <a:rPr lang="ru-RU" sz="2400" dirty="0">
                <a:latin typeface="Arial" panose="020B0604020202020204" pitchFamily="34" charset="0"/>
                <a:cs typeface="Arial" panose="020B0604020202020204" pitchFamily="34" charset="0"/>
              </a:rPr>
              <a:t>Генезис Новониколаевского месторождения</a:t>
            </a:r>
          </a:p>
        </p:txBody>
      </p:sp>
      <p:sp>
        <p:nvSpPr>
          <p:cNvPr id="33" name="Подзаголовок 2"/>
          <p:cNvSpPr txBox="1">
            <a:spLocks/>
          </p:cNvSpPr>
          <p:nvPr/>
        </p:nvSpPr>
        <p:spPr>
          <a:xfrm>
            <a:off x="5400679" y="2634146"/>
            <a:ext cx="6791321" cy="3924613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 algn="l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ru-RU" sz="1800" dirty="0">
                <a:latin typeface="Arial" panose="020B0604020202020204" pitchFamily="34" charset="0"/>
                <a:cs typeface="Arial" panose="020B0604020202020204" pitchFamily="34" charset="0"/>
              </a:rPr>
              <a:t>возможности развития скарнов вблизи медно-порфировых систем (Silitoe, 2010) </a:t>
            </a:r>
          </a:p>
          <a:p>
            <a:pPr marL="285750" indent="-285750" algn="l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ru-RU" sz="1800" dirty="0">
                <a:latin typeface="Arial" panose="020B0604020202020204" pitchFamily="34" charset="0"/>
                <a:cs typeface="Arial" panose="020B0604020202020204" pitchFamily="34" charset="0"/>
              </a:rPr>
              <a:t>наличия скарново-медно-порфировых объектов на Южном Урале (Грабежев, Ронкин, 2007; Грабежев, Пальгуева, 2004)</a:t>
            </a:r>
          </a:p>
          <a:p>
            <a:pPr marL="285750" indent="-285750" algn="l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ru-RU" sz="1800" dirty="0">
                <a:latin typeface="Arial" panose="020B0604020202020204" pitchFamily="34" charset="0"/>
                <a:cs typeface="Arial" panose="020B0604020202020204" pitchFamily="34" charset="0"/>
              </a:rPr>
              <a:t>прямой зависимости увеличения содержаний полезных компонентов (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Cu</a:t>
            </a:r>
            <a:r>
              <a:rPr lang="ru-RU" sz="18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Au </a:t>
            </a:r>
            <a:r>
              <a:rPr lang="ru-RU" sz="1800" dirty="0">
                <a:latin typeface="Arial" panose="020B0604020202020204" pitchFamily="34" charset="0"/>
                <a:cs typeface="Arial" panose="020B0604020202020204" pitchFamily="34" charset="0"/>
              </a:rPr>
              <a:t>и др.) в интервалах </a:t>
            </a:r>
            <a:r>
              <a:rPr lang="ru-RU" sz="1800" dirty="0" err="1">
                <a:latin typeface="Arial" panose="020B0604020202020204" pitchFamily="34" charset="0"/>
                <a:cs typeface="Arial" panose="020B0604020202020204" pitchFamily="34" charset="0"/>
              </a:rPr>
              <a:t>скарнированных</a:t>
            </a:r>
            <a:r>
              <a:rPr lang="ru-RU" sz="1800" dirty="0">
                <a:latin typeface="Arial" panose="020B0604020202020204" pitchFamily="34" charset="0"/>
                <a:cs typeface="Arial" panose="020B0604020202020204" pitchFamily="34" charset="0"/>
              </a:rPr>
              <a:t> пород и их широкой распространённости на месторождении</a:t>
            </a:r>
          </a:p>
          <a:p>
            <a:pPr marL="285750" indent="-285750" algn="l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ru-RU" sz="1800" dirty="0">
                <a:latin typeface="Arial" panose="020B0604020202020204" pitchFamily="34" charset="0"/>
                <a:cs typeface="Arial" panose="020B0604020202020204" pitchFamily="34" charset="0"/>
              </a:rPr>
              <a:t>состава граната и элементов-примесей в магнетите в рудах месторождения </a:t>
            </a:r>
          </a:p>
          <a:p>
            <a:pPr marL="285750" indent="-285750" algn="l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ru-RU" sz="1800" dirty="0">
                <a:latin typeface="Arial" panose="020B0604020202020204" pitchFamily="34" charset="0"/>
                <a:cs typeface="Arial" panose="020B0604020202020204" pitchFamily="34" charset="0"/>
              </a:rPr>
              <a:t>схожести признаков метасоматитов и скарнов Новониколаевского месторождения со скарново-медно-порфировыми месторождениями Южного Урала.</a:t>
            </a:r>
          </a:p>
          <a:p>
            <a:pPr algn="l">
              <a:lnSpc>
                <a:spcPct val="100000"/>
              </a:lnSpc>
              <a:spcBef>
                <a:spcPts val="0"/>
              </a:spcBef>
            </a:pPr>
            <a:endParaRPr lang="ru-RU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8" name="Рисунок 37"/>
          <p:cNvPicPr/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610" t="1819" r="3070" b="1765"/>
          <a:stretch/>
        </p:blipFill>
        <p:spPr bwMode="auto">
          <a:xfrm>
            <a:off x="-9" y="412596"/>
            <a:ext cx="5400675" cy="4484828"/>
          </a:xfrm>
          <a:prstGeom prst="rect">
            <a:avLst/>
          </a:prstGeom>
          <a:noFill/>
        </p:spPr>
      </p:pic>
      <p:sp>
        <p:nvSpPr>
          <p:cNvPr id="39" name="Подзаголовок 2"/>
          <p:cNvSpPr txBox="1">
            <a:spLocks/>
          </p:cNvSpPr>
          <p:nvPr/>
        </p:nvSpPr>
        <p:spPr>
          <a:xfrm>
            <a:off x="-10" y="4897424"/>
            <a:ext cx="5400676" cy="196057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ru-RU" sz="1400" b="1" dirty="0">
                <a:latin typeface="Arial" panose="020B0604020202020204" pitchFamily="34" charset="0"/>
                <a:cs typeface="Arial" panose="020B0604020202020204" pitchFamily="34" charset="0"/>
              </a:rPr>
              <a:t>Схема строения медно-порфировой системы, </a:t>
            </a:r>
            <a:r>
              <a:rPr lang="ru-RU" sz="1200" dirty="0">
                <a:latin typeface="Arial" panose="020B0604020202020204" pitchFamily="34" charset="0"/>
                <a:cs typeface="Arial" panose="020B0604020202020204" pitchFamily="34" charset="0"/>
              </a:rPr>
              <a:t>демонстрирующая пространственные взаимоотношения: расположенного в центральной части в многофазном порфировом штоке и близлежащих вмещающих породах Cu±Au±Mo оруденения; периферических проксимальных и дистальных скарнов, метасоматических месторождений в карбонатах и стратиформных (удаленных вкрапленных) месторождений в карбонатных породах и субэпитермальных жил в некарбонатных породах; вышезалегающих эпитермальных месторождений HS и IS типов внутри и вокруг зоны вторичных кварцитов (литокапов).</a:t>
            </a:r>
          </a:p>
        </p:txBody>
      </p:sp>
      <p:sp>
        <p:nvSpPr>
          <p:cNvPr id="17" name="Подзаголовок 2"/>
          <p:cNvSpPr txBox="1">
            <a:spLocks/>
          </p:cNvSpPr>
          <p:nvPr/>
        </p:nvSpPr>
        <p:spPr>
          <a:xfrm>
            <a:off x="5527802" y="1628472"/>
            <a:ext cx="6791321" cy="869813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ru-RU" sz="1800" u="sng" dirty="0">
                <a:latin typeface="Arial" panose="020B0604020202020204" pitchFamily="34" charset="0"/>
                <a:cs typeface="Arial" panose="020B0604020202020204" pitchFamily="34" charset="0"/>
              </a:rPr>
              <a:t>Отнесение южной части Новониколаевского месторождения к </a:t>
            </a:r>
            <a:r>
              <a:rPr lang="ru-RU" sz="1800" b="1" u="sng" dirty="0">
                <a:latin typeface="Arial" panose="020B0604020202020204" pitchFamily="34" charset="0"/>
                <a:cs typeface="Arial" panose="020B0604020202020204" pitchFamily="34" charset="0"/>
              </a:rPr>
              <a:t>скарново-медно-порфировому типу</a:t>
            </a:r>
            <a:r>
              <a:rPr lang="ru-RU" sz="1800" u="sng" dirty="0">
                <a:latin typeface="Arial" panose="020B0604020202020204" pitchFamily="34" charset="0"/>
                <a:cs typeface="Arial" panose="020B0604020202020204" pitchFamily="34" charset="0"/>
              </a:rPr>
              <a:t> можно сделать на основании:</a:t>
            </a:r>
          </a:p>
        </p:txBody>
      </p:sp>
      <p:sp>
        <p:nvSpPr>
          <p:cNvPr id="3" name="Овал 2"/>
          <p:cNvSpPr/>
          <p:nvPr/>
        </p:nvSpPr>
        <p:spPr>
          <a:xfrm>
            <a:off x="2926384" y="2969622"/>
            <a:ext cx="513502" cy="558159"/>
          </a:xfrm>
          <a:prstGeom prst="ellipse">
            <a:avLst/>
          </a:prstGeom>
          <a:solidFill>
            <a:srgbClr val="C00000">
              <a:alpha val="50000"/>
            </a:srgb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19" name="Подзаголовок 2"/>
          <p:cNvSpPr txBox="1">
            <a:spLocks/>
          </p:cNvSpPr>
          <p:nvPr/>
        </p:nvSpPr>
        <p:spPr>
          <a:xfrm>
            <a:off x="5400679" y="558271"/>
            <a:ext cx="6791321" cy="869813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ru-RU" sz="18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Положение Новониколаевского месторождения на обобщённой схеме медно-порфировой системы</a:t>
            </a:r>
          </a:p>
        </p:txBody>
      </p:sp>
      <p:cxnSp>
        <p:nvCxnSpPr>
          <p:cNvPr id="7" name="Прямая соединительная линия 6"/>
          <p:cNvCxnSpPr>
            <a:stCxn id="3" idx="7"/>
          </p:cNvCxnSpPr>
          <p:nvPr/>
        </p:nvCxnSpPr>
        <p:spPr>
          <a:xfrm flipV="1">
            <a:off x="3364685" y="1047891"/>
            <a:ext cx="2578915" cy="2003471"/>
          </a:xfrm>
          <a:prstGeom prst="line">
            <a:avLst/>
          </a:prstGeom>
          <a:ln w="412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Номер слайда 3">
            <a:extLst>
              <a:ext uri="{FF2B5EF4-FFF2-40B4-BE49-F238E27FC236}">
                <a16:creationId xmlns:a16="http://schemas.microsoft.com/office/drawing/2014/main" id="{EC2204C4-5E44-85C9-C82C-E081E2EDDD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2240CE-82D0-450A-9966-52B283054DC1}" type="slidenum">
              <a:rPr lang="ru-RU" smtClean="0"/>
              <a:t>40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442913742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Рисунок 8">
            <a:extLst>
              <a:ext uri="{FF2B5EF4-FFF2-40B4-BE49-F238E27FC236}">
                <a16:creationId xmlns:a16="http://schemas.microsoft.com/office/drawing/2014/main" id="{B3A6FD12-2984-9155-B1FA-6549F231471E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0305" y="139491"/>
            <a:ext cx="7249337" cy="6581984"/>
          </a:xfrm>
          <a:prstGeom prst="rect">
            <a:avLst/>
          </a:prstGeom>
        </p:spPr>
      </p:pic>
      <p:sp>
        <p:nvSpPr>
          <p:cNvPr id="2" name="Номер слайда 1">
            <a:extLst>
              <a:ext uri="{FF2B5EF4-FFF2-40B4-BE49-F238E27FC236}">
                <a16:creationId xmlns:a16="http://schemas.microsoft.com/office/drawing/2014/main" id="{42EFAAA0-7BCE-293C-D4BC-912C144467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2240CE-82D0-450A-9966-52B283054DC1}" type="slidenum">
              <a:rPr lang="ru-RU" smtClean="0"/>
              <a:t>41</a:t>
            </a:fld>
            <a:endParaRPr lang="ru-RU"/>
          </a:p>
        </p:txBody>
      </p:sp>
      <p:pic>
        <p:nvPicPr>
          <p:cNvPr id="23" name="Рисунок 22">
            <a:extLst>
              <a:ext uri="{FF2B5EF4-FFF2-40B4-BE49-F238E27FC236}">
                <a16:creationId xmlns:a16="http://schemas.microsoft.com/office/drawing/2014/main" id="{092CC4AB-70B3-3514-7D35-49FFB526DE00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10600" y="3912662"/>
            <a:ext cx="3455884" cy="2945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19452640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Прямоугольник 47"/>
          <p:cNvSpPr/>
          <p:nvPr/>
        </p:nvSpPr>
        <p:spPr>
          <a:xfrm>
            <a:off x="8153329" y="6342367"/>
            <a:ext cx="3929166" cy="291293"/>
          </a:xfrm>
          <a:prstGeom prst="rect">
            <a:avLst/>
          </a:prstGeom>
          <a:solidFill>
            <a:srgbClr val="FF0000">
              <a:alpha val="63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44" name="Прямоугольник 43"/>
          <p:cNvSpPr/>
          <p:nvPr/>
        </p:nvSpPr>
        <p:spPr>
          <a:xfrm>
            <a:off x="8153331" y="5953448"/>
            <a:ext cx="3929163" cy="396590"/>
          </a:xfrm>
          <a:prstGeom prst="rect">
            <a:avLst/>
          </a:prstGeom>
          <a:solidFill>
            <a:srgbClr val="00B050">
              <a:alpha val="63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25" name="Прямоугольник 24"/>
          <p:cNvSpPr/>
          <p:nvPr/>
        </p:nvSpPr>
        <p:spPr>
          <a:xfrm>
            <a:off x="-12" y="435617"/>
            <a:ext cx="12192012" cy="5145057"/>
          </a:xfrm>
          <a:prstGeom prst="rect">
            <a:avLst/>
          </a:prstGeom>
          <a:solidFill>
            <a:schemeClr val="accent2">
              <a:alpha val="29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5" name="Прямоугольник 4"/>
          <p:cNvSpPr/>
          <p:nvPr/>
        </p:nvSpPr>
        <p:spPr>
          <a:xfrm>
            <a:off x="-2" y="-12366"/>
            <a:ext cx="12192001" cy="434524"/>
          </a:xfrm>
          <a:prstGeom prst="rect">
            <a:avLst/>
          </a:prstGeom>
          <a:solidFill>
            <a:schemeClr val="accent1">
              <a:alpha val="19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2" name="Заголовок 1"/>
          <p:cNvSpPr>
            <a:spLocks noGrp="1"/>
          </p:cNvSpPr>
          <p:nvPr>
            <p:ph type="ctrTitle"/>
          </p:nvPr>
        </p:nvSpPr>
        <p:spPr>
          <a:xfrm>
            <a:off x="0" y="1459"/>
            <a:ext cx="12192000" cy="411624"/>
          </a:xfrm>
        </p:spPr>
        <p:txBody>
          <a:bodyPr>
            <a:noAutofit/>
          </a:bodyPr>
          <a:lstStyle/>
          <a:p>
            <a:r>
              <a:rPr lang="ru-RU" sz="2400" dirty="0">
                <a:latin typeface="Arial" panose="020B0604020202020204" pitchFamily="34" charset="0"/>
                <a:cs typeface="Arial" panose="020B0604020202020204" pitchFamily="34" charset="0"/>
              </a:rPr>
              <a:t>Магматический этап</a:t>
            </a:r>
          </a:p>
        </p:txBody>
      </p:sp>
      <p:sp>
        <p:nvSpPr>
          <p:cNvPr id="68" name="Подзаголовок 2"/>
          <p:cNvSpPr txBox="1">
            <a:spLocks/>
          </p:cNvSpPr>
          <p:nvPr/>
        </p:nvSpPr>
        <p:spPr>
          <a:xfrm>
            <a:off x="7998297" y="3686187"/>
            <a:ext cx="871907" cy="425941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US" sz="2000" b="1" dirty="0">
                <a:solidFill>
                  <a:srgbClr val="FFFE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Chl</a:t>
            </a:r>
            <a:endParaRPr lang="ru-RU" sz="2000" b="1" dirty="0">
              <a:solidFill>
                <a:srgbClr val="FFFE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9" name="Подзаголовок 2"/>
          <p:cNvSpPr txBox="1">
            <a:spLocks/>
          </p:cNvSpPr>
          <p:nvPr/>
        </p:nvSpPr>
        <p:spPr>
          <a:xfrm>
            <a:off x="8012021" y="4246499"/>
            <a:ext cx="1122275" cy="425941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US" sz="2000" b="1" dirty="0">
                <a:solidFill>
                  <a:srgbClr val="FFFE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Calcite</a:t>
            </a:r>
            <a:endParaRPr lang="ru-RU" sz="2000" b="1" dirty="0">
              <a:solidFill>
                <a:srgbClr val="FFFE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80" name="Группа 79"/>
          <p:cNvGrpSpPr/>
          <p:nvPr/>
        </p:nvGrpSpPr>
        <p:grpSpPr>
          <a:xfrm>
            <a:off x="8064151" y="1089413"/>
            <a:ext cx="4371816" cy="3426440"/>
            <a:chOff x="3891185" y="2160571"/>
            <a:chExt cx="4093157" cy="2797401"/>
          </a:xfrm>
        </p:grpSpPr>
        <p:pic>
          <p:nvPicPr>
            <p:cNvPr id="3" name="Рисунок 2"/>
            <p:cNvPicPr>
              <a:picLocks noChangeAspect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3891185" y="2160571"/>
              <a:ext cx="3777811" cy="2797401"/>
            </a:xfrm>
            <a:prstGeom prst="rect">
              <a:avLst/>
            </a:prstGeom>
          </p:spPr>
        </p:pic>
        <p:sp>
          <p:nvSpPr>
            <p:cNvPr id="61" name="Подзаголовок 2"/>
            <p:cNvSpPr txBox="1">
              <a:spLocks/>
            </p:cNvSpPr>
            <p:nvPr/>
          </p:nvSpPr>
          <p:spPr>
            <a:xfrm>
              <a:off x="5666076" y="2972395"/>
              <a:ext cx="2318266" cy="638408"/>
            </a:xfrm>
            <a:prstGeom prst="rect">
              <a:avLst/>
            </a:prstGeom>
          </p:spPr>
          <p:txBody>
            <a:bodyPr vert="horz" lIns="91440" tIns="45720" rIns="91440" bIns="45720" rtlCol="0">
              <a:noAutofit/>
            </a:bodyPr>
            <a:lstStyle>
              <a:lvl1pPr marL="0" indent="0" algn="ctr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None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0"/>
                </a:spcBef>
              </a:pPr>
              <a:r>
                <a:rPr lang="en-US" sz="2200" b="1" dirty="0">
                  <a:solidFill>
                    <a:srgbClr val="00B05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0</a:t>
              </a:r>
              <a:r>
                <a:rPr lang="ru-RU" sz="2200" b="1" dirty="0">
                  <a:solidFill>
                    <a:srgbClr val="00B05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1</a:t>
              </a:r>
              <a:endParaRPr lang="en-US" sz="2200" b="1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  <a:p>
              <a:pPr>
                <a:lnSpc>
                  <a:spcPct val="100000"/>
                </a:lnSpc>
                <a:spcBef>
                  <a:spcPts val="0"/>
                </a:spcBef>
              </a:pPr>
              <a:r>
                <a:rPr lang="en-US" sz="2200" b="1" dirty="0">
                  <a:solidFill>
                    <a:srgbClr val="00B05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(Chromite)</a:t>
              </a:r>
              <a:endParaRPr lang="ru-RU" sz="2200" b="1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63" name="Подзаголовок 2"/>
            <p:cNvSpPr txBox="1">
              <a:spLocks/>
            </p:cNvSpPr>
            <p:nvPr/>
          </p:nvSpPr>
          <p:spPr>
            <a:xfrm>
              <a:off x="3931794" y="3097215"/>
              <a:ext cx="871907" cy="425061"/>
            </a:xfrm>
            <a:prstGeom prst="rect">
              <a:avLst/>
            </a:prstGeom>
          </p:spPr>
          <p:txBody>
            <a:bodyPr vert="horz" lIns="91440" tIns="45720" rIns="91440" bIns="45720" rtlCol="0">
              <a:noAutofit/>
            </a:bodyPr>
            <a:lstStyle>
              <a:lvl1pPr marL="0" indent="0" algn="ctr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None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0"/>
                </a:spcBef>
              </a:pPr>
              <a:r>
                <a:rPr lang="en-US" b="1" dirty="0">
                  <a:solidFill>
                    <a:schemeClr val="accent2">
                      <a:lumMod val="75000"/>
                    </a:schemeClr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Grt</a:t>
              </a:r>
              <a:endParaRPr lang="ru-RU" b="1" dirty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64" name="Подзаголовок 2"/>
            <p:cNvSpPr txBox="1">
              <a:spLocks/>
            </p:cNvSpPr>
            <p:nvPr/>
          </p:nvSpPr>
          <p:spPr>
            <a:xfrm>
              <a:off x="6924742" y="4008969"/>
              <a:ext cx="871907" cy="425061"/>
            </a:xfrm>
            <a:prstGeom prst="rect">
              <a:avLst/>
            </a:prstGeom>
          </p:spPr>
          <p:txBody>
            <a:bodyPr vert="horz" lIns="91440" tIns="45720" rIns="91440" bIns="45720" rtlCol="0">
              <a:noAutofit/>
            </a:bodyPr>
            <a:lstStyle>
              <a:lvl1pPr marL="0" indent="0" algn="ctr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None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0"/>
                </a:spcBef>
              </a:pPr>
              <a:r>
                <a:rPr lang="en-US" sz="2000" b="1" dirty="0">
                  <a:solidFill>
                    <a:srgbClr val="FFFF0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Qtz</a:t>
              </a:r>
              <a:endParaRPr lang="ru-RU" sz="2000" b="1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cxnSp>
          <p:nvCxnSpPr>
            <p:cNvPr id="65" name="Прямая соединительная линия 64"/>
            <p:cNvCxnSpPr/>
            <p:nvPr/>
          </p:nvCxnSpPr>
          <p:spPr>
            <a:xfrm flipH="1">
              <a:off x="4441170" y="2474608"/>
              <a:ext cx="603644" cy="148714"/>
            </a:xfrm>
            <a:prstGeom prst="line">
              <a:avLst/>
            </a:prstGeom>
            <a:ln w="571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7" name="Подзаголовок 2"/>
            <p:cNvSpPr txBox="1">
              <a:spLocks/>
            </p:cNvSpPr>
            <p:nvPr/>
          </p:nvSpPr>
          <p:spPr>
            <a:xfrm>
              <a:off x="4900590" y="2227975"/>
              <a:ext cx="1243023" cy="425061"/>
            </a:xfrm>
            <a:prstGeom prst="rect">
              <a:avLst/>
            </a:prstGeom>
          </p:spPr>
          <p:txBody>
            <a:bodyPr vert="horz" lIns="91440" tIns="45720" rIns="91440" bIns="45720" rtlCol="0">
              <a:noAutofit/>
            </a:bodyPr>
            <a:lstStyle>
              <a:lvl1pPr marL="0" indent="0" algn="ctr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None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0"/>
                </a:spcBef>
              </a:pPr>
              <a:r>
                <a:rPr lang="en-US" b="1" dirty="0">
                  <a:solidFill>
                    <a:srgbClr val="FF000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0</a:t>
              </a:r>
              <a:r>
                <a:rPr lang="ru-RU" b="1" dirty="0">
                  <a:solidFill>
                    <a:srgbClr val="FF000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2 (</a:t>
              </a:r>
              <a:r>
                <a:rPr lang="en-US" b="1" dirty="0">
                  <a:solidFill>
                    <a:srgbClr val="FF000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Di)</a:t>
              </a:r>
              <a:endParaRPr lang="ru-RU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sp>
        <p:nvSpPr>
          <p:cNvPr id="78" name="Подзаголовок 2"/>
          <p:cNvSpPr txBox="1">
            <a:spLocks/>
          </p:cNvSpPr>
          <p:nvPr/>
        </p:nvSpPr>
        <p:spPr>
          <a:xfrm>
            <a:off x="8153331" y="5953981"/>
            <a:ext cx="3929163" cy="844761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ru-RU" sz="2000" b="1" dirty="0">
                <a:latin typeface="Arial" panose="020B0604020202020204" pitchFamily="34" charset="0"/>
                <a:cs typeface="Arial" panose="020B0604020202020204" pitchFamily="34" charset="0"/>
              </a:rPr>
              <a:t>01 – хромит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ru-RU" sz="2000" b="1" dirty="0">
                <a:latin typeface="Arial" panose="020B0604020202020204" pitchFamily="34" charset="0"/>
                <a:cs typeface="Arial" panose="020B0604020202020204" pitchFamily="34" charset="0"/>
              </a:rPr>
              <a:t>02 – пироксен-диопсид</a:t>
            </a:r>
          </a:p>
        </p:txBody>
      </p:sp>
      <p:sp>
        <p:nvSpPr>
          <p:cNvPr id="43" name="Подзаголовок 2"/>
          <p:cNvSpPr txBox="1">
            <a:spLocks/>
          </p:cNvSpPr>
          <p:nvPr/>
        </p:nvSpPr>
        <p:spPr>
          <a:xfrm>
            <a:off x="8057207" y="476890"/>
            <a:ext cx="4041225" cy="71982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ru-RU" sz="1400" b="1" dirty="0">
                <a:latin typeface="Arial" panose="020B0604020202020204" pitchFamily="34" charset="0"/>
                <a:cs typeface="Arial" panose="020B0604020202020204" pitchFamily="34" charset="0"/>
              </a:rPr>
              <a:t>Изображение в обратно-рассеянных электронах, обр. Н-6-0</a:t>
            </a: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2</a:t>
            </a:r>
            <a:endParaRPr lang="ru-RU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</a:pPr>
            <a:endParaRPr lang="ru-RU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5" name="Подзаголовок 2"/>
          <p:cNvSpPr txBox="1">
            <a:spLocks/>
          </p:cNvSpPr>
          <p:nvPr/>
        </p:nvSpPr>
        <p:spPr>
          <a:xfrm>
            <a:off x="0" y="506667"/>
            <a:ext cx="4008837" cy="58590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ru-RU" sz="1400" b="1" dirty="0">
                <a:latin typeface="Arial" panose="020B0604020202020204" pitchFamily="34" charset="0"/>
                <a:cs typeface="Arial" panose="020B0604020202020204" pitchFamily="34" charset="0"/>
              </a:rPr>
              <a:t>Фото шлифа, обр. Н-4-01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ru-RU" sz="1200" dirty="0">
                <a:latin typeface="Arial" panose="020B0604020202020204" pitchFamily="34" charset="0"/>
                <a:cs typeface="Arial" panose="020B0604020202020204" pitchFamily="34" charset="0"/>
              </a:rPr>
              <a:t>(проходящий свет, николи 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II)</a:t>
            </a:r>
            <a:r>
              <a:rPr lang="ru-RU" sz="12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endParaRPr lang="ru-RU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</a:pPr>
            <a:endParaRPr lang="ru-RU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6" name="Подзаголовок 2"/>
          <p:cNvSpPr txBox="1">
            <a:spLocks/>
          </p:cNvSpPr>
          <p:nvPr/>
        </p:nvSpPr>
        <p:spPr>
          <a:xfrm>
            <a:off x="32377" y="4592598"/>
            <a:ext cx="4003254" cy="870431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ru-RU" sz="1400" b="1" dirty="0">
                <a:latin typeface="Arial" panose="020B0604020202020204" pitchFamily="34" charset="0"/>
                <a:cs typeface="Arial" panose="020B0604020202020204" pitchFamily="34" charset="0"/>
              </a:rPr>
              <a:t>Изотропный ильменит с лейкоксеном со слабыми красно-буроватыми внутренними рефлексами</a:t>
            </a:r>
            <a:r>
              <a:rPr lang="ru-RU" sz="14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ru-RU" sz="1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7" name="Подзаголовок 2"/>
          <p:cNvSpPr txBox="1">
            <a:spLocks/>
          </p:cNvSpPr>
          <p:nvPr/>
        </p:nvSpPr>
        <p:spPr>
          <a:xfrm>
            <a:off x="8072784" y="4592597"/>
            <a:ext cx="4026368" cy="102271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ru-RU" sz="1400" b="1" dirty="0">
                <a:latin typeface="Arial" panose="020B0604020202020204" pitchFamily="34" charset="0"/>
                <a:cs typeface="Arial" panose="020B0604020202020204" pitchFamily="34" charset="0"/>
              </a:rPr>
              <a:t>Окварцованный и карбонатизированный скарн (</a:t>
            </a:r>
            <a:r>
              <a:rPr lang="ru-RU" sz="1400" b="1" dirty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гранат</a:t>
            </a:r>
            <a:r>
              <a:rPr lang="ru-RU" sz="1400" b="1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ru-RU" sz="14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диопсид </a:t>
            </a:r>
            <a:r>
              <a:rPr lang="en-US" sz="14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CaMg(Si</a:t>
            </a:r>
            <a:r>
              <a:rPr lang="en-US" sz="12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</a:t>
            </a:r>
            <a:r>
              <a:rPr lang="en-US" sz="14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</a:t>
            </a:r>
            <a:r>
              <a:rPr lang="en-US" sz="12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6</a:t>
            </a:r>
            <a:r>
              <a:rPr lang="en-US" sz="14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r>
              <a:rPr lang="ru-RU" sz="1400" b="1" dirty="0">
                <a:latin typeface="Arial" panose="020B0604020202020204" pitchFamily="34" charset="0"/>
                <a:cs typeface="Arial" panose="020B0604020202020204" pitchFamily="34" charset="0"/>
              </a:rPr>
              <a:t>) по основному-ультраосновному магматиту. Обрастание </a:t>
            </a:r>
            <a:r>
              <a:rPr lang="ru-RU" sz="1400" b="1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хромита </a:t>
            </a:r>
            <a:r>
              <a:rPr lang="en-US" sz="1400" b="1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FeCr2O4</a:t>
            </a:r>
            <a:r>
              <a:rPr lang="ru-RU" sz="1400" b="1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u-RU" sz="1400" b="1" dirty="0">
                <a:latin typeface="Arial" panose="020B0604020202020204" pitchFamily="34" charset="0"/>
                <a:cs typeface="Arial" panose="020B0604020202020204" pitchFamily="34" charset="0"/>
              </a:rPr>
              <a:t>гранатом.</a:t>
            </a:r>
            <a:endParaRPr lang="ru-RU" sz="1400" b="1" dirty="0">
              <a:solidFill>
                <a:srgbClr val="00B05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9" name="Прямоугольник 18"/>
          <p:cNvSpPr/>
          <p:nvPr/>
        </p:nvSpPr>
        <p:spPr>
          <a:xfrm>
            <a:off x="85467" y="6507449"/>
            <a:ext cx="7987320" cy="291293"/>
          </a:xfrm>
          <a:prstGeom prst="rect">
            <a:avLst/>
          </a:prstGeom>
          <a:solidFill>
            <a:srgbClr val="FF0000">
              <a:alpha val="63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cxnSp>
        <p:nvCxnSpPr>
          <p:cNvPr id="49" name="Прямая соединительная линия 48"/>
          <p:cNvCxnSpPr/>
          <p:nvPr/>
        </p:nvCxnSpPr>
        <p:spPr>
          <a:xfrm flipV="1">
            <a:off x="8431292" y="2713312"/>
            <a:ext cx="126847" cy="288424"/>
          </a:xfrm>
          <a:prstGeom prst="line">
            <a:avLst/>
          </a:prstGeom>
          <a:ln w="5715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Прямая соединительная линия 50"/>
          <p:cNvCxnSpPr/>
          <p:nvPr/>
        </p:nvCxnSpPr>
        <p:spPr>
          <a:xfrm flipH="1" flipV="1">
            <a:off x="8539605" y="2693348"/>
            <a:ext cx="594061" cy="443131"/>
          </a:xfrm>
          <a:prstGeom prst="line">
            <a:avLst/>
          </a:prstGeom>
          <a:ln w="5715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Прямая соединительная линия 53"/>
          <p:cNvCxnSpPr/>
          <p:nvPr/>
        </p:nvCxnSpPr>
        <p:spPr>
          <a:xfrm flipH="1" flipV="1">
            <a:off x="8558140" y="2713312"/>
            <a:ext cx="1151048" cy="290000"/>
          </a:xfrm>
          <a:prstGeom prst="line">
            <a:avLst/>
          </a:prstGeom>
          <a:ln w="5715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Прямая соединительная линия 56"/>
          <p:cNvCxnSpPr/>
          <p:nvPr/>
        </p:nvCxnSpPr>
        <p:spPr>
          <a:xfrm flipH="1" flipV="1">
            <a:off x="9806102" y="2307776"/>
            <a:ext cx="1027437" cy="110495"/>
          </a:xfrm>
          <a:prstGeom prst="line">
            <a:avLst/>
          </a:prstGeom>
          <a:ln w="5715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0" name="Подзаголовок 2"/>
          <p:cNvSpPr txBox="1">
            <a:spLocks/>
          </p:cNvSpPr>
          <p:nvPr/>
        </p:nvSpPr>
        <p:spPr>
          <a:xfrm>
            <a:off x="7921321" y="3813856"/>
            <a:ext cx="1236562" cy="52064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US" sz="2000" b="1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Calcite</a:t>
            </a:r>
            <a:endParaRPr lang="ru-RU" sz="2000" b="1" dirty="0">
              <a:solidFill>
                <a:srgbClr val="FFFF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2" name="Подзаголовок 2"/>
          <p:cNvSpPr txBox="1">
            <a:spLocks/>
          </p:cNvSpPr>
          <p:nvPr/>
        </p:nvSpPr>
        <p:spPr>
          <a:xfrm>
            <a:off x="7737387" y="3124374"/>
            <a:ext cx="1236562" cy="51956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US" sz="2000" b="1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Chl</a:t>
            </a:r>
            <a:endParaRPr lang="ru-RU" sz="2000" b="1" dirty="0">
              <a:solidFill>
                <a:srgbClr val="FFFF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5" name="Подзаголовок 2"/>
          <p:cNvSpPr txBox="1">
            <a:spLocks/>
          </p:cNvSpPr>
          <p:nvPr/>
        </p:nvSpPr>
        <p:spPr>
          <a:xfrm>
            <a:off x="-32092" y="5576816"/>
            <a:ext cx="8431903" cy="26337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ru-RU" sz="1300" b="1" dirty="0">
                <a:latin typeface="Arial" panose="020B0604020202020204" pitchFamily="34" charset="0"/>
                <a:cs typeface="Arial" panose="020B0604020202020204" pitchFamily="34" charset="0"/>
              </a:rPr>
              <a:t>Химический состав минералов из образца Н-6-02 по результатам микрозондового анализа, мас. %. </a:t>
            </a:r>
          </a:p>
        </p:txBody>
      </p:sp>
      <p:pic>
        <p:nvPicPr>
          <p:cNvPr id="8" name="Рисунок 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064124" y="1089414"/>
            <a:ext cx="3970173" cy="3426440"/>
          </a:xfrm>
          <a:prstGeom prst="rect">
            <a:avLst/>
          </a:prstGeom>
        </p:spPr>
      </p:pic>
      <p:sp>
        <p:nvSpPr>
          <p:cNvPr id="38" name="Подзаголовок 2"/>
          <p:cNvSpPr txBox="1">
            <a:spLocks/>
          </p:cNvSpPr>
          <p:nvPr/>
        </p:nvSpPr>
        <p:spPr>
          <a:xfrm>
            <a:off x="4156236" y="399879"/>
            <a:ext cx="3997093" cy="76113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ru-RU" sz="1400" b="1" dirty="0">
                <a:latin typeface="Arial" panose="020B0604020202020204" pitchFamily="34" charset="0"/>
                <a:cs typeface="Arial" panose="020B0604020202020204" pitchFamily="34" charset="0"/>
              </a:rPr>
              <a:t>Фото прозрачно-полированного шлифа, обр. Н-1401-94.0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ru-RU" sz="1400" dirty="0">
                <a:latin typeface="Arial" panose="020B0604020202020204" pitchFamily="34" charset="0"/>
                <a:cs typeface="Arial" panose="020B0604020202020204" pitchFamily="34" charset="0"/>
              </a:rPr>
              <a:t>(отражённый свет).</a:t>
            </a:r>
            <a:endParaRPr lang="ru-RU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</a:pPr>
            <a:endParaRPr lang="ru-RU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9" name="Подзаголовок 2"/>
          <p:cNvSpPr txBox="1">
            <a:spLocks/>
          </p:cNvSpPr>
          <p:nvPr/>
        </p:nvSpPr>
        <p:spPr>
          <a:xfrm>
            <a:off x="4079127" y="4592598"/>
            <a:ext cx="4035002" cy="1209429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ru-RU" sz="1400" b="1" dirty="0">
                <a:latin typeface="Arial" panose="020B0604020202020204" pitchFamily="34" charset="0"/>
                <a:cs typeface="Arial" panose="020B0604020202020204" pitchFamily="34" charset="0"/>
              </a:rPr>
              <a:t>Частично замещённое рутилом зерно ильменита</a:t>
            </a:r>
            <a:r>
              <a:rPr lang="ru-RU" sz="14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ru-RU" sz="1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Рисунок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2377" y="1095000"/>
            <a:ext cx="4008836" cy="3420853"/>
          </a:xfrm>
          <a:prstGeom prst="rect">
            <a:avLst/>
          </a:prstGeom>
        </p:spPr>
      </p:pic>
      <p:sp>
        <p:nvSpPr>
          <p:cNvPr id="41" name="Прямоугольник 40"/>
          <p:cNvSpPr/>
          <p:nvPr/>
        </p:nvSpPr>
        <p:spPr>
          <a:xfrm>
            <a:off x="85471" y="6192537"/>
            <a:ext cx="7987315" cy="310061"/>
          </a:xfrm>
          <a:prstGeom prst="rect">
            <a:avLst/>
          </a:prstGeom>
          <a:solidFill>
            <a:srgbClr val="00B050">
              <a:alpha val="63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graphicFrame>
        <p:nvGraphicFramePr>
          <p:cNvPr id="7" name="Таблица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30370414"/>
              </p:ext>
            </p:extLst>
          </p:nvPr>
        </p:nvGraphicFramePr>
        <p:xfrm>
          <a:off x="85476" y="5908915"/>
          <a:ext cx="7987309" cy="889827"/>
        </p:xfrm>
        <a:graphic>
          <a:graphicData uri="http://schemas.openxmlformats.org/drawingml/2006/table">
            <a:tbl>
              <a:tblPr/>
              <a:tblGrid>
                <a:gridCol w="726119">
                  <a:extLst>
                    <a:ext uri="{9D8B030D-6E8A-4147-A177-3AD203B41FA5}">
                      <a16:colId xmlns:a16="http://schemas.microsoft.com/office/drawing/2014/main" val="1869539123"/>
                    </a:ext>
                  </a:extLst>
                </a:gridCol>
                <a:gridCol w="726119">
                  <a:extLst>
                    <a:ext uri="{9D8B030D-6E8A-4147-A177-3AD203B41FA5}">
                      <a16:colId xmlns:a16="http://schemas.microsoft.com/office/drawing/2014/main" val="3885515869"/>
                    </a:ext>
                  </a:extLst>
                </a:gridCol>
                <a:gridCol w="726119">
                  <a:extLst>
                    <a:ext uri="{9D8B030D-6E8A-4147-A177-3AD203B41FA5}">
                      <a16:colId xmlns:a16="http://schemas.microsoft.com/office/drawing/2014/main" val="666966229"/>
                    </a:ext>
                  </a:extLst>
                </a:gridCol>
                <a:gridCol w="726119">
                  <a:extLst>
                    <a:ext uri="{9D8B030D-6E8A-4147-A177-3AD203B41FA5}">
                      <a16:colId xmlns:a16="http://schemas.microsoft.com/office/drawing/2014/main" val="1918013992"/>
                    </a:ext>
                  </a:extLst>
                </a:gridCol>
                <a:gridCol w="726119">
                  <a:extLst>
                    <a:ext uri="{9D8B030D-6E8A-4147-A177-3AD203B41FA5}">
                      <a16:colId xmlns:a16="http://schemas.microsoft.com/office/drawing/2014/main" val="749531677"/>
                    </a:ext>
                  </a:extLst>
                </a:gridCol>
                <a:gridCol w="726119">
                  <a:extLst>
                    <a:ext uri="{9D8B030D-6E8A-4147-A177-3AD203B41FA5}">
                      <a16:colId xmlns:a16="http://schemas.microsoft.com/office/drawing/2014/main" val="2773101465"/>
                    </a:ext>
                  </a:extLst>
                </a:gridCol>
                <a:gridCol w="726119">
                  <a:extLst>
                    <a:ext uri="{9D8B030D-6E8A-4147-A177-3AD203B41FA5}">
                      <a16:colId xmlns:a16="http://schemas.microsoft.com/office/drawing/2014/main" val="2386281843"/>
                    </a:ext>
                  </a:extLst>
                </a:gridCol>
                <a:gridCol w="726119">
                  <a:extLst>
                    <a:ext uri="{9D8B030D-6E8A-4147-A177-3AD203B41FA5}">
                      <a16:colId xmlns:a16="http://schemas.microsoft.com/office/drawing/2014/main" val="1031023433"/>
                    </a:ext>
                  </a:extLst>
                </a:gridCol>
                <a:gridCol w="726119">
                  <a:extLst>
                    <a:ext uri="{9D8B030D-6E8A-4147-A177-3AD203B41FA5}">
                      <a16:colId xmlns:a16="http://schemas.microsoft.com/office/drawing/2014/main" val="2062665651"/>
                    </a:ext>
                  </a:extLst>
                </a:gridCol>
                <a:gridCol w="726119">
                  <a:extLst>
                    <a:ext uri="{9D8B030D-6E8A-4147-A177-3AD203B41FA5}">
                      <a16:colId xmlns:a16="http://schemas.microsoft.com/office/drawing/2014/main" val="3419723111"/>
                    </a:ext>
                  </a:extLst>
                </a:gridCol>
                <a:gridCol w="726119">
                  <a:extLst>
                    <a:ext uri="{9D8B030D-6E8A-4147-A177-3AD203B41FA5}">
                      <a16:colId xmlns:a16="http://schemas.microsoft.com/office/drawing/2014/main" val="1240719552"/>
                    </a:ext>
                  </a:extLst>
                </a:gridCol>
              </a:tblGrid>
              <a:tr h="288905">
                <a:tc>
                  <a:txBody>
                    <a:bodyPr/>
                    <a:lstStyle/>
                    <a:p>
                      <a:pPr algn="ctr" fontAlgn="ctr"/>
                      <a:r>
                        <a:rPr lang="ru-RU" sz="12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Н-6-02</a:t>
                      </a:r>
                    </a:p>
                  </a:txBody>
                  <a:tcPr marL="7620" marR="7620" marT="762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2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MgO</a:t>
                      </a:r>
                    </a:p>
                  </a:txBody>
                  <a:tcPr marL="7620" marR="7620" marT="762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2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Al2O3</a:t>
                      </a:r>
                    </a:p>
                  </a:txBody>
                  <a:tcPr marL="7620" marR="7620" marT="762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2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SiO2</a:t>
                      </a:r>
                    </a:p>
                  </a:txBody>
                  <a:tcPr marL="7620" marR="7620" marT="762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2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CaO</a:t>
                      </a:r>
                    </a:p>
                  </a:txBody>
                  <a:tcPr marL="7620" marR="7620" marT="762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2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TiO2</a:t>
                      </a:r>
                    </a:p>
                  </a:txBody>
                  <a:tcPr marL="7620" marR="7620" marT="762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V2O3</a:t>
                      </a:r>
                    </a:p>
                  </a:txBody>
                  <a:tcPr marL="7620" marR="7620" marT="762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2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Cr2O3</a:t>
                      </a:r>
                    </a:p>
                  </a:txBody>
                  <a:tcPr marL="7620" marR="7620" marT="762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2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MnO</a:t>
                      </a:r>
                    </a:p>
                  </a:txBody>
                  <a:tcPr marL="7620" marR="7620" marT="762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FeO</a:t>
                      </a:r>
                    </a:p>
                  </a:txBody>
                  <a:tcPr marL="7620" marR="7620" marT="762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ru-RU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Всего</a:t>
                      </a:r>
                    </a:p>
                  </a:txBody>
                  <a:tcPr marL="7620" marR="7620" marT="762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709838721"/>
                  </a:ext>
                </a:extLst>
              </a:tr>
              <a:tr h="300461">
                <a:tc>
                  <a:txBody>
                    <a:bodyPr/>
                    <a:lstStyle/>
                    <a:p>
                      <a:pPr algn="ctr" fontAlgn="ctr"/>
                      <a:r>
                        <a:rPr lang="ru-RU" sz="1200" b="1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01</a:t>
                      </a:r>
                    </a:p>
                  </a:txBody>
                  <a:tcPr marL="7620" marR="7620" marT="762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ru-RU" sz="12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0,77</a:t>
                      </a:r>
                    </a:p>
                  </a:txBody>
                  <a:tcPr marL="7620" marR="7620" marT="762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ru-RU" sz="12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3,9</a:t>
                      </a:r>
                    </a:p>
                  </a:txBody>
                  <a:tcPr marL="7620" marR="7620" marT="762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ru-RU" sz="12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7620" marR="7620" marT="762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ru-RU" sz="12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0,52</a:t>
                      </a:r>
                    </a:p>
                  </a:txBody>
                  <a:tcPr marL="7620" marR="7620" marT="762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ru-RU" sz="12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0,44</a:t>
                      </a:r>
                    </a:p>
                  </a:txBody>
                  <a:tcPr marL="7620" marR="7620" marT="762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ru-RU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0,24</a:t>
                      </a:r>
                    </a:p>
                  </a:txBody>
                  <a:tcPr marL="7620" marR="7620" marT="762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ru-RU" sz="1200" b="1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44,58</a:t>
                      </a:r>
                    </a:p>
                  </a:txBody>
                  <a:tcPr marL="7620" marR="7620" marT="762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ru-RU" sz="12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8,37</a:t>
                      </a:r>
                    </a:p>
                  </a:txBody>
                  <a:tcPr marL="7620" marR="7620" marT="762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ru-RU" sz="1200" b="1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39,93</a:t>
                      </a:r>
                    </a:p>
                  </a:txBody>
                  <a:tcPr marL="7620" marR="7620" marT="762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ru-RU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100</a:t>
                      </a:r>
                    </a:p>
                  </a:txBody>
                  <a:tcPr marL="7620" marR="7620" marT="762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540629686"/>
                  </a:ext>
                </a:extLst>
              </a:tr>
              <a:tr h="300461">
                <a:tc>
                  <a:txBody>
                    <a:bodyPr/>
                    <a:lstStyle/>
                    <a:p>
                      <a:pPr algn="ctr" fontAlgn="ctr"/>
                      <a:r>
                        <a:rPr lang="ru-RU" sz="1200" b="1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02</a:t>
                      </a:r>
                    </a:p>
                  </a:txBody>
                  <a:tcPr marL="7620" marR="7620" marT="762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ru-RU" sz="1200" b="1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16,13</a:t>
                      </a:r>
                    </a:p>
                  </a:txBody>
                  <a:tcPr marL="7620" marR="7620" marT="762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ru-RU" sz="12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0,62</a:t>
                      </a:r>
                    </a:p>
                  </a:txBody>
                  <a:tcPr marL="7620" marR="7620" marT="762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ru-RU" sz="1200" b="1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52,93</a:t>
                      </a:r>
                    </a:p>
                  </a:txBody>
                  <a:tcPr marL="7620" marR="7620" marT="762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ru-RU" sz="1200" b="1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27,96</a:t>
                      </a:r>
                    </a:p>
                  </a:txBody>
                  <a:tcPr marL="7620" marR="7620" marT="762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ru-RU" sz="12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7620" marR="7620" marT="762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ru-RU" sz="12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7620" marR="7620" marT="762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ru-RU" sz="12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7620" marR="7620" marT="762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ru-RU" sz="12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0,32</a:t>
                      </a:r>
                    </a:p>
                  </a:txBody>
                  <a:tcPr marL="7620" marR="7620" marT="762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ru-RU" sz="12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1,96</a:t>
                      </a:r>
                    </a:p>
                  </a:txBody>
                  <a:tcPr marL="7620" marR="7620" marT="762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ru-RU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100</a:t>
                      </a:r>
                    </a:p>
                  </a:txBody>
                  <a:tcPr marL="7620" marR="7620" marT="762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00541956"/>
                  </a:ext>
                </a:extLst>
              </a:tr>
            </a:tbl>
          </a:graphicData>
        </a:graphic>
      </p:graphicFrame>
      <p:sp>
        <p:nvSpPr>
          <p:cNvPr id="6" name="Номер слайда 5">
            <a:extLst>
              <a:ext uri="{FF2B5EF4-FFF2-40B4-BE49-F238E27FC236}">
                <a16:creationId xmlns:a16="http://schemas.microsoft.com/office/drawing/2014/main" id="{2B0D9330-6ED1-DEF1-CC2D-32D3A486E3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2240CE-82D0-450A-9966-52B283054DC1}" type="slidenum">
              <a:rPr lang="ru-RU" smtClean="0"/>
              <a:t>42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84609485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Прямоугольник 12"/>
          <p:cNvSpPr/>
          <p:nvPr/>
        </p:nvSpPr>
        <p:spPr>
          <a:xfrm>
            <a:off x="6276035" y="4921022"/>
            <a:ext cx="3982313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sz="1600" b="1" dirty="0">
                <a:solidFill>
                  <a:srgbClr val="FF0000"/>
                </a:solidFill>
              </a:rPr>
              <a:t>На </a:t>
            </a:r>
            <a:r>
              <a:rPr lang="ru-RU" sz="1600" b="1" dirty="0" err="1">
                <a:solidFill>
                  <a:srgbClr val="FF0000"/>
                </a:solidFill>
              </a:rPr>
              <a:t>гиперспектральный</a:t>
            </a:r>
            <a:r>
              <a:rPr lang="ru-RU" sz="1600" b="1" dirty="0">
                <a:solidFill>
                  <a:srgbClr val="FF0000"/>
                </a:solidFill>
              </a:rPr>
              <a:t> анализ</a:t>
            </a:r>
          </a:p>
        </p:txBody>
      </p:sp>
      <p:sp>
        <p:nvSpPr>
          <p:cNvPr id="16" name="Прямоугольник 15"/>
          <p:cNvSpPr/>
          <p:nvPr/>
        </p:nvSpPr>
        <p:spPr>
          <a:xfrm>
            <a:off x="4775055" y="5202070"/>
            <a:ext cx="6984274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sz="1600" b="1" dirty="0">
                <a:solidFill>
                  <a:schemeClr val="accent6"/>
                </a:solidFill>
              </a:rPr>
              <a:t>Определение глинистых минералов: Обр. 1202-46.8; 1203-15.8; 1203-37.3; 1503-143.0.  </a:t>
            </a:r>
          </a:p>
        </p:txBody>
      </p:sp>
      <p:sp>
        <p:nvSpPr>
          <p:cNvPr id="23" name="Прямоугольник 22"/>
          <p:cNvSpPr/>
          <p:nvPr/>
        </p:nvSpPr>
        <p:spPr>
          <a:xfrm>
            <a:off x="92387" y="-52254"/>
            <a:ext cx="12099613" cy="45653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R="71755" algn="ctr">
              <a:lnSpc>
                <a:spcPct val="150000"/>
              </a:lnSpc>
              <a:spcAft>
                <a:spcPts val="800"/>
              </a:spcAft>
            </a:pPr>
            <a:r>
              <a:rPr lang="ru-RU" b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Аргиллизиты</a:t>
            </a:r>
          </a:p>
        </p:txBody>
      </p:sp>
      <p:sp>
        <p:nvSpPr>
          <p:cNvPr id="33" name="Прямоугольник 32"/>
          <p:cNvSpPr/>
          <p:nvPr/>
        </p:nvSpPr>
        <p:spPr>
          <a:xfrm>
            <a:off x="188143" y="3025093"/>
            <a:ext cx="382905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R="71755" algn="ctr">
              <a:lnSpc>
                <a:spcPct val="150000"/>
              </a:lnSpc>
              <a:spcAft>
                <a:spcPts val="800"/>
              </a:spcAft>
            </a:pPr>
            <a:r>
              <a:rPr lang="ru-RU" sz="1200" b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Обр. 1202-46.8</a:t>
            </a:r>
          </a:p>
        </p:txBody>
      </p:sp>
      <p:pic>
        <p:nvPicPr>
          <p:cNvPr id="3" name="Рисунок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88143" y="519456"/>
            <a:ext cx="3829050" cy="2558040"/>
          </a:xfrm>
          <a:prstGeom prst="rect">
            <a:avLst/>
          </a:prstGeom>
        </p:spPr>
      </p:pic>
      <p:pic>
        <p:nvPicPr>
          <p:cNvPr id="4" name="Рисунок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42922" y="3438030"/>
            <a:ext cx="2860566" cy="2983329"/>
          </a:xfrm>
          <a:prstGeom prst="rect">
            <a:avLst/>
          </a:prstGeom>
        </p:spPr>
      </p:pic>
      <p:pic>
        <p:nvPicPr>
          <p:cNvPr id="5" name="Рисунок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337540" y="524125"/>
            <a:ext cx="3609305" cy="2913905"/>
          </a:xfrm>
          <a:prstGeom prst="rect">
            <a:avLst/>
          </a:prstGeom>
        </p:spPr>
      </p:pic>
      <p:pic>
        <p:nvPicPr>
          <p:cNvPr id="6" name="Рисунок 5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267192" y="519457"/>
            <a:ext cx="3715802" cy="2918574"/>
          </a:xfrm>
          <a:prstGeom prst="rect">
            <a:avLst/>
          </a:prstGeom>
        </p:spPr>
      </p:pic>
      <p:sp>
        <p:nvSpPr>
          <p:cNvPr id="11" name="Прямоугольник 10"/>
          <p:cNvSpPr/>
          <p:nvPr/>
        </p:nvSpPr>
        <p:spPr>
          <a:xfrm>
            <a:off x="-241320" y="6421359"/>
            <a:ext cx="3829050" cy="33515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R="71755" algn="ctr">
              <a:lnSpc>
                <a:spcPct val="150000"/>
              </a:lnSpc>
              <a:spcAft>
                <a:spcPts val="800"/>
              </a:spcAft>
            </a:pPr>
            <a:r>
              <a:rPr lang="ru-RU" sz="1200" b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Обр. 1503-143.0</a:t>
            </a:r>
          </a:p>
        </p:txBody>
      </p:sp>
      <p:sp>
        <p:nvSpPr>
          <p:cNvPr id="12" name="Прямоугольник 11"/>
          <p:cNvSpPr/>
          <p:nvPr/>
        </p:nvSpPr>
        <p:spPr>
          <a:xfrm>
            <a:off x="4227667" y="3438030"/>
            <a:ext cx="3829050" cy="33515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R="71755" algn="ctr">
              <a:lnSpc>
                <a:spcPct val="150000"/>
              </a:lnSpc>
              <a:spcAft>
                <a:spcPts val="800"/>
              </a:spcAft>
            </a:pPr>
            <a:r>
              <a:rPr lang="ru-RU" sz="1200" b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Обр. 1203-37.3</a:t>
            </a:r>
          </a:p>
        </p:txBody>
      </p:sp>
      <p:sp>
        <p:nvSpPr>
          <p:cNvPr id="14" name="Прямоугольник 13"/>
          <p:cNvSpPr/>
          <p:nvPr/>
        </p:nvSpPr>
        <p:spPr>
          <a:xfrm>
            <a:off x="8210568" y="3438030"/>
            <a:ext cx="3829050" cy="33515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R="71755" algn="ctr">
              <a:lnSpc>
                <a:spcPct val="150000"/>
              </a:lnSpc>
              <a:spcAft>
                <a:spcPts val="800"/>
              </a:spcAft>
            </a:pPr>
            <a:r>
              <a:rPr lang="ru-RU" sz="1200" b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Обр. 1203-15.8</a:t>
            </a:r>
          </a:p>
        </p:txBody>
      </p:sp>
      <p:sp>
        <p:nvSpPr>
          <p:cNvPr id="2" name="Номер слайда 1">
            <a:extLst>
              <a:ext uri="{FF2B5EF4-FFF2-40B4-BE49-F238E27FC236}">
                <a16:creationId xmlns:a16="http://schemas.microsoft.com/office/drawing/2014/main" id="{CEA8E8CF-666A-78B7-7429-4E993103A0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2240CE-82D0-450A-9966-52B283054DC1}" type="slidenum">
              <a:rPr lang="ru-RU" smtClean="0"/>
              <a:t>43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03058878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Прямоугольник 22"/>
          <p:cNvSpPr/>
          <p:nvPr/>
        </p:nvSpPr>
        <p:spPr>
          <a:xfrm>
            <a:off x="92387" y="-52254"/>
            <a:ext cx="12099613" cy="45653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R="71755" algn="ctr">
              <a:lnSpc>
                <a:spcPct val="150000"/>
              </a:lnSpc>
              <a:spcAft>
                <a:spcPts val="800"/>
              </a:spcAft>
            </a:pPr>
            <a:r>
              <a:rPr lang="ru-RU" b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Минералого-геохимическая зональность</a:t>
            </a:r>
          </a:p>
        </p:txBody>
      </p:sp>
      <p:pic>
        <p:nvPicPr>
          <p:cNvPr id="2" name="Рисунок 1"/>
          <p:cNvPicPr>
            <a:picLocks noChangeAspect="1"/>
          </p:cNvPicPr>
          <p:nvPr/>
        </p:nvPicPr>
        <p:blipFill rotWithShape="1">
          <a:blip r:embed="rId2"/>
          <a:srcRect l="25049" t="21607" r="27869" b="17786"/>
          <a:stretch/>
        </p:blipFill>
        <p:spPr>
          <a:xfrm>
            <a:off x="210329" y="525591"/>
            <a:ext cx="11311111" cy="6115525"/>
          </a:xfrm>
          <a:prstGeom prst="rect">
            <a:avLst/>
          </a:prstGeom>
        </p:spPr>
      </p:pic>
      <p:sp>
        <p:nvSpPr>
          <p:cNvPr id="18" name="Овал 17"/>
          <p:cNvSpPr/>
          <p:nvPr/>
        </p:nvSpPr>
        <p:spPr>
          <a:xfrm>
            <a:off x="3248297" y="4896923"/>
            <a:ext cx="243840" cy="243840"/>
          </a:xfrm>
          <a:prstGeom prst="ellipse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cxnSp>
        <p:nvCxnSpPr>
          <p:cNvPr id="4" name="Прямая соединительная линия 3"/>
          <p:cNvCxnSpPr>
            <a:stCxn id="18" idx="4"/>
          </p:cNvCxnSpPr>
          <p:nvPr/>
        </p:nvCxnSpPr>
        <p:spPr>
          <a:xfrm>
            <a:off x="3370217" y="5140763"/>
            <a:ext cx="0" cy="1373248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Прямоугольник 18"/>
          <p:cNvSpPr/>
          <p:nvPr/>
        </p:nvSpPr>
        <p:spPr>
          <a:xfrm>
            <a:off x="3061212" y="4628931"/>
            <a:ext cx="790730" cy="33515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R="71755" algn="ctr">
              <a:lnSpc>
                <a:spcPct val="150000"/>
              </a:lnSpc>
              <a:spcAft>
                <a:spcPts val="800"/>
              </a:spcAft>
            </a:pPr>
            <a:r>
              <a:rPr lang="en-US" sz="12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N-11/03</a:t>
            </a:r>
            <a:endParaRPr lang="ru-RU" sz="12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sp>
        <p:nvSpPr>
          <p:cNvPr id="20" name="Прямоугольник 19"/>
          <p:cNvSpPr/>
          <p:nvPr/>
        </p:nvSpPr>
        <p:spPr>
          <a:xfrm>
            <a:off x="828675" y="2269924"/>
            <a:ext cx="678180" cy="3231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R="71755" algn="ctr">
              <a:lnSpc>
                <a:spcPct val="150000"/>
              </a:lnSpc>
              <a:spcAft>
                <a:spcPts val="800"/>
              </a:spcAft>
            </a:pPr>
            <a:r>
              <a:rPr lang="en-US" sz="1000" b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Py+src</a:t>
            </a:r>
            <a:endParaRPr lang="ru-RU" sz="1000" b="1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sp>
        <p:nvSpPr>
          <p:cNvPr id="21" name="Овал 20"/>
          <p:cNvSpPr/>
          <p:nvPr/>
        </p:nvSpPr>
        <p:spPr>
          <a:xfrm>
            <a:off x="762000" y="2370242"/>
            <a:ext cx="133350" cy="122530"/>
          </a:xfrm>
          <a:prstGeom prst="ellipse">
            <a:avLst/>
          </a:prstGeom>
          <a:solidFill>
            <a:srgbClr val="FF00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22" name="Овал 21"/>
          <p:cNvSpPr/>
          <p:nvPr/>
        </p:nvSpPr>
        <p:spPr>
          <a:xfrm>
            <a:off x="762000" y="2796962"/>
            <a:ext cx="133350" cy="122530"/>
          </a:xfrm>
          <a:prstGeom prst="ellipse">
            <a:avLst/>
          </a:prstGeom>
          <a:solidFill>
            <a:srgbClr val="FF00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24" name="Прямоугольник 23"/>
          <p:cNvSpPr/>
          <p:nvPr/>
        </p:nvSpPr>
        <p:spPr>
          <a:xfrm>
            <a:off x="828675" y="2693407"/>
            <a:ext cx="969645" cy="3231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R="71755" algn="ctr">
              <a:lnSpc>
                <a:spcPct val="150000"/>
              </a:lnSpc>
              <a:spcAft>
                <a:spcPts val="800"/>
              </a:spcAft>
            </a:pPr>
            <a:r>
              <a:rPr lang="en-US" sz="1000" b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Py+chl+src</a:t>
            </a:r>
            <a:endParaRPr lang="ru-RU" sz="1000" b="1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sp>
        <p:nvSpPr>
          <p:cNvPr id="25" name="Овал 24"/>
          <p:cNvSpPr/>
          <p:nvPr/>
        </p:nvSpPr>
        <p:spPr>
          <a:xfrm>
            <a:off x="794385" y="3220445"/>
            <a:ext cx="133350" cy="122530"/>
          </a:xfrm>
          <a:prstGeom prst="ellipse">
            <a:avLst/>
          </a:prstGeom>
          <a:solidFill>
            <a:srgbClr val="FF00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26" name="Овал 25"/>
          <p:cNvSpPr/>
          <p:nvPr/>
        </p:nvSpPr>
        <p:spPr>
          <a:xfrm>
            <a:off x="794385" y="3341755"/>
            <a:ext cx="133350" cy="122530"/>
          </a:xfrm>
          <a:prstGeom prst="ellipse">
            <a:avLst/>
          </a:prstGeom>
          <a:solidFill>
            <a:srgbClr val="FF00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27" name="Овал 26"/>
          <p:cNvSpPr/>
          <p:nvPr/>
        </p:nvSpPr>
        <p:spPr>
          <a:xfrm>
            <a:off x="794385" y="3582663"/>
            <a:ext cx="133350" cy="122530"/>
          </a:xfrm>
          <a:prstGeom prst="ellipse">
            <a:avLst/>
          </a:prstGeom>
          <a:solidFill>
            <a:srgbClr val="FF00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28" name="Прямоугольник 27"/>
          <p:cNvSpPr/>
          <p:nvPr/>
        </p:nvSpPr>
        <p:spPr>
          <a:xfrm>
            <a:off x="811530" y="3109383"/>
            <a:ext cx="1040130" cy="3231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R="71755" algn="ctr">
              <a:lnSpc>
                <a:spcPct val="150000"/>
              </a:lnSpc>
              <a:spcAft>
                <a:spcPts val="800"/>
              </a:spcAft>
            </a:pPr>
            <a:r>
              <a:rPr lang="en-US" sz="1000" b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Py+chl (kfs)</a:t>
            </a:r>
            <a:endParaRPr lang="ru-RU" sz="1000" b="1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sp>
        <p:nvSpPr>
          <p:cNvPr id="29" name="Прямоугольник 28"/>
          <p:cNvSpPr/>
          <p:nvPr/>
        </p:nvSpPr>
        <p:spPr>
          <a:xfrm>
            <a:off x="692467" y="3227761"/>
            <a:ext cx="969645" cy="2946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R="71755" algn="ctr">
              <a:lnSpc>
                <a:spcPct val="150000"/>
              </a:lnSpc>
              <a:spcAft>
                <a:spcPts val="800"/>
              </a:spcAft>
            </a:pPr>
            <a:r>
              <a:rPr lang="en-US" sz="1000" b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Py+chl</a:t>
            </a:r>
            <a:endParaRPr lang="ru-RU" sz="1000" b="1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sp>
        <p:nvSpPr>
          <p:cNvPr id="30" name="Прямоугольник 29"/>
          <p:cNvSpPr/>
          <p:nvPr/>
        </p:nvSpPr>
        <p:spPr>
          <a:xfrm>
            <a:off x="828675" y="3474804"/>
            <a:ext cx="969645" cy="3231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R="71755" algn="ctr">
              <a:lnSpc>
                <a:spcPct val="150000"/>
              </a:lnSpc>
              <a:spcAft>
                <a:spcPts val="800"/>
              </a:spcAft>
            </a:pPr>
            <a:r>
              <a:rPr lang="en-US" sz="1000" b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Py+chl+src</a:t>
            </a:r>
            <a:endParaRPr lang="ru-RU" sz="1000" b="1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sp>
        <p:nvSpPr>
          <p:cNvPr id="31" name="Прямоугольник 30"/>
          <p:cNvSpPr/>
          <p:nvPr/>
        </p:nvSpPr>
        <p:spPr>
          <a:xfrm>
            <a:off x="1874520" y="4271882"/>
            <a:ext cx="969645" cy="3231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R="71755" algn="ctr">
              <a:lnSpc>
                <a:spcPct val="150000"/>
              </a:lnSpc>
              <a:spcAft>
                <a:spcPts val="800"/>
              </a:spcAft>
            </a:pPr>
            <a:r>
              <a:rPr lang="en-US" sz="1000" b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Py+chl+src</a:t>
            </a:r>
            <a:endParaRPr lang="ru-RU" sz="1000" b="1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sp>
        <p:nvSpPr>
          <p:cNvPr id="32" name="Овал 31"/>
          <p:cNvSpPr/>
          <p:nvPr/>
        </p:nvSpPr>
        <p:spPr>
          <a:xfrm>
            <a:off x="1844040" y="4372199"/>
            <a:ext cx="133350" cy="122530"/>
          </a:xfrm>
          <a:prstGeom prst="ellipse">
            <a:avLst/>
          </a:prstGeom>
          <a:solidFill>
            <a:srgbClr val="FF00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34" name="Овал 33"/>
          <p:cNvSpPr/>
          <p:nvPr/>
        </p:nvSpPr>
        <p:spPr>
          <a:xfrm>
            <a:off x="1851660" y="4210616"/>
            <a:ext cx="133350" cy="122530"/>
          </a:xfrm>
          <a:prstGeom prst="ellipse">
            <a:avLst/>
          </a:prstGeom>
          <a:solidFill>
            <a:srgbClr val="FF00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35" name="Прямоугольник 34"/>
          <p:cNvSpPr/>
          <p:nvPr/>
        </p:nvSpPr>
        <p:spPr>
          <a:xfrm>
            <a:off x="1922636" y="4108485"/>
            <a:ext cx="678180" cy="3231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R="71755" algn="ctr">
              <a:lnSpc>
                <a:spcPct val="150000"/>
              </a:lnSpc>
              <a:spcAft>
                <a:spcPts val="800"/>
              </a:spcAft>
            </a:pPr>
            <a:r>
              <a:rPr lang="en-US" sz="1000" b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Py+src</a:t>
            </a:r>
            <a:endParaRPr lang="ru-RU" sz="1000" b="1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sp>
        <p:nvSpPr>
          <p:cNvPr id="37" name="Прямоугольник 36"/>
          <p:cNvSpPr/>
          <p:nvPr/>
        </p:nvSpPr>
        <p:spPr>
          <a:xfrm>
            <a:off x="2947752" y="5631100"/>
            <a:ext cx="512000" cy="33515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R="71755" algn="ctr">
              <a:lnSpc>
                <a:spcPct val="150000"/>
              </a:lnSpc>
              <a:spcAft>
                <a:spcPts val="800"/>
              </a:spcAft>
            </a:pPr>
            <a:r>
              <a:rPr lang="en-US" sz="12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100</a:t>
            </a:r>
            <a:endParaRPr lang="ru-RU" sz="12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sp>
        <p:nvSpPr>
          <p:cNvPr id="38" name="Овал 37"/>
          <p:cNvSpPr/>
          <p:nvPr/>
        </p:nvSpPr>
        <p:spPr>
          <a:xfrm>
            <a:off x="3303542" y="5420232"/>
            <a:ext cx="133350" cy="122530"/>
          </a:xfrm>
          <a:prstGeom prst="ellipse">
            <a:avLst/>
          </a:prstGeom>
          <a:solidFill>
            <a:srgbClr val="FF00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39" name="Овал 38"/>
          <p:cNvSpPr/>
          <p:nvPr/>
        </p:nvSpPr>
        <p:spPr>
          <a:xfrm>
            <a:off x="3303542" y="5766122"/>
            <a:ext cx="133350" cy="122530"/>
          </a:xfrm>
          <a:prstGeom prst="ellipse">
            <a:avLst/>
          </a:prstGeom>
          <a:solidFill>
            <a:srgbClr val="FF00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40" name="Овал 39"/>
          <p:cNvSpPr/>
          <p:nvPr/>
        </p:nvSpPr>
        <p:spPr>
          <a:xfrm>
            <a:off x="3303542" y="5908813"/>
            <a:ext cx="133350" cy="122530"/>
          </a:xfrm>
          <a:prstGeom prst="ellipse">
            <a:avLst/>
          </a:prstGeom>
          <a:solidFill>
            <a:srgbClr val="FF00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41" name="Прямоугольник 40"/>
          <p:cNvSpPr/>
          <p:nvPr/>
        </p:nvSpPr>
        <p:spPr>
          <a:xfrm>
            <a:off x="3370217" y="5652738"/>
            <a:ext cx="678180" cy="2946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R="71755" algn="ctr">
              <a:lnSpc>
                <a:spcPct val="150000"/>
              </a:lnSpc>
              <a:spcAft>
                <a:spcPts val="800"/>
              </a:spcAft>
            </a:pPr>
            <a:r>
              <a:rPr lang="en-US" sz="1000" b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Py+chl</a:t>
            </a:r>
            <a:endParaRPr lang="ru-RU" sz="1000" b="1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sp>
        <p:nvSpPr>
          <p:cNvPr id="42" name="Прямоугольник 41"/>
          <p:cNvSpPr/>
          <p:nvPr/>
        </p:nvSpPr>
        <p:spPr>
          <a:xfrm>
            <a:off x="3248297" y="5776098"/>
            <a:ext cx="678180" cy="2946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R="71755" algn="ctr">
              <a:lnSpc>
                <a:spcPct val="150000"/>
              </a:lnSpc>
              <a:spcAft>
                <a:spcPts val="800"/>
              </a:spcAft>
            </a:pPr>
            <a:r>
              <a:rPr lang="en-US" sz="1000" b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Py</a:t>
            </a:r>
            <a:endParaRPr lang="ru-RU" sz="1000" b="1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sp>
        <p:nvSpPr>
          <p:cNvPr id="43" name="Прямоугольник 42"/>
          <p:cNvSpPr/>
          <p:nvPr/>
        </p:nvSpPr>
        <p:spPr>
          <a:xfrm>
            <a:off x="3370217" y="5898628"/>
            <a:ext cx="678180" cy="2946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R="71755">
              <a:lnSpc>
                <a:spcPct val="150000"/>
              </a:lnSpc>
              <a:spcAft>
                <a:spcPts val="800"/>
              </a:spcAft>
            </a:pPr>
            <a:r>
              <a:rPr lang="en-US" sz="1000" b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Py+src</a:t>
            </a:r>
            <a:endParaRPr lang="ru-RU" sz="1000" b="1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sp>
        <p:nvSpPr>
          <p:cNvPr id="44" name="Прямоугольник 43"/>
          <p:cNvSpPr/>
          <p:nvPr/>
        </p:nvSpPr>
        <p:spPr>
          <a:xfrm>
            <a:off x="3367119" y="6026751"/>
            <a:ext cx="969645" cy="3231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R="71755" algn="ctr">
              <a:lnSpc>
                <a:spcPct val="150000"/>
              </a:lnSpc>
              <a:spcAft>
                <a:spcPts val="800"/>
              </a:spcAft>
            </a:pPr>
            <a:r>
              <a:rPr lang="en-US" sz="1000" b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Py+chl+src</a:t>
            </a:r>
            <a:endParaRPr lang="ru-RU" sz="1000" b="1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sp>
        <p:nvSpPr>
          <p:cNvPr id="45" name="Овал 44"/>
          <p:cNvSpPr/>
          <p:nvPr/>
        </p:nvSpPr>
        <p:spPr>
          <a:xfrm>
            <a:off x="3313973" y="6119891"/>
            <a:ext cx="133350" cy="122530"/>
          </a:xfrm>
          <a:prstGeom prst="ellipse">
            <a:avLst/>
          </a:prstGeom>
          <a:solidFill>
            <a:srgbClr val="FF00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36" name="Овал 35"/>
          <p:cNvSpPr/>
          <p:nvPr/>
        </p:nvSpPr>
        <p:spPr>
          <a:xfrm>
            <a:off x="3303542" y="5829866"/>
            <a:ext cx="133350" cy="122530"/>
          </a:xfrm>
          <a:prstGeom prst="ellipse">
            <a:avLst/>
          </a:prstGeom>
          <a:solidFill>
            <a:srgbClr val="FF00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46" name="Прямоугольник 45"/>
          <p:cNvSpPr/>
          <p:nvPr/>
        </p:nvSpPr>
        <p:spPr>
          <a:xfrm>
            <a:off x="1922636" y="2869256"/>
            <a:ext cx="678180" cy="2946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R="71755" algn="ctr">
              <a:lnSpc>
                <a:spcPct val="150000"/>
              </a:lnSpc>
              <a:spcAft>
                <a:spcPts val="800"/>
              </a:spcAft>
            </a:pPr>
            <a:r>
              <a:rPr lang="ru-RU" sz="1000" b="1" dirty="0">
                <a:solidFill>
                  <a:srgbClr val="C0000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П</a:t>
            </a:r>
          </a:p>
        </p:txBody>
      </p:sp>
      <p:sp>
        <p:nvSpPr>
          <p:cNvPr id="47" name="Прямоугольник 46"/>
          <p:cNvSpPr/>
          <p:nvPr/>
        </p:nvSpPr>
        <p:spPr>
          <a:xfrm>
            <a:off x="3343888" y="5294075"/>
            <a:ext cx="969645" cy="2946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R="71755">
              <a:lnSpc>
                <a:spcPct val="150000"/>
              </a:lnSpc>
              <a:spcAft>
                <a:spcPts val="800"/>
              </a:spcAft>
            </a:pPr>
            <a:r>
              <a:rPr lang="en-US" sz="1000" b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Py</a:t>
            </a:r>
            <a:r>
              <a:rPr lang="ru-RU" sz="1000" b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+</a:t>
            </a:r>
            <a:r>
              <a:rPr lang="en-US" sz="1000" b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src</a:t>
            </a:r>
            <a:endParaRPr lang="ru-RU" sz="1000" b="1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sp>
        <p:nvSpPr>
          <p:cNvPr id="48" name="Прямоугольник 47"/>
          <p:cNvSpPr/>
          <p:nvPr/>
        </p:nvSpPr>
        <p:spPr>
          <a:xfrm>
            <a:off x="1120140" y="2282381"/>
            <a:ext cx="678180" cy="2946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R="71755" algn="ctr">
              <a:lnSpc>
                <a:spcPct val="150000"/>
              </a:lnSpc>
              <a:spcAft>
                <a:spcPts val="800"/>
              </a:spcAft>
            </a:pPr>
            <a:r>
              <a:rPr lang="ru-RU" sz="1000" b="1" dirty="0">
                <a:solidFill>
                  <a:srgbClr val="C0000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П</a:t>
            </a:r>
          </a:p>
        </p:txBody>
      </p:sp>
      <p:sp>
        <p:nvSpPr>
          <p:cNvPr id="49" name="Прямоугольник 48"/>
          <p:cNvSpPr/>
          <p:nvPr/>
        </p:nvSpPr>
        <p:spPr>
          <a:xfrm>
            <a:off x="1391126" y="3471601"/>
            <a:ext cx="678180" cy="2946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R="71755" algn="ctr">
              <a:lnSpc>
                <a:spcPct val="150000"/>
              </a:lnSpc>
              <a:spcAft>
                <a:spcPts val="800"/>
              </a:spcAft>
            </a:pPr>
            <a:r>
              <a:rPr lang="ru-RU" sz="1000" b="1" dirty="0">
                <a:solidFill>
                  <a:srgbClr val="C0000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П</a:t>
            </a:r>
          </a:p>
        </p:txBody>
      </p:sp>
      <p:sp>
        <p:nvSpPr>
          <p:cNvPr id="50" name="Прямоугольник 49"/>
          <p:cNvSpPr/>
          <p:nvPr/>
        </p:nvSpPr>
        <p:spPr>
          <a:xfrm>
            <a:off x="3645695" y="5292359"/>
            <a:ext cx="678180" cy="2946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R="71755" algn="ctr">
              <a:lnSpc>
                <a:spcPct val="150000"/>
              </a:lnSpc>
              <a:spcAft>
                <a:spcPts val="800"/>
              </a:spcAft>
            </a:pPr>
            <a:r>
              <a:rPr lang="ru-RU" sz="1000" b="1" dirty="0">
                <a:solidFill>
                  <a:srgbClr val="C0000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П</a:t>
            </a:r>
          </a:p>
        </p:txBody>
      </p:sp>
      <p:sp>
        <p:nvSpPr>
          <p:cNvPr id="51" name="Овал 50"/>
          <p:cNvSpPr/>
          <p:nvPr/>
        </p:nvSpPr>
        <p:spPr>
          <a:xfrm>
            <a:off x="3070402" y="4533782"/>
            <a:ext cx="133350" cy="122530"/>
          </a:xfrm>
          <a:prstGeom prst="ellipse">
            <a:avLst/>
          </a:prstGeom>
          <a:solidFill>
            <a:srgbClr val="FF00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52" name="Прямоугольник 51"/>
          <p:cNvSpPr/>
          <p:nvPr/>
        </p:nvSpPr>
        <p:spPr>
          <a:xfrm>
            <a:off x="2962500" y="4402234"/>
            <a:ext cx="969645" cy="2946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R="71755" algn="ctr">
              <a:lnSpc>
                <a:spcPct val="150000"/>
              </a:lnSpc>
              <a:spcAft>
                <a:spcPts val="800"/>
              </a:spcAft>
            </a:pPr>
            <a:r>
              <a:rPr lang="en-US" sz="1000" b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Py+chl</a:t>
            </a:r>
            <a:endParaRPr lang="ru-RU" sz="1000" b="1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sp>
        <p:nvSpPr>
          <p:cNvPr id="53" name="Прямоугольник 52"/>
          <p:cNvSpPr/>
          <p:nvPr/>
        </p:nvSpPr>
        <p:spPr>
          <a:xfrm>
            <a:off x="3061212" y="2102678"/>
            <a:ext cx="969645" cy="3231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R="71755" algn="ctr">
              <a:lnSpc>
                <a:spcPct val="150000"/>
              </a:lnSpc>
              <a:spcAft>
                <a:spcPts val="800"/>
              </a:spcAft>
            </a:pPr>
            <a:r>
              <a:rPr lang="en-US" sz="1000" b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Py+chl+src</a:t>
            </a:r>
            <a:endParaRPr lang="ru-RU" sz="1000" b="1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sp>
        <p:nvSpPr>
          <p:cNvPr id="54" name="Овал 53"/>
          <p:cNvSpPr/>
          <p:nvPr/>
        </p:nvSpPr>
        <p:spPr>
          <a:xfrm>
            <a:off x="3030669" y="2202995"/>
            <a:ext cx="133350" cy="122530"/>
          </a:xfrm>
          <a:prstGeom prst="ellipse">
            <a:avLst/>
          </a:prstGeom>
          <a:solidFill>
            <a:srgbClr val="FF00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55" name="Прямоугольник 54"/>
          <p:cNvSpPr/>
          <p:nvPr/>
        </p:nvSpPr>
        <p:spPr>
          <a:xfrm>
            <a:off x="3623371" y="2099831"/>
            <a:ext cx="678180" cy="2946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R="71755" algn="ctr">
              <a:lnSpc>
                <a:spcPct val="150000"/>
              </a:lnSpc>
              <a:spcAft>
                <a:spcPts val="800"/>
              </a:spcAft>
            </a:pPr>
            <a:r>
              <a:rPr lang="ru-RU" sz="1000" b="1" dirty="0">
                <a:solidFill>
                  <a:srgbClr val="C0000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П</a:t>
            </a:r>
          </a:p>
        </p:txBody>
      </p:sp>
      <p:sp>
        <p:nvSpPr>
          <p:cNvPr id="56" name="Прямоугольник 55"/>
          <p:cNvSpPr/>
          <p:nvPr/>
        </p:nvSpPr>
        <p:spPr>
          <a:xfrm>
            <a:off x="3430239" y="4393277"/>
            <a:ext cx="678180" cy="2946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R="71755" algn="ctr">
              <a:lnSpc>
                <a:spcPct val="150000"/>
              </a:lnSpc>
              <a:spcAft>
                <a:spcPts val="800"/>
              </a:spcAft>
            </a:pPr>
            <a:r>
              <a:rPr lang="ru-RU" sz="1000" b="1" dirty="0">
                <a:solidFill>
                  <a:srgbClr val="C0000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П</a:t>
            </a:r>
          </a:p>
        </p:txBody>
      </p:sp>
      <p:sp>
        <p:nvSpPr>
          <p:cNvPr id="57" name="Овал 56"/>
          <p:cNvSpPr/>
          <p:nvPr/>
        </p:nvSpPr>
        <p:spPr>
          <a:xfrm>
            <a:off x="3030669" y="2888770"/>
            <a:ext cx="133350" cy="122530"/>
          </a:xfrm>
          <a:prstGeom prst="ellipse">
            <a:avLst/>
          </a:prstGeom>
          <a:solidFill>
            <a:srgbClr val="FF00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58" name="Прямоугольник 57"/>
          <p:cNvSpPr/>
          <p:nvPr/>
        </p:nvSpPr>
        <p:spPr>
          <a:xfrm>
            <a:off x="2945416" y="2754115"/>
            <a:ext cx="969645" cy="2946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R="71755" algn="ctr">
              <a:lnSpc>
                <a:spcPct val="150000"/>
              </a:lnSpc>
              <a:spcAft>
                <a:spcPts val="800"/>
              </a:spcAft>
            </a:pPr>
            <a:r>
              <a:rPr lang="en-US" sz="1000" b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Py+chl</a:t>
            </a:r>
            <a:endParaRPr lang="ru-RU" sz="1000" b="1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sp>
        <p:nvSpPr>
          <p:cNvPr id="59" name="Овал 58"/>
          <p:cNvSpPr/>
          <p:nvPr/>
        </p:nvSpPr>
        <p:spPr>
          <a:xfrm>
            <a:off x="3055769" y="3247781"/>
            <a:ext cx="133350" cy="122530"/>
          </a:xfrm>
          <a:prstGeom prst="ellipse">
            <a:avLst/>
          </a:prstGeom>
          <a:solidFill>
            <a:srgbClr val="FF00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60" name="Овал 59"/>
          <p:cNvSpPr/>
          <p:nvPr/>
        </p:nvSpPr>
        <p:spPr>
          <a:xfrm>
            <a:off x="3070402" y="3346709"/>
            <a:ext cx="133350" cy="122530"/>
          </a:xfrm>
          <a:prstGeom prst="ellipse">
            <a:avLst/>
          </a:prstGeom>
          <a:solidFill>
            <a:srgbClr val="FF00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61" name="Овал 60"/>
          <p:cNvSpPr/>
          <p:nvPr/>
        </p:nvSpPr>
        <p:spPr>
          <a:xfrm>
            <a:off x="3070402" y="3430356"/>
            <a:ext cx="133350" cy="122530"/>
          </a:xfrm>
          <a:prstGeom prst="ellipse">
            <a:avLst/>
          </a:prstGeom>
          <a:solidFill>
            <a:srgbClr val="FF00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62" name="Прямоугольник 61"/>
          <p:cNvSpPr/>
          <p:nvPr/>
        </p:nvSpPr>
        <p:spPr>
          <a:xfrm>
            <a:off x="2968293" y="3203697"/>
            <a:ext cx="969645" cy="2946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R="71755" algn="ctr">
              <a:lnSpc>
                <a:spcPct val="150000"/>
              </a:lnSpc>
              <a:spcAft>
                <a:spcPts val="800"/>
              </a:spcAft>
            </a:pPr>
            <a:r>
              <a:rPr lang="en-US" sz="1000" b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Py+chl</a:t>
            </a:r>
            <a:endParaRPr lang="ru-RU" sz="1000" b="1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sp>
        <p:nvSpPr>
          <p:cNvPr id="63" name="Прямоугольник 62"/>
          <p:cNvSpPr/>
          <p:nvPr/>
        </p:nvSpPr>
        <p:spPr>
          <a:xfrm>
            <a:off x="4259661" y="2754115"/>
            <a:ext cx="678180" cy="2946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R="71755" algn="ctr">
              <a:lnSpc>
                <a:spcPct val="150000"/>
              </a:lnSpc>
              <a:spcAft>
                <a:spcPts val="800"/>
              </a:spcAft>
            </a:pPr>
            <a:r>
              <a:rPr lang="ru-RU" sz="1000" b="1" dirty="0">
                <a:solidFill>
                  <a:srgbClr val="C0000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П</a:t>
            </a:r>
          </a:p>
        </p:txBody>
      </p:sp>
      <p:sp>
        <p:nvSpPr>
          <p:cNvPr id="64" name="Овал 63"/>
          <p:cNvSpPr/>
          <p:nvPr/>
        </p:nvSpPr>
        <p:spPr>
          <a:xfrm>
            <a:off x="4126311" y="3653197"/>
            <a:ext cx="133350" cy="122530"/>
          </a:xfrm>
          <a:prstGeom prst="ellipse">
            <a:avLst/>
          </a:prstGeom>
          <a:solidFill>
            <a:srgbClr val="FF00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65" name="Овал 64"/>
          <p:cNvSpPr/>
          <p:nvPr/>
        </p:nvSpPr>
        <p:spPr>
          <a:xfrm>
            <a:off x="4126311" y="3760935"/>
            <a:ext cx="133350" cy="122530"/>
          </a:xfrm>
          <a:prstGeom prst="ellipse">
            <a:avLst/>
          </a:prstGeom>
          <a:solidFill>
            <a:srgbClr val="FF00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66" name="Прямоугольник 65"/>
          <p:cNvSpPr/>
          <p:nvPr/>
        </p:nvSpPr>
        <p:spPr>
          <a:xfrm>
            <a:off x="4204848" y="3522393"/>
            <a:ext cx="678180" cy="3231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R="71755" algn="ctr">
              <a:lnSpc>
                <a:spcPct val="150000"/>
              </a:lnSpc>
              <a:spcAft>
                <a:spcPts val="800"/>
              </a:spcAft>
            </a:pPr>
            <a:r>
              <a:rPr lang="en-US" sz="1000" b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Py+src</a:t>
            </a:r>
            <a:endParaRPr lang="ru-RU" sz="1000" b="1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sp>
        <p:nvSpPr>
          <p:cNvPr id="67" name="Прямоугольник 66"/>
          <p:cNvSpPr/>
          <p:nvPr/>
        </p:nvSpPr>
        <p:spPr>
          <a:xfrm>
            <a:off x="4083624" y="3660198"/>
            <a:ext cx="678180" cy="2946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R="71755" algn="ctr">
              <a:lnSpc>
                <a:spcPct val="150000"/>
              </a:lnSpc>
              <a:spcAft>
                <a:spcPts val="800"/>
              </a:spcAft>
            </a:pPr>
            <a:r>
              <a:rPr lang="en-US" sz="1000" b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Py</a:t>
            </a:r>
            <a:endParaRPr lang="ru-RU" sz="1000" b="1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sp>
        <p:nvSpPr>
          <p:cNvPr id="68" name="Прямоугольник 67"/>
          <p:cNvSpPr/>
          <p:nvPr/>
        </p:nvSpPr>
        <p:spPr>
          <a:xfrm>
            <a:off x="4169266" y="4029065"/>
            <a:ext cx="678180" cy="3231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R="71755" algn="ctr">
              <a:lnSpc>
                <a:spcPct val="150000"/>
              </a:lnSpc>
              <a:spcAft>
                <a:spcPts val="800"/>
              </a:spcAft>
            </a:pPr>
            <a:r>
              <a:rPr lang="en-US" sz="1000" b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Py+src</a:t>
            </a:r>
            <a:endParaRPr lang="ru-RU" sz="1000" b="1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sp>
        <p:nvSpPr>
          <p:cNvPr id="69" name="Овал 68"/>
          <p:cNvSpPr/>
          <p:nvPr/>
        </p:nvSpPr>
        <p:spPr>
          <a:xfrm>
            <a:off x="4119675" y="4136440"/>
            <a:ext cx="133350" cy="122530"/>
          </a:xfrm>
          <a:prstGeom prst="ellipse">
            <a:avLst/>
          </a:prstGeom>
          <a:solidFill>
            <a:srgbClr val="FF00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70" name="Овал 69"/>
          <p:cNvSpPr/>
          <p:nvPr/>
        </p:nvSpPr>
        <p:spPr>
          <a:xfrm>
            <a:off x="2534141" y="1691156"/>
            <a:ext cx="133350" cy="122530"/>
          </a:xfrm>
          <a:prstGeom prst="ellipse">
            <a:avLst/>
          </a:prstGeom>
          <a:solidFill>
            <a:srgbClr val="FF00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71" name="Овал 70"/>
          <p:cNvSpPr/>
          <p:nvPr/>
        </p:nvSpPr>
        <p:spPr>
          <a:xfrm>
            <a:off x="2534141" y="1772854"/>
            <a:ext cx="133350" cy="122530"/>
          </a:xfrm>
          <a:prstGeom prst="ellipse">
            <a:avLst/>
          </a:prstGeom>
          <a:solidFill>
            <a:srgbClr val="FF00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72" name="Прямоугольник 71"/>
          <p:cNvSpPr/>
          <p:nvPr/>
        </p:nvSpPr>
        <p:spPr>
          <a:xfrm>
            <a:off x="2583734" y="1556714"/>
            <a:ext cx="678180" cy="3231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R="71755" algn="ctr">
              <a:lnSpc>
                <a:spcPct val="150000"/>
              </a:lnSpc>
              <a:spcAft>
                <a:spcPts val="800"/>
              </a:spcAft>
            </a:pPr>
            <a:r>
              <a:rPr lang="en-US" sz="1000" b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Py+src</a:t>
            </a:r>
            <a:endParaRPr lang="ru-RU" sz="1000" b="1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sp>
        <p:nvSpPr>
          <p:cNvPr id="73" name="Овал 72"/>
          <p:cNvSpPr/>
          <p:nvPr/>
        </p:nvSpPr>
        <p:spPr>
          <a:xfrm>
            <a:off x="2534141" y="1958351"/>
            <a:ext cx="133350" cy="122530"/>
          </a:xfrm>
          <a:prstGeom prst="ellipse">
            <a:avLst/>
          </a:prstGeom>
          <a:solidFill>
            <a:srgbClr val="FF00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74" name="Овал 73"/>
          <p:cNvSpPr/>
          <p:nvPr/>
        </p:nvSpPr>
        <p:spPr>
          <a:xfrm>
            <a:off x="2534141" y="2033408"/>
            <a:ext cx="133350" cy="122530"/>
          </a:xfrm>
          <a:prstGeom prst="ellipse">
            <a:avLst/>
          </a:prstGeom>
          <a:solidFill>
            <a:srgbClr val="FF00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75" name="Овал 74"/>
          <p:cNvSpPr/>
          <p:nvPr/>
        </p:nvSpPr>
        <p:spPr>
          <a:xfrm>
            <a:off x="2534141" y="2112207"/>
            <a:ext cx="133350" cy="122530"/>
          </a:xfrm>
          <a:prstGeom prst="ellipse">
            <a:avLst/>
          </a:prstGeom>
          <a:solidFill>
            <a:srgbClr val="FF00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76" name="Овал 75"/>
          <p:cNvSpPr/>
          <p:nvPr/>
        </p:nvSpPr>
        <p:spPr>
          <a:xfrm>
            <a:off x="2531418" y="2192729"/>
            <a:ext cx="133350" cy="122530"/>
          </a:xfrm>
          <a:prstGeom prst="ellipse">
            <a:avLst/>
          </a:prstGeom>
          <a:solidFill>
            <a:srgbClr val="FF00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77" name="Прямоугольник 76"/>
          <p:cNvSpPr/>
          <p:nvPr/>
        </p:nvSpPr>
        <p:spPr>
          <a:xfrm>
            <a:off x="2333897" y="2119690"/>
            <a:ext cx="969645" cy="2946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R="71755" algn="ctr">
              <a:lnSpc>
                <a:spcPct val="150000"/>
              </a:lnSpc>
              <a:spcAft>
                <a:spcPts val="800"/>
              </a:spcAft>
            </a:pPr>
            <a:r>
              <a:rPr lang="ru-RU" sz="1000" b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С</a:t>
            </a:r>
            <a:r>
              <a:rPr lang="en-US" sz="1000" b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hl</a:t>
            </a:r>
            <a:endParaRPr lang="ru-RU" sz="1000" b="1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sp>
        <p:nvSpPr>
          <p:cNvPr id="78" name="Прямоугольник 77"/>
          <p:cNvSpPr/>
          <p:nvPr/>
        </p:nvSpPr>
        <p:spPr>
          <a:xfrm>
            <a:off x="2438001" y="2021838"/>
            <a:ext cx="969645" cy="2946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R="71755" algn="ctr">
              <a:lnSpc>
                <a:spcPct val="150000"/>
              </a:lnSpc>
              <a:spcAft>
                <a:spcPts val="800"/>
              </a:spcAft>
            </a:pPr>
            <a:r>
              <a:rPr lang="en-US" sz="1000" b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Py+chl</a:t>
            </a:r>
            <a:endParaRPr lang="ru-RU" sz="1000" b="1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sp>
        <p:nvSpPr>
          <p:cNvPr id="79" name="Прямоугольник 78"/>
          <p:cNvSpPr/>
          <p:nvPr/>
        </p:nvSpPr>
        <p:spPr>
          <a:xfrm>
            <a:off x="2438001" y="1915789"/>
            <a:ext cx="810296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R="71755" algn="ctr">
              <a:lnSpc>
                <a:spcPct val="150000"/>
              </a:lnSpc>
              <a:spcAft>
                <a:spcPts val="800"/>
              </a:spcAft>
            </a:pPr>
            <a:r>
              <a:rPr lang="en-US" sz="800" b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Py+src</a:t>
            </a:r>
            <a:endParaRPr lang="ru-RU" sz="800" b="1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sp>
        <p:nvSpPr>
          <p:cNvPr id="80" name="Прямоугольник 79"/>
          <p:cNvSpPr/>
          <p:nvPr/>
        </p:nvSpPr>
        <p:spPr>
          <a:xfrm>
            <a:off x="2551140" y="1772050"/>
            <a:ext cx="969645" cy="3231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R="71755" algn="ctr">
              <a:lnSpc>
                <a:spcPct val="150000"/>
              </a:lnSpc>
              <a:spcAft>
                <a:spcPts val="800"/>
              </a:spcAft>
            </a:pPr>
            <a:r>
              <a:rPr lang="en-US" sz="1000" b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Py+chl+src</a:t>
            </a:r>
            <a:endParaRPr lang="ru-RU" sz="1000" b="1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sp>
        <p:nvSpPr>
          <p:cNvPr id="81" name="Овал 80"/>
          <p:cNvSpPr/>
          <p:nvPr/>
        </p:nvSpPr>
        <p:spPr>
          <a:xfrm>
            <a:off x="2583407" y="2543165"/>
            <a:ext cx="133350" cy="122530"/>
          </a:xfrm>
          <a:prstGeom prst="ellipse">
            <a:avLst/>
          </a:prstGeom>
          <a:solidFill>
            <a:srgbClr val="FF00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82" name="Прямоугольник 81"/>
          <p:cNvSpPr/>
          <p:nvPr/>
        </p:nvSpPr>
        <p:spPr>
          <a:xfrm>
            <a:off x="2602727" y="2446062"/>
            <a:ext cx="969645" cy="3231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R="71755" algn="ctr">
              <a:lnSpc>
                <a:spcPct val="150000"/>
              </a:lnSpc>
              <a:spcAft>
                <a:spcPts val="800"/>
              </a:spcAft>
            </a:pPr>
            <a:r>
              <a:rPr lang="en-US" sz="1000" b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Py+chl+src</a:t>
            </a:r>
            <a:endParaRPr lang="ru-RU" sz="1000" b="1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sp>
        <p:nvSpPr>
          <p:cNvPr id="83" name="Прямоугольник 82"/>
          <p:cNvSpPr/>
          <p:nvPr/>
        </p:nvSpPr>
        <p:spPr>
          <a:xfrm>
            <a:off x="1788026" y="2286814"/>
            <a:ext cx="969645" cy="2946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R="71755" algn="ctr">
              <a:lnSpc>
                <a:spcPct val="150000"/>
              </a:lnSpc>
              <a:spcAft>
                <a:spcPts val="800"/>
              </a:spcAft>
            </a:pPr>
            <a:r>
              <a:rPr lang="ru-RU" sz="1000" b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С</a:t>
            </a:r>
            <a:r>
              <a:rPr lang="en-US" sz="1000" b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hl</a:t>
            </a:r>
            <a:endParaRPr lang="ru-RU" sz="1000" b="1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sp>
        <p:nvSpPr>
          <p:cNvPr id="84" name="Овал 83"/>
          <p:cNvSpPr/>
          <p:nvPr/>
        </p:nvSpPr>
        <p:spPr>
          <a:xfrm>
            <a:off x="1987187" y="2393967"/>
            <a:ext cx="133350" cy="122530"/>
          </a:xfrm>
          <a:prstGeom prst="ellipse">
            <a:avLst/>
          </a:prstGeom>
          <a:solidFill>
            <a:srgbClr val="FF00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85" name="Овал 84"/>
          <p:cNvSpPr/>
          <p:nvPr/>
        </p:nvSpPr>
        <p:spPr>
          <a:xfrm>
            <a:off x="2002631" y="1730665"/>
            <a:ext cx="133350" cy="122530"/>
          </a:xfrm>
          <a:prstGeom prst="ellipse">
            <a:avLst/>
          </a:prstGeom>
          <a:solidFill>
            <a:srgbClr val="FF00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86" name="Прямоугольник 85"/>
          <p:cNvSpPr/>
          <p:nvPr/>
        </p:nvSpPr>
        <p:spPr>
          <a:xfrm>
            <a:off x="1195868" y="1616964"/>
            <a:ext cx="969645" cy="3231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R="71755" algn="ctr">
              <a:lnSpc>
                <a:spcPct val="150000"/>
              </a:lnSpc>
              <a:spcAft>
                <a:spcPts val="800"/>
              </a:spcAft>
            </a:pPr>
            <a:r>
              <a:rPr lang="en-US" sz="1000" b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Py+chl+src</a:t>
            </a:r>
            <a:endParaRPr lang="ru-RU" sz="1000" b="1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sp>
        <p:nvSpPr>
          <p:cNvPr id="87" name="Прямоугольник 86"/>
          <p:cNvSpPr/>
          <p:nvPr/>
        </p:nvSpPr>
        <p:spPr>
          <a:xfrm>
            <a:off x="2110034" y="2295820"/>
            <a:ext cx="678180" cy="2946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R="71755" algn="ctr">
              <a:lnSpc>
                <a:spcPct val="150000"/>
              </a:lnSpc>
              <a:spcAft>
                <a:spcPts val="800"/>
              </a:spcAft>
            </a:pPr>
            <a:r>
              <a:rPr lang="ru-RU" sz="1000" b="1" dirty="0">
                <a:solidFill>
                  <a:srgbClr val="C0000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П</a:t>
            </a:r>
          </a:p>
        </p:txBody>
      </p:sp>
      <p:sp>
        <p:nvSpPr>
          <p:cNvPr id="88" name="Прямоугольник 87"/>
          <p:cNvSpPr/>
          <p:nvPr/>
        </p:nvSpPr>
        <p:spPr>
          <a:xfrm>
            <a:off x="6350809" y="2326315"/>
            <a:ext cx="678180" cy="2946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R="71755" algn="ctr">
              <a:lnSpc>
                <a:spcPct val="150000"/>
              </a:lnSpc>
              <a:spcAft>
                <a:spcPts val="800"/>
              </a:spcAft>
            </a:pPr>
            <a:r>
              <a:rPr lang="ru-RU" sz="1000" b="1" dirty="0">
                <a:solidFill>
                  <a:srgbClr val="C0000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П</a:t>
            </a:r>
          </a:p>
        </p:txBody>
      </p:sp>
      <p:sp>
        <p:nvSpPr>
          <p:cNvPr id="90" name="Овал 89"/>
          <p:cNvSpPr/>
          <p:nvPr/>
        </p:nvSpPr>
        <p:spPr>
          <a:xfrm>
            <a:off x="5149091" y="3047147"/>
            <a:ext cx="133350" cy="122530"/>
          </a:xfrm>
          <a:prstGeom prst="ellipse">
            <a:avLst/>
          </a:prstGeom>
          <a:solidFill>
            <a:srgbClr val="FF00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91" name="Прямоугольник 90"/>
          <p:cNvSpPr/>
          <p:nvPr/>
        </p:nvSpPr>
        <p:spPr>
          <a:xfrm>
            <a:off x="4469089" y="2947569"/>
            <a:ext cx="969645" cy="2946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R="71755" algn="ctr">
              <a:lnSpc>
                <a:spcPct val="150000"/>
              </a:lnSpc>
              <a:spcAft>
                <a:spcPts val="800"/>
              </a:spcAft>
            </a:pPr>
            <a:r>
              <a:rPr lang="ru-RU" sz="1000" b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С</a:t>
            </a:r>
            <a:r>
              <a:rPr lang="en-US" sz="1000" b="1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hl+src</a:t>
            </a:r>
            <a:endParaRPr lang="ru-RU" sz="1000" b="1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sp>
        <p:nvSpPr>
          <p:cNvPr id="92" name="Овал 91"/>
          <p:cNvSpPr/>
          <p:nvPr/>
        </p:nvSpPr>
        <p:spPr>
          <a:xfrm>
            <a:off x="5171799" y="2512578"/>
            <a:ext cx="133350" cy="122530"/>
          </a:xfrm>
          <a:prstGeom prst="ellipse">
            <a:avLst/>
          </a:prstGeom>
          <a:solidFill>
            <a:srgbClr val="FF00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93" name="Прямоугольник 92"/>
          <p:cNvSpPr/>
          <p:nvPr/>
        </p:nvSpPr>
        <p:spPr>
          <a:xfrm>
            <a:off x="5089835" y="2393967"/>
            <a:ext cx="678180" cy="2946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R="71755" algn="ctr">
              <a:lnSpc>
                <a:spcPct val="150000"/>
              </a:lnSpc>
              <a:spcAft>
                <a:spcPts val="800"/>
              </a:spcAft>
            </a:pPr>
            <a:r>
              <a:rPr lang="en-US" sz="1000" b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Py</a:t>
            </a:r>
            <a:endParaRPr lang="ru-RU" sz="1000" b="1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sp>
        <p:nvSpPr>
          <p:cNvPr id="94" name="Овал 93"/>
          <p:cNvSpPr/>
          <p:nvPr/>
        </p:nvSpPr>
        <p:spPr>
          <a:xfrm>
            <a:off x="5183056" y="2664478"/>
            <a:ext cx="133350" cy="122530"/>
          </a:xfrm>
          <a:prstGeom prst="ellipse">
            <a:avLst/>
          </a:prstGeom>
          <a:solidFill>
            <a:srgbClr val="FF00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95" name="Прямоугольник 94"/>
          <p:cNvSpPr/>
          <p:nvPr/>
        </p:nvSpPr>
        <p:spPr>
          <a:xfrm>
            <a:off x="5210547" y="2559515"/>
            <a:ext cx="969645" cy="3231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R="71755" algn="ctr">
              <a:lnSpc>
                <a:spcPct val="150000"/>
              </a:lnSpc>
              <a:spcAft>
                <a:spcPts val="800"/>
              </a:spcAft>
            </a:pPr>
            <a:r>
              <a:rPr lang="en-US" sz="1000" b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Py+chl+src</a:t>
            </a:r>
            <a:endParaRPr lang="ru-RU" sz="1000" b="1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sp>
        <p:nvSpPr>
          <p:cNvPr id="96" name="Овал 95"/>
          <p:cNvSpPr/>
          <p:nvPr/>
        </p:nvSpPr>
        <p:spPr>
          <a:xfrm>
            <a:off x="5175284" y="2810079"/>
            <a:ext cx="133350" cy="122530"/>
          </a:xfrm>
          <a:prstGeom prst="ellipse">
            <a:avLst/>
          </a:prstGeom>
          <a:solidFill>
            <a:srgbClr val="FF00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97" name="Прямоугольник 96"/>
          <p:cNvSpPr/>
          <p:nvPr/>
        </p:nvSpPr>
        <p:spPr>
          <a:xfrm>
            <a:off x="5218245" y="2707673"/>
            <a:ext cx="969645" cy="3231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R="71755" algn="ctr">
              <a:lnSpc>
                <a:spcPct val="150000"/>
              </a:lnSpc>
              <a:spcAft>
                <a:spcPts val="800"/>
              </a:spcAft>
            </a:pPr>
            <a:r>
              <a:rPr lang="en-US" sz="1000" b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Py+chl+src</a:t>
            </a:r>
            <a:endParaRPr lang="ru-RU" sz="1000" b="1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sp>
        <p:nvSpPr>
          <p:cNvPr id="98" name="Овал 97"/>
          <p:cNvSpPr/>
          <p:nvPr/>
        </p:nvSpPr>
        <p:spPr>
          <a:xfrm>
            <a:off x="6284134" y="3527046"/>
            <a:ext cx="133350" cy="122530"/>
          </a:xfrm>
          <a:prstGeom prst="ellipse">
            <a:avLst/>
          </a:prstGeom>
          <a:solidFill>
            <a:srgbClr val="FF00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99" name="Прямоугольник 98"/>
          <p:cNvSpPr/>
          <p:nvPr/>
        </p:nvSpPr>
        <p:spPr>
          <a:xfrm>
            <a:off x="6356756" y="3436720"/>
            <a:ext cx="678180" cy="3231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R="71755" algn="ctr">
              <a:lnSpc>
                <a:spcPct val="150000"/>
              </a:lnSpc>
              <a:spcAft>
                <a:spcPts val="800"/>
              </a:spcAft>
            </a:pPr>
            <a:r>
              <a:rPr lang="en-US" sz="1000" b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Py+src</a:t>
            </a:r>
            <a:endParaRPr lang="ru-RU" sz="1000" b="1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sp>
        <p:nvSpPr>
          <p:cNvPr id="100" name="Овал 99"/>
          <p:cNvSpPr/>
          <p:nvPr/>
        </p:nvSpPr>
        <p:spPr>
          <a:xfrm>
            <a:off x="4532076" y="1575179"/>
            <a:ext cx="133350" cy="122530"/>
          </a:xfrm>
          <a:prstGeom prst="ellipse">
            <a:avLst/>
          </a:prstGeom>
          <a:solidFill>
            <a:srgbClr val="FF00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101" name="Овал 100"/>
          <p:cNvSpPr/>
          <p:nvPr/>
        </p:nvSpPr>
        <p:spPr>
          <a:xfrm>
            <a:off x="4538918" y="1697709"/>
            <a:ext cx="133350" cy="122530"/>
          </a:xfrm>
          <a:prstGeom prst="ellipse">
            <a:avLst/>
          </a:prstGeom>
          <a:solidFill>
            <a:srgbClr val="FF00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102" name="Прямоугольник 101"/>
          <p:cNvSpPr/>
          <p:nvPr/>
        </p:nvSpPr>
        <p:spPr>
          <a:xfrm>
            <a:off x="4422714" y="1530386"/>
            <a:ext cx="969645" cy="2946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R="71755" algn="ctr">
              <a:lnSpc>
                <a:spcPct val="150000"/>
              </a:lnSpc>
              <a:spcAft>
                <a:spcPts val="800"/>
              </a:spcAft>
            </a:pPr>
            <a:r>
              <a:rPr lang="en-US" sz="1000" b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Py+chl</a:t>
            </a:r>
            <a:endParaRPr lang="ru-RU" sz="1000" b="1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sp>
        <p:nvSpPr>
          <p:cNvPr id="103" name="Овал 102"/>
          <p:cNvSpPr/>
          <p:nvPr/>
        </p:nvSpPr>
        <p:spPr>
          <a:xfrm>
            <a:off x="4562343" y="2179891"/>
            <a:ext cx="133350" cy="122530"/>
          </a:xfrm>
          <a:prstGeom prst="ellipse">
            <a:avLst/>
          </a:prstGeom>
          <a:solidFill>
            <a:srgbClr val="FF00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104" name="Овал 103"/>
          <p:cNvSpPr/>
          <p:nvPr/>
        </p:nvSpPr>
        <p:spPr>
          <a:xfrm>
            <a:off x="4580676" y="2280481"/>
            <a:ext cx="133350" cy="122530"/>
          </a:xfrm>
          <a:prstGeom prst="ellipse">
            <a:avLst/>
          </a:prstGeom>
          <a:solidFill>
            <a:srgbClr val="FF00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105" name="Прямоугольник 104"/>
          <p:cNvSpPr/>
          <p:nvPr/>
        </p:nvSpPr>
        <p:spPr>
          <a:xfrm>
            <a:off x="4474108" y="2109413"/>
            <a:ext cx="969645" cy="2946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R="71755" algn="ctr">
              <a:lnSpc>
                <a:spcPct val="150000"/>
              </a:lnSpc>
              <a:spcAft>
                <a:spcPts val="800"/>
              </a:spcAft>
            </a:pPr>
            <a:r>
              <a:rPr lang="en-US" sz="1000" b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Py+chl</a:t>
            </a:r>
            <a:endParaRPr lang="ru-RU" sz="1000" b="1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sp>
        <p:nvSpPr>
          <p:cNvPr id="3" name="Номер слайда 2">
            <a:extLst>
              <a:ext uri="{FF2B5EF4-FFF2-40B4-BE49-F238E27FC236}">
                <a16:creationId xmlns:a16="http://schemas.microsoft.com/office/drawing/2014/main" id="{D9D46F00-4617-8F19-B40C-84B60BF8F3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2240CE-82D0-450A-9966-52B283054DC1}" type="slidenum">
              <a:rPr lang="ru-RU" smtClean="0"/>
              <a:t>44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978639223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" name="Прямоугольник 91"/>
          <p:cNvSpPr/>
          <p:nvPr/>
        </p:nvSpPr>
        <p:spPr>
          <a:xfrm>
            <a:off x="-20231" y="6431166"/>
            <a:ext cx="8272951" cy="233686"/>
          </a:xfrm>
          <a:prstGeom prst="rect">
            <a:avLst/>
          </a:prstGeom>
          <a:solidFill>
            <a:srgbClr val="FF0000">
              <a:alpha val="63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88" name="Прямоугольник 87"/>
          <p:cNvSpPr/>
          <p:nvPr/>
        </p:nvSpPr>
        <p:spPr>
          <a:xfrm>
            <a:off x="-20229" y="6207661"/>
            <a:ext cx="8272950" cy="216461"/>
          </a:xfrm>
          <a:prstGeom prst="rect">
            <a:avLst/>
          </a:prstGeom>
          <a:solidFill>
            <a:srgbClr val="FFFF99">
              <a:alpha val="63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89" name="Прямоугольник 88"/>
          <p:cNvSpPr/>
          <p:nvPr/>
        </p:nvSpPr>
        <p:spPr>
          <a:xfrm>
            <a:off x="8352416" y="6029546"/>
            <a:ext cx="3803047" cy="295054"/>
          </a:xfrm>
          <a:prstGeom prst="rect">
            <a:avLst/>
          </a:prstGeom>
          <a:solidFill>
            <a:srgbClr val="FFFF99">
              <a:alpha val="63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61" name="Прямоугольник 60"/>
          <p:cNvSpPr/>
          <p:nvPr/>
        </p:nvSpPr>
        <p:spPr>
          <a:xfrm>
            <a:off x="8352415" y="6324599"/>
            <a:ext cx="3803048" cy="288483"/>
          </a:xfrm>
          <a:prstGeom prst="rect">
            <a:avLst/>
          </a:prstGeom>
          <a:solidFill>
            <a:srgbClr val="FF0000">
              <a:alpha val="63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pic>
        <p:nvPicPr>
          <p:cNvPr id="6" name="Рисунок 5"/>
          <p:cNvPicPr>
            <a:picLocks noChangeAspect="1"/>
          </p:cNvPicPr>
          <p:nvPr/>
        </p:nvPicPr>
        <p:blipFill rotWithShape="1">
          <a:blip r:embed="rId2"/>
          <a:srcRect b="41228"/>
          <a:stretch/>
        </p:blipFill>
        <p:spPr>
          <a:xfrm>
            <a:off x="-20218" y="6007221"/>
            <a:ext cx="8272938" cy="657630"/>
          </a:xfrm>
          <a:prstGeom prst="rect">
            <a:avLst/>
          </a:prstGeom>
        </p:spPr>
      </p:pic>
      <p:sp>
        <p:nvSpPr>
          <p:cNvPr id="25" name="Прямоугольник 24"/>
          <p:cNvSpPr/>
          <p:nvPr/>
        </p:nvSpPr>
        <p:spPr>
          <a:xfrm>
            <a:off x="-12" y="426908"/>
            <a:ext cx="12192012" cy="5236393"/>
          </a:xfrm>
          <a:prstGeom prst="rect">
            <a:avLst/>
          </a:prstGeom>
          <a:solidFill>
            <a:schemeClr val="accent2">
              <a:alpha val="29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5" name="Прямоугольник 4"/>
          <p:cNvSpPr/>
          <p:nvPr/>
        </p:nvSpPr>
        <p:spPr>
          <a:xfrm>
            <a:off x="-2" y="-12366"/>
            <a:ext cx="12192001" cy="434524"/>
          </a:xfrm>
          <a:prstGeom prst="rect">
            <a:avLst/>
          </a:prstGeom>
          <a:solidFill>
            <a:schemeClr val="accent1">
              <a:alpha val="19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2" name="Заголовок 1"/>
          <p:cNvSpPr>
            <a:spLocks noGrp="1"/>
          </p:cNvSpPr>
          <p:nvPr>
            <p:ph type="ctrTitle"/>
          </p:nvPr>
        </p:nvSpPr>
        <p:spPr>
          <a:xfrm>
            <a:off x="0" y="1459"/>
            <a:ext cx="12192000" cy="411624"/>
          </a:xfrm>
        </p:spPr>
        <p:txBody>
          <a:bodyPr>
            <a:noAutofit/>
          </a:bodyPr>
          <a:lstStyle/>
          <a:p>
            <a:r>
              <a:rPr lang="ru-RU" sz="2400" dirty="0">
                <a:latin typeface="Arial" panose="020B0604020202020204" pitchFamily="34" charset="0"/>
                <a:cs typeface="Arial" panose="020B0604020202020204" pitchFamily="34" charset="0"/>
              </a:rPr>
              <a:t>Скарновая стадия</a:t>
            </a:r>
          </a:p>
        </p:txBody>
      </p:sp>
      <p:grpSp>
        <p:nvGrpSpPr>
          <p:cNvPr id="37" name="Группа 36"/>
          <p:cNvGrpSpPr/>
          <p:nvPr/>
        </p:nvGrpSpPr>
        <p:grpSpPr>
          <a:xfrm>
            <a:off x="7822234" y="1074564"/>
            <a:ext cx="4426365" cy="3674834"/>
            <a:chOff x="7725686" y="2160456"/>
            <a:chExt cx="4449940" cy="2797516"/>
          </a:xfrm>
        </p:grpSpPr>
        <p:cxnSp>
          <p:nvCxnSpPr>
            <p:cNvPr id="22" name="Прямая соединительная линия 21"/>
            <p:cNvCxnSpPr/>
            <p:nvPr/>
          </p:nvCxnSpPr>
          <p:spPr>
            <a:xfrm flipH="1" flipV="1">
              <a:off x="10382250" y="4286416"/>
              <a:ext cx="606699" cy="293060"/>
            </a:xfrm>
            <a:prstGeom prst="line">
              <a:avLst/>
            </a:prstGeom>
            <a:ln w="57150">
              <a:solidFill>
                <a:srgbClr val="FFFE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pic>
          <p:nvPicPr>
            <p:cNvPr id="4" name="Рисунок 3"/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7725686" y="2160456"/>
              <a:ext cx="4390116" cy="2797516"/>
            </a:xfrm>
            <a:prstGeom prst="rect">
              <a:avLst/>
            </a:prstGeom>
          </p:spPr>
        </p:pic>
        <p:sp>
          <p:nvSpPr>
            <p:cNvPr id="52" name="Подзаголовок 2"/>
            <p:cNvSpPr txBox="1">
              <a:spLocks/>
            </p:cNvSpPr>
            <p:nvPr/>
          </p:nvSpPr>
          <p:spPr>
            <a:xfrm>
              <a:off x="10469255" y="2278731"/>
              <a:ext cx="871907" cy="425061"/>
            </a:xfrm>
            <a:prstGeom prst="rect">
              <a:avLst/>
            </a:prstGeom>
          </p:spPr>
          <p:txBody>
            <a:bodyPr vert="horz" lIns="91440" tIns="45720" rIns="91440" bIns="45720" rtlCol="0">
              <a:noAutofit/>
            </a:bodyPr>
            <a:lstStyle>
              <a:lvl1pPr marL="0" indent="0" algn="ctr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None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0"/>
                </a:spcBef>
              </a:pPr>
              <a:r>
                <a:rPr lang="en-US" sz="2000" b="1" dirty="0">
                  <a:solidFill>
                    <a:srgbClr val="FFFF0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Qtz</a:t>
              </a:r>
              <a:endParaRPr lang="ru-RU" sz="2000" b="1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53" name="Подзаголовок 2"/>
            <p:cNvSpPr txBox="1">
              <a:spLocks/>
            </p:cNvSpPr>
            <p:nvPr/>
          </p:nvSpPr>
          <p:spPr>
            <a:xfrm>
              <a:off x="8898335" y="2816806"/>
              <a:ext cx="2936801" cy="895706"/>
            </a:xfrm>
            <a:prstGeom prst="rect">
              <a:avLst/>
            </a:prstGeom>
          </p:spPr>
          <p:txBody>
            <a:bodyPr vert="horz" lIns="91440" tIns="45720" rIns="91440" bIns="45720" rtlCol="0">
              <a:noAutofit/>
            </a:bodyPr>
            <a:lstStyle>
              <a:lvl1pPr marL="0" indent="0" algn="ctr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None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0"/>
                </a:spcBef>
              </a:pPr>
              <a:r>
                <a:rPr lang="en-US" b="1" dirty="0">
                  <a:solidFill>
                    <a:srgbClr val="FFFF99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01 (Grs) Ca</a:t>
              </a:r>
              <a:r>
                <a:rPr lang="en-US" sz="1800" b="1" dirty="0">
                  <a:solidFill>
                    <a:srgbClr val="FFFF99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3</a:t>
              </a:r>
              <a:r>
                <a:rPr lang="en-US" b="1" dirty="0">
                  <a:solidFill>
                    <a:srgbClr val="FFFF99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Al</a:t>
              </a:r>
              <a:r>
                <a:rPr lang="ru-RU" sz="1800" b="1" dirty="0">
                  <a:solidFill>
                    <a:srgbClr val="FFFF99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2</a:t>
              </a:r>
              <a:r>
                <a:rPr lang="en-US" b="1" dirty="0">
                  <a:solidFill>
                    <a:srgbClr val="FFFF99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(SiO</a:t>
              </a:r>
              <a:r>
                <a:rPr lang="en-US" sz="1800" b="1" dirty="0">
                  <a:solidFill>
                    <a:srgbClr val="FFFF99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4</a:t>
              </a:r>
              <a:r>
                <a:rPr lang="en-US" b="1" dirty="0">
                  <a:solidFill>
                    <a:srgbClr val="FFFF99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)</a:t>
              </a:r>
              <a:r>
                <a:rPr lang="en-US" sz="1800" b="1" dirty="0">
                  <a:solidFill>
                    <a:srgbClr val="FFFF99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3</a:t>
              </a:r>
              <a:r>
                <a:rPr lang="ru-RU" b="1" dirty="0">
                  <a:solidFill>
                    <a:srgbClr val="FFFF99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  </a:t>
              </a:r>
            </a:p>
            <a:p>
              <a:pPr>
                <a:lnSpc>
                  <a:spcPct val="100000"/>
                </a:lnSpc>
                <a:spcBef>
                  <a:spcPts val="0"/>
                </a:spcBef>
              </a:pPr>
              <a:endParaRPr lang="ru-RU" b="1" dirty="0">
                <a:solidFill>
                  <a:schemeClr val="accent2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cxnSp>
          <p:nvCxnSpPr>
            <p:cNvPr id="55" name="Прямая соединительная линия 54"/>
            <p:cNvCxnSpPr/>
            <p:nvPr/>
          </p:nvCxnSpPr>
          <p:spPr>
            <a:xfrm flipH="1" flipV="1">
              <a:off x="10217952" y="3997851"/>
              <a:ext cx="492595" cy="250087"/>
            </a:xfrm>
            <a:prstGeom prst="line">
              <a:avLst/>
            </a:prstGeom>
            <a:ln w="571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Подзаголовок 2"/>
            <p:cNvSpPr txBox="1">
              <a:spLocks/>
            </p:cNvSpPr>
            <p:nvPr/>
          </p:nvSpPr>
          <p:spPr>
            <a:xfrm>
              <a:off x="9317900" y="4173403"/>
              <a:ext cx="2857726" cy="699071"/>
            </a:xfrm>
            <a:prstGeom prst="rect">
              <a:avLst/>
            </a:prstGeom>
          </p:spPr>
          <p:txBody>
            <a:bodyPr vert="horz" lIns="91440" tIns="45720" rIns="91440" bIns="45720" rtlCol="0">
              <a:noAutofit/>
            </a:bodyPr>
            <a:lstStyle>
              <a:lvl1pPr marL="0" indent="0" algn="ctr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None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0"/>
                </a:spcBef>
              </a:pPr>
              <a:r>
                <a:rPr lang="en-US" b="1" dirty="0">
                  <a:solidFill>
                    <a:srgbClr val="FF000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02 (And)</a:t>
              </a:r>
              <a:endParaRPr lang="ru-RU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  <a:p>
              <a:pPr>
                <a:lnSpc>
                  <a:spcPct val="100000"/>
                </a:lnSpc>
                <a:spcBef>
                  <a:spcPts val="0"/>
                </a:spcBef>
              </a:pPr>
              <a:r>
                <a:rPr lang="en-US" b="1" dirty="0">
                  <a:solidFill>
                    <a:srgbClr val="FF000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Ca</a:t>
              </a:r>
              <a:r>
                <a:rPr lang="en-US" sz="1800" b="1" dirty="0">
                  <a:solidFill>
                    <a:srgbClr val="FF000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3</a:t>
              </a:r>
              <a:r>
                <a:rPr lang="en-US" b="1" dirty="0">
                  <a:solidFill>
                    <a:srgbClr val="FF000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Fe</a:t>
              </a:r>
              <a:r>
                <a:rPr lang="ru-RU" sz="1800" b="1" dirty="0">
                  <a:solidFill>
                    <a:srgbClr val="FF000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2</a:t>
              </a:r>
              <a:r>
                <a:rPr lang="en-US" b="1" dirty="0">
                  <a:solidFill>
                    <a:srgbClr val="FF000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(SiO</a:t>
              </a:r>
              <a:r>
                <a:rPr lang="en-US" sz="1800" b="1" dirty="0">
                  <a:solidFill>
                    <a:srgbClr val="FF000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4</a:t>
              </a:r>
              <a:r>
                <a:rPr lang="en-US" b="1" dirty="0">
                  <a:solidFill>
                    <a:srgbClr val="FF000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)</a:t>
              </a:r>
              <a:r>
                <a:rPr lang="en-US" sz="1800" b="1" dirty="0">
                  <a:solidFill>
                    <a:srgbClr val="FF000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3</a:t>
              </a:r>
              <a:r>
                <a:rPr lang="ru-RU" b="1" dirty="0">
                  <a:solidFill>
                    <a:srgbClr val="FF000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 </a:t>
              </a:r>
            </a:p>
          </p:txBody>
        </p:sp>
        <p:cxnSp>
          <p:nvCxnSpPr>
            <p:cNvPr id="58" name="Прямая соединительная линия 57"/>
            <p:cNvCxnSpPr/>
            <p:nvPr/>
          </p:nvCxnSpPr>
          <p:spPr>
            <a:xfrm flipH="1" flipV="1">
              <a:off x="10981410" y="2640007"/>
              <a:ext cx="416440" cy="435123"/>
            </a:xfrm>
            <a:prstGeom prst="line">
              <a:avLst/>
            </a:prstGeom>
            <a:ln w="57150">
              <a:solidFill>
                <a:srgbClr val="FFFE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Подзаголовок 2"/>
            <p:cNvSpPr txBox="1">
              <a:spLocks/>
            </p:cNvSpPr>
            <p:nvPr/>
          </p:nvSpPr>
          <p:spPr>
            <a:xfrm>
              <a:off x="8031654" y="2305662"/>
              <a:ext cx="1065816" cy="425061"/>
            </a:xfrm>
            <a:prstGeom prst="rect">
              <a:avLst/>
            </a:prstGeom>
          </p:spPr>
          <p:txBody>
            <a:bodyPr vert="horz" lIns="91440" tIns="45720" rIns="91440" bIns="45720" rtlCol="0">
              <a:noAutofit/>
            </a:bodyPr>
            <a:lstStyle>
              <a:lvl1pPr marL="0" indent="0" algn="ctr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None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0"/>
                </a:spcBef>
              </a:pPr>
              <a:r>
                <a:rPr lang="en-US" sz="2000" b="1" dirty="0">
                  <a:solidFill>
                    <a:srgbClr val="FFFF0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Calcite</a:t>
              </a:r>
              <a:endParaRPr lang="ru-RU" sz="2000" b="1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sp>
        <p:nvSpPr>
          <p:cNvPr id="78" name="Подзаголовок 2"/>
          <p:cNvSpPr txBox="1">
            <a:spLocks/>
          </p:cNvSpPr>
          <p:nvPr/>
        </p:nvSpPr>
        <p:spPr>
          <a:xfrm>
            <a:off x="8226301" y="5951783"/>
            <a:ext cx="3929163" cy="6613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ru-RU" sz="2000" b="1" dirty="0">
                <a:latin typeface="Arial" panose="020B0604020202020204" pitchFamily="34" charset="0"/>
                <a:cs typeface="Arial" panose="020B0604020202020204" pitchFamily="34" charset="0"/>
              </a:rPr>
              <a:t>01</a:t>
            </a:r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 -</a:t>
            </a:r>
            <a:r>
              <a:rPr lang="ru-RU" sz="2000" b="1" dirty="0">
                <a:latin typeface="Arial" panose="020B0604020202020204" pitchFamily="34" charset="0"/>
                <a:cs typeface="Arial" panose="020B0604020202020204" pitchFamily="34" charset="0"/>
              </a:rPr>
              <a:t> гранат-гроссуляр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ru-RU" sz="2000" b="1" dirty="0">
                <a:latin typeface="Arial" panose="020B0604020202020204" pitchFamily="34" charset="0"/>
                <a:cs typeface="Arial" panose="020B0604020202020204" pitchFamily="34" charset="0"/>
              </a:rPr>
              <a:t>02 </a:t>
            </a:r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- </a:t>
            </a:r>
            <a:r>
              <a:rPr lang="ru-RU" sz="2000" b="1" dirty="0">
                <a:latin typeface="Arial" panose="020B0604020202020204" pitchFamily="34" charset="0"/>
                <a:cs typeface="Arial" panose="020B0604020202020204" pitchFamily="34" charset="0"/>
              </a:rPr>
              <a:t>гранат-андрадит</a:t>
            </a:r>
          </a:p>
        </p:txBody>
      </p:sp>
      <p:sp>
        <p:nvSpPr>
          <p:cNvPr id="41" name="Подзаголовок 2"/>
          <p:cNvSpPr txBox="1">
            <a:spLocks/>
          </p:cNvSpPr>
          <p:nvPr/>
        </p:nvSpPr>
        <p:spPr>
          <a:xfrm>
            <a:off x="-4489" y="540673"/>
            <a:ext cx="3731989" cy="486299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ru-RU" sz="1400" b="1" dirty="0">
                <a:latin typeface="Arial" panose="020B0604020202020204" pitchFamily="34" charset="0"/>
                <a:cs typeface="Arial" panose="020B0604020202020204" pitchFamily="34" charset="0"/>
              </a:rPr>
              <a:t>Фото шлифа, обр. Н-26-04-</a:t>
            </a: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2</a:t>
            </a:r>
            <a:endParaRPr lang="ru-RU" sz="1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ru-RU" sz="1200" dirty="0">
                <a:latin typeface="Arial" panose="020B0604020202020204" pitchFamily="34" charset="0"/>
                <a:cs typeface="Arial" panose="020B0604020202020204" pitchFamily="34" charset="0"/>
              </a:rPr>
              <a:t>(изображение в проходящем свете, николи 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X</a:t>
            </a:r>
            <a:r>
              <a:rPr lang="ru-RU" sz="1200" dirty="0">
                <a:latin typeface="Arial" panose="020B0604020202020204" pitchFamily="34" charset="0"/>
                <a:cs typeface="Arial" panose="020B0604020202020204" pitchFamily="34" charset="0"/>
              </a:rPr>
              <a:t>).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endParaRPr lang="ru-RU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</a:pPr>
            <a:endParaRPr lang="ru-RU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2" name="Подзаголовок 2"/>
          <p:cNvSpPr txBox="1">
            <a:spLocks/>
          </p:cNvSpPr>
          <p:nvPr/>
        </p:nvSpPr>
        <p:spPr>
          <a:xfrm>
            <a:off x="-35400" y="4777466"/>
            <a:ext cx="3782596" cy="1142113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ru-RU" sz="1400" b="1" dirty="0">
                <a:latin typeface="Arial" panose="020B0604020202020204" pitchFamily="34" charset="0"/>
                <a:cs typeface="Arial" panose="020B0604020202020204" pitchFamily="34" charset="0"/>
              </a:rPr>
              <a:t>Скарнированный (изотропный гранат, эпидот с яркими сарафанными цветами интерференции) андезибазальт.</a:t>
            </a:r>
          </a:p>
        </p:txBody>
      </p:sp>
      <p:sp>
        <p:nvSpPr>
          <p:cNvPr id="43" name="Подзаголовок 2"/>
          <p:cNvSpPr txBox="1">
            <a:spLocks/>
          </p:cNvSpPr>
          <p:nvPr/>
        </p:nvSpPr>
        <p:spPr>
          <a:xfrm>
            <a:off x="3739271" y="536423"/>
            <a:ext cx="4035011" cy="490549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ru-RU" sz="1400" b="1" dirty="0">
                <a:latin typeface="Arial" panose="020B0604020202020204" pitchFamily="34" charset="0"/>
                <a:cs typeface="Arial" panose="020B0604020202020204" pitchFamily="34" charset="0"/>
              </a:rPr>
              <a:t>Изображение в обратно-рассеянных электронах, обр. Н-6-0</a:t>
            </a: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2</a:t>
            </a:r>
            <a:endParaRPr lang="ru-RU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</a:pPr>
            <a:endParaRPr lang="ru-RU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5" name="Подзаголовок 2"/>
          <p:cNvSpPr txBox="1">
            <a:spLocks/>
          </p:cNvSpPr>
          <p:nvPr/>
        </p:nvSpPr>
        <p:spPr>
          <a:xfrm>
            <a:off x="7813679" y="536424"/>
            <a:ext cx="4378311" cy="48748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ru-RU" sz="1400" b="1" dirty="0">
                <a:latin typeface="Arial" panose="020B0604020202020204" pitchFamily="34" charset="0"/>
                <a:cs typeface="Arial" panose="020B0604020202020204" pitchFamily="34" charset="0"/>
              </a:rPr>
              <a:t>Изображение в обратно-рассеянных электронах, обр. Н-6-0</a:t>
            </a: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2</a:t>
            </a:r>
            <a:endParaRPr lang="ru-RU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</a:pPr>
            <a:endParaRPr lang="ru-RU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6" name="Подзаголовок 2"/>
          <p:cNvSpPr txBox="1">
            <a:spLocks/>
          </p:cNvSpPr>
          <p:nvPr/>
        </p:nvSpPr>
        <p:spPr>
          <a:xfrm>
            <a:off x="7802215" y="4707042"/>
            <a:ext cx="4389786" cy="1133685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ru-RU" sz="1400" b="1" dirty="0">
                <a:latin typeface="Arial" panose="020B0604020202020204" pitchFamily="34" charset="0"/>
                <a:cs typeface="Arial" panose="020B0604020202020204" pitchFamily="34" charset="0"/>
              </a:rPr>
              <a:t>Скарн по андезибазальту. Гранат образует структуру распада твёрдого раствора. </a:t>
            </a:r>
            <a:endParaRPr lang="en-US" sz="1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ru-RU" sz="1400" b="1" dirty="0">
                <a:solidFill>
                  <a:schemeClr val="accent2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01 (более тёмные участки) – гроссуляр</a:t>
            </a:r>
            <a:r>
              <a:rPr lang="ru-RU" sz="1400" b="1" dirty="0">
                <a:latin typeface="Arial" panose="020B0604020202020204" pitchFamily="34" charset="0"/>
                <a:cs typeface="Arial" panose="020B0604020202020204" pitchFamily="34" charset="0"/>
              </a:rPr>
              <a:t>,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ru-RU" sz="14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02 (более светлые участки) – андрадит</a:t>
            </a:r>
          </a:p>
        </p:txBody>
      </p:sp>
      <p:sp>
        <p:nvSpPr>
          <p:cNvPr id="47" name="Подзаголовок 2"/>
          <p:cNvSpPr txBox="1">
            <a:spLocks/>
          </p:cNvSpPr>
          <p:nvPr/>
        </p:nvSpPr>
        <p:spPr>
          <a:xfrm>
            <a:off x="3767213" y="4779478"/>
            <a:ext cx="4035002" cy="80761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ru-RU" sz="1400" b="1" dirty="0">
                <a:latin typeface="Arial" panose="020B0604020202020204" pitchFamily="34" charset="0"/>
                <a:cs typeface="Arial" panose="020B0604020202020204" pitchFamily="34" charset="0"/>
              </a:rPr>
              <a:t>Окварцованный, карбонатизированный гранатовый скарн по основному-ультраосновному магматиту.</a:t>
            </a:r>
            <a:endParaRPr lang="ru-RU" sz="1400" b="1" dirty="0">
              <a:solidFill>
                <a:srgbClr val="00B05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17" name="Группа 16"/>
          <p:cNvGrpSpPr/>
          <p:nvPr/>
        </p:nvGrpSpPr>
        <p:grpSpPr>
          <a:xfrm>
            <a:off x="26034" y="1077559"/>
            <a:ext cx="3746173" cy="3694738"/>
            <a:chOff x="-10111" y="1288477"/>
            <a:chExt cx="3746173" cy="3439884"/>
          </a:xfrm>
        </p:grpSpPr>
        <p:grpSp>
          <p:nvGrpSpPr>
            <p:cNvPr id="81" name="Группа 80"/>
            <p:cNvGrpSpPr/>
            <p:nvPr/>
          </p:nvGrpSpPr>
          <p:grpSpPr>
            <a:xfrm>
              <a:off x="-10111" y="1288477"/>
              <a:ext cx="3746173" cy="3439884"/>
              <a:chOff x="56686" y="2160456"/>
              <a:chExt cx="3777811" cy="2815079"/>
            </a:xfrm>
          </p:grpSpPr>
          <p:pic>
            <p:nvPicPr>
              <p:cNvPr id="7" name="Рисунок 6"/>
              <p:cNvPicPr>
                <a:picLocks noChangeAspect="1"/>
              </p:cNvPicPr>
              <p:nvPr/>
            </p:nvPicPr>
            <p:blipFill>
              <a:blip r:embed="rId4" cstate="print"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tretch>
                <a:fillRect/>
              </a:stretch>
            </p:blipFill>
            <p:spPr>
              <a:xfrm>
                <a:off x="56686" y="2160456"/>
                <a:ext cx="3777811" cy="2797632"/>
              </a:xfrm>
              <a:prstGeom prst="rect">
                <a:avLst/>
              </a:prstGeom>
            </p:spPr>
          </p:pic>
          <p:sp>
            <p:nvSpPr>
              <p:cNvPr id="70" name="Подзаголовок 2"/>
              <p:cNvSpPr txBox="1">
                <a:spLocks/>
              </p:cNvSpPr>
              <p:nvPr/>
            </p:nvSpPr>
            <p:spPr>
              <a:xfrm>
                <a:off x="1654671" y="2460049"/>
                <a:ext cx="871907" cy="425061"/>
              </a:xfrm>
              <a:prstGeom prst="rect">
                <a:avLst/>
              </a:prstGeom>
            </p:spPr>
            <p:txBody>
              <a:bodyPr vert="horz" lIns="91440" tIns="45720" rIns="91440" bIns="45720" rtlCol="0">
                <a:noAutofit/>
              </a:bodyPr>
              <a:lstStyle>
                <a:lvl1pPr marL="0" indent="0" algn="ctr" defTabSz="9144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Font typeface="Arial" panose="020B0604020202020204" pitchFamily="34" charset="0"/>
                  <a:buNone/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indent="0" algn="ctr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None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0" algn="ctr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None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indent="0" algn="ctr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None/>
                  <a:defRPr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indent="0" algn="ctr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None/>
                  <a:defRPr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indent="0" algn="ctr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None/>
                  <a:defRPr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indent="0" algn="ctr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None/>
                  <a:defRPr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indent="0" algn="ctr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None/>
                  <a:defRPr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indent="0" algn="ctr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None/>
                  <a:defRPr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00000"/>
                  </a:lnSpc>
                  <a:spcBef>
                    <a:spcPts val="0"/>
                  </a:spcBef>
                </a:pPr>
                <a:r>
                  <a:rPr lang="en-US" sz="2000" b="1" dirty="0">
                    <a:solidFill>
                      <a:srgbClr val="FFFF00"/>
                    </a:solidFill>
                    <a:latin typeface="Arial" panose="020B0604020202020204" pitchFamily="34" charset="0"/>
                    <a:cs typeface="Arial" panose="020B0604020202020204" pitchFamily="34" charset="0"/>
                  </a:rPr>
                  <a:t>Qtz</a:t>
                </a:r>
                <a:endParaRPr lang="ru-RU" sz="2000" b="1" dirty="0">
                  <a:solidFill>
                    <a:srgbClr val="FFFF00"/>
                  </a:solidFill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71" name="Подзаголовок 2"/>
              <p:cNvSpPr txBox="1">
                <a:spLocks/>
              </p:cNvSpPr>
              <p:nvPr/>
            </p:nvSpPr>
            <p:spPr>
              <a:xfrm>
                <a:off x="1218021" y="3497086"/>
                <a:ext cx="1248909" cy="425061"/>
              </a:xfrm>
              <a:prstGeom prst="rect">
                <a:avLst/>
              </a:prstGeom>
            </p:spPr>
            <p:txBody>
              <a:bodyPr vert="horz" lIns="91440" tIns="45720" rIns="91440" bIns="45720" rtlCol="0">
                <a:noAutofit/>
              </a:bodyPr>
              <a:lstStyle>
                <a:lvl1pPr marL="0" indent="0" algn="ctr" defTabSz="9144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Font typeface="Arial" panose="020B0604020202020204" pitchFamily="34" charset="0"/>
                  <a:buNone/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indent="0" algn="ctr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None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0" algn="ctr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None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indent="0" algn="ctr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None/>
                  <a:defRPr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indent="0" algn="ctr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None/>
                  <a:defRPr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indent="0" algn="ctr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None/>
                  <a:defRPr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indent="0" algn="ctr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None/>
                  <a:defRPr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indent="0" algn="ctr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None/>
                  <a:defRPr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indent="0" algn="ctr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None/>
                  <a:defRPr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00000"/>
                  </a:lnSpc>
                  <a:spcBef>
                    <a:spcPts val="0"/>
                  </a:spcBef>
                </a:pPr>
                <a:r>
                  <a:rPr lang="en-US" sz="2000" b="1" dirty="0">
                    <a:solidFill>
                      <a:srgbClr val="FFFF00"/>
                    </a:solidFill>
                    <a:latin typeface="Arial" panose="020B0604020202020204" pitchFamily="34" charset="0"/>
                    <a:cs typeface="Arial" panose="020B0604020202020204" pitchFamily="34" charset="0"/>
                  </a:rPr>
                  <a:t>Chlorite</a:t>
                </a:r>
                <a:endParaRPr lang="ru-RU" sz="2000" b="1" dirty="0">
                  <a:solidFill>
                    <a:srgbClr val="FFFF00"/>
                  </a:solidFill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72" name="Подзаголовок 2"/>
              <p:cNvSpPr txBox="1">
                <a:spLocks/>
              </p:cNvSpPr>
              <p:nvPr/>
            </p:nvSpPr>
            <p:spPr>
              <a:xfrm>
                <a:off x="1218717" y="4550474"/>
                <a:ext cx="871907" cy="425061"/>
              </a:xfrm>
              <a:prstGeom prst="rect">
                <a:avLst/>
              </a:prstGeom>
            </p:spPr>
            <p:txBody>
              <a:bodyPr vert="horz" lIns="91440" tIns="45720" rIns="91440" bIns="45720" rtlCol="0">
                <a:noAutofit/>
              </a:bodyPr>
              <a:lstStyle>
                <a:lvl1pPr marL="0" indent="0" algn="ctr" defTabSz="9144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Font typeface="Arial" panose="020B0604020202020204" pitchFamily="34" charset="0"/>
                  <a:buNone/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indent="0" algn="ctr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None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0" algn="ctr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None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indent="0" algn="ctr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None/>
                  <a:defRPr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indent="0" algn="ctr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None/>
                  <a:defRPr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indent="0" algn="ctr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None/>
                  <a:defRPr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indent="0" algn="ctr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None/>
                  <a:defRPr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indent="0" algn="ctr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None/>
                  <a:defRPr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indent="0" algn="ctr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None/>
                  <a:defRPr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00000"/>
                  </a:lnSpc>
                  <a:spcBef>
                    <a:spcPts val="0"/>
                  </a:spcBef>
                </a:pPr>
                <a:r>
                  <a:rPr lang="en-US" sz="2000" b="1" dirty="0">
                    <a:solidFill>
                      <a:schemeClr val="bg1"/>
                    </a:solidFill>
                    <a:latin typeface="Arial" panose="020B0604020202020204" pitchFamily="34" charset="0"/>
                    <a:cs typeface="Arial" panose="020B0604020202020204" pitchFamily="34" charset="0"/>
                  </a:rPr>
                  <a:t>Ep</a:t>
                </a:r>
                <a:endParaRPr lang="ru-RU" sz="2000" b="1" dirty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73" name="Подзаголовок 2"/>
              <p:cNvSpPr txBox="1">
                <a:spLocks/>
              </p:cNvSpPr>
              <p:nvPr/>
            </p:nvSpPr>
            <p:spPr>
              <a:xfrm>
                <a:off x="2161921" y="4182093"/>
                <a:ext cx="871907" cy="425061"/>
              </a:xfrm>
              <a:prstGeom prst="rect">
                <a:avLst/>
              </a:prstGeom>
            </p:spPr>
            <p:txBody>
              <a:bodyPr vert="horz" lIns="91440" tIns="45720" rIns="91440" bIns="45720" rtlCol="0">
                <a:noAutofit/>
              </a:bodyPr>
              <a:lstStyle>
                <a:lvl1pPr marL="0" indent="0" algn="ctr" defTabSz="9144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Font typeface="Arial" panose="020B0604020202020204" pitchFamily="34" charset="0"/>
                  <a:buNone/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indent="0" algn="ctr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None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0" algn="ctr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None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indent="0" algn="ctr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None/>
                  <a:defRPr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indent="0" algn="ctr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None/>
                  <a:defRPr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indent="0" algn="ctr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None/>
                  <a:defRPr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indent="0" algn="ctr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None/>
                  <a:defRPr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indent="0" algn="ctr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None/>
                  <a:defRPr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indent="0" algn="ctr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None/>
                  <a:defRPr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00000"/>
                  </a:lnSpc>
                  <a:spcBef>
                    <a:spcPts val="0"/>
                  </a:spcBef>
                </a:pPr>
                <a:r>
                  <a:rPr lang="en-US" sz="2000" b="1" dirty="0">
                    <a:solidFill>
                      <a:srgbClr val="FFFF00"/>
                    </a:solidFill>
                    <a:latin typeface="Arial" panose="020B0604020202020204" pitchFamily="34" charset="0"/>
                    <a:cs typeface="Arial" panose="020B0604020202020204" pitchFamily="34" charset="0"/>
                  </a:rPr>
                  <a:t>Grt</a:t>
                </a:r>
                <a:endParaRPr lang="ru-RU" sz="2000" b="1" dirty="0">
                  <a:solidFill>
                    <a:srgbClr val="FFFF00"/>
                  </a:solidFill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  <p:cxnSp>
            <p:nvCxnSpPr>
              <p:cNvPr id="74" name="Прямая соединительная линия 73"/>
              <p:cNvCxnSpPr/>
              <p:nvPr/>
            </p:nvCxnSpPr>
            <p:spPr>
              <a:xfrm flipH="1">
                <a:off x="203932" y="2938363"/>
                <a:ext cx="482333" cy="637199"/>
              </a:xfrm>
              <a:prstGeom prst="line">
                <a:avLst/>
              </a:prstGeom>
              <a:ln w="57150">
                <a:solidFill>
                  <a:srgbClr val="FFFF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75" name="Подзаголовок 2"/>
              <p:cNvSpPr txBox="1">
                <a:spLocks/>
              </p:cNvSpPr>
              <p:nvPr/>
            </p:nvSpPr>
            <p:spPr>
              <a:xfrm>
                <a:off x="146855" y="2623856"/>
                <a:ext cx="1122275" cy="425061"/>
              </a:xfrm>
              <a:prstGeom prst="rect">
                <a:avLst/>
              </a:prstGeom>
            </p:spPr>
            <p:txBody>
              <a:bodyPr vert="horz" lIns="91440" tIns="45720" rIns="91440" bIns="45720" rtlCol="0">
                <a:noAutofit/>
              </a:bodyPr>
              <a:lstStyle>
                <a:lvl1pPr marL="0" indent="0" algn="ctr" defTabSz="9144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Font typeface="Arial" panose="020B0604020202020204" pitchFamily="34" charset="0"/>
                  <a:buNone/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indent="0" algn="ctr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None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0" algn="ctr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None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indent="0" algn="ctr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None/>
                  <a:defRPr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indent="0" algn="ctr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None/>
                  <a:defRPr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indent="0" algn="ctr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None/>
                  <a:defRPr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indent="0" algn="ctr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None/>
                  <a:defRPr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indent="0" algn="ctr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None/>
                  <a:defRPr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indent="0" algn="ctr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None/>
                  <a:defRPr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00000"/>
                  </a:lnSpc>
                  <a:spcBef>
                    <a:spcPts val="0"/>
                  </a:spcBef>
                </a:pPr>
                <a:r>
                  <a:rPr lang="en-US" sz="2000" b="1" dirty="0">
                    <a:solidFill>
                      <a:srgbClr val="FFFF00"/>
                    </a:solidFill>
                    <a:latin typeface="Arial" panose="020B0604020202020204" pitchFamily="34" charset="0"/>
                    <a:cs typeface="Arial" panose="020B0604020202020204" pitchFamily="34" charset="0"/>
                  </a:rPr>
                  <a:t>Calcite</a:t>
                </a:r>
                <a:endParaRPr lang="ru-RU" sz="2000" b="1" dirty="0">
                  <a:solidFill>
                    <a:srgbClr val="FFFF00"/>
                  </a:solidFill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</p:grpSp>
        <p:cxnSp>
          <p:nvCxnSpPr>
            <p:cNvPr id="77" name="Прямая соединительная линия 76"/>
            <p:cNvCxnSpPr/>
            <p:nvPr/>
          </p:nvCxnSpPr>
          <p:spPr>
            <a:xfrm>
              <a:off x="2006793" y="1988885"/>
              <a:ext cx="821349" cy="591441"/>
            </a:xfrm>
            <a:prstGeom prst="line">
              <a:avLst/>
            </a:prstGeom>
            <a:ln w="57150">
              <a:solidFill>
                <a:srgbClr val="FFFF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84" name="Прямая соединительная линия 83"/>
          <p:cNvCxnSpPr/>
          <p:nvPr/>
        </p:nvCxnSpPr>
        <p:spPr>
          <a:xfrm flipH="1" flipV="1">
            <a:off x="10352608" y="2795811"/>
            <a:ext cx="193369" cy="473396"/>
          </a:xfrm>
          <a:prstGeom prst="line">
            <a:avLst/>
          </a:prstGeom>
          <a:ln w="57150">
            <a:solidFill>
              <a:srgbClr val="FFFF9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5" name="Подзаголовок 2"/>
          <p:cNvSpPr txBox="1">
            <a:spLocks/>
          </p:cNvSpPr>
          <p:nvPr/>
        </p:nvSpPr>
        <p:spPr>
          <a:xfrm>
            <a:off x="-79486" y="5637749"/>
            <a:ext cx="8431903" cy="26337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ru-RU" sz="1300" b="1" dirty="0">
                <a:latin typeface="Arial" panose="020B0604020202020204" pitchFamily="34" charset="0"/>
                <a:cs typeface="Arial" panose="020B0604020202020204" pitchFamily="34" charset="0"/>
              </a:rPr>
              <a:t>Химический состав минералов из образца Н-6-02 по результатам микрозондового анализа, мас. %. </a:t>
            </a:r>
          </a:p>
        </p:txBody>
      </p:sp>
      <p:pic>
        <p:nvPicPr>
          <p:cNvPr id="8" name="Рисунок 7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816914" y="1077560"/>
            <a:ext cx="3907080" cy="3671838"/>
          </a:xfrm>
          <a:prstGeom prst="rect">
            <a:avLst/>
          </a:prstGeom>
        </p:spPr>
      </p:pic>
      <p:cxnSp>
        <p:nvCxnSpPr>
          <p:cNvPr id="40" name="Прямая соединительная линия 39"/>
          <p:cNvCxnSpPr/>
          <p:nvPr/>
        </p:nvCxnSpPr>
        <p:spPr>
          <a:xfrm flipH="1" flipV="1">
            <a:off x="5911683" y="3103032"/>
            <a:ext cx="495080" cy="888579"/>
          </a:xfrm>
          <a:prstGeom prst="line">
            <a:avLst/>
          </a:prstGeom>
          <a:ln w="5715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Прямая соединительная линия 43"/>
          <p:cNvCxnSpPr/>
          <p:nvPr/>
        </p:nvCxnSpPr>
        <p:spPr>
          <a:xfrm flipV="1">
            <a:off x="6417081" y="3163636"/>
            <a:ext cx="91826" cy="827975"/>
          </a:xfrm>
          <a:prstGeom prst="line">
            <a:avLst/>
          </a:prstGeom>
          <a:ln w="5715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8" name="Подзаголовок 2"/>
          <p:cNvSpPr txBox="1">
            <a:spLocks/>
          </p:cNvSpPr>
          <p:nvPr/>
        </p:nvSpPr>
        <p:spPr>
          <a:xfrm>
            <a:off x="5983013" y="3951502"/>
            <a:ext cx="864605" cy="519403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US" sz="2000" b="1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Grt</a:t>
            </a:r>
            <a:endParaRPr lang="ru-RU" sz="2000" b="1" dirty="0">
              <a:solidFill>
                <a:srgbClr val="FFFF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50" name="Прямая соединительная линия 49"/>
          <p:cNvCxnSpPr/>
          <p:nvPr/>
        </p:nvCxnSpPr>
        <p:spPr>
          <a:xfrm>
            <a:off x="4244763" y="3822558"/>
            <a:ext cx="387180" cy="508532"/>
          </a:xfrm>
          <a:prstGeom prst="line">
            <a:avLst/>
          </a:prstGeom>
          <a:ln w="5715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4" name="Подзаголовок 2"/>
          <p:cNvSpPr txBox="1">
            <a:spLocks/>
          </p:cNvSpPr>
          <p:nvPr/>
        </p:nvSpPr>
        <p:spPr>
          <a:xfrm>
            <a:off x="4213965" y="4315923"/>
            <a:ext cx="864605" cy="519403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US" sz="2000" b="1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Qtz</a:t>
            </a:r>
            <a:endParaRPr lang="ru-RU" sz="2000" b="1" dirty="0">
              <a:solidFill>
                <a:srgbClr val="FFFF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57" name="Прямая соединительная линия 56"/>
          <p:cNvCxnSpPr/>
          <p:nvPr/>
        </p:nvCxnSpPr>
        <p:spPr>
          <a:xfrm flipH="1">
            <a:off x="5310565" y="1536264"/>
            <a:ext cx="1542088" cy="566927"/>
          </a:xfrm>
          <a:prstGeom prst="line">
            <a:avLst/>
          </a:prstGeom>
          <a:ln w="5715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0" name="Подзаголовок 2"/>
          <p:cNvSpPr txBox="1">
            <a:spLocks/>
          </p:cNvSpPr>
          <p:nvPr/>
        </p:nvSpPr>
        <p:spPr>
          <a:xfrm>
            <a:off x="4321793" y="1988885"/>
            <a:ext cx="1112876" cy="519403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US" sz="2000" b="1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Calcite</a:t>
            </a:r>
            <a:endParaRPr lang="ru-RU" sz="2000" b="1" dirty="0">
              <a:solidFill>
                <a:srgbClr val="FFFF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Номер слайда 2">
            <a:extLst>
              <a:ext uri="{FF2B5EF4-FFF2-40B4-BE49-F238E27FC236}">
                <a16:creationId xmlns:a16="http://schemas.microsoft.com/office/drawing/2014/main" id="{83AB2566-5DBB-5815-7B58-74E9021E93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2240CE-82D0-450A-9966-52B283054DC1}" type="slidenum">
              <a:rPr lang="ru-RU" smtClean="0"/>
              <a:t>45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579584273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Прямоугольник 70"/>
          <p:cNvSpPr/>
          <p:nvPr/>
        </p:nvSpPr>
        <p:spPr>
          <a:xfrm>
            <a:off x="8134499" y="6552374"/>
            <a:ext cx="3609449" cy="249095"/>
          </a:xfrm>
          <a:prstGeom prst="rect">
            <a:avLst/>
          </a:prstGeom>
          <a:solidFill>
            <a:schemeClr val="accent2">
              <a:lumMod val="75000"/>
              <a:alpha val="6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25" name="Прямоугольник 24"/>
          <p:cNvSpPr/>
          <p:nvPr/>
        </p:nvSpPr>
        <p:spPr>
          <a:xfrm>
            <a:off x="-12" y="426908"/>
            <a:ext cx="12192012" cy="5194009"/>
          </a:xfrm>
          <a:prstGeom prst="rect">
            <a:avLst/>
          </a:prstGeom>
          <a:solidFill>
            <a:schemeClr val="accent2">
              <a:alpha val="29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67" name="Прямоугольник 66"/>
          <p:cNvSpPr/>
          <p:nvPr/>
        </p:nvSpPr>
        <p:spPr>
          <a:xfrm>
            <a:off x="-11781" y="6259237"/>
            <a:ext cx="7565519" cy="190851"/>
          </a:xfrm>
          <a:prstGeom prst="rect">
            <a:avLst/>
          </a:prstGeom>
          <a:solidFill>
            <a:srgbClr val="05058E">
              <a:alpha val="63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68" name="Прямоугольник 67"/>
          <p:cNvSpPr/>
          <p:nvPr/>
        </p:nvSpPr>
        <p:spPr>
          <a:xfrm>
            <a:off x="-5033" y="6071170"/>
            <a:ext cx="7558772" cy="188067"/>
          </a:xfrm>
          <a:prstGeom prst="rect">
            <a:avLst/>
          </a:prstGeom>
          <a:solidFill>
            <a:srgbClr val="00B050">
              <a:alpha val="63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66" name="Прямоугольник 65"/>
          <p:cNvSpPr/>
          <p:nvPr/>
        </p:nvSpPr>
        <p:spPr>
          <a:xfrm>
            <a:off x="8133149" y="6243819"/>
            <a:ext cx="3610799" cy="318135"/>
          </a:xfrm>
          <a:prstGeom prst="rect">
            <a:avLst/>
          </a:prstGeom>
          <a:solidFill>
            <a:srgbClr val="05058E">
              <a:alpha val="63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65" name="Прямоугольник 64"/>
          <p:cNvSpPr/>
          <p:nvPr/>
        </p:nvSpPr>
        <p:spPr>
          <a:xfrm>
            <a:off x="8133149" y="5922780"/>
            <a:ext cx="3614393" cy="336457"/>
          </a:xfrm>
          <a:prstGeom prst="rect">
            <a:avLst/>
          </a:prstGeom>
          <a:solidFill>
            <a:srgbClr val="00B050">
              <a:alpha val="63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5" name="Прямоугольник 4"/>
          <p:cNvSpPr/>
          <p:nvPr/>
        </p:nvSpPr>
        <p:spPr>
          <a:xfrm>
            <a:off x="-2" y="-12366"/>
            <a:ext cx="12192001" cy="434524"/>
          </a:xfrm>
          <a:prstGeom prst="rect">
            <a:avLst/>
          </a:prstGeom>
          <a:solidFill>
            <a:schemeClr val="accent1">
              <a:alpha val="19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78" name="Подзаголовок 2"/>
          <p:cNvSpPr txBox="1">
            <a:spLocks/>
          </p:cNvSpPr>
          <p:nvPr/>
        </p:nvSpPr>
        <p:spPr>
          <a:xfrm>
            <a:off x="8079034" y="5854979"/>
            <a:ext cx="3799841" cy="709143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ru-RU" sz="2000" b="1" dirty="0">
                <a:latin typeface="Arial" panose="020B0604020202020204" pitchFamily="34" charset="0"/>
                <a:cs typeface="Arial" panose="020B0604020202020204" pitchFamily="34" charset="0"/>
              </a:rPr>
              <a:t>01 - рутил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ru-RU" sz="2000" b="1" dirty="0">
                <a:latin typeface="Arial" panose="020B0604020202020204" pitchFamily="34" charset="0"/>
                <a:cs typeface="Arial" panose="020B0604020202020204" pitchFamily="34" charset="0"/>
              </a:rPr>
              <a:t>02 - ильменит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ru-RU" sz="2000" b="1" dirty="0">
                <a:latin typeface="Arial" panose="020B0604020202020204" pitchFamily="34" charset="0"/>
                <a:cs typeface="Arial" panose="020B0604020202020204" pitchFamily="34" charset="0"/>
              </a:rPr>
              <a:t>03 - апатит</a:t>
            </a:r>
          </a:p>
        </p:txBody>
      </p:sp>
      <p:sp>
        <p:nvSpPr>
          <p:cNvPr id="41" name="Подзаголовок 2"/>
          <p:cNvSpPr txBox="1">
            <a:spLocks/>
          </p:cNvSpPr>
          <p:nvPr/>
        </p:nvSpPr>
        <p:spPr>
          <a:xfrm>
            <a:off x="35224" y="529222"/>
            <a:ext cx="4160615" cy="72282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ru-RU" sz="1400" b="1" dirty="0">
                <a:latin typeface="Arial" panose="020B0604020202020204" pitchFamily="34" charset="0"/>
                <a:cs typeface="Arial" panose="020B0604020202020204" pitchFamily="34" charset="0"/>
              </a:rPr>
              <a:t>Фото прозрачно-полированного шлифа, обр. Н-1401-97.8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ru-RU" sz="1400" dirty="0">
                <a:latin typeface="Arial" panose="020B0604020202020204" pitchFamily="34" charset="0"/>
                <a:cs typeface="Arial" panose="020B0604020202020204" pitchFamily="34" charset="0"/>
              </a:rPr>
              <a:t>(отражённый свет).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endParaRPr lang="ru-RU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</a:pPr>
            <a:endParaRPr lang="ru-RU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2" name="Подзаголовок 2"/>
          <p:cNvSpPr txBox="1">
            <a:spLocks/>
          </p:cNvSpPr>
          <p:nvPr/>
        </p:nvSpPr>
        <p:spPr>
          <a:xfrm>
            <a:off x="-3749" y="4761558"/>
            <a:ext cx="4188123" cy="114211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ru-RU" sz="1300" b="1" dirty="0">
                <a:latin typeface="Arial" panose="020B0604020202020204" pitchFamily="34" charset="0"/>
                <a:cs typeface="Arial" panose="020B0604020202020204" pitchFamily="34" charset="0"/>
              </a:rPr>
              <a:t>Замещение амфибола хлоритом, пиритом, рутилом, сфалеритом с эмульсионной вкрапленностью халькопирита.</a:t>
            </a:r>
          </a:p>
        </p:txBody>
      </p:sp>
      <p:sp>
        <p:nvSpPr>
          <p:cNvPr id="43" name="Подзаголовок 2"/>
          <p:cNvSpPr txBox="1">
            <a:spLocks/>
          </p:cNvSpPr>
          <p:nvPr/>
        </p:nvSpPr>
        <p:spPr>
          <a:xfrm>
            <a:off x="4219611" y="529221"/>
            <a:ext cx="3913538" cy="692815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ru-RU" sz="1400" b="1" dirty="0">
                <a:latin typeface="Arial" panose="020B0604020202020204" pitchFamily="34" charset="0"/>
                <a:cs typeface="Arial" panose="020B0604020202020204" pitchFamily="34" charset="0"/>
              </a:rPr>
              <a:t>Фото прозрачно-полированного шлифа, обр. Н-1401-97.8</a:t>
            </a:r>
            <a:endParaRPr lang="ru-RU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ru-RU" sz="1400" dirty="0">
                <a:latin typeface="Arial" panose="020B0604020202020204" pitchFamily="34" charset="0"/>
                <a:cs typeface="Arial" panose="020B0604020202020204" pitchFamily="34" charset="0"/>
              </a:rPr>
              <a:t>(проходящий свет, николи 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X)</a:t>
            </a:r>
            <a:r>
              <a:rPr lang="ru-RU" sz="14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  <p:sp>
        <p:nvSpPr>
          <p:cNvPr id="45" name="Подзаголовок 2"/>
          <p:cNvSpPr txBox="1">
            <a:spLocks/>
          </p:cNvSpPr>
          <p:nvPr/>
        </p:nvSpPr>
        <p:spPr>
          <a:xfrm>
            <a:off x="8144623" y="565119"/>
            <a:ext cx="4035903" cy="66246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ru-RU" sz="1400" b="1" dirty="0">
                <a:latin typeface="Arial" panose="020B0604020202020204" pitchFamily="34" charset="0"/>
                <a:cs typeface="Arial" panose="020B0604020202020204" pitchFamily="34" charset="0"/>
              </a:rPr>
              <a:t>Изображение в обратно-рассеянных электронах, обр. Н-2604-2</a:t>
            </a:r>
            <a:endParaRPr lang="ru-RU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6" name="Подзаголовок 2"/>
          <p:cNvSpPr txBox="1">
            <a:spLocks/>
          </p:cNvSpPr>
          <p:nvPr/>
        </p:nvSpPr>
        <p:spPr>
          <a:xfrm>
            <a:off x="8144623" y="4738507"/>
            <a:ext cx="4047378" cy="110222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ru-RU" sz="1300" b="1" dirty="0">
                <a:latin typeface="Arial" panose="020B0604020202020204" pitchFamily="34" charset="0"/>
                <a:cs typeface="Arial" panose="020B0604020202020204" pitchFamily="34" charset="0"/>
              </a:rPr>
              <a:t>Корродированный ильменит, замещаемый хлоритом, рутилом (более светлые участки) и апатитом с микровключениями монацита в эндоскарне.</a:t>
            </a:r>
          </a:p>
        </p:txBody>
      </p:sp>
      <p:sp>
        <p:nvSpPr>
          <p:cNvPr id="47" name="Подзаголовок 2"/>
          <p:cNvSpPr txBox="1">
            <a:spLocks/>
          </p:cNvSpPr>
          <p:nvPr/>
        </p:nvSpPr>
        <p:spPr>
          <a:xfrm>
            <a:off x="4239436" y="4738508"/>
            <a:ext cx="3905187" cy="120453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ru-RU" sz="1300" b="1" dirty="0">
                <a:latin typeface="Arial" panose="020B0604020202020204" pitchFamily="34" charset="0"/>
                <a:cs typeface="Arial" panose="020B0604020202020204" pitchFamily="34" charset="0"/>
              </a:rPr>
              <a:t>Поздний хлорит-карбонатный прожилок с галенитом и сфалеритом с эмульсионной вкрапленностью халькопирита пересекает ранний безрудный прожилок.</a:t>
            </a:r>
            <a:endParaRPr lang="ru-RU" sz="1300" b="1" dirty="0">
              <a:solidFill>
                <a:srgbClr val="00B05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5" name="Подзаголовок 2"/>
          <p:cNvSpPr txBox="1">
            <a:spLocks/>
          </p:cNvSpPr>
          <p:nvPr/>
        </p:nvSpPr>
        <p:spPr>
          <a:xfrm>
            <a:off x="-58785" y="5572003"/>
            <a:ext cx="9434195" cy="28886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ru-RU" sz="1300" b="1" dirty="0">
                <a:latin typeface="Arial" panose="020B0604020202020204" pitchFamily="34" charset="0"/>
                <a:cs typeface="Arial" panose="020B0604020202020204" pitchFamily="34" charset="0"/>
              </a:rPr>
              <a:t>Химический состав минералов из образцов Н-2604-2 и Н-6-02 по результатам микрозондового анализа, мас. %. </a:t>
            </a:r>
          </a:p>
        </p:txBody>
      </p:sp>
      <p:pic>
        <p:nvPicPr>
          <p:cNvPr id="3" name="Рисунок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56088" y="1227578"/>
            <a:ext cx="4035902" cy="3533979"/>
          </a:xfrm>
          <a:prstGeom prst="rect">
            <a:avLst/>
          </a:prstGeom>
        </p:spPr>
      </p:pic>
      <p:pic>
        <p:nvPicPr>
          <p:cNvPr id="7" name="Рисунок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5224" y="1235863"/>
            <a:ext cx="4149151" cy="3511869"/>
          </a:xfrm>
          <a:prstGeom prst="rect">
            <a:avLst/>
          </a:prstGeom>
        </p:spPr>
      </p:pic>
      <p:pic>
        <p:nvPicPr>
          <p:cNvPr id="8" name="Рисунок 7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219611" y="1235864"/>
            <a:ext cx="3925013" cy="3525694"/>
          </a:xfrm>
          <a:prstGeom prst="rect">
            <a:avLst/>
          </a:prstGeom>
        </p:spPr>
      </p:pic>
      <p:cxnSp>
        <p:nvCxnSpPr>
          <p:cNvPr id="26" name="Прямая соединительная линия 25"/>
          <p:cNvCxnSpPr/>
          <p:nvPr/>
        </p:nvCxnSpPr>
        <p:spPr>
          <a:xfrm flipH="1" flipV="1">
            <a:off x="10744201" y="2179329"/>
            <a:ext cx="596347" cy="391591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Подзаголовок 2"/>
          <p:cNvSpPr txBox="1">
            <a:spLocks/>
          </p:cNvSpPr>
          <p:nvPr/>
        </p:nvSpPr>
        <p:spPr>
          <a:xfrm>
            <a:off x="10575197" y="1531651"/>
            <a:ext cx="1333572" cy="519403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US" sz="2000" b="1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Chl</a:t>
            </a:r>
            <a:endParaRPr lang="ru-RU" sz="2000" b="1" dirty="0">
              <a:solidFill>
                <a:srgbClr val="FFFF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8" name="Подзаголовок 2"/>
          <p:cNvSpPr txBox="1">
            <a:spLocks/>
          </p:cNvSpPr>
          <p:nvPr/>
        </p:nvSpPr>
        <p:spPr>
          <a:xfrm>
            <a:off x="9375410" y="2450554"/>
            <a:ext cx="1333572" cy="519403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US" sz="20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Ilm</a:t>
            </a:r>
            <a:endParaRPr lang="ru-RU" sz="2000" b="1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9" name="Подзаголовок 2"/>
          <p:cNvSpPr txBox="1">
            <a:spLocks/>
          </p:cNvSpPr>
          <p:nvPr/>
        </p:nvSpPr>
        <p:spPr>
          <a:xfrm>
            <a:off x="10673762" y="2552866"/>
            <a:ext cx="1333572" cy="519403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US" sz="20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Rt</a:t>
            </a:r>
            <a:endParaRPr lang="ru-RU" sz="2000" b="1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0" name="Подзаголовок 2"/>
          <p:cNvSpPr txBox="1">
            <a:spLocks/>
          </p:cNvSpPr>
          <p:nvPr/>
        </p:nvSpPr>
        <p:spPr>
          <a:xfrm>
            <a:off x="10429773" y="3376341"/>
            <a:ext cx="1333572" cy="519403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US" sz="2000" b="1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Ap</a:t>
            </a:r>
            <a:endParaRPr lang="ru-RU" sz="2000" b="1" dirty="0">
              <a:solidFill>
                <a:srgbClr val="FFFF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33" name="Прямая соединительная линия 32"/>
          <p:cNvCxnSpPr/>
          <p:nvPr/>
        </p:nvCxnSpPr>
        <p:spPr>
          <a:xfrm flipV="1">
            <a:off x="11352012" y="2257052"/>
            <a:ext cx="498113" cy="313868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Прямая соединительная линия 36"/>
          <p:cNvCxnSpPr/>
          <p:nvPr/>
        </p:nvCxnSpPr>
        <p:spPr>
          <a:xfrm flipH="1" flipV="1">
            <a:off x="10429773" y="3192074"/>
            <a:ext cx="542154" cy="67474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9" name="Подзаголовок 2"/>
          <p:cNvSpPr txBox="1">
            <a:spLocks/>
          </p:cNvSpPr>
          <p:nvPr/>
        </p:nvSpPr>
        <p:spPr>
          <a:xfrm>
            <a:off x="9149793" y="2947366"/>
            <a:ext cx="1333572" cy="519403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US" sz="20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Monazite</a:t>
            </a:r>
            <a:endParaRPr lang="ru-RU" sz="2000" b="1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44" name="Прямая соединительная линия 43"/>
          <p:cNvCxnSpPr/>
          <p:nvPr/>
        </p:nvCxnSpPr>
        <p:spPr>
          <a:xfrm flipV="1">
            <a:off x="9424604" y="3862007"/>
            <a:ext cx="219609" cy="330925"/>
          </a:xfrm>
          <a:prstGeom prst="line">
            <a:avLst/>
          </a:prstGeom>
          <a:ln w="5715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8" name="Подзаголовок 2"/>
          <p:cNvSpPr txBox="1">
            <a:spLocks/>
          </p:cNvSpPr>
          <p:nvPr/>
        </p:nvSpPr>
        <p:spPr>
          <a:xfrm>
            <a:off x="8757818" y="4219104"/>
            <a:ext cx="1333572" cy="519403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US" sz="2000" b="1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Epidote</a:t>
            </a:r>
            <a:endParaRPr lang="ru-RU" sz="2000" b="1" dirty="0">
              <a:solidFill>
                <a:srgbClr val="FFFF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9" name="Подзаголовок 2"/>
          <p:cNvSpPr txBox="1">
            <a:spLocks/>
          </p:cNvSpPr>
          <p:nvPr/>
        </p:nvSpPr>
        <p:spPr>
          <a:xfrm>
            <a:off x="5429208" y="1810072"/>
            <a:ext cx="1333572" cy="519403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US" sz="2000" b="1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Qtz</a:t>
            </a:r>
            <a:endParaRPr lang="ru-RU" sz="2000" b="1" dirty="0">
              <a:solidFill>
                <a:srgbClr val="FFFF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0" name="Подзаголовок 2"/>
          <p:cNvSpPr txBox="1">
            <a:spLocks/>
          </p:cNvSpPr>
          <p:nvPr/>
        </p:nvSpPr>
        <p:spPr>
          <a:xfrm>
            <a:off x="6060532" y="2384280"/>
            <a:ext cx="1333572" cy="519403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US" sz="20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Gn</a:t>
            </a:r>
            <a:endParaRPr lang="ru-RU" sz="2000" b="1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1" name="Подзаголовок 2"/>
          <p:cNvSpPr txBox="1">
            <a:spLocks/>
          </p:cNvSpPr>
          <p:nvPr/>
        </p:nvSpPr>
        <p:spPr>
          <a:xfrm>
            <a:off x="4234364" y="2856938"/>
            <a:ext cx="1654040" cy="519403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US" sz="20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Sphalerite</a:t>
            </a:r>
            <a:endParaRPr lang="ru-RU" sz="2000" b="1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52" name="Прямая соединительная линия 51"/>
          <p:cNvCxnSpPr/>
          <p:nvPr/>
        </p:nvCxnSpPr>
        <p:spPr>
          <a:xfrm flipH="1">
            <a:off x="5100723" y="2568525"/>
            <a:ext cx="191880" cy="337551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3" name="Подзаголовок 2"/>
          <p:cNvSpPr txBox="1">
            <a:spLocks/>
          </p:cNvSpPr>
          <p:nvPr/>
        </p:nvSpPr>
        <p:spPr>
          <a:xfrm>
            <a:off x="4538248" y="1837474"/>
            <a:ext cx="1333572" cy="519403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US" sz="2000" b="1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Chl</a:t>
            </a:r>
            <a:endParaRPr lang="ru-RU" sz="2000" b="1" dirty="0">
              <a:solidFill>
                <a:srgbClr val="FFFF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4" name="Подзаголовок 2"/>
          <p:cNvSpPr txBox="1">
            <a:spLocks/>
          </p:cNvSpPr>
          <p:nvPr/>
        </p:nvSpPr>
        <p:spPr>
          <a:xfrm>
            <a:off x="6876827" y="4158906"/>
            <a:ext cx="1333572" cy="519403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US" sz="2000" b="1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Chl</a:t>
            </a:r>
            <a:endParaRPr lang="ru-RU" sz="2000" b="1" dirty="0">
              <a:solidFill>
                <a:srgbClr val="FFFF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55" name="Прямая соединительная линия 54"/>
          <p:cNvCxnSpPr/>
          <p:nvPr/>
        </p:nvCxnSpPr>
        <p:spPr>
          <a:xfrm flipV="1">
            <a:off x="6257317" y="3207067"/>
            <a:ext cx="505463" cy="591816"/>
          </a:xfrm>
          <a:prstGeom prst="line">
            <a:avLst/>
          </a:prstGeom>
          <a:ln w="5715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6" name="Подзаголовок 2"/>
          <p:cNvSpPr txBox="1">
            <a:spLocks/>
          </p:cNvSpPr>
          <p:nvPr/>
        </p:nvSpPr>
        <p:spPr>
          <a:xfrm>
            <a:off x="5508019" y="3804507"/>
            <a:ext cx="1333572" cy="519403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US" sz="2000" b="1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Carb</a:t>
            </a:r>
            <a:endParaRPr lang="ru-RU" sz="2000" b="1" dirty="0">
              <a:solidFill>
                <a:srgbClr val="FFFF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7" name="Подзаголовок 2"/>
          <p:cNvSpPr txBox="1">
            <a:spLocks/>
          </p:cNvSpPr>
          <p:nvPr/>
        </p:nvSpPr>
        <p:spPr>
          <a:xfrm>
            <a:off x="2786208" y="2140043"/>
            <a:ext cx="1333572" cy="519403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US" sz="20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Py</a:t>
            </a:r>
            <a:endParaRPr lang="ru-RU" sz="2000" b="1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58" name="Прямая соединительная линия 57"/>
          <p:cNvCxnSpPr/>
          <p:nvPr/>
        </p:nvCxnSpPr>
        <p:spPr>
          <a:xfrm flipH="1">
            <a:off x="2921259" y="2513154"/>
            <a:ext cx="414843" cy="434212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" name="Прямая соединительная линия 58"/>
          <p:cNvCxnSpPr/>
          <p:nvPr/>
        </p:nvCxnSpPr>
        <p:spPr>
          <a:xfrm>
            <a:off x="2837767" y="3563626"/>
            <a:ext cx="149062" cy="298381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0" name="Подзаголовок 2"/>
          <p:cNvSpPr txBox="1">
            <a:spLocks/>
          </p:cNvSpPr>
          <p:nvPr/>
        </p:nvSpPr>
        <p:spPr>
          <a:xfrm>
            <a:off x="2172791" y="3835367"/>
            <a:ext cx="1654040" cy="519403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US" sz="20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Sphalerite</a:t>
            </a:r>
            <a:endParaRPr lang="ru-RU" sz="2000" b="1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1" name="Подзаголовок 2"/>
          <p:cNvSpPr txBox="1">
            <a:spLocks/>
          </p:cNvSpPr>
          <p:nvPr/>
        </p:nvSpPr>
        <p:spPr>
          <a:xfrm>
            <a:off x="967527" y="1989781"/>
            <a:ext cx="1333572" cy="519403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US" sz="20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Rt</a:t>
            </a:r>
            <a:endParaRPr lang="ru-RU" sz="2000" b="1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62" name="Прямая соединительная линия 61"/>
          <p:cNvCxnSpPr/>
          <p:nvPr/>
        </p:nvCxnSpPr>
        <p:spPr>
          <a:xfrm>
            <a:off x="1699574" y="2399744"/>
            <a:ext cx="326759" cy="412823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3" name="Подзаголовок 2"/>
          <p:cNvSpPr txBox="1">
            <a:spLocks/>
          </p:cNvSpPr>
          <p:nvPr/>
        </p:nvSpPr>
        <p:spPr>
          <a:xfrm>
            <a:off x="122351" y="3058437"/>
            <a:ext cx="1333572" cy="519403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US" sz="2000" b="1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Amf</a:t>
            </a:r>
            <a:endParaRPr lang="ru-RU" sz="2000" b="1" dirty="0">
              <a:solidFill>
                <a:srgbClr val="FFFF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0" name="Прямоугольник 69"/>
          <p:cNvSpPr/>
          <p:nvPr/>
        </p:nvSpPr>
        <p:spPr>
          <a:xfrm>
            <a:off x="0" y="6646586"/>
            <a:ext cx="7553738" cy="182560"/>
          </a:xfrm>
          <a:prstGeom prst="rect">
            <a:avLst/>
          </a:prstGeom>
          <a:solidFill>
            <a:schemeClr val="accent2">
              <a:lumMod val="75000"/>
              <a:alpha val="6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graphicFrame>
        <p:nvGraphicFramePr>
          <p:cNvPr id="31" name="Таблица 3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17973889"/>
              </p:ext>
            </p:extLst>
          </p:nvPr>
        </p:nvGraphicFramePr>
        <p:xfrm>
          <a:off x="-12" y="5883385"/>
          <a:ext cx="7553753" cy="956568"/>
        </p:xfrm>
        <a:graphic>
          <a:graphicData uri="http://schemas.openxmlformats.org/drawingml/2006/table">
            <a:tbl>
              <a:tblPr/>
              <a:tblGrid>
                <a:gridCol w="1033847">
                  <a:extLst>
                    <a:ext uri="{9D8B030D-6E8A-4147-A177-3AD203B41FA5}">
                      <a16:colId xmlns:a16="http://schemas.microsoft.com/office/drawing/2014/main" val="1344335816"/>
                    </a:ext>
                  </a:extLst>
                </a:gridCol>
                <a:gridCol w="1033847">
                  <a:extLst>
                    <a:ext uri="{9D8B030D-6E8A-4147-A177-3AD203B41FA5}">
                      <a16:colId xmlns:a16="http://schemas.microsoft.com/office/drawing/2014/main" val="138240334"/>
                    </a:ext>
                  </a:extLst>
                </a:gridCol>
                <a:gridCol w="1033847">
                  <a:extLst>
                    <a:ext uri="{9D8B030D-6E8A-4147-A177-3AD203B41FA5}">
                      <a16:colId xmlns:a16="http://schemas.microsoft.com/office/drawing/2014/main" val="3684661960"/>
                    </a:ext>
                  </a:extLst>
                </a:gridCol>
                <a:gridCol w="1033847">
                  <a:extLst>
                    <a:ext uri="{9D8B030D-6E8A-4147-A177-3AD203B41FA5}">
                      <a16:colId xmlns:a16="http://schemas.microsoft.com/office/drawing/2014/main" val="1700524207"/>
                    </a:ext>
                  </a:extLst>
                </a:gridCol>
                <a:gridCol w="1033847">
                  <a:extLst>
                    <a:ext uri="{9D8B030D-6E8A-4147-A177-3AD203B41FA5}">
                      <a16:colId xmlns:a16="http://schemas.microsoft.com/office/drawing/2014/main" val="2427895639"/>
                    </a:ext>
                  </a:extLst>
                </a:gridCol>
                <a:gridCol w="1033847">
                  <a:extLst>
                    <a:ext uri="{9D8B030D-6E8A-4147-A177-3AD203B41FA5}">
                      <a16:colId xmlns:a16="http://schemas.microsoft.com/office/drawing/2014/main" val="2110973578"/>
                    </a:ext>
                  </a:extLst>
                </a:gridCol>
                <a:gridCol w="1350671">
                  <a:extLst>
                    <a:ext uri="{9D8B030D-6E8A-4147-A177-3AD203B41FA5}">
                      <a16:colId xmlns:a16="http://schemas.microsoft.com/office/drawing/2014/main" val="4137285738"/>
                    </a:ext>
                  </a:extLst>
                </a:gridCol>
              </a:tblGrid>
              <a:tr h="186299">
                <a:tc>
                  <a:txBody>
                    <a:bodyPr/>
                    <a:lstStyle/>
                    <a:p>
                      <a:pPr algn="ctr" fontAlgn="ctr"/>
                      <a:r>
                        <a:rPr lang="ru-RU" sz="1200" b="0" i="0" u="none" strike="noStrike">
                          <a:solidFill>
                            <a:srgbClr val="FF0000"/>
                          </a:solidFill>
                          <a:effectLst/>
                          <a:latin typeface="Arial" panose="020B0604020202020204" pitchFamily="34" charset="0"/>
                        </a:rPr>
                        <a:t>Н-2604-2</a:t>
                      </a:r>
                    </a:p>
                  </a:txBody>
                  <a:tcPr marL="7620" marR="7620" marT="762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2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F</a:t>
                      </a:r>
                    </a:p>
                  </a:txBody>
                  <a:tcPr marL="7620" marR="7620" marT="762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2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P2O5</a:t>
                      </a:r>
                    </a:p>
                  </a:txBody>
                  <a:tcPr marL="7620" marR="7620" marT="762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2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CaO</a:t>
                      </a:r>
                    </a:p>
                  </a:txBody>
                  <a:tcPr marL="7620" marR="7620" marT="762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2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TiO2</a:t>
                      </a:r>
                    </a:p>
                  </a:txBody>
                  <a:tcPr marL="7620" marR="7620" marT="762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2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FeO</a:t>
                      </a:r>
                    </a:p>
                  </a:txBody>
                  <a:tcPr marL="7620" marR="7620" marT="762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ru-RU" sz="12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Всего</a:t>
                      </a:r>
                    </a:p>
                  </a:txBody>
                  <a:tcPr marL="7620" marR="7620" marT="762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256907090"/>
                  </a:ext>
                </a:extLst>
              </a:tr>
              <a:tr h="191856">
                <a:tc>
                  <a:txBody>
                    <a:bodyPr/>
                    <a:lstStyle/>
                    <a:p>
                      <a:pPr algn="ctr" fontAlgn="ctr"/>
                      <a:r>
                        <a:rPr lang="ru-RU" sz="1200" b="1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01</a:t>
                      </a:r>
                    </a:p>
                  </a:txBody>
                  <a:tcPr marL="7620" marR="7620" marT="762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ru-RU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ru-RU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ru-RU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ru-RU" sz="12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99,6</a:t>
                      </a:r>
                    </a:p>
                  </a:txBody>
                  <a:tcPr marL="7620" marR="7620" marT="762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ru-RU" sz="12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0,4</a:t>
                      </a:r>
                    </a:p>
                  </a:txBody>
                  <a:tcPr marL="7620" marR="7620" marT="762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ru-RU" sz="12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100</a:t>
                      </a:r>
                    </a:p>
                  </a:txBody>
                  <a:tcPr marL="7620" marR="7620" marT="762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191981061"/>
                  </a:ext>
                </a:extLst>
              </a:tr>
              <a:tr h="191856">
                <a:tc>
                  <a:txBody>
                    <a:bodyPr/>
                    <a:lstStyle/>
                    <a:p>
                      <a:pPr algn="ctr" fontAlgn="ctr"/>
                      <a:r>
                        <a:rPr lang="ru-RU" sz="1200" b="1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02</a:t>
                      </a:r>
                    </a:p>
                  </a:txBody>
                  <a:tcPr marL="7620" marR="7620" marT="762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ru-RU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ru-RU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ru-RU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ru-RU" sz="12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69,3</a:t>
                      </a:r>
                    </a:p>
                  </a:txBody>
                  <a:tcPr marL="7620" marR="7620" marT="762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ru-RU" sz="12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30,7</a:t>
                      </a:r>
                    </a:p>
                  </a:txBody>
                  <a:tcPr marL="7620" marR="7620" marT="762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ru-RU" sz="12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100</a:t>
                      </a:r>
                    </a:p>
                  </a:txBody>
                  <a:tcPr marL="7620" marR="7620" marT="762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884177628"/>
                  </a:ext>
                </a:extLst>
              </a:tr>
              <a:tr h="186299">
                <a:tc>
                  <a:txBody>
                    <a:bodyPr/>
                    <a:lstStyle/>
                    <a:p>
                      <a:pPr algn="ctr" fontAlgn="ctr"/>
                      <a:r>
                        <a:rPr lang="ru-RU" sz="1200" b="0" i="0" u="none" strike="noStrike">
                          <a:solidFill>
                            <a:srgbClr val="FF0000"/>
                          </a:solidFill>
                          <a:effectLst/>
                          <a:latin typeface="Arial" panose="020B0604020202020204" pitchFamily="34" charset="0"/>
                        </a:rPr>
                        <a:t>Н-6-02</a:t>
                      </a:r>
                    </a:p>
                  </a:txBody>
                  <a:tcPr marL="7620" marR="7620" marT="762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ru-RU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ru-RU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ru-RU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ru-RU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ru-RU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ru-RU" sz="12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7620" marR="7620" marT="762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146599948"/>
                  </a:ext>
                </a:extLst>
              </a:tr>
              <a:tr h="191856">
                <a:tc>
                  <a:txBody>
                    <a:bodyPr/>
                    <a:lstStyle/>
                    <a:p>
                      <a:pPr algn="ctr" fontAlgn="ctr"/>
                      <a:r>
                        <a:rPr lang="ru-RU" sz="1200" b="1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03</a:t>
                      </a:r>
                    </a:p>
                  </a:txBody>
                  <a:tcPr marL="7620" marR="7620" marT="762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ru-RU" sz="12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3,82</a:t>
                      </a:r>
                    </a:p>
                  </a:txBody>
                  <a:tcPr marL="7620" marR="7620" marT="762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ru-RU" sz="12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42,86</a:t>
                      </a:r>
                    </a:p>
                  </a:txBody>
                  <a:tcPr marL="7620" marR="7620" marT="762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ru-RU" sz="12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53,32</a:t>
                      </a:r>
                    </a:p>
                  </a:txBody>
                  <a:tcPr marL="7620" marR="7620" marT="762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ru-RU" sz="12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7620" marR="7620" marT="762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ru-RU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ru-RU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100</a:t>
                      </a:r>
                    </a:p>
                  </a:txBody>
                  <a:tcPr marL="7620" marR="7620" marT="762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597350313"/>
                  </a:ext>
                </a:extLst>
              </a:tr>
            </a:tbl>
          </a:graphicData>
        </a:graphic>
      </p:graphicFrame>
      <p:sp>
        <p:nvSpPr>
          <p:cNvPr id="4" name="Номер слайда 3">
            <a:extLst>
              <a:ext uri="{FF2B5EF4-FFF2-40B4-BE49-F238E27FC236}">
                <a16:creationId xmlns:a16="http://schemas.microsoft.com/office/drawing/2014/main" id="{586F9912-888A-FF96-E748-2A2CCCE479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2240CE-82D0-450A-9966-52B283054DC1}" type="slidenum">
              <a:rPr lang="ru-RU" smtClean="0"/>
              <a:t>46</a:t>
            </a:fld>
            <a:endParaRPr lang="ru-RU"/>
          </a:p>
        </p:txBody>
      </p:sp>
      <p:sp>
        <p:nvSpPr>
          <p:cNvPr id="9" name="Заголовок 8">
            <a:extLst>
              <a:ext uri="{FF2B5EF4-FFF2-40B4-BE49-F238E27FC236}">
                <a16:creationId xmlns:a16="http://schemas.microsoft.com/office/drawing/2014/main" id="{9EA292AF-C24B-FC71-C438-90E2952D712C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582089745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Рисунок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029" y="407782"/>
            <a:ext cx="3395766" cy="2072820"/>
          </a:xfrm>
          <a:prstGeom prst="rect">
            <a:avLst/>
          </a:prstGeom>
        </p:spPr>
      </p:pic>
      <p:pic>
        <p:nvPicPr>
          <p:cNvPr id="5" name="Рисунок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6229" y="407782"/>
            <a:ext cx="3395766" cy="2072820"/>
          </a:xfrm>
          <a:prstGeom prst="rect">
            <a:avLst/>
          </a:prstGeom>
        </p:spPr>
      </p:pic>
      <p:sp>
        <p:nvSpPr>
          <p:cNvPr id="15" name="Прямоугольник 14"/>
          <p:cNvSpPr/>
          <p:nvPr/>
        </p:nvSpPr>
        <p:spPr>
          <a:xfrm>
            <a:off x="111029" y="-100049"/>
            <a:ext cx="6900966" cy="5078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R="71755" algn="ctr">
              <a:lnSpc>
                <a:spcPct val="150000"/>
              </a:lnSpc>
              <a:spcAft>
                <a:spcPts val="800"/>
              </a:spcAft>
            </a:pPr>
            <a:r>
              <a:rPr lang="ru-RU" b="1" dirty="0">
                <a:solidFill>
                  <a:srgbClr val="FF000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Скарнирование (</a:t>
            </a:r>
            <a:r>
              <a:rPr lang="en-US" b="1" dirty="0">
                <a:solidFill>
                  <a:srgbClr val="FF000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grt</a:t>
            </a:r>
            <a:r>
              <a:rPr lang="ru-RU" b="1" dirty="0">
                <a:solidFill>
                  <a:srgbClr val="FF000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</a:t>
            </a:r>
            <a:r>
              <a:rPr lang="en-US" b="1" dirty="0">
                <a:solidFill>
                  <a:srgbClr val="FF000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px</a:t>
            </a:r>
            <a:r>
              <a:rPr lang="ru-RU" b="1" dirty="0">
                <a:solidFill>
                  <a:srgbClr val="FF000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</a:t>
            </a:r>
            <a:r>
              <a:rPr lang="en-US" b="1" dirty="0">
                <a:solidFill>
                  <a:srgbClr val="FF000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mag</a:t>
            </a:r>
            <a:r>
              <a:rPr lang="ru-RU" b="1" dirty="0">
                <a:solidFill>
                  <a:srgbClr val="FF000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)</a:t>
            </a:r>
          </a:p>
        </p:txBody>
      </p:sp>
      <p:pic>
        <p:nvPicPr>
          <p:cNvPr id="16" name="Рисунок 1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11029" y="3191558"/>
            <a:ext cx="3395767" cy="2093775"/>
          </a:xfrm>
          <a:prstGeom prst="rect">
            <a:avLst/>
          </a:prstGeom>
        </p:spPr>
      </p:pic>
      <p:pic>
        <p:nvPicPr>
          <p:cNvPr id="17" name="Рисунок 16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616229" y="3191558"/>
            <a:ext cx="3395765" cy="2093775"/>
          </a:xfrm>
          <a:prstGeom prst="rect">
            <a:avLst/>
          </a:prstGeom>
        </p:spPr>
      </p:pic>
      <p:sp>
        <p:nvSpPr>
          <p:cNvPr id="21" name="Прямоугольник 20"/>
          <p:cNvSpPr/>
          <p:nvPr/>
        </p:nvSpPr>
        <p:spPr>
          <a:xfrm>
            <a:off x="7793727" y="-74402"/>
            <a:ext cx="3699154" cy="45653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R="71755" algn="ctr">
              <a:lnSpc>
                <a:spcPct val="150000"/>
              </a:lnSpc>
              <a:spcAft>
                <a:spcPts val="800"/>
              </a:spcAft>
            </a:pPr>
            <a:r>
              <a:rPr lang="ru-RU" b="1" dirty="0">
                <a:solidFill>
                  <a:srgbClr val="FF000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Кварц-карбонат-серицитовые</a:t>
            </a:r>
          </a:p>
        </p:txBody>
      </p:sp>
      <p:sp>
        <p:nvSpPr>
          <p:cNvPr id="22" name="Прямоугольник 21"/>
          <p:cNvSpPr/>
          <p:nvPr/>
        </p:nvSpPr>
        <p:spPr>
          <a:xfrm>
            <a:off x="7618763" y="3232198"/>
            <a:ext cx="4049079" cy="45653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R="71755" algn="ctr">
              <a:lnSpc>
                <a:spcPct val="150000"/>
              </a:lnSpc>
              <a:spcAft>
                <a:spcPts val="800"/>
              </a:spcAft>
            </a:pPr>
            <a:r>
              <a:rPr lang="ru-RU" b="1" dirty="0">
                <a:solidFill>
                  <a:srgbClr val="FF000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Аргиллизация</a:t>
            </a:r>
          </a:p>
        </p:txBody>
      </p:sp>
      <p:sp>
        <p:nvSpPr>
          <p:cNvPr id="23" name="Прямоугольник 22"/>
          <p:cNvSpPr/>
          <p:nvPr/>
        </p:nvSpPr>
        <p:spPr>
          <a:xfrm>
            <a:off x="0" y="2497420"/>
            <a:ext cx="3616229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sz="1200" b="1" dirty="0"/>
              <a:t>Обр. 1203</a:t>
            </a:r>
            <a:r>
              <a:rPr lang="en-US" sz="1200" b="1" dirty="0"/>
              <a:t>-</a:t>
            </a:r>
            <a:r>
              <a:rPr lang="ru-RU" sz="1200" b="1" dirty="0"/>
              <a:t>55.5. Проходящий свет. Николи </a:t>
            </a:r>
            <a:r>
              <a:rPr lang="en-US" sz="1200" b="1" dirty="0"/>
              <a:t>II</a:t>
            </a:r>
            <a:r>
              <a:rPr lang="ru-RU" sz="1200" b="1" dirty="0"/>
              <a:t>.</a:t>
            </a:r>
          </a:p>
        </p:txBody>
      </p:sp>
      <p:sp>
        <p:nvSpPr>
          <p:cNvPr id="24" name="Прямоугольник 23"/>
          <p:cNvSpPr/>
          <p:nvPr/>
        </p:nvSpPr>
        <p:spPr>
          <a:xfrm>
            <a:off x="3616229" y="2489011"/>
            <a:ext cx="3469124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sz="1200" b="1" dirty="0"/>
              <a:t>Обр. 1203</a:t>
            </a:r>
            <a:r>
              <a:rPr lang="en-US" sz="1200" b="1" dirty="0"/>
              <a:t>-</a:t>
            </a:r>
            <a:r>
              <a:rPr lang="ru-RU" sz="1200" b="1" dirty="0"/>
              <a:t>55.5. Отражённый свет.</a:t>
            </a:r>
          </a:p>
        </p:txBody>
      </p:sp>
      <p:sp>
        <p:nvSpPr>
          <p:cNvPr id="25" name="Прямоугольник 24"/>
          <p:cNvSpPr/>
          <p:nvPr/>
        </p:nvSpPr>
        <p:spPr>
          <a:xfrm>
            <a:off x="111029" y="5305897"/>
            <a:ext cx="3395766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sz="1200" b="1" dirty="0"/>
              <a:t>Обр. 2604-81.0. Проходящий свет. Николи </a:t>
            </a:r>
            <a:r>
              <a:rPr lang="en-US" sz="1200" b="1" dirty="0"/>
              <a:t>X</a:t>
            </a:r>
            <a:r>
              <a:rPr lang="ru-RU" sz="1200" b="1" dirty="0"/>
              <a:t>.</a:t>
            </a:r>
          </a:p>
        </p:txBody>
      </p:sp>
      <p:pic>
        <p:nvPicPr>
          <p:cNvPr id="26" name="Рисунок 25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618765" y="407781"/>
            <a:ext cx="4049077" cy="2692929"/>
          </a:xfrm>
          <a:prstGeom prst="rect">
            <a:avLst/>
          </a:prstGeom>
        </p:spPr>
      </p:pic>
      <p:pic>
        <p:nvPicPr>
          <p:cNvPr id="27" name="Рисунок 26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618763" y="3740029"/>
            <a:ext cx="4049079" cy="2670931"/>
          </a:xfrm>
          <a:prstGeom prst="rect">
            <a:avLst/>
          </a:prstGeom>
        </p:spPr>
      </p:pic>
      <p:sp>
        <p:nvSpPr>
          <p:cNvPr id="28" name="Прямоугольник 27"/>
          <p:cNvSpPr/>
          <p:nvPr/>
        </p:nvSpPr>
        <p:spPr>
          <a:xfrm>
            <a:off x="3616229" y="5305897"/>
            <a:ext cx="3469124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sz="1200" b="1" dirty="0"/>
              <a:t>Обр. 1401-97.8. Отражённый свет.</a:t>
            </a:r>
          </a:p>
        </p:txBody>
      </p:sp>
      <p:sp>
        <p:nvSpPr>
          <p:cNvPr id="29" name="Прямоугольник 28"/>
          <p:cNvSpPr/>
          <p:nvPr/>
        </p:nvSpPr>
        <p:spPr>
          <a:xfrm>
            <a:off x="7618764" y="3069301"/>
            <a:ext cx="4049078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sz="1200" b="1" dirty="0"/>
              <a:t>Обр. 1</a:t>
            </a:r>
            <a:r>
              <a:rPr lang="en-US" sz="1200" b="1" dirty="0"/>
              <a:t>2</a:t>
            </a:r>
            <a:r>
              <a:rPr lang="ru-RU" sz="1200" b="1" dirty="0"/>
              <a:t>01-</a:t>
            </a:r>
            <a:r>
              <a:rPr lang="en-US" sz="1200" b="1" dirty="0"/>
              <a:t>24.7</a:t>
            </a:r>
            <a:r>
              <a:rPr lang="ru-RU" sz="1200" b="1" dirty="0"/>
              <a:t>. Проходящий свет. Николи </a:t>
            </a:r>
            <a:r>
              <a:rPr lang="en-US" sz="1200" b="1" dirty="0"/>
              <a:t>X</a:t>
            </a:r>
            <a:r>
              <a:rPr lang="ru-RU" sz="1200" b="1" dirty="0"/>
              <a:t>.</a:t>
            </a:r>
          </a:p>
        </p:txBody>
      </p:sp>
      <p:sp>
        <p:nvSpPr>
          <p:cNvPr id="30" name="Прямоугольник 29"/>
          <p:cNvSpPr/>
          <p:nvPr/>
        </p:nvSpPr>
        <p:spPr>
          <a:xfrm>
            <a:off x="7618763" y="6402118"/>
            <a:ext cx="4049079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sz="1200" b="1" dirty="0"/>
              <a:t>Обр. </a:t>
            </a:r>
            <a:r>
              <a:rPr lang="en-US" sz="1200" b="1" dirty="0"/>
              <a:t>2406-189.5</a:t>
            </a:r>
            <a:r>
              <a:rPr lang="ru-RU" sz="1200" b="1" dirty="0"/>
              <a:t>. Проходящий свет. Николи </a:t>
            </a:r>
            <a:r>
              <a:rPr lang="en-US" sz="1200" b="1" dirty="0"/>
              <a:t>X</a:t>
            </a:r>
            <a:r>
              <a:rPr lang="ru-RU" sz="1200" b="1" dirty="0"/>
              <a:t>.</a:t>
            </a:r>
          </a:p>
        </p:txBody>
      </p:sp>
      <p:sp>
        <p:nvSpPr>
          <p:cNvPr id="2" name="Номер слайда 1">
            <a:extLst>
              <a:ext uri="{FF2B5EF4-FFF2-40B4-BE49-F238E27FC236}">
                <a16:creationId xmlns:a16="http://schemas.microsoft.com/office/drawing/2014/main" id="{BF174B73-74C7-98AB-2E04-388084B4DB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2240CE-82D0-450A-9966-52B283054DC1}" type="slidenum">
              <a:rPr lang="ru-RU" smtClean="0"/>
              <a:t>47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500778052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" name="Прямоугольник 97"/>
          <p:cNvSpPr/>
          <p:nvPr/>
        </p:nvSpPr>
        <p:spPr>
          <a:xfrm>
            <a:off x="48373" y="6635434"/>
            <a:ext cx="8027063" cy="203497"/>
          </a:xfrm>
          <a:prstGeom prst="rect">
            <a:avLst/>
          </a:prstGeom>
          <a:solidFill>
            <a:schemeClr val="accent4">
              <a:alpha val="6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97" name="Прямоугольник 96"/>
          <p:cNvSpPr/>
          <p:nvPr/>
        </p:nvSpPr>
        <p:spPr>
          <a:xfrm>
            <a:off x="55560" y="5903672"/>
            <a:ext cx="8019879" cy="568085"/>
          </a:xfrm>
          <a:prstGeom prst="rect">
            <a:avLst/>
          </a:prstGeom>
          <a:solidFill>
            <a:srgbClr val="FF0000">
              <a:alpha val="63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71" name="Прямоугольник 70"/>
          <p:cNvSpPr/>
          <p:nvPr/>
        </p:nvSpPr>
        <p:spPr>
          <a:xfrm>
            <a:off x="8204239" y="6415125"/>
            <a:ext cx="3867851" cy="325548"/>
          </a:xfrm>
          <a:prstGeom prst="rect">
            <a:avLst/>
          </a:prstGeom>
          <a:solidFill>
            <a:schemeClr val="accent4">
              <a:alpha val="6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25" name="Прямоугольник 24"/>
          <p:cNvSpPr/>
          <p:nvPr/>
        </p:nvSpPr>
        <p:spPr>
          <a:xfrm>
            <a:off x="-12" y="426908"/>
            <a:ext cx="12192012" cy="4966723"/>
          </a:xfrm>
          <a:prstGeom prst="rect">
            <a:avLst/>
          </a:prstGeom>
          <a:solidFill>
            <a:schemeClr val="accent2">
              <a:alpha val="29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65" name="Прямоугольник 64"/>
          <p:cNvSpPr/>
          <p:nvPr/>
        </p:nvSpPr>
        <p:spPr>
          <a:xfrm>
            <a:off x="8207835" y="5786868"/>
            <a:ext cx="3864256" cy="634446"/>
          </a:xfrm>
          <a:prstGeom prst="rect">
            <a:avLst/>
          </a:prstGeom>
          <a:solidFill>
            <a:srgbClr val="FF0000">
              <a:alpha val="63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5" name="Прямоугольник 4"/>
          <p:cNvSpPr/>
          <p:nvPr/>
        </p:nvSpPr>
        <p:spPr>
          <a:xfrm>
            <a:off x="-2" y="-12366"/>
            <a:ext cx="12192001" cy="434524"/>
          </a:xfrm>
          <a:prstGeom prst="rect">
            <a:avLst/>
          </a:prstGeom>
          <a:solidFill>
            <a:schemeClr val="accent1">
              <a:alpha val="19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78" name="Подзаголовок 2"/>
          <p:cNvSpPr txBox="1">
            <a:spLocks/>
          </p:cNvSpPr>
          <p:nvPr/>
        </p:nvSpPr>
        <p:spPr>
          <a:xfrm>
            <a:off x="8079034" y="5775666"/>
            <a:ext cx="3993057" cy="1003021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ru-RU" sz="2000" b="1" dirty="0">
                <a:latin typeface="Arial" panose="020B0604020202020204" pitchFamily="34" charset="0"/>
                <a:cs typeface="Arial" panose="020B0604020202020204" pitchFamily="34" charset="0"/>
              </a:rPr>
              <a:t>01, 02, 03 - индий-содержащий сульфид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ru-RU" sz="2000" b="1" dirty="0">
                <a:latin typeface="Arial" panose="020B0604020202020204" pitchFamily="34" charset="0"/>
                <a:cs typeface="Arial" panose="020B0604020202020204" pitchFamily="34" charset="0"/>
              </a:rPr>
              <a:t>04 - касситерит</a:t>
            </a:r>
          </a:p>
        </p:txBody>
      </p:sp>
      <p:sp>
        <p:nvSpPr>
          <p:cNvPr id="41" name="Подзаголовок 2"/>
          <p:cNvSpPr txBox="1">
            <a:spLocks/>
          </p:cNvSpPr>
          <p:nvPr/>
        </p:nvSpPr>
        <p:spPr>
          <a:xfrm>
            <a:off x="35224" y="413083"/>
            <a:ext cx="4160615" cy="743935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ru-RU" sz="1400" b="1" dirty="0">
                <a:latin typeface="Arial" panose="020B0604020202020204" pitchFamily="34" charset="0"/>
                <a:cs typeface="Arial" panose="020B0604020202020204" pitchFamily="34" charset="0"/>
              </a:rPr>
              <a:t>Фото прозрачно-полированного шлифа, обр. Н-2204-117.5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ru-RU" sz="1400" dirty="0">
                <a:latin typeface="Arial" panose="020B0604020202020204" pitchFamily="34" charset="0"/>
                <a:cs typeface="Arial" panose="020B0604020202020204" pitchFamily="34" charset="0"/>
              </a:rPr>
              <a:t>(отражённый свет).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endParaRPr lang="ru-RU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</a:pPr>
            <a:endParaRPr lang="ru-RU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2" name="Подзаголовок 2"/>
          <p:cNvSpPr txBox="1">
            <a:spLocks/>
          </p:cNvSpPr>
          <p:nvPr/>
        </p:nvSpPr>
        <p:spPr>
          <a:xfrm>
            <a:off x="-3749" y="4798677"/>
            <a:ext cx="4188123" cy="1104995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ru-RU" sz="1400" b="1" dirty="0">
                <a:latin typeface="Arial" panose="020B0604020202020204" pitchFamily="34" charset="0"/>
                <a:cs typeface="Arial" panose="020B0604020202020204" pitchFamily="34" charset="0"/>
              </a:rPr>
              <a:t>Блёклая руда обрастает корродированный пирит и халькопирит со сфалеритом.</a:t>
            </a:r>
          </a:p>
        </p:txBody>
      </p:sp>
      <p:sp>
        <p:nvSpPr>
          <p:cNvPr id="43" name="Подзаголовок 2"/>
          <p:cNvSpPr txBox="1">
            <a:spLocks/>
          </p:cNvSpPr>
          <p:nvPr/>
        </p:nvSpPr>
        <p:spPr>
          <a:xfrm>
            <a:off x="4219611" y="413083"/>
            <a:ext cx="3913538" cy="529559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ru-RU" sz="1400" b="1" dirty="0">
                <a:latin typeface="Arial" panose="020B0604020202020204" pitchFamily="34" charset="0"/>
                <a:cs typeface="Arial" panose="020B0604020202020204" pitchFamily="34" charset="0"/>
              </a:rPr>
              <a:t>Изображение в обратно-рассеянных электронах, обр. </a:t>
            </a: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GN-4-1</a:t>
            </a:r>
            <a:endParaRPr lang="ru-RU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5" name="Подзаголовок 2"/>
          <p:cNvSpPr txBox="1">
            <a:spLocks/>
          </p:cNvSpPr>
          <p:nvPr/>
        </p:nvSpPr>
        <p:spPr>
          <a:xfrm>
            <a:off x="8144623" y="422159"/>
            <a:ext cx="4035903" cy="51573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ru-RU" sz="1400" b="1" dirty="0">
                <a:latin typeface="Arial" panose="020B0604020202020204" pitchFamily="34" charset="0"/>
                <a:cs typeface="Arial" panose="020B0604020202020204" pitchFamily="34" charset="0"/>
              </a:rPr>
              <a:t>Изображение в обратно-рассеянных электронах, обр. </a:t>
            </a: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GN-4-1</a:t>
            </a:r>
            <a:endParaRPr lang="ru-RU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6" name="Подзаголовок 2"/>
          <p:cNvSpPr txBox="1">
            <a:spLocks/>
          </p:cNvSpPr>
          <p:nvPr/>
        </p:nvSpPr>
        <p:spPr>
          <a:xfrm>
            <a:off x="8342734" y="4829664"/>
            <a:ext cx="3837792" cy="512281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ru-RU" sz="1400" b="1" dirty="0">
                <a:latin typeface="Arial" panose="020B0604020202020204" pitchFamily="34" charset="0"/>
                <a:cs typeface="Arial" panose="020B0604020202020204" pitchFamily="34" charset="0"/>
              </a:rPr>
              <a:t>Индий-содержащий сульфид в виде вростков в пирите.</a:t>
            </a:r>
          </a:p>
        </p:txBody>
      </p:sp>
      <p:sp>
        <p:nvSpPr>
          <p:cNvPr id="47" name="Подзаголовок 2"/>
          <p:cNvSpPr txBox="1">
            <a:spLocks/>
          </p:cNvSpPr>
          <p:nvPr/>
        </p:nvSpPr>
        <p:spPr>
          <a:xfrm>
            <a:off x="4275671" y="4750751"/>
            <a:ext cx="3995608" cy="1192289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ru-RU" sz="1300" b="1" dirty="0">
                <a:latin typeface="Arial" panose="020B0604020202020204" pitchFamily="34" charset="0"/>
                <a:cs typeface="Arial" panose="020B0604020202020204" pitchFamily="34" charset="0"/>
              </a:rPr>
              <a:t>Светлые зёрна идиоморфного касситерита </a:t>
            </a:r>
            <a:r>
              <a:rPr lang="en-US" sz="1300" b="1" dirty="0">
                <a:latin typeface="Arial" panose="020B0604020202020204" pitchFamily="34" charset="0"/>
                <a:cs typeface="Arial" panose="020B0604020202020204" pitchFamily="34" charset="0"/>
              </a:rPr>
              <a:t>SnO2</a:t>
            </a:r>
            <a:r>
              <a:rPr lang="ru-RU" sz="1300" b="1" dirty="0">
                <a:latin typeface="Arial" panose="020B0604020202020204" pitchFamily="34" charset="0"/>
                <a:cs typeface="Arial" panose="020B0604020202020204" pitchFamily="34" charset="0"/>
              </a:rPr>
              <a:t> в</a:t>
            </a:r>
            <a:r>
              <a:rPr lang="en-US" sz="13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u-RU" sz="1300" b="1" dirty="0">
                <a:latin typeface="Arial" panose="020B0604020202020204" pitchFamily="34" charset="0"/>
                <a:cs typeface="Arial" panose="020B0604020202020204" pitchFamily="34" charset="0"/>
              </a:rPr>
              <a:t>кварц-</a:t>
            </a:r>
            <a:r>
              <a:rPr lang="ru-RU" sz="1300" b="1" dirty="0" err="1">
                <a:latin typeface="Arial" panose="020B0604020202020204" pitchFamily="34" charset="0"/>
                <a:cs typeface="Arial" panose="020B0604020202020204" pitchFamily="34" charset="0"/>
              </a:rPr>
              <a:t>халькопиритовом</a:t>
            </a:r>
            <a:r>
              <a:rPr lang="ru-RU" sz="1300" b="1" dirty="0">
                <a:latin typeface="Arial" panose="020B0604020202020204" pitchFamily="34" charset="0"/>
                <a:cs typeface="Arial" panose="020B0604020202020204" pitchFamily="34" charset="0"/>
              </a:rPr>
              <a:t> прожилке по пириту.</a:t>
            </a:r>
          </a:p>
        </p:txBody>
      </p:sp>
      <p:sp>
        <p:nvSpPr>
          <p:cNvPr id="85" name="Подзаголовок 2"/>
          <p:cNvSpPr txBox="1">
            <a:spLocks/>
          </p:cNvSpPr>
          <p:nvPr/>
        </p:nvSpPr>
        <p:spPr>
          <a:xfrm>
            <a:off x="-521259" y="5402190"/>
            <a:ext cx="9434195" cy="458407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ru-RU" sz="1300" b="1" dirty="0">
                <a:latin typeface="Arial" panose="020B0604020202020204" pitchFamily="34" charset="0"/>
                <a:cs typeface="Arial" panose="020B0604020202020204" pitchFamily="34" charset="0"/>
              </a:rPr>
              <a:t>Химический состав минералов из образца </a:t>
            </a:r>
            <a:r>
              <a:rPr lang="en-US" sz="1300" b="1" dirty="0">
                <a:latin typeface="Arial" panose="020B0604020202020204" pitchFamily="34" charset="0"/>
                <a:cs typeface="Arial" panose="020B0604020202020204" pitchFamily="34" charset="0"/>
              </a:rPr>
              <a:t>GN-4-1 </a:t>
            </a:r>
            <a:r>
              <a:rPr lang="ru-RU" sz="1300" b="1" dirty="0">
                <a:latin typeface="Arial" panose="020B0604020202020204" pitchFamily="34" charset="0"/>
                <a:cs typeface="Arial" panose="020B0604020202020204" pitchFamily="34" charset="0"/>
              </a:rPr>
              <a:t>по результатам микрозондового анализа, мас. %. </a:t>
            </a:r>
          </a:p>
        </p:txBody>
      </p:sp>
      <p:pic>
        <p:nvPicPr>
          <p:cNvPr id="4" name="Рисунок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5562" y="1157018"/>
            <a:ext cx="4118464" cy="3593733"/>
          </a:xfrm>
          <a:prstGeom prst="rect">
            <a:avLst/>
          </a:prstGeom>
        </p:spPr>
      </p:pic>
      <p:grpSp>
        <p:nvGrpSpPr>
          <p:cNvPr id="64" name="Группа 63"/>
          <p:cNvGrpSpPr/>
          <p:nvPr/>
        </p:nvGrpSpPr>
        <p:grpSpPr>
          <a:xfrm>
            <a:off x="4184374" y="937893"/>
            <a:ext cx="4086905" cy="3812858"/>
            <a:chOff x="-4" y="2260978"/>
            <a:chExt cx="3847452" cy="2798605"/>
          </a:xfrm>
        </p:grpSpPr>
        <p:pic>
          <p:nvPicPr>
            <p:cNvPr id="69" name="Рисунок 68"/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69637" y="2260978"/>
              <a:ext cx="3777811" cy="2798605"/>
            </a:xfrm>
            <a:prstGeom prst="rect">
              <a:avLst/>
            </a:prstGeom>
          </p:spPr>
        </p:pic>
        <p:sp>
          <p:nvSpPr>
            <p:cNvPr id="72" name="Подзаголовок 2"/>
            <p:cNvSpPr txBox="1">
              <a:spLocks/>
            </p:cNvSpPr>
            <p:nvPr/>
          </p:nvSpPr>
          <p:spPr>
            <a:xfrm>
              <a:off x="-4" y="3909731"/>
              <a:ext cx="1691470" cy="425061"/>
            </a:xfrm>
            <a:prstGeom prst="rect">
              <a:avLst/>
            </a:prstGeom>
          </p:spPr>
          <p:txBody>
            <a:bodyPr vert="horz" lIns="91440" tIns="45720" rIns="91440" bIns="45720" rtlCol="0">
              <a:noAutofit/>
            </a:bodyPr>
            <a:lstStyle>
              <a:lvl1pPr marL="0" indent="0" algn="ctr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None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0"/>
                </a:spcBef>
              </a:pPr>
              <a:r>
                <a:rPr lang="en-US" sz="2000" b="1" dirty="0">
                  <a:solidFill>
                    <a:schemeClr val="accent4">
                      <a:lumMod val="60000"/>
                      <a:lumOff val="40000"/>
                    </a:schemeClr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Cassiterite</a:t>
              </a:r>
              <a:endParaRPr lang="ru-RU" sz="2000" b="1" dirty="0">
                <a:solidFill>
                  <a:schemeClr val="accent4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cxnSp>
          <p:nvCxnSpPr>
            <p:cNvPr id="73" name="Прямая соединительная линия 72"/>
            <p:cNvCxnSpPr/>
            <p:nvPr/>
          </p:nvCxnSpPr>
          <p:spPr>
            <a:xfrm flipV="1">
              <a:off x="1032791" y="3362325"/>
              <a:ext cx="281659" cy="591042"/>
            </a:xfrm>
            <a:prstGeom prst="line">
              <a:avLst/>
            </a:prstGeom>
            <a:ln w="57150">
              <a:solidFill>
                <a:schemeClr val="accent4">
                  <a:lumMod val="60000"/>
                  <a:lumOff val="4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Прямая соединительная линия 73"/>
            <p:cNvCxnSpPr/>
            <p:nvPr/>
          </p:nvCxnSpPr>
          <p:spPr>
            <a:xfrm flipV="1">
              <a:off x="1032791" y="3182976"/>
              <a:ext cx="677778" cy="770391"/>
            </a:xfrm>
            <a:prstGeom prst="line">
              <a:avLst/>
            </a:prstGeom>
            <a:ln w="57150">
              <a:solidFill>
                <a:schemeClr val="accent4">
                  <a:lumMod val="60000"/>
                  <a:lumOff val="4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Прямая соединительная линия 74"/>
            <p:cNvCxnSpPr/>
            <p:nvPr/>
          </p:nvCxnSpPr>
          <p:spPr>
            <a:xfrm flipV="1">
              <a:off x="1032791" y="3040766"/>
              <a:ext cx="1336453" cy="912601"/>
            </a:xfrm>
            <a:prstGeom prst="line">
              <a:avLst/>
            </a:prstGeom>
            <a:ln w="57150">
              <a:solidFill>
                <a:schemeClr val="accent4">
                  <a:lumMod val="60000"/>
                  <a:lumOff val="4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6" name="Подзаголовок 2"/>
            <p:cNvSpPr txBox="1">
              <a:spLocks/>
            </p:cNvSpPr>
            <p:nvPr/>
          </p:nvSpPr>
          <p:spPr>
            <a:xfrm>
              <a:off x="2975541" y="2279542"/>
              <a:ext cx="871907" cy="425061"/>
            </a:xfrm>
            <a:prstGeom prst="rect">
              <a:avLst/>
            </a:prstGeom>
          </p:spPr>
          <p:txBody>
            <a:bodyPr vert="horz" lIns="91440" tIns="45720" rIns="91440" bIns="45720" rtlCol="0">
              <a:noAutofit/>
            </a:bodyPr>
            <a:lstStyle>
              <a:lvl1pPr marL="0" indent="0" algn="ctr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None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0"/>
                </a:spcBef>
              </a:pPr>
              <a:r>
                <a:rPr lang="en-US" sz="2000" b="1" dirty="0">
                  <a:solidFill>
                    <a:srgbClr val="FFFE0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Py</a:t>
              </a:r>
              <a:endParaRPr lang="ru-RU" sz="2000" b="1" dirty="0">
                <a:solidFill>
                  <a:srgbClr val="FFFE00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grpSp>
        <p:nvGrpSpPr>
          <p:cNvPr id="77" name="Группа 76"/>
          <p:cNvGrpSpPr/>
          <p:nvPr/>
        </p:nvGrpSpPr>
        <p:grpSpPr>
          <a:xfrm>
            <a:off x="8342734" y="937893"/>
            <a:ext cx="3849266" cy="3823665"/>
            <a:chOff x="3936787" y="2260492"/>
            <a:chExt cx="3777811" cy="2799091"/>
          </a:xfrm>
        </p:grpSpPr>
        <p:pic>
          <p:nvPicPr>
            <p:cNvPr id="79" name="Рисунок 78"/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3936787" y="2260492"/>
              <a:ext cx="3777811" cy="2799091"/>
            </a:xfrm>
            <a:prstGeom prst="rect">
              <a:avLst/>
            </a:prstGeom>
          </p:spPr>
        </p:pic>
        <p:cxnSp>
          <p:nvCxnSpPr>
            <p:cNvPr id="80" name="Прямая соединительная линия 79"/>
            <p:cNvCxnSpPr/>
            <p:nvPr/>
          </p:nvCxnSpPr>
          <p:spPr>
            <a:xfrm flipV="1">
              <a:off x="5292286" y="4024035"/>
              <a:ext cx="1737164" cy="307599"/>
            </a:xfrm>
            <a:prstGeom prst="line">
              <a:avLst/>
            </a:prstGeom>
            <a:ln w="571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81" name="Подзаголовок 2"/>
            <p:cNvSpPr txBox="1">
              <a:spLocks/>
            </p:cNvSpPr>
            <p:nvPr/>
          </p:nvSpPr>
          <p:spPr>
            <a:xfrm>
              <a:off x="6887151" y="3568171"/>
              <a:ext cx="481014" cy="425061"/>
            </a:xfrm>
            <a:prstGeom prst="rect">
              <a:avLst/>
            </a:prstGeom>
          </p:spPr>
          <p:txBody>
            <a:bodyPr vert="horz" lIns="91440" tIns="45720" rIns="91440" bIns="45720" rtlCol="0">
              <a:noAutofit/>
            </a:bodyPr>
            <a:lstStyle>
              <a:lvl1pPr marL="0" indent="0" algn="ctr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None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0"/>
                </a:spcBef>
              </a:pPr>
              <a:r>
                <a:rPr lang="en-US" sz="2000" b="1" dirty="0">
                  <a:solidFill>
                    <a:srgbClr val="FF000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0</a:t>
              </a:r>
              <a:r>
                <a:rPr lang="ru-RU" sz="2000" b="1" dirty="0">
                  <a:solidFill>
                    <a:srgbClr val="FF000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1</a:t>
              </a:r>
            </a:p>
          </p:txBody>
        </p:sp>
        <p:sp>
          <p:nvSpPr>
            <p:cNvPr id="82" name="Овал 81"/>
            <p:cNvSpPr/>
            <p:nvPr/>
          </p:nvSpPr>
          <p:spPr>
            <a:xfrm>
              <a:off x="5381625" y="3092488"/>
              <a:ext cx="196417" cy="180975"/>
            </a:xfrm>
            <a:prstGeom prst="ellipse">
              <a:avLst/>
            </a:prstGeom>
            <a:solidFill>
              <a:schemeClr val="bg1">
                <a:alpha val="0"/>
              </a:schemeClr>
            </a:solidFill>
            <a:ln w="3175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ru-RU"/>
            </a:p>
          </p:txBody>
        </p:sp>
        <p:sp>
          <p:nvSpPr>
            <p:cNvPr id="83" name="Подзаголовок 2"/>
            <p:cNvSpPr txBox="1">
              <a:spLocks/>
            </p:cNvSpPr>
            <p:nvPr/>
          </p:nvSpPr>
          <p:spPr>
            <a:xfrm>
              <a:off x="5239326" y="2757914"/>
              <a:ext cx="481014" cy="425061"/>
            </a:xfrm>
            <a:prstGeom prst="rect">
              <a:avLst/>
            </a:prstGeom>
          </p:spPr>
          <p:txBody>
            <a:bodyPr vert="horz" lIns="91440" tIns="45720" rIns="91440" bIns="45720" rtlCol="0">
              <a:noAutofit/>
            </a:bodyPr>
            <a:lstStyle>
              <a:lvl1pPr marL="0" indent="0" algn="ctr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None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0"/>
                </a:spcBef>
              </a:pPr>
              <a:r>
                <a:rPr lang="en-US" sz="2000" b="1" dirty="0">
                  <a:solidFill>
                    <a:srgbClr val="FF000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0</a:t>
              </a:r>
              <a:r>
                <a:rPr lang="ru-RU" sz="2000" b="1" dirty="0">
                  <a:solidFill>
                    <a:srgbClr val="FF000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3</a:t>
              </a:r>
            </a:p>
          </p:txBody>
        </p:sp>
        <p:sp>
          <p:nvSpPr>
            <p:cNvPr id="84" name="Подзаголовок 2"/>
            <p:cNvSpPr txBox="1">
              <a:spLocks/>
            </p:cNvSpPr>
            <p:nvPr/>
          </p:nvSpPr>
          <p:spPr>
            <a:xfrm>
              <a:off x="4770752" y="2545383"/>
              <a:ext cx="481014" cy="425061"/>
            </a:xfrm>
            <a:prstGeom prst="rect">
              <a:avLst/>
            </a:prstGeom>
          </p:spPr>
          <p:txBody>
            <a:bodyPr vert="horz" lIns="91440" tIns="45720" rIns="91440" bIns="45720" rtlCol="0">
              <a:noAutofit/>
            </a:bodyPr>
            <a:lstStyle>
              <a:lvl1pPr marL="0" indent="0" algn="ctr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None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0"/>
                </a:spcBef>
              </a:pPr>
              <a:r>
                <a:rPr lang="en-US" sz="2000" b="1" dirty="0">
                  <a:solidFill>
                    <a:srgbClr val="FF000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0</a:t>
              </a:r>
              <a:r>
                <a:rPr lang="ru-RU" sz="2000" b="1" dirty="0">
                  <a:solidFill>
                    <a:srgbClr val="FF000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2</a:t>
              </a:r>
            </a:p>
          </p:txBody>
        </p:sp>
        <p:sp>
          <p:nvSpPr>
            <p:cNvPr id="86" name="Овал 85"/>
            <p:cNvSpPr/>
            <p:nvPr/>
          </p:nvSpPr>
          <p:spPr>
            <a:xfrm>
              <a:off x="7029450" y="3909731"/>
              <a:ext cx="196417" cy="180975"/>
            </a:xfrm>
            <a:prstGeom prst="ellipse">
              <a:avLst/>
            </a:prstGeom>
            <a:solidFill>
              <a:schemeClr val="bg1">
                <a:alpha val="0"/>
              </a:schemeClr>
            </a:solidFill>
            <a:ln w="3175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ru-RU"/>
            </a:p>
          </p:txBody>
        </p:sp>
        <p:sp>
          <p:nvSpPr>
            <p:cNvPr id="87" name="Овал 86"/>
            <p:cNvSpPr/>
            <p:nvPr/>
          </p:nvSpPr>
          <p:spPr>
            <a:xfrm>
              <a:off x="4913051" y="2879956"/>
              <a:ext cx="196417" cy="180975"/>
            </a:xfrm>
            <a:prstGeom prst="ellipse">
              <a:avLst/>
            </a:prstGeom>
            <a:solidFill>
              <a:schemeClr val="bg1">
                <a:alpha val="0"/>
              </a:schemeClr>
            </a:solidFill>
            <a:ln w="3175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ru-RU"/>
            </a:p>
          </p:txBody>
        </p:sp>
        <p:cxnSp>
          <p:nvCxnSpPr>
            <p:cNvPr id="88" name="Прямая соединительная линия 87"/>
            <p:cNvCxnSpPr/>
            <p:nvPr/>
          </p:nvCxnSpPr>
          <p:spPr>
            <a:xfrm flipV="1">
              <a:off x="5319608" y="3327774"/>
              <a:ext cx="153593" cy="1007018"/>
            </a:xfrm>
            <a:prstGeom prst="line">
              <a:avLst/>
            </a:prstGeom>
            <a:ln w="571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89" name="Подзаголовок 2"/>
            <p:cNvSpPr txBox="1">
              <a:spLocks/>
            </p:cNvSpPr>
            <p:nvPr/>
          </p:nvSpPr>
          <p:spPr>
            <a:xfrm>
              <a:off x="4253596" y="4298524"/>
              <a:ext cx="1691470" cy="647994"/>
            </a:xfrm>
            <a:prstGeom prst="rect">
              <a:avLst/>
            </a:prstGeom>
          </p:spPr>
          <p:txBody>
            <a:bodyPr vert="horz" lIns="91440" tIns="45720" rIns="91440" bIns="45720" rtlCol="0">
              <a:noAutofit/>
            </a:bodyPr>
            <a:lstStyle>
              <a:lvl1pPr marL="0" indent="0" algn="ctr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None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0"/>
                </a:spcBef>
              </a:pPr>
              <a:r>
                <a:rPr lang="en-US" sz="2000" b="1" dirty="0">
                  <a:solidFill>
                    <a:srgbClr val="FF000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In-Sn sulphide (?)</a:t>
              </a:r>
              <a:endParaRPr lang="ru-RU" sz="20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cxnSp>
          <p:nvCxnSpPr>
            <p:cNvPr id="90" name="Прямая соединительная линия 89"/>
            <p:cNvCxnSpPr/>
            <p:nvPr/>
          </p:nvCxnSpPr>
          <p:spPr>
            <a:xfrm flipH="1" flipV="1">
              <a:off x="5013939" y="3130975"/>
              <a:ext cx="278347" cy="1203817"/>
            </a:xfrm>
            <a:prstGeom prst="line">
              <a:avLst/>
            </a:prstGeom>
            <a:ln w="571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91" name="Прямая соединительная линия 90"/>
          <p:cNvCxnSpPr/>
          <p:nvPr/>
        </p:nvCxnSpPr>
        <p:spPr>
          <a:xfrm flipH="1" flipV="1">
            <a:off x="2196548" y="2949236"/>
            <a:ext cx="184825" cy="1077462"/>
          </a:xfrm>
          <a:prstGeom prst="line">
            <a:avLst/>
          </a:prstGeom>
          <a:ln w="5715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2" name="Подзаголовок 2"/>
          <p:cNvSpPr txBox="1">
            <a:spLocks/>
          </p:cNvSpPr>
          <p:nvPr/>
        </p:nvSpPr>
        <p:spPr>
          <a:xfrm>
            <a:off x="1561368" y="4013975"/>
            <a:ext cx="1796742" cy="579109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US" sz="2000" b="1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Apy</a:t>
            </a:r>
            <a:endParaRPr lang="ru-RU" sz="2000" b="1" dirty="0">
              <a:solidFill>
                <a:srgbClr val="00B0F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4" name="Подзаголовок 2"/>
          <p:cNvSpPr txBox="1">
            <a:spLocks/>
          </p:cNvSpPr>
          <p:nvPr/>
        </p:nvSpPr>
        <p:spPr>
          <a:xfrm>
            <a:off x="318052" y="4139642"/>
            <a:ext cx="1796742" cy="579109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US" sz="2000" b="1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Fh</a:t>
            </a:r>
            <a:endParaRPr lang="ru-RU" sz="2000" b="1" dirty="0">
              <a:solidFill>
                <a:srgbClr val="00B0F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95" name="Прямая соединительная линия 94"/>
          <p:cNvCxnSpPr/>
          <p:nvPr/>
        </p:nvCxnSpPr>
        <p:spPr>
          <a:xfrm>
            <a:off x="1480502" y="1784104"/>
            <a:ext cx="808458" cy="216183"/>
          </a:xfrm>
          <a:prstGeom prst="line">
            <a:avLst/>
          </a:prstGeom>
          <a:ln w="5715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6" name="Подзаголовок 2"/>
          <p:cNvSpPr txBox="1">
            <a:spLocks/>
          </p:cNvSpPr>
          <p:nvPr/>
        </p:nvSpPr>
        <p:spPr>
          <a:xfrm>
            <a:off x="-91309" y="1550183"/>
            <a:ext cx="1796742" cy="579109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US" sz="2000" b="1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Cpy</a:t>
            </a:r>
            <a:r>
              <a:rPr lang="ru-RU" sz="2000" b="1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2000" b="1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Sph</a:t>
            </a:r>
            <a:endParaRPr lang="ru-RU" sz="2000" b="1" dirty="0">
              <a:solidFill>
                <a:srgbClr val="00B0F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14" name="Таблица 1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85195669"/>
              </p:ext>
            </p:extLst>
          </p:nvPr>
        </p:nvGraphicFramePr>
        <p:xfrm>
          <a:off x="55563" y="5706214"/>
          <a:ext cx="8019874" cy="762000"/>
        </p:xfrm>
        <a:graphic>
          <a:graphicData uri="http://schemas.openxmlformats.org/drawingml/2006/table">
            <a:tbl>
              <a:tblPr/>
              <a:tblGrid>
                <a:gridCol w="1206530">
                  <a:extLst>
                    <a:ext uri="{9D8B030D-6E8A-4147-A177-3AD203B41FA5}">
                      <a16:colId xmlns:a16="http://schemas.microsoft.com/office/drawing/2014/main" val="1638820283"/>
                    </a:ext>
                  </a:extLst>
                </a:gridCol>
                <a:gridCol w="851668">
                  <a:extLst>
                    <a:ext uri="{9D8B030D-6E8A-4147-A177-3AD203B41FA5}">
                      <a16:colId xmlns:a16="http://schemas.microsoft.com/office/drawing/2014/main" val="1718569613"/>
                    </a:ext>
                  </a:extLst>
                </a:gridCol>
                <a:gridCol w="851668">
                  <a:extLst>
                    <a:ext uri="{9D8B030D-6E8A-4147-A177-3AD203B41FA5}">
                      <a16:colId xmlns:a16="http://schemas.microsoft.com/office/drawing/2014/main" val="3825387025"/>
                    </a:ext>
                  </a:extLst>
                </a:gridCol>
                <a:gridCol w="851668">
                  <a:extLst>
                    <a:ext uri="{9D8B030D-6E8A-4147-A177-3AD203B41FA5}">
                      <a16:colId xmlns:a16="http://schemas.microsoft.com/office/drawing/2014/main" val="4035856976"/>
                    </a:ext>
                  </a:extLst>
                </a:gridCol>
                <a:gridCol w="851668">
                  <a:extLst>
                    <a:ext uri="{9D8B030D-6E8A-4147-A177-3AD203B41FA5}">
                      <a16:colId xmlns:a16="http://schemas.microsoft.com/office/drawing/2014/main" val="4108289537"/>
                    </a:ext>
                  </a:extLst>
                </a:gridCol>
                <a:gridCol w="851668">
                  <a:extLst>
                    <a:ext uri="{9D8B030D-6E8A-4147-A177-3AD203B41FA5}">
                      <a16:colId xmlns:a16="http://schemas.microsoft.com/office/drawing/2014/main" val="2622173728"/>
                    </a:ext>
                  </a:extLst>
                </a:gridCol>
                <a:gridCol w="851668">
                  <a:extLst>
                    <a:ext uri="{9D8B030D-6E8A-4147-A177-3AD203B41FA5}">
                      <a16:colId xmlns:a16="http://schemas.microsoft.com/office/drawing/2014/main" val="2504193680"/>
                    </a:ext>
                  </a:extLst>
                </a:gridCol>
                <a:gridCol w="851668">
                  <a:extLst>
                    <a:ext uri="{9D8B030D-6E8A-4147-A177-3AD203B41FA5}">
                      <a16:colId xmlns:a16="http://schemas.microsoft.com/office/drawing/2014/main" val="4059819439"/>
                    </a:ext>
                  </a:extLst>
                </a:gridCol>
                <a:gridCol w="851668">
                  <a:extLst>
                    <a:ext uri="{9D8B030D-6E8A-4147-A177-3AD203B41FA5}">
                      <a16:colId xmlns:a16="http://schemas.microsoft.com/office/drawing/2014/main" val="2482392541"/>
                    </a:ext>
                  </a:extLst>
                </a:gridCol>
              </a:tblGrid>
              <a:tr h="151793"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200" b="0" i="0" u="none" strike="noStrike" dirty="0">
                          <a:solidFill>
                            <a:srgbClr val="FF0000"/>
                          </a:solidFill>
                          <a:effectLst/>
                          <a:latin typeface="Arial" panose="020B0604020202020204" pitchFamily="34" charset="0"/>
                        </a:rPr>
                        <a:t>GN-4-1</a:t>
                      </a:r>
                    </a:p>
                  </a:txBody>
                  <a:tcPr marL="7620" marR="7620" marT="762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2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S</a:t>
                      </a:r>
                    </a:p>
                  </a:txBody>
                  <a:tcPr marL="7620" marR="7620" marT="762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2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Mn</a:t>
                      </a:r>
                    </a:p>
                  </a:txBody>
                  <a:tcPr marL="7620" marR="7620" marT="762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2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Fe</a:t>
                      </a:r>
                    </a:p>
                  </a:txBody>
                  <a:tcPr marL="7620" marR="7620" marT="762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Cu</a:t>
                      </a:r>
                    </a:p>
                  </a:txBody>
                  <a:tcPr marL="7620" marR="7620" marT="762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2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Zn</a:t>
                      </a:r>
                    </a:p>
                  </a:txBody>
                  <a:tcPr marL="7620" marR="7620" marT="762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2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In</a:t>
                      </a:r>
                    </a:p>
                  </a:txBody>
                  <a:tcPr marL="7620" marR="7620" marT="762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2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Sn</a:t>
                      </a:r>
                    </a:p>
                  </a:txBody>
                  <a:tcPr marL="7620" marR="7620" marT="762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ru-RU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Всего</a:t>
                      </a:r>
                    </a:p>
                  </a:txBody>
                  <a:tcPr marL="7620" marR="7620" marT="762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98131538"/>
                  </a:ext>
                </a:extLst>
              </a:tr>
              <a:tr h="151793">
                <a:tc>
                  <a:txBody>
                    <a:bodyPr/>
                    <a:lstStyle/>
                    <a:p>
                      <a:pPr algn="ctr" fontAlgn="ctr"/>
                      <a:r>
                        <a:rPr lang="ru-RU" sz="1200" b="1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01</a:t>
                      </a:r>
                    </a:p>
                  </a:txBody>
                  <a:tcPr marL="7620" marR="7620" marT="762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ru-RU" sz="12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40</a:t>
                      </a:r>
                    </a:p>
                  </a:txBody>
                  <a:tcPr marL="7620" marR="7620" marT="762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ru-RU" sz="12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7620" marR="7620" marT="762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ru-RU" sz="12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10,16</a:t>
                      </a:r>
                    </a:p>
                  </a:txBody>
                  <a:tcPr marL="7620" marR="7620" marT="762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ru-RU" sz="12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6,6</a:t>
                      </a:r>
                    </a:p>
                  </a:txBody>
                  <a:tcPr marL="7620" marR="7620" marT="762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ru-RU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31,14</a:t>
                      </a:r>
                    </a:p>
                  </a:txBody>
                  <a:tcPr marL="7620" marR="7620" marT="762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ru-RU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12,1</a:t>
                      </a:r>
                    </a:p>
                  </a:txBody>
                  <a:tcPr marL="7620" marR="7620" marT="762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ru-RU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7620" marR="7620" marT="762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ru-RU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100</a:t>
                      </a:r>
                    </a:p>
                  </a:txBody>
                  <a:tcPr marL="7620" marR="7620" marT="762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139341880"/>
                  </a:ext>
                </a:extLst>
              </a:tr>
              <a:tr h="151793">
                <a:tc>
                  <a:txBody>
                    <a:bodyPr/>
                    <a:lstStyle/>
                    <a:p>
                      <a:pPr algn="ctr" fontAlgn="ctr"/>
                      <a:r>
                        <a:rPr lang="ru-RU" sz="1200" b="1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02</a:t>
                      </a:r>
                    </a:p>
                  </a:txBody>
                  <a:tcPr marL="7620" marR="7620" marT="762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ru-RU" sz="12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32,92</a:t>
                      </a:r>
                    </a:p>
                  </a:txBody>
                  <a:tcPr marL="7620" marR="7620" marT="762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ru-RU" sz="12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0,13</a:t>
                      </a:r>
                    </a:p>
                  </a:txBody>
                  <a:tcPr marL="7620" marR="7620" marT="762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ru-RU" sz="12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18,87</a:t>
                      </a:r>
                    </a:p>
                  </a:txBody>
                  <a:tcPr marL="7620" marR="7620" marT="762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ru-RU" sz="12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8,6</a:t>
                      </a:r>
                    </a:p>
                  </a:txBody>
                  <a:tcPr marL="7620" marR="7620" marT="762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ru-RU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24,6</a:t>
                      </a:r>
                    </a:p>
                  </a:txBody>
                  <a:tcPr marL="7620" marR="7620" marT="762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ru-RU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14,88</a:t>
                      </a:r>
                    </a:p>
                  </a:txBody>
                  <a:tcPr marL="7620" marR="7620" marT="762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ru-RU" sz="12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7620" marR="7620" marT="762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ru-RU" sz="12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100</a:t>
                      </a:r>
                    </a:p>
                  </a:txBody>
                  <a:tcPr marL="7620" marR="7620" marT="762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543750149"/>
                  </a:ext>
                </a:extLst>
              </a:tr>
              <a:tr h="151793">
                <a:tc>
                  <a:txBody>
                    <a:bodyPr/>
                    <a:lstStyle/>
                    <a:p>
                      <a:pPr algn="ctr" fontAlgn="ctr"/>
                      <a:r>
                        <a:rPr lang="ru-RU" sz="1200" b="1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03</a:t>
                      </a:r>
                    </a:p>
                  </a:txBody>
                  <a:tcPr marL="7620" marR="7620" marT="762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ru-RU" sz="12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35,67</a:t>
                      </a:r>
                    </a:p>
                  </a:txBody>
                  <a:tcPr marL="7620" marR="7620" marT="762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ru-RU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7620" marR="7620" marT="762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ru-RU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19,93</a:t>
                      </a:r>
                    </a:p>
                  </a:txBody>
                  <a:tcPr marL="7620" marR="7620" marT="762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ru-RU" sz="12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19,1</a:t>
                      </a:r>
                    </a:p>
                  </a:txBody>
                  <a:tcPr marL="7620" marR="7620" marT="762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ru-RU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8,58</a:t>
                      </a:r>
                    </a:p>
                  </a:txBody>
                  <a:tcPr marL="7620" marR="7620" marT="762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ru-RU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2,22</a:t>
                      </a:r>
                    </a:p>
                  </a:txBody>
                  <a:tcPr marL="7620" marR="7620" marT="762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ru-RU" sz="12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14,5</a:t>
                      </a:r>
                    </a:p>
                  </a:txBody>
                  <a:tcPr marL="7620" marR="7620" marT="762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ru-RU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100</a:t>
                      </a:r>
                    </a:p>
                  </a:txBody>
                  <a:tcPr marL="7620" marR="7620" marT="762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122788278"/>
                  </a:ext>
                </a:extLst>
              </a:tr>
            </a:tbl>
          </a:graphicData>
        </a:graphic>
      </p:graphicFrame>
      <p:graphicFrame>
        <p:nvGraphicFramePr>
          <p:cNvPr id="15" name="Таблица 1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6586423"/>
              </p:ext>
            </p:extLst>
          </p:nvPr>
        </p:nvGraphicFramePr>
        <p:xfrm>
          <a:off x="51968" y="6457931"/>
          <a:ext cx="8023472" cy="381000"/>
        </p:xfrm>
        <a:graphic>
          <a:graphicData uri="http://schemas.openxmlformats.org/drawingml/2006/table">
            <a:tbl>
              <a:tblPr/>
              <a:tblGrid>
                <a:gridCol w="1668247">
                  <a:extLst>
                    <a:ext uri="{9D8B030D-6E8A-4147-A177-3AD203B41FA5}">
                      <a16:colId xmlns:a16="http://schemas.microsoft.com/office/drawing/2014/main" val="3220142990"/>
                    </a:ext>
                  </a:extLst>
                </a:gridCol>
                <a:gridCol w="1271045">
                  <a:extLst>
                    <a:ext uri="{9D8B030D-6E8A-4147-A177-3AD203B41FA5}">
                      <a16:colId xmlns:a16="http://schemas.microsoft.com/office/drawing/2014/main" val="2689493612"/>
                    </a:ext>
                  </a:extLst>
                </a:gridCol>
                <a:gridCol w="1271045">
                  <a:extLst>
                    <a:ext uri="{9D8B030D-6E8A-4147-A177-3AD203B41FA5}">
                      <a16:colId xmlns:a16="http://schemas.microsoft.com/office/drawing/2014/main" val="316828240"/>
                    </a:ext>
                  </a:extLst>
                </a:gridCol>
                <a:gridCol w="1271045">
                  <a:extLst>
                    <a:ext uri="{9D8B030D-6E8A-4147-A177-3AD203B41FA5}">
                      <a16:colId xmlns:a16="http://schemas.microsoft.com/office/drawing/2014/main" val="1541709587"/>
                    </a:ext>
                  </a:extLst>
                </a:gridCol>
                <a:gridCol w="1271045">
                  <a:extLst>
                    <a:ext uri="{9D8B030D-6E8A-4147-A177-3AD203B41FA5}">
                      <a16:colId xmlns:a16="http://schemas.microsoft.com/office/drawing/2014/main" val="2853468248"/>
                    </a:ext>
                  </a:extLst>
                </a:gridCol>
                <a:gridCol w="1271045">
                  <a:extLst>
                    <a:ext uri="{9D8B030D-6E8A-4147-A177-3AD203B41FA5}">
                      <a16:colId xmlns:a16="http://schemas.microsoft.com/office/drawing/2014/main" val="999027145"/>
                    </a:ext>
                  </a:extLst>
                </a:gridCol>
              </a:tblGrid>
              <a:tr h="190500"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200" b="0" i="0" u="none" strike="noStrike" dirty="0">
                          <a:solidFill>
                            <a:srgbClr val="FF0000"/>
                          </a:solidFill>
                          <a:effectLst/>
                          <a:latin typeface="Arial" panose="020B0604020202020204" pitchFamily="34" charset="0"/>
                        </a:rPr>
                        <a:t>GN-4-1</a:t>
                      </a:r>
                    </a:p>
                  </a:txBody>
                  <a:tcPr marL="7620" marR="7620" marT="762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2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SiO2</a:t>
                      </a:r>
                    </a:p>
                  </a:txBody>
                  <a:tcPr marL="7620" marR="7620" marT="762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2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TiO2</a:t>
                      </a:r>
                    </a:p>
                  </a:txBody>
                  <a:tcPr marL="7620" marR="7620" marT="762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2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FeO</a:t>
                      </a:r>
                    </a:p>
                  </a:txBody>
                  <a:tcPr marL="7620" marR="7620" marT="762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2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SnO2</a:t>
                      </a:r>
                    </a:p>
                  </a:txBody>
                  <a:tcPr marL="7620" marR="7620" marT="762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ru-RU" sz="12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Всего</a:t>
                      </a:r>
                    </a:p>
                  </a:txBody>
                  <a:tcPr marL="7620" marR="7620" marT="762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744980180"/>
                  </a:ext>
                </a:extLst>
              </a:tr>
              <a:tr h="190500">
                <a:tc>
                  <a:txBody>
                    <a:bodyPr/>
                    <a:lstStyle/>
                    <a:p>
                      <a:pPr algn="ctr" fontAlgn="ctr"/>
                      <a:r>
                        <a:rPr lang="ru-RU" sz="12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04</a:t>
                      </a:r>
                    </a:p>
                  </a:txBody>
                  <a:tcPr marL="7620" marR="7620" marT="762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ru-RU" sz="12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0,6</a:t>
                      </a:r>
                    </a:p>
                  </a:txBody>
                  <a:tcPr marL="7620" marR="7620" marT="762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ru-RU" sz="12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0,46</a:t>
                      </a:r>
                    </a:p>
                  </a:txBody>
                  <a:tcPr marL="7620" marR="7620" marT="762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ru-RU" sz="12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1,24</a:t>
                      </a:r>
                    </a:p>
                  </a:txBody>
                  <a:tcPr marL="7620" marR="7620" marT="762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ru-RU" sz="1200" b="1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97,7</a:t>
                      </a:r>
                    </a:p>
                  </a:txBody>
                  <a:tcPr marL="7620" marR="7620" marT="762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ru-RU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100</a:t>
                      </a:r>
                    </a:p>
                  </a:txBody>
                  <a:tcPr marL="7620" marR="7620" marT="762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241630238"/>
                  </a:ext>
                </a:extLst>
              </a:tr>
            </a:tbl>
          </a:graphicData>
        </a:graphic>
      </p:graphicFrame>
      <p:sp>
        <p:nvSpPr>
          <p:cNvPr id="3" name="Номер слайда 2">
            <a:extLst>
              <a:ext uri="{FF2B5EF4-FFF2-40B4-BE49-F238E27FC236}">
                <a16:creationId xmlns:a16="http://schemas.microsoft.com/office/drawing/2014/main" id="{1E060EA4-3E58-99FA-3D5D-EBAD7DA627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2240CE-82D0-450A-9966-52B283054DC1}" type="slidenum">
              <a:rPr lang="ru-RU" smtClean="0"/>
              <a:t>48</a:t>
            </a:fld>
            <a:endParaRPr lang="ru-RU"/>
          </a:p>
        </p:txBody>
      </p:sp>
      <p:sp>
        <p:nvSpPr>
          <p:cNvPr id="7" name="Заголовок 6">
            <a:extLst>
              <a:ext uri="{FF2B5EF4-FFF2-40B4-BE49-F238E27FC236}">
                <a16:creationId xmlns:a16="http://schemas.microsoft.com/office/drawing/2014/main" id="{1A85D712-259C-ACD4-20C8-CE6549EEABB0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003745558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Прямоугольник 24"/>
          <p:cNvSpPr/>
          <p:nvPr/>
        </p:nvSpPr>
        <p:spPr>
          <a:xfrm>
            <a:off x="0" y="1046668"/>
            <a:ext cx="12192012" cy="4829193"/>
          </a:xfrm>
          <a:prstGeom prst="rect">
            <a:avLst/>
          </a:prstGeom>
          <a:solidFill>
            <a:schemeClr val="accent2">
              <a:alpha val="29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5" name="Прямоугольник 4"/>
          <p:cNvSpPr/>
          <p:nvPr/>
        </p:nvSpPr>
        <p:spPr>
          <a:xfrm>
            <a:off x="-2" y="-12366"/>
            <a:ext cx="12192001" cy="1071261"/>
          </a:xfrm>
          <a:prstGeom prst="rect">
            <a:avLst/>
          </a:prstGeom>
          <a:solidFill>
            <a:schemeClr val="accent1">
              <a:alpha val="19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41" name="Подзаголовок 2"/>
          <p:cNvSpPr txBox="1">
            <a:spLocks/>
          </p:cNvSpPr>
          <p:nvPr/>
        </p:nvSpPr>
        <p:spPr>
          <a:xfrm>
            <a:off x="35236" y="1064438"/>
            <a:ext cx="4160615" cy="61696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>
              <a:lnSpc>
                <a:spcPct val="100000"/>
              </a:lnSpc>
              <a:spcBef>
                <a:spcPts val="0"/>
              </a:spcBef>
            </a:pPr>
            <a:r>
              <a:rPr lang="ru-RU" sz="1400" b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Фото шлифа, обр. Н-26-04-1</a:t>
            </a:r>
          </a:p>
          <a:p>
            <a:pPr lvl="0">
              <a:lnSpc>
                <a:spcPct val="100000"/>
              </a:lnSpc>
              <a:spcBef>
                <a:spcPts val="0"/>
              </a:spcBef>
            </a:pPr>
            <a:r>
              <a:rPr lang="ru-RU" sz="14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(изображение в проходящем свете, николи </a:t>
            </a:r>
            <a:r>
              <a:rPr lang="en-US" sz="14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X</a:t>
            </a:r>
            <a:r>
              <a:rPr lang="ru-RU" sz="14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).</a:t>
            </a:r>
          </a:p>
          <a:p>
            <a:pPr lvl="0" algn="l">
              <a:lnSpc>
                <a:spcPct val="100000"/>
              </a:lnSpc>
              <a:spcBef>
                <a:spcPts val="0"/>
              </a:spcBef>
            </a:pPr>
            <a:endParaRPr lang="ru-RU" sz="1400" dirty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</a:pPr>
            <a:endParaRPr lang="ru-RU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2" name="Подзаголовок 2"/>
          <p:cNvSpPr txBox="1">
            <a:spLocks/>
          </p:cNvSpPr>
          <p:nvPr/>
        </p:nvSpPr>
        <p:spPr>
          <a:xfrm>
            <a:off x="63932" y="5059104"/>
            <a:ext cx="3831256" cy="816757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>
              <a:lnSpc>
                <a:spcPct val="100000"/>
              </a:lnSpc>
              <a:spcBef>
                <a:spcPts val="0"/>
              </a:spcBef>
            </a:pPr>
            <a:r>
              <a:rPr lang="ru-RU" sz="1400" b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Окварцованный, серицитизированный</a:t>
            </a:r>
          </a:p>
          <a:p>
            <a:pPr lvl="0">
              <a:lnSpc>
                <a:spcPct val="100000"/>
              </a:lnSpc>
              <a:spcBef>
                <a:spcPts val="0"/>
              </a:spcBef>
            </a:pPr>
            <a:r>
              <a:rPr lang="ru-RU" sz="1400" b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и карбонатизированный</a:t>
            </a:r>
          </a:p>
          <a:p>
            <a:pPr lvl="0">
              <a:lnSpc>
                <a:spcPct val="100000"/>
              </a:lnSpc>
              <a:spcBef>
                <a:spcPts val="0"/>
              </a:spcBef>
            </a:pPr>
            <a:r>
              <a:rPr lang="ru-RU" sz="1400" b="1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риодацит-порфир</a:t>
            </a:r>
            <a:r>
              <a:rPr lang="ru-RU" sz="1400" b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</p:txBody>
      </p:sp>
      <p:sp>
        <p:nvSpPr>
          <p:cNvPr id="43" name="Подзаголовок 2"/>
          <p:cNvSpPr txBox="1">
            <a:spLocks/>
          </p:cNvSpPr>
          <p:nvPr/>
        </p:nvSpPr>
        <p:spPr>
          <a:xfrm>
            <a:off x="3976116" y="1032843"/>
            <a:ext cx="4294135" cy="808953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ru-RU" sz="1400" b="1" dirty="0">
                <a:latin typeface="Arial" panose="020B0604020202020204" pitchFamily="34" charset="0"/>
                <a:cs typeface="Arial" panose="020B0604020202020204" pitchFamily="34" charset="0"/>
              </a:rPr>
              <a:t>Фото прозрачно-полированного шлифа, обр. Н-2204-117.5</a:t>
            </a:r>
            <a:endParaRPr lang="ru-RU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ru-RU" sz="1400" dirty="0">
                <a:latin typeface="Arial" panose="020B0604020202020204" pitchFamily="34" charset="0"/>
                <a:cs typeface="Arial" panose="020B0604020202020204" pitchFamily="34" charset="0"/>
              </a:rPr>
              <a:t>(отражённый свет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r>
              <a:rPr lang="ru-RU" sz="14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  <p:sp>
        <p:nvSpPr>
          <p:cNvPr id="45" name="Подзаголовок 2"/>
          <p:cNvSpPr txBox="1">
            <a:spLocks/>
          </p:cNvSpPr>
          <p:nvPr/>
        </p:nvSpPr>
        <p:spPr>
          <a:xfrm>
            <a:off x="8144635" y="1041918"/>
            <a:ext cx="4035903" cy="805421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ru-RU" sz="1400" b="1" dirty="0">
                <a:latin typeface="Arial" panose="020B0604020202020204" pitchFamily="34" charset="0"/>
                <a:cs typeface="Arial" panose="020B0604020202020204" pitchFamily="34" charset="0"/>
              </a:rPr>
              <a:t>Фото прозрачно-полированного шлифа, обр. Н-2406-189.5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ru-RU" sz="1400" dirty="0">
                <a:latin typeface="Arial" panose="020B0604020202020204" pitchFamily="34" charset="0"/>
                <a:cs typeface="Arial" panose="020B0604020202020204" pitchFamily="34" charset="0"/>
              </a:rPr>
              <a:t>(отражённый свет).</a:t>
            </a:r>
            <a:endParaRPr lang="ru-RU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6" name="Подзаголовок 2"/>
          <p:cNvSpPr txBox="1">
            <a:spLocks/>
          </p:cNvSpPr>
          <p:nvPr/>
        </p:nvSpPr>
        <p:spPr>
          <a:xfrm>
            <a:off x="8329025" y="5225713"/>
            <a:ext cx="3862988" cy="672913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ru-RU" sz="1300" b="1" dirty="0">
                <a:latin typeface="Arial" panose="020B0604020202020204" pitchFamily="34" charset="0"/>
                <a:cs typeface="Arial" panose="020B0604020202020204" pitchFamily="34" charset="0"/>
              </a:rPr>
              <a:t>Герсдорфит образует кайму вокруг ксеноморфного зерна халькопирита.</a:t>
            </a:r>
          </a:p>
        </p:txBody>
      </p:sp>
      <p:sp>
        <p:nvSpPr>
          <p:cNvPr id="47" name="Подзаголовок 2"/>
          <p:cNvSpPr txBox="1">
            <a:spLocks/>
          </p:cNvSpPr>
          <p:nvPr/>
        </p:nvSpPr>
        <p:spPr>
          <a:xfrm>
            <a:off x="3953961" y="5101549"/>
            <a:ext cx="4316291" cy="74307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ru-RU" sz="1300" b="1" dirty="0">
                <a:latin typeface="Arial" panose="020B0604020202020204" pitchFamily="34" charset="0"/>
                <a:cs typeface="Arial" panose="020B0604020202020204" pitchFamily="34" charset="0"/>
              </a:rPr>
              <a:t>Две генерации пирита (корродированный блёклой рудой и идиоморфный). Галенит обрастает стенки сфалерита.</a:t>
            </a:r>
            <a:endParaRPr lang="ru-RU" sz="1300" b="1" dirty="0">
              <a:solidFill>
                <a:srgbClr val="00B05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Рисунок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933" y="1743314"/>
            <a:ext cx="3836190" cy="3332422"/>
          </a:xfrm>
          <a:prstGeom prst="rect">
            <a:avLst/>
          </a:prstGeom>
        </p:spPr>
      </p:pic>
      <p:pic>
        <p:nvPicPr>
          <p:cNvPr id="6" name="Рисунок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928819" y="1743315"/>
            <a:ext cx="4341433" cy="3332668"/>
          </a:xfrm>
          <a:prstGeom prst="rect">
            <a:avLst/>
          </a:prstGeom>
        </p:spPr>
      </p:pic>
      <p:pic>
        <p:nvPicPr>
          <p:cNvPr id="9" name="Рисунок 8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298947" y="1743314"/>
            <a:ext cx="3881592" cy="3332668"/>
          </a:xfrm>
          <a:prstGeom prst="rect">
            <a:avLst/>
          </a:prstGeom>
        </p:spPr>
      </p:pic>
      <p:cxnSp>
        <p:nvCxnSpPr>
          <p:cNvPr id="64" name="Прямая соединительная линия 63"/>
          <p:cNvCxnSpPr/>
          <p:nvPr/>
        </p:nvCxnSpPr>
        <p:spPr>
          <a:xfrm flipH="1">
            <a:off x="5923292" y="3215095"/>
            <a:ext cx="18993" cy="818425"/>
          </a:xfrm>
          <a:prstGeom prst="line">
            <a:avLst/>
          </a:prstGeom>
          <a:ln w="571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9" name="Прямая соединительная линия 68"/>
          <p:cNvCxnSpPr/>
          <p:nvPr/>
        </p:nvCxnSpPr>
        <p:spPr>
          <a:xfrm flipH="1">
            <a:off x="5911819" y="3591615"/>
            <a:ext cx="568947" cy="441905"/>
          </a:xfrm>
          <a:prstGeom prst="line">
            <a:avLst/>
          </a:prstGeom>
          <a:ln w="571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2" name="Подзаголовок 2"/>
          <p:cNvSpPr txBox="1">
            <a:spLocks/>
          </p:cNvSpPr>
          <p:nvPr/>
        </p:nvSpPr>
        <p:spPr>
          <a:xfrm>
            <a:off x="5482662" y="4038140"/>
            <a:ext cx="900251" cy="45111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US" sz="20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Py</a:t>
            </a:r>
            <a:r>
              <a:rPr lang="ru-RU" sz="20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</a:t>
            </a:r>
          </a:p>
        </p:txBody>
      </p:sp>
      <p:sp>
        <p:nvSpPr>
          <p:cNvPr id="73" name="Подзаголовок 2"/>
          <p:cNvSpPr txBox="1">
            <a:spLocks/>
          </p:cNvSpPr>
          <p:nvPr/>
        </p:nvSpPr>
        <p:spPr>
          <a:xfrm>
            <a:off x="5746166" y="4609452"/>
            <a:ext cx="900251" cy="45111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US" sz="20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Py</a:t>
            </a:r>
            <a:r>
              <a:rPr lang="ru-RU" sz="20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</a:t>
            </a:r>
          </a:p>
        </p:txBody>
      </p:sp>
      <p:cxnSp>
        <p:nvCxnSpPr>
          <p:cNvPr id="74" name="Прямая соединительная линия 73"/>
          <p:cNvCxnSpPr/>
          <p:nvPr/>
        </p:nvCxnSpPr>
        <p:spPr>
          <a:xfrm flipH="1" flipV="1">
            <a:off x="4815085" y="4619244"/>
            <a:ext cx="1096734" cy="177604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5" name="Прямая соединительная линия 74"/>
          <p:cNvCxnSpPr/>
          <p:nvPr/>
        </p:nvCxnSpPr>
        <p:spPr>
          <a:xfrm flipV="1">
            <a:off x="6411608" y="3800499"/>
            <a:ext cx="568324" cy="82192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6" name="Подзаголовок 2"/>
          <p:cNvSpPr txBox="1">
            <a:spLocks/>
          </p:cNvSpPr>
          <p:nvPr/>
        </p:nvSpPr>
        <p:spPr>
          <a:xfrm>
            <a:off x="6786949" y="4709196"/>
            <a:ext cx="900251" cy="45111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US" sz="2000" b="1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Gn</a:t>
            </a:r>
            <a:endParaRPr lang="ru-RU" sz="2000" b="1" dirty="0">
              <a:solidFill>
                <a:srgbClr val="FFFF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77" name="Прямая соединительная линия 76"/>
          <p:cNvCxnSpPr/>
          <p:nvPr/>
        </p:nvCxnSpPr>
        <p:spPr>
          <a:xfrm flipV="1">
            <a:off x="4779944" y="3446294"/>
            <a:ext cx="727135" cy="201981"/>
          </a:xfrm>
          <a:prstGeom prst="line">
            <a:avLst/>
          </a:prstGeom>
          <a:ln w="5715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9" name="Подзаголовок 2"/>
          <p:cNvSpPr txBox="1">
            <a:spLocks/>
          </p:cNvSpPr>
          <p:nvPr/>
        </p:nvSpPr>
        <p:spPr>
          <a:xfrm>
            <a:off x="4095157" y="3519989"/>
            <a:ext cx="900251" cy="45111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US" sz="2000" b="1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Fh</a:t>
            </a:r>
            <a:endParaRPr lang="ru-RU" sz="2000" b="1" dirty="0">
              <a:solidFill>
                <a:srgbClr val="FFFF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1" name="Подзаголовок 2"/>
          <p:cNvSpPr txBox="1">
            <a:spLocks/>
          </p:cNvSpPr>
          <p:nvPr/>
        </p:nvSpPr>
        <p:spPr>
          <a:xfrm>
            <a:off x="4845915" y="2198820"/>
            <a:ext cx="900251" cy="45111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US" sz="2000" b="1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Sph</a:t>
            </a:r>
            <a:endParaRPr lang="ru-RU" sz="2000" b="1" dirty="0">
              <a:solidFill>
                <a:srgbClr val="FFFF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82" name="Прямая соединительная линия 81"/>
          <p:cNvCxnSpPr>
            <a:endCxn id="84" idx="0"/>
          </p:cNvCxnSpPr>
          <p:nvPr/>
        </p:nvCxnSpPr>
        <p:spPr>
          <a:xfrm flipH="1">
            <a:off x="9386566" y="3519363"/>
            <a:ext cx="645103" cy="583857"/>
          </a:xfrm>
          <a:prstGeom prst="line">
            <a:avLst/>
          </a:prstGeom>
          <a:ln w="5715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3" name="Подзаголовок 2"/>
          <p:cNvSpPr txBox="1">
            <a:spLocks/>
          </p:cNvSpPr>
          <p:nvPr/>
        </p:nvSpPr>
        <p:spPr>
          <a:xfrm>
            <a:off x="10031668" y="1997071"/>
            <a:ext cx="2038172" cy="45111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US" sz="2000" b="1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Chalcopyrite</a:t>
            </a:r>
            <a:endParaRPr lang="ru-RU" sz="2000" b="1" dirty="0">
              <a:solidFill>
                <a:srgbClr val="FFFF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4" name="Подзаголовок 2"/>
          <p:cNvSpPr txBox="1">
            <a:spLocks/>
          </p:cNvSpPr>
          <p:nvPr/>
        </p:nvSpPr>
        <p:spPr>
          <a:xfrm>
            <a:off x="8367480" y="4103220"/>
            <a:ext cx="2038172" cy="45111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US" sz="2000" b="1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Gersdorffite</a:t>
            </a:r>
          </a:p>
        </p:txBody>
      </p:sp>
      <p:cxnSp>
        <p:nvCxnSpPr>
          <p:cNvPr id="86" name="Прямая соединительная линия 85"/>
          <p:cNvCxnSpPr/>
          <p:nvPr/>
        </p:nvCxnSpPr>
        <p:spPr>
          <a:xfrm flipH="1">
            <a:off x="10596880" y="2421999"/>
            <a:ext cx="432930" cy="610045"/>
          </a:xfrm>
          <a:prstGeom prst="line">
            <a:avLst/>
          </a:prstGeom>
          <a:ln w="5715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Номер слайда 2">
            <a:extLst>
              <a:ext uri="{FF2B5EF4-FFF2-40B4-BE49-F238E27FC236}">
                <a16:creationId xmlns:a16="http://schemas.microsoft.com/office/drawing/2014/main" id="{21F545EC-3D58-0A99-ADFA-3E770CD32A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2240CE-82D0-450A-9966-52B283054DC1}" type="slidenum">
              <a:rPr lang="ru-RU" smtClean="0"/>
              <a:t>49</a:t>
            </a:fld>
            <a:endParaRPr lang="ru-RU"/>
          </a:p>
        </p:txBody>
      </p:sp>
      <p:sp>
        <p:nvSpPr>
          <p:cNvPr id="8" name="Заголовок 7">
            <a:extLst>
              <a:ext uri="{FF2B5EF4-FFF2-40B4-BE49-F238E27FC236}">
                <a16:creationId xmlns:a16="http://schemas.microsoft.com/office/drawing/2014/main" id="{54E48F08-7745-5959-B2F4-2A3139269A5B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437816060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" name="Прямоугольник 56"/>
          <p:cNvSpPr/>
          <p:nvPr/>
        </p:nvSpPr>
        <p:spPr>
          <a:xfrm>
            <a:off x="28593" y="6466049"/>
            <a:ext cx="7969628" cy="279299"/>
          </a:xfrm>
          <a:prstGeom prst="rect">
            <a:avLst/>
          </a:prstGeom>
          <a:solidFill>
            <a:schemeClr val="accent2">
              <a:lumMod val="60000"/>
              <a:lumOff val="40000"/>
              <a:alpha val="6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56" name="Прямоугольник 55"/>
          <p:cNvSpPr/>
          <p:nvPr/>
        </p:nvSpPr>
        <p:spPr>
          <a:xfrm>
            <a:off x="32187" y="5893521"/>
            <a:ext cx="7966034" cy="290238"/>
          </a:xfrm>
          <a:prstGeom prst="rect">
            <a:avLst/>
          </a:prstGeom>
          <a:solidFill>
            <a:srgbClr val="00B050">
              <a:alpha val="63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25" name="Прямоугольник 24"/>
          <p:cNvSpPr/>
          <p:nvPr/>
        </p:nvSpPr>
        <p:spPr>
          <a:xfrm>
            <a:off x="-12" y="426908"/>
            <a:ext cx="12192012" cy="4849037"/>
          </a:xfrm>
          <a:prstGeom prst="rect">
            <a:avLst/>
          </a:prstGeom>
          <a:solidFill>
            <a:schemeClr val="accent2">
              <a:alpha val="29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66" name="Прямоугольник 65"/>
          <p:cNvSpPr/>
          <p:nvPr/>
        </p:nvSpPr>
        <p:spPr>
          <a:xfrm>
            <a:off x="8133149" y="6243819"/>
            <a:ext cx="3610799" cy="318135"/>
          </a:xfrm>
          <a:prstGeom prst="rect">
            <a:avLst/>
          </a:prstGeom>
          <a:solidFill>
            <a:schemeClr val="accent2">
              <a:lumMod val="60000"/>
              <a:lumOff val="40000"/>
              <a:alpha val="6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65" name="Прямоугольник 64"/>
          <p:cNvSpPr/>
          <p:nvPr/>
        </p:nvSpPr>
        <p:spPr>
          <a:xfrm>
            <a:off x="8133149" y="5922780"/>
            <a:ext cx="3614393" cy="336457"/>
          </a:xfrm>
          <a:prstGeom prst="rect">
            <a:avLst/>
          </a:prstGeom>
          <a:solidFill>
            <a:srgbClr val="00B050">
              <a:alpha val="63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5" name="Прямоугольник 4"/>
          <p:cNvSpPr/>
          <p:nvPr/>
        </p:nvSpPr>
        <p:spPr>
          <a:xfrm>
            <a:off x="-2" y="-12366"/>
            <a:ext cx="12192001" cy="434524"/>
          </a:xfrm>
          <a:prstGeom prst="rect">
            <a:avLst/>
          </a:prstGeom>
          <a:solidFill>
            <a:schemeClr val="accent1">
              <a:alpha val="19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78" name="Подзаголовок 2"/>
          <p:cNvSpPr txBox="1">
            <a:spLocks/>
          </p:cNvSpPr>
          <p:nvPr/>
        </p:nvSpPr>
        <p:spPr>
          <a:xfrm>
            <a:off x="8079034" y="5854979"/>
            <a:ext cx="3799841" cy="709143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ru-RU" sz="2000" b="1" dirty="0">
                <a:latin typeface="Arial" panose="020B0604020202020204" pitchFamily="34" charset="0"/>
                <a:cs typeface="Arial" panose="020B0604020202020204" pitchFamily="34" charset="0"/>
              </a:rPr>
              <a:t>01 - колорадоит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ru-RU" sz="2000" b="1" dirty="0">
                <a:latin typeface="Arial" panose="020B0604020202020204" pitchFamily="34" charset="0"/>
                <a:cs typeface="Arial" panose="020B0604020202020204" pitchFamily="34" charset="0"/>
              </a:rPr>
              <a:t>02 - теллуровисмутит</a:t>
            </a:r>
          </a:p>
        </p:txBody>
      </p:sp>
      <p:sp>
        <p:nvSpPr>
          <p:cNvPr id="41" name="Подзаголовок 2"/>
          <p:cNvSpPr txBox="1">
            <a:spLocks/>
          </p:cNvSpPr>
          <p:nvPr/>
        </p:nvSpPr>
        <p:spPr>
          <a:xfrm>
            <a:off x="35224" y="444678"/>
            <a:ext cx="4160615" cy="61696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>
              <a:lnSpc>
                <a:spcPct val="100000"/>
              </a:lnSpc>
              <a:spcBef>
                <a:spcPts val="0"/>
              </a:spcBef>
            </a:pPr>
            <a:r>
              <a:rPr lang="ru-RU" sz="1400" b="1" dirty="0">
                <a:latin typeface="Arial" panose="020B0604020202020204" pitchFamily="34" charset="0"/>
                <a:cs typeface="Arial" panose="020B0604020202020204" pitchFamily="34" charset="0"/>
              </a:rPr>
              <a:t>Изображение в обратно-рассеянных электронах</a:t>
            </a:r>
            <a:r>
              <a:rPr lang="ru-RU" sz="1400" b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обр. </a:t>
            </a:r>
            <a:r>
              <a:rPr lang="en-US" sz="1400" b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GN-4-2</a:t>
            </a:r>
            <a:endParaRPr lang="ru-RU" sz="1400" b="1" dirty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algn="l">
              <a:lnSpc>
                <a:spcPct val="100000"/>
              </a:lnSpc>
              <a:spcBef>
                <a:spcPts val="0"/>
              </a:spcBef>
            </a:pPr>
            <a:endParaRPr lang="ru-RU" sz="1400" dirty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</a:pPr>
            <a:endParaRPr lang="ru-RU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2" name="Подзаголовок 2"/>
          <p:cNvSpPr txBox="1">
            <a:spLocks/>
          </p:cNvSpPr>
          <p:nvPr/>
        </p:nvSpPr>
        <p:spPr>
          <a:xfrm>
            <a:off x="35224" y="4478742"/>
            <a:ext cx="3883489" cy="142493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>
              <a:lnSpc>
                <a:spcPct val="100000"/>
              </a:lnSpc>
              <a:spcBef>
                <a:spcPts val="0"/>
              </a:spcBef>
            </a:pPr>
            <a:r>
              <a:rPr lang="ru-RU" sz="1400" b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Ксеноморфное зерно колорадоита в пирите. </a:t>
            </a:r>
          </a:p>
        </p:txBody>
      </p:sp>
      <p:sp>
        <p:nvSpPr>
          <p:cNvPr id="43" name="Подзаголовок 2"/>
          <p:cNvSpPr txBox="1">
            <a:spLocks/>
          </p:cNvSpPr>
          <p:nvPr/>
        </p:nvSpPr>
        <p:spPr>
          <a:xfrm>
            <a:off x="3976104" y="413083"/>
            <a:ext cx="4294135" cy="538519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ru-RU" sz="1400" b="1" dirty="0">
                <a:latin typeface="Arial" panose="020B0604020202020204" pitchFamily="34" charset="0"/>
                <a:cs typeface="Arial" panose="020B0604020202020204" pitchFamily="34" charset="0"/>
              </a:rPr>
              <a:t>Изображение в обратно-рассеянных электронах, обр. </a:t>
            </a: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GN-4-1</a:t>
            </a:r>
            <a:endParaRPr lang="ru-RU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5" name="Подзаголовок 2"/>
          <p:cNvSpPr txBox="1">
            <a:spLocks/>
          </p:cNvSpPr>
          <p:nvPr/>
        </p:nvSpPr>
        <p:spPr>
          <a:xfrm>
            <a:off x="8144623" y="422158"/>
            <a:ext cx="4035903" cy="805421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ru-RU" sz="1400" b="1" dirty="0">
                <a:latin typeface="Arial" panose="020B0604020202020204" pitchFamily="34" charset="0"/>
                <a:cs typeface="Arial" panose="020B0604020202020204" pitchFamily="34" charset="0"/>
              </a:rPr>
              <a:t>Изображение в обратно-рассеянных электронах, обр. Н-11-03</a:t>
            </a:r>
          </a:p>
        </p:txBody>
      </p:sp>
      <p:sp>
        <p:nvSpPr>
          <p:cNvPr id="47" name="Подзаголовок 2"/>
          <p:cNvSpPr txBox="1">
            <a:spLocks/>
          </p:cNvSpPr>
          <p:nvPr/>
        </p:nvSpPr>
        <p:spPr>
          <a:xfrm>
            <a:off x="8343063" y="4511040"/>
            <a:ext cx="3837463" cy="46218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ru-RU" sz="1400" b="1" dirty="0">
                <a:latin typeface="Arial" panose="020B0604020202020204" pitchFamily="34" charset="0"/>
                <a:cs typeface="Arial" panose="020B0604020202020204" pitchFamily="34" charset="0"/>
              </a:rPr>
              <a:t>Зёрна цумоита в кварцевом прожилке по пириту.</a:t>
            </a:r>
          </a:p>
        </p:txBody>
      </p:sp>
      <p:sp>
        <p:nvSpPr>
          <p:cNvPr id="85" name="Подзаголовок 2"/>
          <p:cNvSpPr txBox="1">
            <a:spLocks/>
          </p:cNvSpPr>
          <p:nvPr/>
        </p:nvSpPr>
        <p:spPr>
          <a:xfrm>
            <a:off x="0" y="5278113"/>
            <a:ext cx="9396955" cy="28886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ru-RU" sz="1300" b="1" dirty="0">
                <a:latin typeface="Arial" panose="020B0604020202020204" pitchFamily="34" charset="0"/>
                <a:cs typeface="Arial" panose="020B0604020202020204" pitchFamily="34" charset="0"/>
              </a:rPr>
              <a:t>Химический состав минералов из образцов Н-2604-2 и Н-6-02 по результатам микрозондового анализа, мас. %. </a:t>
            </a:r>
          </a:p>
        </p:txBody>
      </p:sp>
      <p:pic>
        <p:nvPicPr>
          <p:cNvPr id="3" name="Рисунок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6345" y="965428"/>
            <a:ext cx="4159494" cy="3430826"/>
          </a:xfrm>
          <a:prstGeom prst="rect">
            <a:avLst/>
          </a:prstGeom>
        </p:spPr>
      </p:pic>
      <p:pic>
        <p:nvPicPr>
          <p:cNvPr id="7" name="Рисунок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232196" y="973615"/>
            <a:ext cx="4074510" cy="3422640"/>
          </a:xfrm>
          <a:prstGeom prst="rect">
            <a:avLst/>
          </a:prstGeom>
        </p:spPr>
      </p:pic>
      <p:pic>
        <p:nvPicPr>
          <p:cNvPr id="8" name="Рисунок 7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364358" y="973615"/>
            <a:ext cx="3816168" cy="3422639"/>
          </a:xfrm>
          <a:prstGeom prst="rect">
            <a:avLst/>
          </a:prstGeom>
        </p:spPr>
      </p:pic>
      <p:cxnSp>
        <p:nvCxnSpPr>
          <p:cNvPr id="27" name="Прямая соединительная линия 26"/>
          <p:cNvCxnSpPr/>
          <p:nvPr/>
        </p:nvCxnSpPr>
        <p:spPr>
          <a:xfrm flipH="1" flipV="1">
            <a:off x="6269452" y="2732457"/>
            <a:ext cx="913668" cy="630503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Подзаголовок 2"/>
          <p:cNvSpPr txBox="1">
            <a:spLocks/>
          </p:cNvSpPr>
          <p:nvPr/>
        </p:nvSpPr>
        <p:spPr>
          <a:xfrm>
            <a:off x="6282292" y="3414563"/>
            <a:ext cx="1796742" cy="72748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US" sz="20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Hessite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US" sz="20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Ag</a:t>
            </a:r>
            <a:r>
              <a:rPr lang="en-US" sz="16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</a:t>
            </a:r>
            <a:r>
              <a:rPr lang="en-US" sz="20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</a:t>
            </a:r>
            <a:endParaRPr lang="ru-RU" sz="2000" b="1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2" name="Подзаголовок 2"/>
          <p:cNvSpPr txBox="1">
            <a:spLocks/>
          </p:cNvSpPr>
          <p:nvPr/>
        </p:nvSpPr>
        <p:spPr>
          <a:xfrm>
            <a:off x="4220722" y="2413434"/>
            <a:ext cx="1796742" cy="579109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US" sz="20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Chlorite</a:t>
            </a:r>
            <a:endParaRPr lang="ru-RU" sz="20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33" name="Прямая соединительная линия 32"/>
          <p:cNvCxnSpPr/>
          <p:nvPr/>
        </p:nvCxnSpPr>
        <p:spPr>
          <a:xfrm flipH="1">
            <a:off x="5713397" y="2259255"/>
            <a:ext cx="646763" cy="349429"/>
          </a:xfrm>
          <a:prstGeom prst="line">
            <a:avLst/>
          </a:prstGeom>
          <a:ln w="571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Прямая соединительная линия 33"/>
          <p:cNvCxnSpPr/>
          <p:nvPr/>
        </p:nvCxnSpPr>
        <p:spPr>
          <a:xfrm flipV="1">
            <a:off x="7498665" y="2043477"/>
            <a:ext cx="352882" cy="367521"/>
          </a:xfrm>
          <a:prstGeom prst="line">
            <a:avLst/>
          </a:prstGeom>
          <a:ln w="571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6" name="Подзаголовок 2"/>
          <p:cNvSpPr txBox="1">
            <a:spLocks/>
          </p:cNvSpPr>
          <p:nvPr/>
        </p:nvSpPr>
        <p:spPr>
          <a:xfrm>
            <a:off x="6538372" y="2358574"/>
            <a:ext cx="1796742" cy="579109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US" sz="20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Chalcopyrite</a:t>
            </a:r>
            <a:endParaRPr lang="ru-RU" sz="20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7" name="Подзаголовок 2"/>
          <p:cNvSpPr txBox="1">
            <a:spLocks/>
          </p:cNvSpPr>
          <p:nvPr/>
        </p:nvSpPr>
        <p:spPr>
          <a:xfrm>
            <a:off x="-215643" y="1873241"/>
            <a:ext cx="1796742" cy="579109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US" sz="2000" b="1" dirty="0">
                <a:solidFill>
                  <a:srgbClr val="FFFE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Py</a:t>
            </a:r>
            <a:endParaRPr lang="ru-RU" sz="2000" b="1" dirty="0">
              <a:solidFill>
                <a:srgbClr val="FFFE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8" name="Подзаголовок 2"/>
          <p:cNvSpPr txBox="1">
            <a:spLocks/>
          </p:cNvSpPr>
          <p:nvPr/>
        </p:nvSpPr>
        <p:spPr>
          <a:xfrm>
            <a:off x="180225" y="3362960"/>
            <a:ext cx="2754563" cy="779085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ru-RU" sz="2000" b="1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(01)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US" sz="2000" b="1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Coloradoite HgTe</a:t>
            </a:r>
            <a:endParaRPr lang="ru-RU" sz="2000" b="1" dirty="0">
              <a:solidFill>
                <a:srgbClr val="00B05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39" name="Прямая соединительная линия 38"/>
          <p:cNvCxnSpPr/>
          <p:nvPr/>
        </p:nvCxnSpPr>
        <p:spPr>
          <a:xfrm flipH="1">
            <a:off x="1351280" y="2764082"/>
            <a:ext cx="719808" cy="598878"/>
          </a:xfrm>
          <a:prstGeom prst="line">
            <a:avLst/>
          </a:prstGeom>
          <a:ln w="5715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4" name="Подзаголовок 2"/>
          <p:cNvSpPr txBox="1">
            <a:spLocks/>
          </p:cNvSpPr>
          <p:nvPr/>
        </p:nvSpPr>
        <p:spPr>
          <a:xfrm>
            <a:off x="7998221" y="3670276"/>
            <a:ext cx="4337659" cy="716179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ru-RU" sz="2000" b="1" dirty="0">
                <a:solidFill>
                  <a:schemeClr val="accent2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(02) </a:t>
            </a:r>
            <a:r>
              <a:rPr lang="en-US" sz="2000" b="1" dirty="0">
                <a:solidFill>
                  <a:schemeClr val="accent2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Tellurobismuthite Bi</a:t>
            </a:r>
            <a:r>
              <a:rPr lang="en-US" sz="1600" b="1" dirty="0">
                <a:solidFill>
                  <a:schemeClr val="accent2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2</a:t>
            </a:r>
            <a:r>
              <a:rPr lang="en-US" sz="2000" b="1" dirty="0">
                <a:solidFill>
                  <a:schemeClr val="accent2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</a:t>
            </a:r>
            <a:r>
              <a:rPr lang="en-US" sz="1600" b="1" dirty="0">
                <a:solidFill>
                  <a:schemeClr val="accent2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3</a:t>
            </a:r>
            <a:endParaRPr lang="ru-RU" sz="1600" b="1" dirty="0">
              <a:solidFill>
                <a:schemeClr val="accent2">
                  <a:lumMod val="60000"/>
                  <a:lumOff val="4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8" name="Подзаголовок 2"/>
          <p:cNvSpPr txBox="1">
            <a:spLocks/>
          </p:cNvSpPr>
          <p:nvPr/>
        </p:nvSpPr>
        <p:spPr>
          <a:xfrm>
            <a:off x="10162574" y="1269710"/>
            <a:ext cx="1796742" cy="579109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US" sz="2000" b="1" dirty="0">
                <a:solidFill>
                  <a:srgbClr val="FFFE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Py</a:t>
            </a:r>
            <a:endParaRPr lang="ru-RU" sz="2000" b="1" dirty="0">
              <a:solidFill>
                <a:srgbClr val="FFFE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49" name="Прямая соединительная линия 48"/>
          <p:cNvCxnSpPr/>
          <p:nvPr/>
        </p:nvCxnSpPr>
        <p:spPr>
          <a:xfrm flipV="1">
            <a:off x="9003379" y="3108213"/>
            <a:ext cx="0" cy="544302"/>
          </a:xfrm>
          <a:prstGeom prst="line">
            <a:avLst/>
          </a:prstGeom>
          <a:ln w="57150"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0" name="Подзаголовок 2"/>
          <p:cNvSpPr txBox="1">
            <a:spLocks/>
          </p:cNvSpPr>
          <p:nvPr/>
        </p:nvSpPr>
        <p:spPr>
          <a:xfrm>
            <a:off x="8343063" y="1369998"/>
            <a:ext cx="1796742" cy="579109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US" sz="2000" b="1" dirty="0">
                <a:solidFill>
                  <a:srgbClr val="FFFE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Qtz</a:t>
            </a:r>
            <a:endParaRPr lang="ru-RU" sz="2000" b="1" dirty="0">
              <a:solidFill>
                <a:srgbClr val="FFFE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51" name="Прямая соединительная линия 50"/>
          <p:cNvCxnSpPr/>
          <p:nvPr/>
        </p:nvCxnSpPr>
        <p:spPr>
          <a:xfrm flipV="1">
            <a:off x="9003379" y="2570347"/>
            <a:ext cx="1159195" cy="1075917"/>
          </a:xfrm>
          <a:prstGeom prst="line">
            <a:avLst/>
          </a:prstGeom>
          <a:ln w="57150"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Прямая соединительная линия 51"/>
          <p:cNvCxnSpPr/>
          <p:nvPr/>
        </p:nvCxnSpPr>
        <p:spPr>
          <a:xfrm flipV="1">
            <a:off x="8984994" y="3483302"/>
            <a:ext cx="1051612" cy="184675"/>
          </a:xfrm>
          <a:prstGeom prst="line">
            <a:avLst/>
          </a:prstGeom>
          <a:ln w="57150"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21" name="Таблица 2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54163591"/>
              </p:ext>
            </p:extLst>
          </p:nvPr>
        </p:nvGraphicFramePr>
        <p:xfrm>
          <a:off x="32187" y="5624470"/>
          <a:ext cx="7966034" cy="1120878"/>
        </p:xfrm>
        <a:graphic>
          <a:graphicData uri="http://schemas.openxmlformats.org/drawingml/2006/table">
            <a:tbl>
              <a:tblPr/>
              <a:tblGrid>
                <a:gridCol w="1521602">
                  <a:extLst>
                    <a:ext uri="{9D8B030D-6E8A-4147-A177-3AD203B41FA5}">
                      <a16:colId xmlns:a16="http://schemas.microsoft.com/office/drawing/2014/main" val="4099646567"/>
                    </a:ext>
                  </a:extLst>
                </a:gridCol>
                <a:gridCol w="1074072">
                  <a:extLst>
                    <a:ext uri="{9D8B030D-6E8A-4147-A177-3AD203B41FA5}">
                      <a16:colId xmlns:a16="http://schemas.microsoft.com/office/drawing/2014/main" val="3312893843"/>
                    </a:ext>
                  </a:extLst>
                </a:gridCol>
                <a:gridCol w="1074072">
                  <a:extLst>
                    <a:ext uri="{9D8B030D-6E8A-4147-A177-3AD203B41FA5}">
                      <a16:colId xmlns:a16="http://schemas.microsoft.com/office/drawing/2014/main" val="1204079016"/>
                    </a:ext>
                  </a:extLst>
                </a:gridCol>
                <a:gridCol w="1074072">
                  <a:extLst>
                    <a:ext uri="{9D8B030D-6E8A-4147-A177-3AD203B41FA5}">
                      <a16:colId xmlns:a16="http://schemas.microsoft.com/office/drawing/2014/main" val="1807154901"/>
                    </a:ext>
                  </a:extLst>
                </a:gridCol>
                <a:gridCol w="1074072">
                  <a:extLst>
                    <a:ext uri="{9D8B030D-6E8A-4147-A177-3AD203B41FA5}">
                      <a16:colId xmlns:a16="http://schemas.microsoft.com/office/drawing/2014/main" val="1549880564"/>
                    </a:ext>
                  </a:extLst>
                </a:gridCol>
                <a:gridCol w="1074072">
                  <a:extLst>
                    <a:ext uri="{9D8B030D-6E8A-4147-A177-3AD203B41FA5}">
                      <a16:colId xmlns:a16="http://schemas.microsoft.com/office/drawing/2014/main" val="515113758"/>
                    </a:ext>
                  </a:extLst>
                </a:gridCol>
                <a:gridCol w="1074072">
                  <a:extLst>
                    <a:ext uri="{9D8B030D-6E8A-4147-A177-3AD203B41FA5}">
                      <a16:colId xmlns:a16="http://schemas.microsoft.com/office/drawing/2014/main" val="2791433014"/>
                    </a:ext>
                  </a:extLst>
                </a:gridCol>
              </a:tblGrid>
              <a:tr h="274725"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200" b="0" i="0" u="none" strike="noStrike">
                          <a:solidFill>
                            <a:srgbClr val="FF0000"/>
                          </a:solidFill>
                          <a:effectLst/>
                          <a:latin typeface="Arial" panose="020B0604020202020204" pitchFamily="34" charset="0"/>
                        </a:rPr>
                        <a:t>GN-4-2</a:t>
                      </a:r>
                    </a:p>
                  </a:txBody>
                  <a:tcPr marL="7620" marR="7620" marT="762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2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S</a:t>
                      </a:r>
                    </a:p>
                  </a:txBody>
                  <a:tcPr marL="7620" marR="7620" marT="762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2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Fe</a:t>
                      </a:r>
                    </a:p>
                  </a:txBody>
                  <a:tcPr marL="7620" marR="7620" marT="762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2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Te</a:t>
                      </a:r>
                    </a:p>
                  </a:txBody>
                  <a:tcPr marL="7620" marR="7620" marT="762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2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Bi</a:t>
                      </a:r>
                    </a:p>
                  </a:txBody>
                  <a:tcPr marL="7620" marR="7620" marT="762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2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Hg</a:t>
                      </a:r>
                    </a:p>
                  </a:txBody>
                  <a:tcPr marL="7620" marR="7620" marT="762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ru-RU" sz="12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Всего</a:t>
                      </a:r>
                    </a:p>
                  </a:txBody>
                  <a:tcPr marL="7620" marR="7620" marT="762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560412601"/>
                  </a:ext>
                </a:extLst>
              </a:tr>
              <a:tr h="285714">
                <a:tc>
                  <a:txBody>
                    <a:bodyPr/>
                    <a:lstStyle/>
                    <a:p>
                      <a:pPr algn="ctr" fontAlgn="ctr"/>
                      <a:r>
                        <a:rPr lang="ru-RU" sz="1200" b="1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01</a:t>
                      </a:r>
                    </a:p>
                  </a:txBody>
                  <a:tcPr marL="7620" marR="7620" marT="762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ru-RU" sz="12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5,72</a:t>
                      </a:r>
                    </a:p>
                  </a:txBody>
                  <a:tcPr marL="7620" marR="7620" marT="762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ru-RU" sz="12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4,66</a:t>
                      </a:r>
                    </a:p>
                  </a:txBody>
                  <a:tcPr marL="7620" marR="7620" marT="762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ru-RU" sz="12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33,75</a:t>
                      </a:r>
                    </a:p>
                  </a:txBody>
                  <a:tcPr marL="7620" marR="7620" marT="762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ru-RU" sz="12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7620" marR="7620" marT="762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ru-RU" sz="12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55,87</a:t>
                      </a:r>
                    </a:p>
                  </a:txBody>
                  <a:tcPr marL="7620" marR="7620" marT="762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ru-RU" sz="12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100</a:t>
                      </a:r>
                    </a:p>
                  </a:txBody>
                  <a:tcPr marL="7620" marR="7620" marT="762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22269787"/>
                  </a:ext>
                </a:extLst>
              </a:tr>
              <a:tr h="274725">
                <a:tc>
                  <a:txBody>
                    <a:bodyPr/>
                    <a:lstStyle/>
                    <a:p>
                      <a:pPr algn="ctr" fontAlgn="ctr"/>
                      <a:r>
                        <a:rPr lang="ru-RU" sz="1200" b="0" i="0" u="none" strike="noStrike">
                          <a:solidFill>
                            <a:srgbClr val="FF0000"/>
                          </a:solidFill>
                          <a:effectLst/>
                          <a:latin typeface="Arial" panose="020B0604020202020204" pitchFamily="34" charset="0"/>
                        </a:rPr>
                        <a:t>Н-11-03</a:t>
                      </a:r>
                    </a:p>
                  </a:txBody>
                  <a:tcPr marL="7620" marR="7620" marT="762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ru-RU" sz="12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7620" marR="7620" marT="762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ru-RU" sz="12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7620" marR="7620" marT="762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ru-RU" sz="12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7620" marR="7620" marT="762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ru-RU" sz="12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7620" marR="7620" marT="762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ru-RU" sz="12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7620" marR="7620" marT="762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ru-RU" sz="12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7620" marR="7620" marT="762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601387422"/>
                  </a:ext>
                </a:extLst>
              </a:tr>
              <a:tr h="285714">
                <a:tc>
                  <a:txBody>
                    <a:bodyPr/>
                    <a:lstStyle/>
                    <a:p>
                      <a:pPr algn="ctr" fontAlgn="ctr"/>
                      <a:r>
                        <a:rPr lang="ru-RU" sz="1200" b="1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02</a:t>
                      </a:r>
                    </a:p>
                  </a:txBody>
                  <a:tcPr marL="7620" marR="7620" marT="762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ru-RU" sz="12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7620" marR="7620" marT="762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ru-RU" sz="12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1,76</a:t>
                      </a:r>
                    </a:p>
                  </a:txBody>
                  <a:tcPr marL="7620" marR="7620" marT="762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ru-RU" sz="12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49,67</a:t>
                      </a:r>
                    </a:p>
                  </a:txBody>
                  <a:tcPr marL="7620" marR="7620" marT="762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ru-RU" sz="12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48,57</a:t>
                      </a:r>
                    </a:p>
                  </a:txBody>
                  <a:tcPr marL="7620" marR="7620" marT="762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ru-RU" sz="12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7620" marR="7620" marT="762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ru-RU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100</a:t>
                      </a:r>
                    </a:p>
                  </a:txBody>
                  <a:tcPr marL="7620" marR="7620" marT="762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722289562"/>
                  </a:ext>
                </a:extLst>
              </a:tr>
            </a:tbl>
          </a:graphicData>
        </a:graphic>
      </p:graphicFrame>
      <p:sp>
        <p:nvSpPr>
          <p:cNvPr id="55" name="Подзаголовок 2"/>
          <p:cNvSpPr txBox="1">
            <a:spLocks/>
          </p:cNvSpPr>
          <p:nvPr/>
        </p:nvSpPr>
        <p:spPr>
          <a:xfrm>
            <a:off x="4106349" y="4508873"/>
            <a:ext cx="4316291" cy="46435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ru-RU" sz="1400" b="1" dirty="0">
                <a:latin typeface="Arial" panose="020B0604020202020204" pitchFamily="34" charset="0"/>
                <a:cs typeface="Arial" panose="020B0604020202020204" pitchFamily="34" charset="0"/>
              </a:rPr>
              <a:t>Мелкое зерно гёссита в хлоритовом прожилке.</a:t>
            </a:r>
          </a:p>
        </p:txBody>
      </p:sp>
      <p:sp>
        <p:nvSpPr>
          <p:cNvPr id="4" name="Номер слайда 3">
            <a:extLst>
              <a:ext uri="{FF2B5EF4-FFF2-40B4-BE49-F238E27FC236}">
                <a16:creationId xmlns:a16="http://schemas.microsoft.com/office/drawing/2014/main" id="{C4672046-C369-AB0C-5081-880688757C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2240CE-82D0-450A-9966-52B283054DC1}" type="slidenum">
              <a:rPr lang="ru-RU" smtClean="0"/>
              <a:t>50</a:t>
            </a:fld>
            <a:endParaRPr lang="ru-RU"/>
          </a:p>
        </p:txBody>
      </p:sp>
      <p:sp>
        <p:nvSpPr>
          <p:cNvPr id="9" name="Заголовок 8">
            <a:extLst>
              <a:ext uri="{FF2B5EF4-FFF2-40B4-BE49-F238E27FC236}">
                <a16:creationId xmlns:a16="http://schemas.microsoft.com/office/drawing/2014/main" id="{7AF9AF81-CD35-5F52-A7C3-14E4F551E2E6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08733744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8" name="Группа 27"/>
          <p:cNvGrpSpPr/>
          <p:nvPr/>
        </p:nvGrpSpPr>
        <p:grpSpPr>
          <a:xfrm>
            <a:off x="84755" y="3649192"/>
            <a:ext cx="520995" cy="318977"/>
            <a:chOff x="2332235" y="4339166"/>
            <a:chExt cx="520995" cy="318977"/>
          </a:xfrm>
        </p:grpSpPr>
        <p:sp>
          <p:nvSpPr>
            <p:cNvPr id="20" name="Прямоугольник 19"/>
            <p:cNvSpPr/>
            <p:nvPr/>
          </p:nvSpPr>
          <p:spPr>
            <a:xfrm>
              <a:off x="2332235" y="4339166"/>
              <a:ext cx="520995" cy="318977"/>
            </a:xfrm>
            <a:prstGeom prst="rect">
              <a:avLst/>
            </a:prstGeom>
            <a:solidFill>
              <a:srgbClr val="DDF7F4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ru-RU"/>
            </a:p>
          </p:txBody>
        </p:sp>
        <p:sp>
          <p:nvSpPr>
            <p:cNvPr id="27" name="Прямоугольный треугольник 26"/>
            <p:cNvSpPr/>
            <p:nvPr/>
          </p:nvSpPr>
          <p:spPr>
            <a:xfrm>
              <a:off x="2332235" y="4339166"/>
              <a:ext cx="520995" cy="318977"/>
            </a:xfrm>
            <a:prstGeom prst="rtTriangle">
              <a:avLst/>
            </a:prstGeom>
            <a:solidFill>
              <a:srgbClr val="D1ED8B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ru-RU"/>
            </a:p>
          </p:txBody>
        </p:sp>
      </p:grpSp>
      <p:sp>
        <p:nvSpPr>
          <p:cNvPr id="5" name="Прямоугольник 4"/>
          <p:cNvSpPr/>
          <p:nvPr/>
        </p:nvSpPr>
        <p:spPr>
          <a:xfrm>
            <a:off x="0" y="0"/>
            <a:ext cx="6687016" cy="920742"/>
          </a:xfrm>
          <a:prstGeom prst="rect">
            <a:avLst/>
          </a:prstGeom>
          <a:solidFill>
            <a:schemeClr val="accent1">
              <a:alpha val="19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2" name="Заголовок 1"/>
          <p:cNvSpPr>
            <a:spLocks noGrp="1"/>
          </p:cNvSpPr>
          <p:nvPr>
            <p:ph type="ctrTitle"/>
          </p:nvPr>
        </p:nvSpPr>
        <p:spPr>
          <a:xfrm>
            <a:off x="0" y="191349"/>
            <a:ext cx="6687016" cy="501337"/>
          </a:xfrm>
        </p:spPr>
        <p:txBody>
          <a:bodyPr>
            <a:noAutofit/>
          </a:bodyPr>
          <a:lstStyle/>
          <a:p>
            <a:r>
              <a:rPr lang="ru-RU" sz="3200" dirty="0">
                <a:latin typeface="Arial" panose="020B0604020202020204" pitchFamily="34" charset="0"/>
                <a:cs typeface="Arial" panose="020B0604020202020204" pitchFamily="34" charset="0"/>
              </a:rPr>
              <a:t>Геологическое строение района</a:t>
            </a:r>
          </a:p>
        </p:txBody>
      </p:sp>
      <p:pic>
        <p:nvPicPr>
          <p:cNvPr id="9" name="Рисунок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687016" y="0"/>
            <a:ext cx="5504983" cy="6314852"/>
          </a:xfrm>
          <a:prstGeom prst="rect">
            <a:avLst/>
          </a:prstGeom>
        </p:spPr>
      </p:pic>
      <p:sp>
        <p:nvSpPr>
          <p:cNvPr id="48" name="Подзаголовок 2"/>
          <p:cNvSpPr txBox="1">
            <a:spLocks/>
          </p:cNvSpPr>
          <p:nvPr/>
        </p:nvSpPr>
        <p:spPr>
          <a:xfrm>
            <a:off x="97943" y="1212329"/>
            <a:ext cx="6050514" cy="313926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ru-RU" dirty="0">
                <a:latin typeface="Arial" panose="020B0604020202020204" pitchFamily="34" charset="0"/>
                <a:cs typeface="Arial" panose="020B0604020202020204" pitchFamily="34" charset="0"/>
              </a:rPr>
              <a:t>- увельская свита (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O</a:t>
            </a:r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2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-</a:t>
            </a:r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3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uv)</a:t>
            </a:r>
            <a:r>
              <a:rPr lang="ru-RU" dirty="0">
                <a:latin typeface="Arial" panose="020B0604020202020204" pitchFamily="34" charset="0"/>
                <a:cs typeface="Arial" panose="020B0604020202020204" pitchFamily="34" charset="0"/>
              </a:rPr>
              <a:t>, амфиболиты</a:t>
            </a:r>
          </a:p>
        </p:txBody>
      </p:sp>
      <p:sp>
        <p:nvSpPr>
          <p:cNvPr id="12" name="Прямоугольник 11"/>
          <p:cNvSpPr/>
          <p:nvPr/>
        </p:nvSpPr>
        <p:spPr>
          <a:xfrm>
            <a:off x="97943" y="1143938"/>
            <a:ext cx="520995" cy="318977"/>
          </a:xfrm>
          <a:prstGeom prst="rect">
            <a:avLst/>
          </a:prstGeom>
          <a:solidFill>
            <a:srgbClr val="D3C779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52" name="Прямоугольник 51"/>
          <p:cNvSpPr/>
          <p:nvPr/>
        </p:nvSpPr>
        <p:spPr>
          <a:xfrm>
            <a:off x="97943" y="1563268"/>
            <a:ext cx="520995" cy="318977"/>
          </a:xfrm>
          <a:prstGeom prst="rect">
            <a:avLst/>
          </a:prstGeom>
          <a:solidFill>
            <a:srgbClr val="EBE9B4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10" name="Подзаголовок 2"/>
          <p:cNvSpPr txBox="1">
            <a:spLocks/>
          </p:cNvSpPr>
          <p:nvPr/>
        </p:nvSpPr>
        <p:spPr>
          <a:xfrm>
            <a:off x="373666" y="2089602"/>
            <a:ext cx="6050513" cy="32953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ru-RU" sz="2000" dirty="0">
                <a:latin typeface="Arial" panose="020B0604020202020204" pitchFamily="34" charset="0"/>
                <a:cs typeface="Arial" panose="020B0604020202020204" pitchFamily="34" charset="0"/>
              </a:rPr>
              <a:t>- катенинская толща 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(S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1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-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2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kt)</a:t>
            </a:r>
            <a:r>
              <a:rPr lang="ru-RU" sz="2000" dirty="0">
                <a:latin typeface="Arial" panose="020B0604020202020204" pitchFamily="34" charset="0"/>
                <a:cs typeface="Arial" panose="020B0604020202020204" pitchFamily="34" charset="0"/>
              </a:rPr>
              <a:t>, основные туфы</a:t>
            </a:r>
          </a:p>
        </p:txBody>
      </p:sp>
      <p:sp>
        <p:nvSpPr>
          <p:cNvPr id="11" name="Подзаголовок 2"/>
          <p:cNvSpPr txBox="1">
            <a:spLocks/>
          </p:cNvSpPr>
          <p:nvPr/>
        </p:nvSpPr>
        <p:spPr>
          <a:xfrm>
            <a:off x="498338" y="1524199"/>
            <a:ext cx="6263773" cy="595325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ru-RU" sz="2000" dirty="0">
                <a:latin typeface="Arial" panose="020B0604020202020204" pitchFamily="34" charset="0"/>
                <a:cs typeface="Arial" panose="020B0604020202020204" pitchFamily="34" charset="0"/>
              </a:rPr>
              <a:t>- варненская толща (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S1vr)</a:t>
            </a:r>
            <a:r>
              <a:rPr lang="ru-RU" sz="2000" dirty="0">
                <a:latin typeface="Arial" panose="020B0604020202020204" pitchFamily="34" charset="0"/>
                <a:cs typeface="Arial" panose="020B0604020202020204" pitchFamily="34" charset="0"/>
              </a:rPr>
              <a:t>, кремнисто-глинистые сланцы</a:t>
            </a:r>
          </a:p>
        </p:txBody>
      </p:sp>
      <p:sp>
        <p:nvSpPr>
          <p:cNvPr id="13" name="Прямоугольник 12"/>
          <p:cNvSpPr/>
          <p:nvPr/>
        </p:nvSpPr>
        <p:spPr>
          <a:xfrm>
            <a:off x="82717" y="2142244"/>
            <a:ext cx="520995" cy="318977"/>
          </a:xfrm>
          <a:prstGeom prst="rect">
            <a:avLst/>
          </a:prstGeom>
          <a:solidFill>
            <a:srgbClr val="EFE9C5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14" name="Прямоугольник 13"/>
          <p:cNvSpPr/>
          <p:nvPr/>
        </p:nvSpPr>
        <p:spPr>
          <a:xfrm>
            <a:off x="82718" y="2580163"/>
            <a:ext cx="520995" cy="318977"/>
          </a:xfrm>
          <a:prstGeom prst="rect">
            <a:avLst/>
          </a:prstGeom>
          <a:solidFill>
            <a:srgbClr val="FAEBD8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15" name="Подзаголовок 2"/>
          <p:cNvSpPr txBox="1">
            <a:spLocks/>
          </p:cNvSpPr>
          <p:nvPr/>
        </p:nvSpPr>
        <p:spPr>
          <a:xfrm>
            <a:off x="345252" y="2496180"/>
            <a:ext cx="6677658" cy="50499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ru-RU" sz="1800" dirty="0">
                <a:latin typeface="Arial" panose="020B0604020202020204" pitchFamily="34" charset="0"/>
                <a:cs typeface="Arial" panose="020B0604020202020204" pitchFamily="34" charset="0"/>
              </a:rPr>
              <a:t>- ащисуйская толща 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(D3-C1as)</a:t>
            </a:r>
            <a:r>
              <a:rPr lang="ru-RU" sz="1800" dirty="0">
                <a:latin typeface="Arial" panose="020B0604020202020204" pitchFamily="34" charset="0"/>
                <a:cs typeface="Arial" panose="020B0604020202020204" pitchFamily="34" charset="0"/>
              </a:rPr>
              <a:t>, базальты и терригенно-карбонатные породы</a:t>
            </a:r>
          </a:p>
        </p:txBody>
      </p:sp>
      <p:sp>
        <p:nvSpPr>
          <p:cNvPr id="16" name="Прямоугольник 15"/>
          <p:cNvSpPr/>
          <p:nvPr/>
        </p:nvSpPr>
        <p:spPr>
          <a:xfrm>
            <a:off x="91666" y="3012313"/>
            <a:ext cx="520995" cy="318977"/>
          </a:xfrm>
          <a:prstGeom prst="rect">
            <a:avLst/>
          </a:prstGeom>
          <a:solidFill>
            <a:srgbClr val="EFF1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17" name="Подзаголовок 2"/>
          <p:cNvSpPr txBox="1">
            <a:spLocks/>
          </p:cNvSpPr>
          <p:nvPr/>
        </p:nvSpPr>
        <p:spPr>
          <a:xfrm>
            <a:off x="0" y="2969057"/>
            <a:ext cx="6050514" cy="31733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ru-RU" sz="2000" dirty="0">
                <a:latin typeface="Arial" panose="020B0604020202020204" pitchFamily="34" charset="0"/>
                <a:cs typeface="Arial" panose="020B0604020202020204" pitchFamily="34" charset="0"/>
              </a:rPr>
              <a:t>- аккаргинская толща 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(C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1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ak)</a:t>
            </a:r>
            <a:r>
              <a:rPr lang="ru-RU" sz="2000" dirty="0">
                <a:latin typeface="Arial" panose="020B0604020202020204" pitchFamily="34" charset="0"/>
                <a:cs typeface="Arial" panose="020B0604020202020204" pitchFamily="34" charset="0"/>
              </a:rPr>
              <a:t>, базальты</a:t>
            </a:r>
          </a:p>
        </p:txBody>
      </p:sp>
      <p:sp>
        <p:nvSpPr>
          <p:cNvPr id="18" name="Подзаголовок 2"/>
          <p:cNvSpPr txBox="1">
            <a:spLocks/>
          </p:cNvSpPr>
          <p:nvPr/>
        </p:nvSpPr>
        <p:spPr>
          <a:xfrm>
            <a:off x="498339" y="3625939"/>
            <a:ext cx="6188676" cy="66748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ru-RU" sz="2000" dirty="0">
                <a:latin typeface="Arial" panose="020B0604020202020204" pitchFamily="34" charset="0"/>
                <a:cs typeface="Arial" panose="020B0604020202020204" pitchFamily="34" charset="0"/>
              </a:rPr>
              <a:t>- </a:t>
            </a:r>
            <a:r>
              <a:rPr lang="ru-RU" sz="1800" dirty="0">
                <a:latin typeface="Arial" panose="020B0604020202020204" pitchFamily="34" charset="0"/>
                <a:cs typeface="Arial" panose="020B0604020202020204" pitchFamily="34" charset="0"/>
              </a:rPr>
              <a:t>ульяновский субвулканический комплекс 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(D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3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-C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1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r>
              <a:rPr lang="ru-RU" sz="1800" dirty="0">
                <a:latin typeface="Arial" panose="020B0604020202020204" pitchFamily="34" charset="0"/>
                <a:cs typeface="Arial" panose="020B0604020202020204" pitchFamily="34" charset="0"/>
              </a:rPr>
              <a:t>, дациты, риолиты, порфириты</a:t>
            </a:r>
          </a:p>
        </p:txBody>
      </p:sp>
      <p:grpSp>
        <p:nvGrpSpPr>
          <p:cNvPr id="30" name="Группа 29"/>
          <p:cNvGrpSpPr/>
          <p:nvPr/>
        </p:nvGrpSpPr>
        <p:grpSpPr>
          <a:xfrm>
            <a:off x="97943" y="4241790"/>
            <a:ext cx="520995" cy="318977"/>
            <a:chOff x="100283" y="3916499"/>
            <a:chExt cx="520995" cy="318977"/>
          </a:xfrm>
        </p:grpSpPr>
        <p:sp>
          <p:nvSpPr>
            <p:cNvPr id="31" name="Прямоугольник 30"/>
            <p:cNvSpPr/>
            <p:nvPr/>
          </p:nvSpPr>
          <p:spPr>
            <a:xfrm>
              <a:off x="100283" y="3916499"/>
              <a:ext cx="520995" cy="318977"/>
            </a:xfrm>
            <a:prstGeom prst="rect">
              <a:avLst/>
            </a:prstGeom>
            <a:solidFill>
              <a:srgbClr val="F5687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ru-RU"/>
            </a:p>
          </p:txBody>
        </p:sp>
        <p:sp>
          <p:nvSpPr>
            <p:cNvPr id="29" name="Прямоугольный треугольник 28"/>
            <p:cNvSpPr/>
            <p:nvPr/>
          </p:nvSpPr>
          <p:spPr>
            <a:xfrm>
              <a:off x="100283" y="3916499"/>
              <a:ext cx="505770" cy="318977"/>
            </a:xfrm>
            <a:prstGeom prst="rtTriangle">
              <a:avLst/>
            </a:prstGeom>
            <a:solidFill>
              <a:srgbClr val="FDD3D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ru-RU"/>
            </a:p>
          </p:txBody>
        </p:sp>
      </p:grpSp>
      <p:sp>
        <p:nvSpPr>
          <p:cNvPr id="34" name="Подзаголовок 2"/>
          <p:cNvSpPr txBox="1">
            <a:spLocks/>
          </p:cNvSpPr>
          <p:nvPr/>
        </p:nvSpPr>
        <p:spPr>
          <a:xfrm>
            <a:off x="498338" y="4238490"/>
            <a:ext cx="5925841" cy="66748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ru-RU" sz="2000" dirty="0">
                <a:latin typeface="Arial" panose="020B0604020202020204" pitchFamily="34" charset="0"/>
                <a:cs typeface="Arial" panose="020B0604020202020204" pitchFamily="34" charset="0"/>
              </a:rPr>
              <a:t>- </a:t>
            </a:r>
            <a:r>
              <a:rPr lang="ru-RU" sz="1800" dirty="0">
                <a:latin typeface="Arial" panose="020B0604020202020204" pitchFamily="34" charset="0"/>
                <a:cs typeface="Arial" panose="020B0604020202020204" pitchFamily="34" charset="0"/>
              </a:rPr>
              <a:t>михеевский комплекс 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(D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3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-C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1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r>
              <a:rPr lang="ru-RU" sz="1800" dirty="0">
                <a:latin typeface="Arial" panose="020B0604020202020204" pitchFamily="34" charset="0"/>
                <a:cs typeface="Arial" panose="020B0604020202020204" pitchFamily="34" charset="0"/>
              </a:rPr>
              <a:t>, гипабиссальные гранитоиды </a:t>
            </a:r>
            <a:r>
              <a:rPr lang="ru-RU" sz="1800" u="sng" dirty="0">
                <a:latin typeface="Arial" panose="020B0604020202020204" pitchFamily="34" charset="0"/>
                <a:cs typeface="Arial" panose="020B0604020202020204" pitchFamily="34" charset="0"/>
              </a:rPr>
              <a:t>(рудоносный комплекс)</a:t>
            </a:r>
          </a:p>
        </p:txBody>
      </p:sp>
      <p:pic>
        <p:nvPicPr>
          <p:cNvPr id="4" name="Рисунок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5638445"/>
            <a:ext cx="6896100" cy="1219556"/>
          </a:xfrm>
          <a:prstGeom prst="rect">
            <a:avLst/>
          </a:prstGeom>
        </p:spPr>
      </p:pic>
      <p:sp>
        <p:nvSpPr>
          <p:cNvPr id="35" name="Прямоугольник 34"/>
          <p:cNvSpPr/>
          <p:nvPr/>
        </p:nvSpPr>
        <p:spPr>
          <a:xfrm>
            <a:off x="97943" y="4830275"/>
            <a:ext cx="520995" cy="318977"/>
          </a:xfrm>
          <a:prstGeom prst="rect">
            <a:avLst/>
          </a:prstGeom>
          <a:solidFill>
            <a:srgbClr val="FFC28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36" name="Прямоугольник 35"/>
          <p:cNvSpPr/>
          <p:nvPr/>
        </p:nvSpPr>
        <p:spPr>
          <a:xfrm>
            <a:off x="84755" y="5355072"/>
            <a:ext cx="520995" cy="318977"/>
          </a:xfrm>
          <a:prstGeom prst="rect">
            <a:avLst/>
          </a:prstGeom>
          <a:solidFill>
            <a:srgbClr val="E8B0E7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37" name="Подзаголовок 2"/>
          <p:cNvSpPr txBox="1">
            <a:spLocks/>
          </p:cNvSpPr>
          <p:nvPr/>
        </p:nvSpPr>
        <p:spPr>
          <a:xfrm>
            <a:off x="498338" y="4783065"/>
            <a:ext cx="6188677" cy="66748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ru-RU" sz="2000" dirty="0">
                <a:latin typeface="Arial" panose="020B0604020202020204" pitchFamily="34" charset="0"/>
                <a:cs typeface="Arial" panose="020B0604020202020204" pitchFamily="34" charset="0"/>
              </a:rPr>
              <a:t>- </a:t>
            </a:r>
            <a:r>
              <a:rPr lang="ru-RU" sz="1800" dirty="0">
                <a:latin typeface="Arial" panose="020B0604020202020204" pitchFamily="34" charset="0"/>
                <a:cs typeface="Arial" panose="020B0604020202020204" pitchFamily="34" charset="0"/>
              </a:rPr>
              <a:t>новониколаевский комплекс 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(C</a:t>
            </a:r>
            <a:r>
              <a:rPr lang="ru-RU" sz="1400" dirty="0">
                <a:latin typeface="Arial" panose="020B0604020202020204" pitchFamily="34" charset="0"/>
                <a:cs typeface="Arial" panose="020B0604020202020204" pitchFamily="34" charset="0"/>
              </a:rPr>
              <a:t>2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r>
              <a:rPr lang="ru-RU" sz="1800" dirty="0">
                <a:latin typeface="Arial" panose="020B0604020202020204" pitchFamily="34" charset="0"/>
                <a:cs typeface="Arial" panose="020B0604020202020204" pitchFamily="34" charset="0"/>
              </a:rPr>
              <a:t>, плагиограниты, граниты</a:t>
            </a:r>
          </a:p>
        </p:txBody>
      </p:sp>
      <p:sp>
        <p:nvSpPr>
          <p:cNvPr id="38" name="Подзаголовок 2"/>
          <p:cNvSpPr txBox="1">
            <a:spLocks/>
          </p:cNvSpPr>
          <p:nvPr/>
        </p:nvSpPr>
        <p:spPr>
          <a:xfrm>
            <a:off x="-1053182" y="5304799"/>
            <a:ext cx="6050514" cy="36159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ru-RU" sz="2000" dirty="0">
                <a:latin typeface="Arial" panose="020B0604020202020204" pitchFamily="34" charset="0"/>
                <a:cs typeface="Arial" panose="020B0604020202020204" pitchFamily="34" charset="0"/>
              </a:rPr>
              <a:t>- </a:t>
            </a:r>
            <a:r>
              <a:rPr lang="ru-RU" sz="1800" dirty="0">
                <a:latin typeface="Arial" panose="020B0604020202020204" pitchFamily="34" charset="0"/>
                <a:cs typeface="Arial" panose="020B0604020202020204" pitchFamily="34" charset="0"/>
              </a:rPr>
              <a:t>серпентиниты 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(C</a:t>
            </a:r>
            <a:r>
              <a:rPr lang="ru-RU" sz="1400" dirty="0">
                <a:latin typeface="Arial" panose="020B0604020202020204" pitchFamily="34" charset="0"/>
                <a:cs typeface="Arial" panose="020B0604020202020204" pitchFamily="34" charset="0"/>
              </a:rPr>
              <a:t>1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endParaRPr lang="ru-RU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9" name="Подзаголовок 2"/>
          <p:cNvSpPr txBox="1">
            <a:spLocks/>
          </p:cNvSpPr>
          <p:nvPr/>
        </p:nvSpPr>
        <p:spPr>
          <a:xfrm>
            <a:off x="6896101" y="6314852"/>
            <a:ext cx="5295899" cy="54314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ts val="0"/>
              </a:spcBef>
            </a:pPr>
            <a:r>
              <a:rPr lang="ru-RU" sz="1400" b="1" dirty="0">
                <a:latin typeface="Arial" panose="020B0604020202020204" pitchFamily="34" charset="0"/>
                <a:cs typeface="Arial" panose="020B0604020202020204" pitchFamily="34" charset="0"/>
              </a:rPr>
              <a:t>Геологическая карта Михеевского рудного района</a:t>
            </a:r>
          </a:p>
          <a:p>
            <a:pPr>
              <a:spcBef>
                <a:spcPts val="0"/>
              </a:spcBef>
            </a:pPr>
            <a:r>
              <a:rPr lang="ru-RU" sz="1200" dirty="0">
                <a:latin typeface="Arial" panose="020B0604020202020204" pitchFamily="34" charset="0"/>
                <a:cs typeface="Arial" panose="020B0604020202020204" pitchFamily="34" charset="0"/>
              </a:rPr>
              <a:t>со снятым чехлом рыхлым отложений (Новиков и др., 2010).</a:t>
            </a:r>
          </a:p>
          <a:p>
            <a:pPr>
              <a:spcBef>
                <a:spcPts val="0"/>
              </a:spcBef>
            </a:pPr>
            <a:r>
              <a:rPr lang="ru-RU" sz="1200" dirty="0">
                <a:latin typeface="Arial" panose="020B0604020202020204" pitchFamily="34" charset="0"/>
                <a:cs typeface="Arial" panose="020B0604020202020204" pitchFamily="34" charset="0"/>
              </a:rPr>
              <a:t>Масштаб 1:25000.</a:t>
            </a:r>
          </a:p>
        </p:txBody>
      </p:sp>
      <p:sp>
        <p:nvSpPr>
          <p:cNvPr id="44" name="Подзаголовок 2"/>
          <p:cNvSpPr txBox="1">
            <a:spLocks/>
          </p:cNvSpPr>
          <p:nvPr/>
        </p:nvSpPr>
        <p:spPr>
          <a:xfrm>
            <a:off x="5752042" y="5245222"/>
            <a:ext cx="934973" cy="362225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ts val="0"/>
              </a:spcBef>
            </a:pPr>
            <a:r>
              <a:rPr lang="ru-RU" sz="2000" dirty="0">
                <a:latin typeface="Arial" panose="020B0604020202020204" pitchFamily="34" charset="0"/>
                <a:cs typeface="Arial" panose="020B0604020202020204" pitchFamily="34" charset="0"/>
              </a:rPr>
              <a:t>100 м</a:t>
            </a:r>
          </a:p>
        </p:txBody>
      </p:sp>
      <p:cxnSp>
        <p:nvCxnSpPr>
          <p:cNvPr id="42" name="Прямая соединительная линия 41"/>
          <p:cNvCxnSpPr/>
          <p:nvPr/>
        </p:nvCxnSpPr>
        <p:spPr>
          <a:xfrm>
            <a:off x="5870393" y="5607447"/>
            <a:ext cx="767045" cy="0"/>
          </a:xfrm>
          <a:prstGeom prst="line">
            <a:avLst/>
          </a:prstGeom>
          <a:ln w="952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" name="Подзаголовок 2"/>
          <p:cNvSpPr txBox="1">
            <a:spLocks/>
          </p:cNvSpPr>
          <p:nvPr/>
        </p:nvSpPr>
        <p:spPr>
          <a:xfrm>
            <a:off x="0" y="936770"/>
            <a:ext cx="6687015" cy="313926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ru-RU" b="1" dirty="0">
                <a:latin typeface="Arial" panose="020B0604020202020204" pitchFamily="34" charset="0"/>
                <a:cs typeface="Arial" panose="020B0604020202020204" pitchFamily="34" charset="0"/>
              </a:rPr>
              <a:t>Стратифицированные образования</a:t>
            </a:r>
          </a:p>
        </p:txBody>
      </p:sp>
      <p:sp>
        <p:nvSpPr>
          <p:cNvPr id="33" name="Подзаголовок 2"/>
          <p:cNvSpPr txBox="1">
            <a:spLocks/>
          </p:cNvSpPr>
          <p:nvPr/>
        </p:nvSpPr>
        <p:spPr>
          <a:xfrm>
            <a:off x="0" y="3342429"/>
            <a:ext cx="6896100" cy="313926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ru-RU" b="1" dirty="0">
                <a:latin typeface="Arial" panose="020B0604020202020204" pitchFamily="34" charset="0"/>
                <a:cs typeface="Arial" panose="020B0604020202020204" pitchFamily="34" charset="0"/>
              </a:rPr>
              <a:t>Интрузивные комплексы</a:t>
            </a:r>
          </a:p>
        </p:txBody>
      </p:sp>
      <p:sp>
        <p:nvSpPr>
          <p:cNvPr id="3" name="Номер слайда 2">
            <a:extLst>
              <a:ext uri="{FF2B5EF4-FFF2-40B4-BE49-F238E27FC236}">
                <a16:creationId xmlns:a16="http://schemas.microsoft.com/office/drawing/2014/main" id="{4DDD49C2-C738-1E31-7AC7-3AA59D3B15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2240CE-82D0-450A-9966-52B283054DC1}" type="slidenum">
              <a:rPr lang="ru-RU" smtClean="0"/>
              <a:t>51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548322356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" name="Рисунок 2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887230" y="1022282"/>
            <a:ext cx="6276190" cy="4619048"/>
          </a:xfrm>
          <a:prstGeom prst="rect">
            <a:avLst/>
          </a:prstGeom>
        </p:spPr>
      </p:pic>
      <p:sp>
        <p:nvSpPr>
          <p:cNvPr id="5" name="Прямоугольник 4"/>
          <p:cNvSpPr/>
          <p:nvPr/>
        </p:nvSpPr>
        <p:spPr>
          <a:xfrm>
            <a:off x="0" y="0"/>
            <a:ext cx="5858664" cy="743991"/>
          </a:xfrm>
          <a:prstGeom prst="rect">
            <a:avLst/>
          </a:prstGeom>
          <a:solidFill>
            <a:schemeClr val="accent1">
              <a:alpha val="19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2" name="Заголовок 1"/>
          <p:cNvSpPr>
            <a:spLocks noGrp="1"/>
          </p:cNvSpPr>
          <p:nvPr>
            <p:ph type="ctrTitle"/>
          </p:nvPr>
        </p:nvSpPr>
        <p:spPr>
          <a:xfrm>
            <a:off x="-3" y="-8486"/>
            <a:ext cx="5858667" cy="752475"/>
          </a:xfrm>
        </p:spPr>
        <p:txBody>
          <a:bodyPr>
            <a:noAutofit/>
          </a:bodyPr>
          <a:lstStyle/>
          <a:p>
            <a:r>
              <a:rPr lang="ru-RU" sz="2400" dirty="0">
                <a:latin typeface="Arial" panose="020B0604020202020204" pitchFamily="34" charset="0"/>
                <a:cs typeface="Arial" panose="020B0604020202020204" pitchFamily="34" charset="0"/>
              </a:rPr>
              <a:t>Тектоническое строение и позиция района в региональных структурах</a:t>
            </a:r>
          </a:p>
        </p:txBody>
      </p:sp>
      <p:sp>
        <p:nvSpPr>
          <p:cNvPr id="32" name="Подзаголовок 2"/>
          <p:cNvSpPr txBox="1">
            <a:spLocks/>
          </p:cNvSpPr>
          <p:nvPr/>
        </p:nvSpPr>
        <p:spPr>
          <a:xfrm>
            <a:off x="469111" y="6069199"/>
            <a:ext cx="3534918" cy="317583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ru-RU" sz="1600" b="1" dirty="0">
                <a:latin typeface="Arial" panose="020B0604020202020204" pitchFamily="34" charset="0"/>
                <a:cs typeface="Arial" panose="020B0604020202020204" pitchFamily="34" charset="0"/>
              </a:rPr>
              <a:t>Михеевская грабен-синклиналь</a:t>
            </a:r>
          </a:p>
        </p:txBody>
      </p:sp>
      <p:pic>
        <p:nvPicPr>
          <p:cNvPr id="21" name="Рисунок 20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-1" y="2267801"/>
            <a:ext cx="3801267" cy="3644597"/>
          </a:xfrm>
          <a:prstGeom prst="rect">
            <a:avLst/>
          </a:prstGeom>
        </p:spPr>
      </p:pic>
      <p:sp>
        <p:nvSpPr>
          <p:cNvPr id="39" name="Подзаголовок 2"/>
          <p:cNvSpPr txBox="1">
            <a:spLocks/>
          </p:cNvSpPr>
          <p:nvPr/>
        </p:nvSpPr>
        <p:spPr>
          <a:xfrm>
            <a:off x="7367347" y="6141681"/>
            <a:ext cx="4824653" cy="66002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ru-RU" sz="1600" b="1" dirty="0">
                <a:latin typeface="Arial" panose="020B0604020202020204" pitchFamily="34" charset="0"/>
                <a:cs typeface="Arial" panose="020B0604020202020204" pitchFamily="34" charset="0"/>
              </a:rPr>
              <a:t>Схема тектонического районирования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ru-RU" sz="1400" dirty="0">
                <a:latin typeface="Arial" panose="020B0604020202020204" pitchFamily="34" charset="0"/>
                <a:cs typeface="Arial" panose="020B0604020202020204" pitchFamily="34" charset="0"/>
              </a:rPr>
              <a:t>(ОАО “Башкиргеология”, 2001;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ru-RU" sz="1400" dirty="0">
                <a:latin typeface="Arial" panose="020B0604020202020204" pitchFamily="34" charset="0"/>
                <a:cs typeface="Arial" panose="020B0604020202020204" pitchFamily="34" charset="0"/>
              </a:rPr>
              <a:t>В.И. Козлов, А.А. Макушин)</a:t>
            </a:r>
          </a:p>
        </p:txBody>
      </p:sp>
      <p:grpSp>
        <p:nvGrpSpPr>
          <p:cNvPr id="59" name="Группа 58"/>
          <p:cNvGrpSpPr/>
          <p:nvPr/>
        </p:nvGrpSpPr>
        <p:grpSpPr>
          <a:xfrm>
            <a:off x="5858658" y="-8484"/>
            <a:ext cx="6333336" cy="1035627"/>
            <a:chOff x="5858664" y="5822373"/>
            <a:chExt cx="6333336" cy="1035627"/>
          </a:xfrm>
        </p:grpSpPr>
        <p:sp>
          <p:nvSpPr>
            <p:cNvPr id="40" name="Подзаголовок 2"/>
            <p:cNvSpPr txBox="1">
              <a:spLocks/>
            </p:cNvSpPr>
            <p:nvPr/>
          </p:nvSpPr>
          <p:spPr>
            <a:xfrm>
              <a:off x="5858667" y="5882050"/>
              <a:ext cx="6333333" cy="975950"/>
            </a:xfrm>
            <a:prstGeom prst="rect">
              <a:avLst/>
            </a:prstGeom>
          </p:spPr>
          <p:txBody>
            <a:bodyPr vert="horz" lIns="91440" tIns="45720" rIns="91440" bIns="45720" rtlCol="0">
              <a:noAutofit/>
            </a:bodyPr>
            <a:lstStyle>
              <a:lvl1pPr marL="0" indent="0" algn="ctr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None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ru-RU" sz="1600" u="sng" dirty="0">
                  <a:latin typeface="Arial" panose="020B0604020202020204" pitchFamily="34" charset="0"/>
                  <a:cs typeface="Arial" panose="020B0604020202020204" pitchFamily="34" charset="0"/>
                </a:rPr>
                <a:t>Новониколаевское месторождение </a:t>
              </a:r>
              <a:r>
                <a:rPr lang="ru-RU" sz="1600" dirty="0">
                  <a:latin typeface="Arial" panose="020B0604020202020204" pitchFamily="34" charset="0"/>
                  <a:cs typeface="Arial" panose="020B0604020202020204" pitchFamily="34" charset="0"/>
                </a:rPr>
                <a:t>приурочено к </a:t>
              </a:r>
              <a:r>
                <a:rPr lang="ru-RU" sz="1600" b="1" dirty="0">
                  <a:latin typeface="Arial" panose="020B0604020202020204" pitchFamily="34" charset="0"/>
                  <a:cs typeface="Arial" panose="020B0604020202020204" pitchFamily="34" charset="0"/>
                </a:rPr>
                <a:t>Михеевской грабен-синклинали</a:t>
              </a:r>
              <a:r>
                <a:rPr lang="ru-RU" sz="1600" dirty="0">
                  <a:latin typeface="Arial" panose="020B0604020202020204" pitchFamily="34" charset="0"/>
                  <a:cs typeface="Arial" panose="020B0604020202020204" pitchFamily="34" charset="0"/>
                </a:rPr>
                <a:t>, относящейся к восточной подзоне </a:t>
              </a:r>
              <a:r>
                <a:rPr lang="ru-RU" sz="1600" b="1" dirty="0">
                  <a:latin typeface="Arial" panose="020B0604020202020204" pitchFamily="34" charset="0"/>
                  <a:cs typeface="Arial" panose="020B0604020202020204" pitchFamily="34" charset="0"/>
                </a:rPr>
                <a:t>Нижнесанарско-Текельдытауской зоны</a:t>
              </a:r>
              <a:r>
                <a:rPr lang="ru-RU" sz="1600" dirty="0">
                  <a:latin typeface="Arial" panose="020B0604020202020204" pitchFamily="34" charset="0"/>
                  <a:cs typeface="Arial" panose="020B0604020202020204" pitchFamily="34" charset="0"/>
                </a:rPr>
                <a:t>, находящейся в пределах </a:t>
              </a:r>
              <a:r>
                <a:rPr lang="ru-RU" sz="1600" b="1" dirty="0">
                  <a:latin typeface="Arial" panose="020B0604020202020204" pitchFamily="34" charset="0"/>
                  <a:cs typeface="Arial" panose="020B0604020202020204" pitchFamily="34" charset="0"/>
                </a:rPr>
                <a:t>Зауральской мегазоны</a:t>
              </a:r>
              <a:r>
                <a:rPr lang="ru-RU" sz="1600" dirty="0">
                  <a:latin typeface="Arial" panose="020B0604020202020204" pitchFamily="34" charset="0"/>
                  <a:cs typeface="Arial" panose="020B0604020202020204" pitchFamily="34" charset="0"/>
                </a:rPr>
                <a:t>.</a:t>
              </a:r>
            </a:p>
          </p:txBody>
        </p:sp>
        <p:sp>
          <p:nvSpPr>
            <p:cNvPr id="23" name="Прямоугольник 22"/>
            <p:cNvSpPr/>
            <p:nvPr/>
          </p:nvSpPr>
          <p:spPr>
            <a:xfrm>
              <a:off x="5858664" y="5822373"/>
              <a:ext cx="6333335" cy="1035626"/>
            </a:xfrm>
            <a:prstGeom prst="rect">
              <a:avLst/>
            </a:prstGeom>
            <a:solidFill>
              <a:schemeClr val="accent2">
                <a:alpha val="29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ru-RU"/>
            </a:p>
          </p:txBody>
        </p:sp>
      </p:grpSp>
      <p:pic>
        <p:nvPicPr>
          <p:cNvPr id="24" name="Рисунок 2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-1" y="743991"/>
            <a:ext cx="4210493" cy="1523810"/>
          </a:xfrm>
          <a:prstGeom prst="rect">
            <a:avLst/>
          </a:prstGeom>
        </p:spPr>
      </p:pic>
      <p:sp>
        <p:nvSpPr>
          <p:cNvPr id="43" name="Прямоугольник 42"/>
          <p:cNvSpPr/>
          <p:nvPr/>
        </p:nvSpPr>
        <p:spPr>
          <a:xfrm>
            <a:off x="2995596" y="876007"/>
            <a:ext cx="4123908" cy="6114010"/>
          </a:xfrm>
          <a:prstGeom prst="rect">
            <a:avLst/>
          </a:prstGeom>
          <a:solidFill>
            <a:schemeClr val="bg1">
              <a:alpha val="1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r="12647"/>
          <a:stretch/>
        </p:blipFill>
        <p:spPr bwMode="auto">
          <a:xfrm>
            <a:off x="4251872" y="1035625"/>
            <a:ext cx="3074095" cy="54360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Прямоугольник 2"/>
          <p:cNvSpPr/>
          <p:nvPr/>
        </p:nvSpPr>
        <p:spPr>
          <a:xfrm>
            <a:off x="5724751" y="2214495"/>
            <a:ext cx="403029" cy="111795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18" name="Подзаголовок 2"/>
          <p:cNvSpPr txBox="1">
            <a:spLocks/>
          </p:cNvSpPr>
          <p:nvPr/>
        </p:nvSpPr>
        <p:spPr>
          <a:xfrm>
            <a:off x="5252762" y="2563227"/>
            <a:ext cx="2087492" cy="510955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ru-RU" sz="1800" b="1" dirty="0">
                <a:latin typeface="Arial" panose="020B0604020202020204" pitchFamily="34" charset="0"/>
                <a:cs typeface="Arial" panose="020B0604020202020204" pitchFamily="34" charset="0"/>
              </a:rPr>
              <a:t>Михеевское месторождение</a:t>
            </a:r>
          </a:p>
        </p:txBody>
      </p:sp>
      <p:sp>
        <p:nvSpPr>
          <p:cNvPr id="4" name="Прямоугольник 3"/>
          <p:cNvSpPr/>
          <p:nvPr/>
        </p:nvSpPr>
        <p:spPr>
          <a:xfrm>
            <a:off x="4897024" y="4105147"/>
            <a:ext cx="479079" cy="141829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17" name="Подзаголовок 2"/>
          <p:cNvSpPr txBox="1">
            <a:spLocks/>
          </p:cNvSpPr>
          <p:nvPr/>
        </p:nvSpPr>
        <p:spPr>
          <a:xfrm>
            <a:off x="4504846" y="3940102"/>
            <a:ext cx="2614663" cy="510955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ru-RU" sz="1800" b="1" dirty="0">
                <a:latin typeface="Arial" panose="020B0604020202020204" pitchFamily="34" charset="0"/>
                <a:cs typeface="Arial" panose="020B0604020202020204" pitchFamily="34" charset="0"/>
              </a:rPr>
              <a:t>Новониколаевское месторождение</a:t>
            </a:r>
          </a:p>
        </p:txBody>
      </p:sp>
      <p:cxnSp>
        <p:nvCxnSpPr>
          <p:cNvPr id="10" name="Прямая соединительная линия 9"/>
          <p:cNvCxnSpPr/>
          <p:nvPr/>
        </p:nvCxnSpPr>
        <p:spPr>
          <a:xfrm flipV="1">
            <a:off x="2789132" y="3269129"/>
            <a:ext cx="2310936" cy="276786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Прямая со стрелкой 13"/>
          <p:cNvCxnSpPr/>
          <p:nvPr/>
        </p:nvCxnSpPr>
        <p:spPr>
          <a:xfrm>
            <a:off x="5057542" y="3269129"/>
            <a:ext cx="5330467" cy="1770704"/>
          </a:xfrm>
          <a:prstGeom prst="straightConnector1">
            <a:avLst/>
          </a:prstGeom>
          <a:ln w="762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Прямоугольник 14"/>
          <p:cNvSpPr/>
          <p:nvPr/>
        </p:nvSpPr>
        <p:spPr>
          <a:xfrm>
            <a:off x="10548527" y="4985189"/>
            <a:ext cx="223283" cy="303948"/>
          </a:xfrm>
          <a:prstGeom prst="rect">
            <a:avLst/>
          </a:prstGeom>
          <a:solidFill>
            <a:schemeClr val="bg1">
              <a:alpha val="0"/>
            </a:schemeClr>
          </a:solidFill>
          <a:ln w="698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33" name="Прямоугольник 32"/>
          <p:cNvSpPr/>
          <p:nvPr/>
        </p:nvSpPr>
        <p:spPr>
          <a:xfrm>
            <a:off x="227314" y="6036997"/>
            <a:ext cx="223283" cy="303948"/>
          </a:xfrm>
          <a:prstGeom prst="rect">
            <a:avLst/>
          </a:prstGeom>
          <a:solidFill>
            <a:schemeClr val="bg1">
              <a:alpha val="0"/>
            </a:schemeClr>
          </a:solidFill>
          <a:ln w="698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pic>
        <p:nvPicPr>
          <p:cNvPr id="28" name="Рисунок 27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320884" y="5637514"/>
            <a:ext cx="2847619" cy="590476"/>
          </a:xfrm>
          <a:prstGeom prst="rect">
            <a:avLst/>
          </a:prstGeom>
        </p:spPr>
      </p:pic>
      <p:sp>
        <p:nvSpPr>
          <p:cNvPr id="29" name="Прямоугольник 28"/>
          <p:cNvSpPr/>
          <p:nvPr/>
        </p:nvSpPr>
        <p:spPr>
          <a:xfrm>
            <a:off x="5337546" y="2571434"/>
            <a:ext cx="1905880" cy="546511"/>
          </a:xfrm>
          <a:prstGeom prst="rect">
            <a:avLst/>
          </a:prstGeom>
          <a:solidFill>
            <a:srgbClr val="FF0000">
              <a:alpha val="20000"/>
            </a:srgb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41" name="Прямоугольник 40"/>
          <p:cNvSpPr/>
          <p:nvPr/>
        </p:nvSpPr>
        <p:spPr>
          <a:xfrm>
            <a:off x="4684518" y="3933428"/>
            <a:ext cx="2233639" cy="546511"/>
          </a:xfrm>
          <a:prstGeom prst="rect">
            <a:avLst/>
          </a:prstGeom>
          <a:solidFill>
            <a:srgbClr val="FF0000">
              <a:alpha val="20000"/>
            </a:srgb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6" name="Номер слайда 5">
            <a:extLst>
              <a:ext uri="{FF2B5EF4-FFF2-40B4-BE49-F238E27FC236}">
                <a16:creationId xmlns:a16="http://schemas.microsoft.com/office/drawing/2014/main" id="{674E7410-E797-A769-4193-D66C966785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2240CE-82D0-450A-9966-52B283054DC1}" type="slidenum">
              <a:rPr lang="ru-RU" smtClean="0"/>
              <a:t>52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19042094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Прямоугольник 11"/>
          <p:cNvSpPr/>
          <p:nvPr/>
        </p:nvSpPr>
        <p:spPr>
          <a:xfrm>
            <a:off x="-1" y="0"/>
            <a:ext cx="12192001" cy="829340"/>
          </a:xfrm>
          <a:prstGeom prst="rect">
            <a:avLst/>
          </a:prstGeom>
          <a:solidFill>
            <a:schemeClr val="accent1">
              <a:alpha val="19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0" y="0"/>
            <a:ext cx="12192000" cy="1329070"/>
          </a:xfrm>
        </p:spPr>
        <p:txBody>
          <a:bodyPr>
            <a:normAutofit fontScale="90000"/>
          </a:bodyPr>
          <a:lstStyle/>
          <a:p>
            <a:pPr algn="ctr"/>
            <a:br>
              <a:rPr lang="ru-RU" sz="2400" dirty="0"/>
            </a:br>
            <a:br>
              <a:rPr lang="ru-RU" sz="2400" dirty="0"/>
            </a:br>
            <a:br>
              <a:rPr lang="ru-RU" sz="2400" dirty="0"/>
            </a:br>
            <a:br>
              <a:rPr lang="ru-RU" sz="2400" dirty="0"/>
            </a:br>
            <a:br>
              <a:rPr lang="ru-RU" sz="2400" dirty="0"/>
            </a:br>
            <a:br>
              <a:rPr lang="ru-RU" sz="2400" dirty="0"/>
            </a:br>
            <a:br>
              <a:rPr lang="ru-RU" sz="2400" dirty="0"/>
            </a:br>
            <a:br>
              <a:rPr lang="ru-RU" sz="2400" dirty="0"/>
            </a:br>
            <a:br>
              <a:rPr lang="ru-RU" sz="2400" dirty="0"/>
            </a:br>
            <a:br>
              <a:rPr lang="ru-RU" sz="2400" dirty="0"/>
            </a:br>
            <a:br>
              <a:rPr lang="ru-RU" sz="2400" dirty="0"/>
            </a:br>
            <a:br>
              <a:rPr lang="ru-RU" sz="2400" dirty="0"/>
            </a:br>
            <a:r>
              <a:rPr lang="ru-RU" sz="2200" b="1" dirty="0">
                <a:latin typeface="Arial" panose="020B0604020202020204" pitchFamily="34" charset="0"/>
                <a:cs typeface="Arial" panose="020B0604020202020204" pitchFamily="34" charset="0"/>
              </a:rPr>
              <a:t>Изучение петрофизических свойств образцов и их связи с метасоматическими изменениями</a:t>
            </a:r>
            <a:br>
              <a:rPr lang="ru-RU" sz="2400" b="1" dirty="0"/>
            </a:br>
            <a:r>
              <a:rPr lang="ru-RU" sz="1800" dirty="0">
                <a:latin typeface="Arial" panose="020B0604020202020204" pitchFamily="34" charset="0"/>
                <a:cs typeface="Arial" panose="020B0604020202020204" pitchFamily="34" charset="0"/>
              </a:rPr>
              <a:t>(плотности твердой фазы (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d</a:t>
            </a:r>
            <a:r>
              <a:rPr lang="ru-RU" sz="1800" dirty="0">
                <a:latin typeface="Arial" panose="020B0604020202020204" pitchFamily="34" charset="0"/>
                <a:cs typeface="Arial" panose="020B0604020202020204" pitchFamily="34" charset="0"/>
              </a:rPr>
              <a:t>, г/см</a:t>
            </a:r>
            <a:r>
              <a:rPr lang="ru-RU" sz="1800" baseline="30000" dirty="0">
                <a:latin typeface="Arial" panose="020B0604020202020204" pitchFamily="34" charset="0"/>
                <a:cs typeface="Arial" panose="020B0604020202020204" pitchFamily="34" charset="0"/>
              </a:rPr>
              <a:t>3</a:t>
            </a:r>
            <a:r>
              <a:rPr lang="ru-RU" sz="1800" dirty="0">
                <a:latin typeface="Arial" panose="020B0604020202020204" pitchFamily="34" charset="0"/>
                <a:cs typeface="Arial" panose="020B0604020202020204" pitchFamily="34" charset="0"/>
              </a:rPr>
              <a:t>), эффективной пористости (Пэф,%), модуля Юнга (ГПа),магнитной восприимчивости (маг, 10</a:t>
            </a:r>
            <a:r>
              <a:rPr lang="ru-RU" sz="1800" baseline="30000" dirty="0">
                <a:latin typeface="Arial" panose="020B0604020202020204" pitchFamily="34" charset="0"/>
                <a:cs typeface="Arial" panose="020B0604020202020204" pitchFamily="34" charset="0"/>
              </a:rPr>
              <a:t>-5</a:t>
            </a:r>
            <a:r>
              <a:rPr lang="ru-RU" sz="1800" dirty="0">
                <a:latin typeface="Arial" panose="020B0604020202020204" pitchFamily="34" charset="0"/>
                <a:cs typeface="Arial" panose="020B0604020202020204" pitchFamily="34" charset="0"/>
              </a:rPr>
              <a:t> ед. СИ) и бета-излучения (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beta</a:t>
            </a:r>
            <a:r>
              <a:rPr lang="ru-RU" sz="1800" dirty="0">
                <a:latin typeface="Arial" panose="020B0604020202020204" pitchFamily="34" charset="0"/>
                <a:cs typeface="Arial" panose="020B0604020202020204" pitchFamily="34" charset="0"/>
              </a:rPr>
              <a:t>, импульс/см</a:t>
            </a:r>
            <a:r>
              <a:rPr lang="ru-RU" sz="1800" baseline="30000" dirty="0">
                <a:latin typeface="Arial" panose="020B0604020202020204" pitchFamily="34" charset="0"/>
                <a:cs typeface="Arial" panose="020B0604020202020204" pitchFamily="34" charset="0"/>
              </a:rPr>
              <a:t>3</a:t>
            </a:r>
            <a:r>
              <a:rPr lang="ru-RU" sz="1800" dirty="0">
                <a:latin typeface="Arial" panose="020B0604020202020204" pitchFamily="34" charset="0"/>
                <a:cs typeface="Arial" panose="020B0604020202020204" pitchFamily="34" charset="0"/>
              </a:rPr>
              <a:t>*сек).</a:t>
            </a:r>
            <a:br>
              <a:rPr lang="ru-RU" sz="18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ru-RU" sz="18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ru-RU" sz="18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ru-RU" sz="1800" dirty="0"/>
            </a:br>
            <a:br>
              <a:rPr lang="ru-RU" sz="1800" dirty="0"/>
            </a:br>
            <a:br>
              <a:rPr lang="ru-RU" sz="1800" dirty="0"/>
            </a:br>
            <a:br>
              <a:rPr lang="ru-RU" sz="1800" dirty="0"/>
            </a:br>
            <a:br>
              <a:rPr lang="ru-RU" sz="1800" dirty="0"/>
            </a:br>
            <a:br>
              <a:rPr lang="ru-RU" sz="1800" dirty="0"/>
            </a:br>
            <a:br>
              <a:rPr lang="ru-RU" sz="1800" dirty="0"/>
            </a:br>
            <a:br>
              <a:rPr lang="ru-RU" sz="1800" dirty="0"/>
            </a:br>
            <a:br>
              <a:rPr lang="ru-RU" sz="1800" dirty="0"/>
            </a:br>
            <a:br>
              <a:rPr lang="ru-RU" sz="1800" dirty="0"/>
            </a:br>
            <a:br>
              <a:rPr lang="ru-RU" sz="1800" dirty="0"/>
            </a:br>
            <a:br>
              <a:rPr lang="ru-RU" sz="1800" dirty="0"/>
            </a:br>
            <a:br>
              <a:rPr lang="ru-RU" sz="1800" dirty="0"/>
            </a:br>
            <a:br>
              <a:rPr lang="ru-RU" sz="1800" dirty="0"/>
            </a:br>
            <a:br>
              <a:rPr lang="ru-RU" sz="1800" dirty="0"/>
            </a:br>
            <a:br>
              <a:rPr lang="ru-RU" sz="1800" dirty="0"/>
            </a:br>
            <a:endParaRPr lang="ru-RU" sz="1800" dirty="0"/>
          </a:p>
        </p:txBody>
      </p:sp>
      <p:pic>
        <p:nvPicPr>
          <p:cNvPr id="4" name="Объект 3"/>
          <p:cNvPicPr>
            <a:picLocks noGrp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0" y="3527085"/>
            <a:ext cx="3856176" cy="2738226"/>
          </a:xfrm>
          <a:prstGeom prst="rect">
            <a:avLst/>
          </a:prstGeom>
        </p:spPr>
      </p:pic>
      <p:pic>
        <p:nvPicPr>
          <p:cNvPr id="5" name="Рисунок 4"/>
          <p:cNvPicPr/>
          <p:nvPr/>
        </p:nvPicPr>
        <p:blipFill>
          <a:blip r:embed="rId3"/>
          <a:stretch>
            <a:fillRect/>
          </a:stretch>
        </p:blipFill>
        <p:spPr>
          <a:xfrm>
            <a:off x="3856176" y="3527085"/>
            <a:ext cx="3856176" cy="2738226"/>
          </a:xfrm>
          <a:prstGeom prst="rect">
            <a:avLst/>
          </a:prstGeom>
        </p:spPr>
      </p:pic>
      <p:pic>
        <p:nvPicPr>
          <p:cNvPr id="6" name="Рисунок 5"/>
          <p:cNvPicPr/>
          <p:nvPr/>
        </p:nvPicPr>
        <p:blipFill>
          <a:blip r:embed="rId4"/>
          <a:stretch>
            <a:fillRect/>
          </a:stretch>
        </p:blipFill>
        <p:spPr>
          <a:xfrm>
            <a:off x="7736819" y="3580346"/>
            <a:ext cx="4455181" cy="2752725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3892876" y="871870"/>
            <a:ext cx="3807243" cy="22159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u-RU" sz="2200" dirty="0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Дендрограмма </a:t>
            </a:r>
            <a:r>
              <a:rPr lang="ru-RU" sz="2200" b="1" dirty="0">
                <a:solidFill>
                  <a:srgbClr val="FF0000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петрофизических </a:t>
            </a:r>
            <a:r>
              <a:rPr lang="ru-RU" sz="2200" dirty="0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свойств образцов -2 группы:</a:t>
            </a:r>
          </a:p>
          <a:p>
            <a:pPr algn="ctr"/>
            <a:r>
              <a:rPr lang="ru-RU" sz="2200" dirty="0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серицитизированные </a:t>
            </a:r>
            <a:r>
              <a:rPr lang="ru-RU" sz="2200" i="1" dirty="0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(</a:t>
            </a:r>
            <a:r>
              <a:rPr lang="en-US" sz="2400" i="1" dirty="0">
                <a:latin typeface="Arial" panose="020B0604020202020204" pitchFamily="34" charset="0"/>
                <a:cs typeface="Arial" panose="020B0604020202020204" pitchFamily="34" charset="0"/>
              </a:rPr>
              <a:t>beta</a:t>
            </a:r>
            <a:r>
              <a:rPr lang="ru-RU" sz="2400" i="1" dirty="0">
                <a:latin typeface="Arial" panose="020B0604020202020204" pitchFamily="34" charset="0"/>
                <a:cs typeface="Arial" panose="020B0604020202020204" pitchFamily="34" charset="0"/>
              </a:rPr>
              <a:t>, Пэф), </a:t>
            </a:r>
            <a:r>
              <a:rPr lang="ru-RU" sz="2400" i="1" dirty="0" err="1">
                <a:latin typeface="Arial" panose="020B0604020202020204" pitchFamily="34" charset="0"/>
                <a:cs typeface="Arial" panose="020B0604020202020204" pitchFamily="34" charset="0"/>
              </a:rPr>
              <a:t>скарнированные</a:t>
            </a:r>
            <a:r>
              <a:rPr lang="en-US" sz="24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u-RU" i="1" dirty="0">
                <a:latin typeface="Arial" panose="020B0604020202020204" pitchFamily="34" charset="0"/>
                <a:cs typeface="Arial" panose="020B0604020202020204" pitchFamily="34" charset="0"/>
              </a:rPr>
              <a:t>и известняки</a:t>
            </a:r>
            <a:r>
              <a:rPr lang="ru-RU" sz="2400" i="1" dirty="0">
                <a:latin typeface="Arial" panose="020B0604020202020204" pitchFamily="34" charset="0"/>
                <a:cs typeface="Arial" panose="020B0604020202020204" pitchFamily="34" charset="0"/>
              </a:rPr>
              <a:t> (маг, </a:t>
            </a:r>
            <a:r>
              <a:rPr lang="en-US" sz="2400" i="1" dirty="0">
                <a:latin typeface="Arial" panose="020B0604020202020204" pitchFamily="34" charset="0"/>
                <a:cs typeface="Arial" panose="020B0604020202020204" pitchFamily="34" charset="0"/>
              </a:rPr>
              <a:t>E,d)</a:t>
            </a:r>
            <a:endParaRPr lang="ru-RU" sz="2200" i="1" dirty="0">
              <a:latin typeface="Arial" panose="020B0604020202020204" pitchFamily="34" charset="0"/>
              <a:ea typeface="+mj-ea"/>
              <a:cs typeface="Arial" panose="020B0604020202020204" pitchFamily="34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2233" y="871870"/>
            <a:ext cx="3831709" cy="24622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u-RU" sz="2200" dirty="0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Дендрограмма </a:t>
            </a:r>
            <a:r>
              <a:rPr lang="ru-RU" sz="2200" b="1" dirty="0">
                <a:solidFill>
                  <a:srgbClr val="00B050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петрохимического </a:t>
            </a:r>
            <a:r>
              <a:rPr lang="ru-RU" sz="2200" dirty="0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состава образцов -2 группы: </a:t>
            </a:r>
            <a:r>
              <a:rPr lang="ru-RU" sz="2200" b="1" i="1" dirty="0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серицитизированные (К) и </a:t>
            </a:r>
            <a:r>
              <a:rPr lang="ru-RU" sz="2200" b="1" i="1" dirty="0" err="1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скарнированные</a:t>
            </a:r>
            <a:r>
              <a:rPr lang="ru-RU" sz="2200" b="1" i="1" dirty="0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 (</a:t>
            </a:r>
            <a:r>
              <a:rPr lang="en-US" sz="2200" b="1" i="1" dirty="0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Ca, Mn)</a:t>
            </a:r>
            <a:endParaRPr lang="ru-RU" sz="2200" b="1" i="1" dirty="0">
              <a:latin typeface="Arial" panose="020B0604020202020204" pitchFamily="34" charset="0"/>
              <a:ea typeface="+mj-ea"/>
              <a:cs typeface="Arial" panose="020B0604020202020204" pitchFamily="34" charset="0"/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7736818" y="871870"/>
            <a:ext cx="4455181" cy="28007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u-RU" sz="2200" dirty="0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Дендрограмма классификации образцов </a:t>
            </a:r>
            <a:r>
              <a:rPr lang="ru-RU" sz="2200" b="1" dirty="0">
                <a:solidFill>
                  <a:srgbClr val="FFC000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по петрофизическим параметрам </a:t>
            </a:r>
            <a:r>
              <a:rPr lang="ru-RU" sz="2200" dirty="0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-2 группы </a:t>
            </a:r>
            <a:r>
              <a:rPr lang="ru-RU" sz="2200" b="1" i="1" dirty="0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(подгруппа 1,7,9 –серицитизированные, подгруппа 5,3,6-скарнированные, остальные-промежуточные)</a:t>
            </a:r>
          </a:p>
        </p:txBody>
      </p:sp>
      <p:sp>
        <p:nvSpPr>
          <p:cNvPr id="3" name="Прямоугольник 2"/>
          <p:cNvSpPr/>
          <p:nvPr/>
        </p:nvSpPr>
        <p:spPr>
          <a:xfrm>
            <a:off x="12234" y="818707"/>
            <a:ext cx="3880640" cy="6039293"/>
          </a:xfrm>
          <a:prstGeom prst="rect">
            <a:avLst/>
          </a:prstGeom>
          <a:solidFill>
            <a:srgbClr val="00B050">
              <a:alpha val="1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13" name="Прямоугольник 12"/>
          <p:cNvSpPr/>
          <p:nvPr/>
        </p:nvSpPr>
        <p:spPr>
          <a:xfrm>
            <a:off x="3892874" y="818707"/>
            <a:ext cx="3892878" cy="6039294"/>
          </a:xfrm>
          <a:prstGeom prst="rect">
            <a:avLst/>
          </a:prstGeom>
          <a:solidFill>
            <a:srgbClr val="FF0000">
              <a:alpha val="1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14" name="Прямоугольник 13"/>
          <p:cNvSpPr/>
          <p:nvPr/>
        </p:nvSpPr>
        <p:spPr>
          <a:xfrm>
            <a:off x="7785751" y="818707"/>
            <a:ext cx="4406247" cy="6039294"/>
          </a:xfrm>
          <a:prstGeom prst="rect">
            <a:avLst/>
          </a:prstGeom>
          <a:solidFill>
            <a:srgbClr val="FFC000">
              <a:alpha val="1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7" name="Номер слайда 6">
            <a:extLst>
              <a:ext uri="{FF2B5EF4-FFF2-40B4-BE49-F238E27FC236}">
                <a16:creationId xmlns:a16="http://schemas.microsoft.com/office/drawing/2014/main" id="{F3A07DE0-CBBF-76DB-4295-7CDDF7873E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2240CE-82D0-450A-9966-52B283054DC1}" type="slidenum">
              <a:rPr lang="ru-RU" smtClean="0"/>
              <a:t>53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955770837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Прямоугольник 4"/>
          <p:cNvSpPr/>
          <p:nvPr/>
        </p:nvSpPr>
        <p:spPr>
          <a:xfrm>
            <a:off x="-2" y="0"/>
            <a:ext cx="12192001" cy="742950"/>
          </a:xfrm>
          <a:prstGeom prst="rect">
            <a:avLst/>
          </a:prstGeom>
          <a:solidFill>
            <a:schemeClr val="accent1">
              <a:alpha val="19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2" name="Заголовок 1"/>
          <p:cNvSpPr>
            <a:spLocks noGrp="1"/>
          </p:cNvSpPr>
          <p:nvPr>
            <p:ph type="ctrTitle"/>
          </p:nvPr>
        </p:nvSpPr>
        <p:spPr>
          <a:xfrm>
            <a:off x="-3" y="0"/>
            <a:ext cx="12191999" cy="742950"/>
          </a:xfrm>
        </p:spPr>
        <p:txBody>
          <a:bodyPr>
            <a:noAutofit/>
          </a:bodyPr>
          <a:lstStyle/>
          <a:p>
            <a:r>
              <a:rPr lang="ru-RU" sz="2400" dirty="0">
                <a:latin typeface="Arial" panose="020B0604020202020204" pitchFamily="34" charset="0"/>
                <a:cs typeface="Arial" panose="020B0604020202020204" pitchFamily="34" charset="0"/>
              </a:rPr>
              <a:t>Модель потенциального распространения скарнированных пород на Новониколаевском месторождении</a:t>
            </a:r>
          </a:p>
        </p:txBody>
      </p:sp>
      <p:grpSp>
        <p:nvGrpSpPr>
          <p:cNvPr id="29" name="Группа 28"/>
          <p:cNvGrpSpPr/>
          <p:nvPr/>
        </p:nvGrpSpPr>
        <p:grpSpPr>
          <a:xfrm>
            <a:off x="3" y="742950"/>
            <a:ext cx="12191997" cy="3465965"/>
            <a:chOff x="1" y="742950"/>
            <a:chExt cx="8372474" cy="3032575"/>
          </a:xfrm>
        </p:grpSpPr>
        <p:pic>
          <p:nvPicPr>
            <p:cNvPr id="9" name="Изображение41"/>
            <p:cNvPicPr/>
            <p:nvPr/>
          </p:nvPicPr>
          <p:blipFill>
            <a:blip r:embed="rId2"/>
            <a:stretch>
              <a:fillRect/>
            </a:stretch>
          </p:blipFill>
          <p:spPr bwMode="auto">
            <a:xfrm>
              <a:off x="1" y="742950"/>
              <a:ext cx="8372474" cy="2514600"/>
            </a:xfrm>
            <a:prstGeom prst="rect">
              <a:avLst/>
            </a:prstGeom>
          </p:spPr>
        </p:pic>
        <p:sp>
          <p:nvSpPr>
            <p:cNvPr id="6" name="Овал 5"/>
            <p:cNvSpPr/>
            <p:nvPr/>
          </p:nvSpPr>
          <p:spPr>
            <a:xfrm>
              <a:off x="4215597" y="2660080"/>
              <a:ext cx="485034" cy="508885"/>
            </a:xfrm>
            <a:prstGeom prst="ellipse">
              <a:avLst/>
            </a:prstGeom>
            <a:solidFill>
              <a:schemeClr val="accent2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ru-RU"/>
            </a:p>
          </p:txBody>
        </p:sp>
        <p:cxnSp>
          <p:nvCxnSpPr>
            <p:cNvPr id="13" name="Прямая соединительная линия 12"/>
            <p:cNvCxnSpPr>
              <a:stCxn id="16" idx="0"/>
            </p:cNvCxnSpPr>
            <p:nvPr/>
          </p:nvCxnSpPr>
          <p:spPr>
            <a:xfrm flipH="1" flipV="1">
              <a:off x="257176" y="1390652"/>
              <a:ext cx="928247" cy="980734"/>
            </a:xfrm>
            <a:prstGeom prst="line">
              <a:avLst/>
            </a:prstGeom>
            <a:ln w="571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6" name="Подзаголовок 2"/>
            <p:cNvSpPr txBox="1">
              <a:spLocks/>
            </p:cNvSpPr>
            <p:nvPr/>
          </p:nvSpPr>
          <p:spPr>
            <a:xfrm>
              <a:off x="257175" y="2371385"/>
              <a:ext cx="1856496" cy="797580"/>
            </a:xfrm>
            <a:prstGeom prst="rect">
              <a:avLst/>
            </a:prstGeom>
          </p:spPr>
          <p:txBody>
            <a:bodyPr vert="horz" lIns="91440" tIns="45720" rIns="91440" bIns="45720" rtlCol="0">
              <a:noAutofit/>
            </a:bodyPr>
            <a:lstStyle>
              <a:lvl1pPr marL="0" indent="0" algn="ctr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None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0"/>
                </a:spcBef>
              </a:pPr>
              <a:r>
                <a:rPr lang="en-US" sz="1600" b="1" dirty="0">
                  <a:solidFill>
                    <a:srgbClr val="FF000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Sample</a:t>
              </a:r>
              <a:endParaRPr lang="ru-RU" sz="16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  <a:p>
              <a:pPr>
                <a:lnSpc>
                  <a:spcPct val="100000"/>
                </a:lnSpc>
                <a:spcBef>
                  <a:spcPts val="0"/>
                </a:spcBef>
              </a:pPr>
              <a:r>
                <a:rPr lang="ru-RU" sz="1600" b="1" dirty="0">
                  <a:solidFill>
                    <a:srgbClr val="FF000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№ Н-26-04-2</a:t>
              </a:r>
            </a:p>
          </p:txBody>
        </p:sp>
        <p:cxnSp>
          <p:nvCxnSpPr>
            <p:cNvPr id="18" name="Прямая соединительная линия 17"/>
            <p:cNvCxnSpPr>
              <a:stCxn id="20" idx="0"/>
            </p:cNvCxnSpPr>
            <p:nvPr/>
          </p:nvCxnSpPr>
          <p:spPr>
            <a:xfrm flipH="1" flipV="1">
              <a:off x="680043" y="1352552"/>
              <a:ext cx="2375775" cy="1172833"/>
            </a:xfrm>
            <a:prstGeom prst="line">
              <a:avLst/>
            </a:prstGeom>
            <a:ln w="571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0" name="Подзаголовок 2"/>
            <p:cNvSpPr txBox="1">
              <a:spLocks/>
            </p:cNvSpPr>
            <p:nvPr/>
          </p:nvSpPr>
          <p:spPr>
            <a:xfrm>
              <a:off x="2210083" y="2525385"/>
              <a:ext cx="1691470" cy="797580"/>
            </a:xfrm>
            <a:prstGeom prst="rect">
              <a:avLst/>
            </a:prstGeom>
          </p:spPr>
          <p:txBody>
            <a:bodyPr vert="horz" lIns="91440" tIns="45720" rIns="91440" bIns="45720" rtlCol="0">
              <a:noAutofit/>
            </a:bodyPr>
            <a:lstStyle>
              <a:lvl1pPr marL="0" indent="0" algn="ctr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None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0"/>
                </a:spcBef>
              </a:pPr>
              <a:r>
                <a:rPr lang="en-US" sz="1600" b="1" dirty="0">
                  <a:solidFill>
                    <a:srgbClr val="FF000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Sample</a:t>
              </a:r>
              <a:endParaRPr lang="ru-RU" sz="16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  <a:p>
              <a:pPr>
                <a:lnSpc>
                  <a:spcPct val="100000"/>
                </a:lnSpc>
                <a:spcBef>
                  <a:spcPts val="0"/>
                </a:spcBef>
              </a:pPr>
              <a:r>
                <a:rPr lang="ru-RU" sz="1600" b="1" dirty="0">
                  <a:solidFill>
                    <a:srgbClr val="FF000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№ Н-25-01</a:t>
              </a:r>
            </a:p>
          </p:txBody>
        </p:sp>
        <p:sp>
          <p:nvSpPr>
            <p:cNvPr id="22" name="Подзаголовок 2"/>
            <p:cNvSpPr txBox="1">
              <a:spLocks/>
            </p:cNvSpPr>
            <p:nvPr/>
          </p:nvSpPr>
          <p:spPr>
            <a:xfrm>
              <a:off x="5614896" y="2977945"/>
              <a:ext cx="1691470" cy="797580"/>
            </a:xfrm>
            <a:prstGeom prst="rect">
              <a:avLst/>
            </a:prstGeom>
          </p:spPr>
          <p:txBody>
            <a:bodyPr vert="horz" lIns="91440" tIns="45720" rIns="91440" bIns="45720" rtlCol="0">
              <a:noAutofit/>
            </a:bodyPr>
            <a:lstStyle>
              <a:lvl1pPr marL="0" indent="0" algn="ctr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None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0"/>
                </a:spcBef>
              </a:pPr>
              <a:r>
                <a:rPr lang="en-US" sz="1600" b="1" dirty="0">
                  <a:solidFill>
                    <a:srgbClr val="FF000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Sample</a:t>
              </a:r>
              <a:endParaRPr lang="ru-RU" sz="16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  <a:p>
              <a:pPr>
                <a:lnSpc>
                  <a:spcPct val="100000"/>
                </a:lnSpc>
                <a:spcBef>
                  <a:spcPts val="0"/>
                </a:spcBef>
              </a:pPr>
              <a:r>
                <a:rPr lang="ru-RU" sz="1600" b="1" dirty="0">
                  <a:solidFill>
                    <a:srgbClr val="FF000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№ Н-6-02</a:t>
              </a:r>
            </a:p>
          </p:txBody>
        </p:sp>
        <p:cxnSp>
          <p:nvCxnSpPr>
            <p:cNvPr id="23" name="Прямая соединительная линия 22"/>
            <p:cNvCxnSpPr/>
            <p:nvPr/>
          </p:nvCxnSpPr>
          <p:spPr>
            <a:xfrm flipH="1">
              <a:off x="6460633" y="2759051"/>
              <a:ext cx="845735" cy="230200"/>
            </a:xfrm>
            <a:prstGeom prst="line">
              <a:avLst/>
            </a:prstGeom>
            <a:ln w="571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4" name="Овал 13"/>
          <p:cNvSpPr/>
          <p:nvPr/>
        </p:nvSpPr>
        <p:spPr>
          <a:xfrm>
            <a:off x="161483" y="3768544"/>
            <a:ext cx="577479" cy="504744"/>
          </a:xfrm>
          <a:prstGeom prst="ellipse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3" name="Прямоугольник 2"/>
          <p:cNvSpPr/>
          <p:nvPr/>
        </p:nvSpPr>
        <p:spPr>
          <a:xfrm>
            <a:off x="124270" y="4540102"/>
            <a:ext cx="651907" cy="361507"/>
          </a:xfrm>
          <a:prstGeom prst="rect">
            <a:avLst/>
          </a:prstGeom>
          <a:solidFill>
            <a:srgbClr val="2C2CDA"/>
          </a:solidFill>
          <a:ln>
            <a:solidFill>
              <a:srgbClr val="05058E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19" name="Подзаголовок 2"/>
          <p:cNvSpPr txBox="1">
            <a:spLocks/>
          </p:cNvSpPr>
          <p:nvPr/>
        </p:nvSpPr>
        <p:spPr>
          <a:xfrm>
            <a:off x="1" y="5224288"/>
            <a:ext cx="990280" cy="45578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US" sz="16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Sample</a:t>
            </a:r>
            <a:r>
              <a:rPr lang="ru-RU" sz="16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№</a:t>
            </a:r>
          </a:p>
        </p:txBody>
      </p:sp>
      <p:sp>
        <p:nvSpPr>
          <p:cNvPr id="21" name="Подзаголовок 2"/>
          <p:cNvSpPr txBox="1">
            <a:spLocks/>
          </p:cNvSpPr>
          <p:nvPr/>
        </p:nvSpPr>
        <p:spPr>
          <a:xfrm>
            <a:off x="776177" y="3844293"/>
            <a:ext cx="11415818" cy="37313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0"/>
              </a:spcBef>
            </a:pPr>
            <a:r>
              <a:rPr lang="ru-RU" sz="1600" b="1" dirty="0">
                <a:latin typeface="Arial" panose="020B0604020202020204" pitchFamily="34" charset="0"/>
                <a:cs typeface="Arial" panose="020B0604020202020204" pitchFamily="34" charset="0"/>
              </a:rPr>
              <a:t>- возможная область биметасоматического контакта диоритовых порфиритов и известняков </a:t>
            </a:r>
          </a:p>
        </p:txBody>
      </p:sp>
      <p:sp>
        <p:nvSpPr>
          <p:cNvPr id="24" name="Подзаголовок 2"/>
          <p:cNvSpPr txBox="1">
            <a:spLocks/>
          </p:cNvSpPr>
          <p:nvPr/>
        </p:nvSpPr>
        <p:spPr>
          <a:xfrm>
            <a:off x="776177" y="4540102"/>
            <a:ext cx="11423639" cy="61840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0"/>
              </a:spcBef>
            </a:pPr>
            <a:r>
              <a:rPr lang="ru-RU" sz="1600" b="1" dirty="0">
                <a:latin typeface="Arial" panose="020B0604020202020204" pitchFamily="34" charset="0"/>
                <a:cs typeface="Arial" panose="020B0604020202020204" pitchFamily="34" charset="0"/>
              </a:rPr>
              <a:t>- тела потенциально скарнированных пород (андезибазальты и их туфы со степенью изменения «3» и выше (до метасоматитов со степенью изменения «5»)</a:t>
            </a:r>
          </a:p>
        </p:txBody>
      </p:sp>
      <p:sp>
        <p:nvSpPr>
          <p:cNvPr id="25" name="Подзаголовок 2"/>
          <p:cNvSpPr txBox="1">
            <a:spLocks/>
          </p:cNvSpPr>
          <p:nvPr/>
        </p:nvSpPr>
        <p:spPr>
          <a:xfrm>
            <a:off x="776177" y="5399189"/>
            <a:ext cx="11423639" cy="40883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0"/>
              </a:spcBef>
            </a:pPr>
            <a:r>
              <a:rPr lang="ru-RU" sz="1600" b="1" dirty="0">
                <a:latin typeface="Arial" panose="020B0604020202020204" pitchFamily="34" charset="0"/>
                <a:cs typeface="Arial" panose="020B0604020202020204" pitchFamily="34" charset="0"/>
              </a:rPr>
              <a:t>- номер образца со скарновой ассоциацией минералов</a:t>
            </a:r>
          </a:p>
        </p:txBody>
      </p:sp>
      <p:sp>
        <p:nvSpPr>
          <p:cNvPr id="4" name="Овал 3"/>
          <p:cNvSpPr/>
          <p:nvPr/>
        </p:nvSpPr>
        <p:spPr>
          <a:xfrm>
            <a:off x="388786" y="6184174"/>
            <a:ext cx="114598" cy="116958"/>
          </a:xfrm>
          <a:prstGeom prst="ellipse">
            <a:avLst/>
          </a:prstGeom>
          <a:solidFill>
            <a:srgbClr val="0D0D6A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cxnSp>
        <p:nvCxnSpPr>
          <p:cNvPr id="8" name="Прямая соединительная линия 7"/>
          <p:cNvCxnSpPr/>
          <p:nvPr/>
        </p:nvCxnSpPr>
        <p:spPr>
          <a:xfrm>
            <a:off x="450222" y="6242653"/>
            <a:ext cx="187731" cy="532658"/>
          </a:xfrm>
          <a:prstGeom prst="line">
            <a:avLst/>
          </a:prstGeom>
          <a:ln w="34925">
            <a:solidFill>
              <a:srgbClr val="00006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Подзаголовок 2"/>
          <p:cNvSpPr txBox="1">
            <a:spLocks/>
          </p:cNvSpPr>
          <p:nvPr/>
        </p:nvSpPr>
        <p:spPr>
          <a:xfrm>
            <a:off x="776177" y="6184174"/>
            <a:ext cx="11415823" cy="40883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0"/>
              </a:spcBef>
            </a:pP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-</a:t>
            </a:r>
            <a:r>
              <a:rPr lang="ru-RU" sz="1600" b="1" dirty="0">
                <a:latin typeface="Arial" panose="020B0604020202020204" pitchFamily="34" charset="0"/>
                <a:cs typeface="Arial" panose="020B0604020202020204" pitchFamily="34" charset="0"/>
              </a:rPr>
              <a:t> контур и название скважины</a:t>
            </a:r>
          </a:p>
        </p:txBody>
      </p:sp>
      <p:sp>
        <p:nvSpPr>
          <p:cNvPr id="27" name="Подзаголовок 2"/>
          <p:cNvSpPr txBox="1">
            <a:spLocks/>
          </p:cNvSpPr>
          <p:nvPr/>
        </p:nvSpPr>
        <p:spPr>
          <a:xfrm>
            <a:off x="33826" y="5892296"/>
            <a:ext cx="824518" cy="40883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0"/>
              </a:spcBef>
            </a:pPr>
            <a:r>
              <a:rPr lang="en-US" sz="16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N-15-3</a:t>
            </a:r>
            <a:endParaRPr lang="ru-RU" sz="1600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Номер слайда 6">
            <a:extLst>
              <a:ext uri="{FF2B5EF4-FFF2-40B4-BE49-F238E27FC236}">
                <a16:creationId xmlns:a16="http://schemas.microsoft.com/office/drawing/2014/main" id="{CDB66CDC-28A0-B1E6-E708-956F12A097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2240CE-82D0-450A-9966-52B283054DC1}" type="slidenum">
              <a:rPr lang="ru-RU" smtClean="0"/>
              <a:t>54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788075094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" name="Прямоугольник 72"/>
          <p:cNvSpPr/>
          <p:nvPr/>
        </p:nvSpPr>
        <p:spPr>
          <a:xfrm>
            <a:off x="0" y="0"/>
            <a:ext cx="12192000" cy="414671"/>
          </a:xfrm>
          <a:prstGeom prst="rect">
            <a:avLst/>
          </a:prstGeom>
          <a:solidFill>
            <a:schemeClr val="accent1">
              <a:alpha val="19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2" name="Заголовок 1"/>
          <p:cNvSpPr>
            <a:spLocks noGrp="1"/>
          </p:cNvSpPr>
          <p:nvPr>
            <p:ph type="ctrTitle"/>
          </p:nvPr>
        </p:nvSpPr>
        <p:spPr>
          <a:xfrm>
            <a:off x="0" y="-8853"/>
            <a:ext cx="12192000" cy="423524"/>
          </a:xfrm>
        </p:spPr>
        <p:txBody>
          <a:bodyPr>
            <a:noAutofit/>
          </a:bodyPr>
          <a:lstStyle/>
          <a:p>
            <a:r>
              <a:rPr lang="ru-RU" sz="2400" dirty="0">
                <a:latin typeface="Arial" panose="020B0604020202020204" pitchFamily="34" charset="0"/>
                <a:cs typeface="Arial" panose="020B0604020202020204" pitchFamily="34" charset="0"/>
              </a:rPr>
              <a:t>История геологического развития района</a:t>
            </a:r>
          </a:p>
        </p:txBody>
      </p:sp>
      <p:sp>
        <p:nvSpPr>
          <p:cNvPr id="72" name="Подзаголовок 2"/>
          <p:cNvSpPr txBox="1">
            <a:spLocks/>
          </p:cNvSpPr>
          <p:nvPr/>
        </p:nvSpPr>
        <p:spPr>
          <a:xfrm>
            <a:off x="8228461" y="5279454"/>
            <a:ext cx="3422996" cy="1042263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ru-RU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1" name="Подзаголовок 2"/>
          <p:cNvSpPr txBox="1">
            <a:spLocks/>
          </p:cNvSpPr>
          <p:nvPr/>
        </p:nvSpPr>
        <p:spPr>
          <a:xfrm>
            <a:off x="0" y="447768"/>
            <a:ext cx="10698612" cy="1034745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0"/>
              </a:spcBef>
            </a:pPr>
            <a:r>
              <a:rPr lang="ru-RU" sz="1800" b="1" dirty="0">
                <a:latin typeface="Arial" panose="020B0604020202020204" pitchFamily="34" charset="0"/>
                <a:cs typeface="Arial" panose="020B0604020202020204" pitchFamily="34" charset="0"/>
              </a:rPr>
              <a:t>Таконская тектоническая стадия </a:t>
            </a:r>
            <a:r>
              <a:rPr lang="ru-RU" sz="1600" dirty="0">
                <a:latin typeface="Arial" panose="020B0604020202020204" pitchFamily="34" charset="0"/>
                <a:cs typeface="Arial" panose="020B0604020202020204" pitchFamily="34" charset="0"/>
              </a:rPr>
              <a:t>(ордовик – ранний силур).</a:t>
            </a:r>
          </a:p>
          <a:p>
            <a:pPr algn="l">
              <a:lnSpc>
                <a:spcPct val="100000"/>
              </a:lnSpc>
              <a:spcBef>
                <a:spcPts val="0"/>
              </a:spcBef>
            </a:pPr>
            <a:r>
              <a:rPr lang="ru-RU" sz="1600" dirty="0">
                <a:latin typeface="Arial" panose="020B0604020202020204" pitchFamily="34" charset="0"/>
                <a:cs typeface="Arial" panose="020B0604020202020204" pitchFamily="34" charset="0"/>
              </a:rPr>
              <a:t>Формирование ультрамафитовых и базальтовых комплексов в условиях спрединга Уральского палеоокеана. </a:t>
            </a:r>
            <a:r>
              <a:rPr lang="ru-RU" sz="1600" u="sng" dirty="0">
                <a:latin typeface="Arial" panose="020B0604020202020204" pitchFamily="34" charset="0"/>
                <a:cs typeface="Arial" panose="020B0604020202020204" pitchFamily="34" charset="0"/>
              </a:rPr>
              <a:t>Образование увельской свиты амфиболитов.</a:t>
            </a:r>
          </a:p>
          <a:p>
            <a:pPr algn="l">
              <a:lnSpc>
                <a:spcPct val="100000"/>
              </a:lnSpc>
              <a:spcBef>
                <a:spcPts val="0"/>
              </a:spcBef>
            </a:pPr>
            <a:r>
              <a:rPr lang="ru-RU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algn="l">
              <a:lnSpc>
                <a:spcPct val="100000"/>
              </a:lnSpc>
              <a:spcBef>
                <a:spcPts val="0"/>
              </a:spcBef>
            </a:pPr>
            <a:endParaRPr lang="ru-RU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Подзаголовок 2"/>
          <p:cNvSpPr txBox="1">
            <a:spLocks/>
          </p:cNvSpPr>
          <p:nvPr/>
        </p:nvSpPr>
        <p:spPr>
          <a:xfrm>
            <a:off x="-1" y="1275282"/>
            <a:ext cx="11301087" cy="1068723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0"/>
              </a:spcBef>
            </a:pPr>
            <a:r>
              <a:rPr lang="ru-RU" sz="1800" b="1" dirty="0">
                <a:latin typeface="Arial" panose="020B0604020202020204" pitchFamily="34" charset="0"/>
                <a:cs typeface="Arial" panose="020B0604020202020204" pitchFamily="34" charset="0"/>
              </a:rPr>
              <a:t>Тельбесская тектоническая стадия </a:t>
            </a:r>
            <a:r>
              <a:rPr lang="ru-RU" sz="1600" dirty="0">
                <a:latin typeface="Arial" panose="020B0604020202020204" pitchFamily="34" charset="0"/>
                <a:cs typeface="Arial" panose="020B0604020202020204" pitchFamily="34" charset="0"/>
              </a:rPr>
              <a:t>(фамен (девон) – ранний карбон):</a:t>
            </a:r>
          </a:p>
          <a:p>
            <a:pPr algn="l">
              <a:lnSpc>
                <a:spcPct val="100000"/>
              </a:lnSpc>
              <a:spcBef>
                <a:spcPts val="0"/>
              </a:spcBef>
            </a:pPr>
            <a:r>
              <a:rPr lang="ru-RU" sz="1600" dirty="0">
                <a:latin typeface="Arial" panose="020B0604020202020204" pitchFamily="34" charset="0"/>
                <a:cs typeface="Arial" panose="020B0604020202020204" pitchFamily="34" charset="0"/>
              </a:rPr>
              <a:t>Формирование офиолитовой ассоциации дунит-гарцбургит-габбровой и кремнисто-базальтовой формаций в условиях спрединга или в надсубдукционных обстановках (возможно в условиях задугового бассейна).</a:t>
            </a:r>
          </a:p>
          <a:p>
            <a:pPr algn="l">
              <a:lnSpc>
                <a:spcPct val="100000"/>
              </a:lnSpc>
              <a:spcBef>
                <a:spcPts val="0"/>
              </a:spcBef>
            </a:pPr>
            <a:r>
              <a:rPr lang="ru-RU" sz="1600" u="sng" dirty="0">
                <a:latin typeface="Arial" panose="020B0604020202020204" pitchFamily="34" charset="0"/>
                <a:cs typeface="Arial" panose="020B0604020202020204" pitchFamily="34" charset="0"/>
              </a:rPr>
              <a:t>Образование варненских кремнисто-глинистых сланцев и катенинских туфов основного состава.</a:t>
            </a:r>
          </a:p>
          <a:p>
            <a:pPr algn="l">
              <a:lnSpc>
                <a:spcPct val="100000"/>
              </a:lnSpc>
              <a:spcBef>
                <a:spcPts val="0"/>
              </a:spcBef>
            </a:pPr>
            <a:endParaRPr lang="ru-RU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Подзаголовок 2"/>
          <p:cNvSpPr txBox="1">
            <a:spLocks/>
          </p:cNvSpPr>
          <p:nvPr/>
        </p:nvSpPr>
        <p:spPr>
          <a:xfrm>
            <a:off x="-1" y="2343124"/>
            <a:ext cx="11312477" cy="1846491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0"/>
              </a:spcBef>
            </a:pPr>
            <a:r>
              <a:rPr lang="ru-RU" sz="1800" b="1" dirty="0">
                <a:latin typeface="Arial" panose="020B0604020202020204" pitchFamily="34" charset="0"/>
                <a:cs typeface="Arial" panose="020B0604020202020204" pitchFamily="34" charset="0"/>
              </a:rPr>
              <a:t>Судетская тектоническая стадия </a:t>
            </a:r>
            <a:r>
              <a:rPr lang="ru-RU" sz="1600" dirty="0">
                <a:latin typeface="Arial" panose="020B0604020202020204" pitchFamily="34" charset="0"/>
                <a:cs typeface="Arial" panose="020B0604020202020204" pitchFamily="34" charset="0"/>
              </a:rPr>
              <a:t>(поздний девон – ранний турне):</a:t>
            </a:r>
          </a:p>
          <a:p>
            <a:pPr algn="l">
              <a:lnSpc>
                <a:spcPct val="100000"/>
              </a:lnSpc>
              <a:spcBef>
                <a:spcPts val="0"/>
              </a:spcBef>
            </a:pPr>
            <a:r>
              <a:rPr lang="ru-RU" sz="1600" i="1" u="sng" dirty="0">
                <a:latin typeface="Arial" panose="020B0604020202020204" pitchFamily="34" charset="0"/>
                <a:cs typeface="Arial" panose="020B0604020202020204" pitchFamily="34" charset="0"/>
              </a:rPr>
              <a:t>Ранняя подстадия</a:t>
            </a:r>
            <a:r>
              <a:rPr lang="ru-RU" sz="1600" dirty="0">
                <a:latin typeface="Arial" panose="020B0604020202020204" pitchFamily="34" charset="0"/>
                <a:cs typeface="Arial" panose="020B0604020202020204" pitchFamily="34" charset="0"/>
              </a:rPr>
              <a:t>: формирование известняков и андезитов в мелководных и субдукционных обстановках закрытия Уральского палеокеана. </a:t>
            </a:r>
            <a:r>
              <a:rPr lang="ru-RU" sz="1600" u="sng" dirty="0">
                <a:latin typeface="Arial" panose="020B0604020202020204" pitchFamily="34" charset="0"/>
                <a:cs typeface="Arial" panose="020B0604020202020204" pitchFamily="34" charset="0"/>
              </a:rPr>
              <a:t>Образование ащисуйской толщи андезибазальтов, туфов, известняков.</a:t>
            </a:r>
          </a:p>
          <a:p>
            <a:pPr algn="l">
              <a:lnSpc>
                <a:spcPct val="100000"/>
              </a:lnSpc>
              <a:spcBef>
                <a:spcPts val="0"/>
              </a:spcBef>
            </a:pPr>
            <a:r>
              <a:rPr lang="ru-RU" sz="1600" i="1" u="sng" dirty="0">
                <a:latin typeface="Arial" panose="020B0604020202020204" pitchFamily="34" charset="0"/>
                <a:cs typeface="Arial" panose="020B0604020202020204" pitchFamily="34" charset="0"/>
              </a:rPr>
              <a:t>Поздняя подстадия</a:t>
            </a:r>
            <a:r>
              <a:rPr lang="ru-RU" sz="1600" dirty="0">
                <a:latin typeface="Arial" panose="020B0604020202020204" pitchFamily="34" charset="0"/>
                <a:cs typeface="Arial" panose="020B0604020202020204" pitchFamily="34" charset="0"/>
              </a:rPr>
              <a:t>: формирование диорит-порфиритового комплекса в связи с коллизией между Восточно-Европейским и Казахстанским палеоконтинентами и закрытием Уральского палеоокеана.</a:t>
            </a:r>
          </a:p>
          <a:p>
            <a:pPr algn="l">
              <a:lnSpc>
                <a:spcPct val="100000"/>
              </a:lnSpc>
              <a:spcBef>
                <a:spcPts val="0"/>
              </a:spcBef>
            </a:pPr>
            <a:r>
              <a:rPr lang="ru-RU" sz="1600" u="sng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Формирование Новониколаевского месторождения связано с внедрением </a:t>
            </a:r>
            <a:r>
              <a:rPr lang="ru-RU" sz="1600" u="sng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михеевской</a:t>
            </a:r>
            <a:r>
              <a:rPr lang="ru-RU" sz="1600" u="sng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диорит-порфиритовой формации, имеющей возраст 356 ± 6 млн лет</a:t>
            </a:r>
            <a:r>
              <a:rPr lang="ru-RU" sz="1600" dirty="0">
                <a:latin typeface="Arial" panose="020B0604020202020204" pitchFamily="34" charset="0"/>
                <a:cs typeface="Arial" panose="020B0604020202020204" pitchFamily="34" charset="0"/>
              </a:rPr>
              <a:t> (Грабежев, Ронкин, 2011).</a:t>
            </a:r>
          </a:p>
          <a:p>
            <a:pPr algn="l">
              <a:lnSpc>
                <a:spcPct val="100000"/>
              </a:lnSpc>
              <a:spcBef>
                <a:spcPts val="0"/>
              </a:spcBef>
            </a:pPr>
            <a:endParaRPr lang="ru-RU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>
              <a:lnSpc>
                <a:spcPct val="100000"/>
              </a:lnSpc>
              <a:spcBef>
                <a:spcPts val="0"/>
              </a:spcBef>
            </a:pPr>
            <a:endParaRPr lang="ru-RU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Подзаголовок 2"/>
          <p:cNvSpPr txBox="1">
            <a:spLocks/>
          </p:cNvSpPr>
          <p:nvPr/>
        </p:nvSpPr>
        <p:spPr>
          <a:xfrm>
            <a:off x="0" y="4135575"/>
            <a:ext cx="10899333" cy="104975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0"/>
              </a:spcBef>
            </a:pPr>
            <a:r>
              <a:rPr lang="ru-RU" sz="1800" b="1" dirty="0">
                <a:latin typeface="Arial" panose="020B0604020202020204" pitchFamily="34" charset="0"/>
                <a:cs typeface="Arial" panose="020B0604020202020204" pitchFamily="34" charset="0"/>
              </a:rPr>
              <a:t>Уральская тектоническая стадия </a:t>
            </a:r>
            <a:r>
              <a:rPr lang="ru-RU" sz="1600" dirty="0">
                <a:latin typeface="Arial" panose="020B0604020202020204" pitchFamily="34" charset="0"/>
                <a:cs typeface="Arial" panose="020B0604020202020204" pitchFamily="34" charset="0"/>
              </a:rPr>
              <a:t>(пермь):</a:t>
            </a:r>
          </a:p>
          <a:p>
            <a:pPr algn="l">
              <a:lnSpc>
                <a:spcPct val="100000"/>
              </a:lnSpc>
              <a:spcBef>
                <a:spcPts val="0"/>
              </a:spcBef>
            </a:pPr>
            <a:r>
              <a:rPr lang="ru-RU" sz="1600" dirty="0">
                <a:latin typeface="Arial" panose="020B0604020202020204" pitchFamily="34" charset="0"/>
                <a:cs typeface="Arial" panose="020B0604020202020204" pitchFamily="34" charset="0"/>
              </a:rPr>
              <a:t>Столкновение Восточно-Европейского и Казахстанского палеоконтинентов проявилось в активизации магматизма и внедрении гранитоидов монцонит-граносиенит-гранитной, гранитной и лейкогранитной формаций.</a:t>
            </a:r>
          </a:p>
          <a:p>
            <a:pPr algn="l">
              <a:lnSpc>
                <a:spcPct val="100000"/>
              </a:lnSpc>
              <a:spcBef>
                <a:spcPts val="0"/>
              </a:spcBef>
            </a:pPr>
            <a:endParaRPr lang="ru-RU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Подзаголовок 2"/>
          <p:cNvSpPr txBox="1">
            <a:spLocks/>
          </p:cNvSpPr>
          <p:nvPr/>
        </p:nvSpPr>
        <p:spPr>
          <a:xfrm>
            <a:off x="-1" y="5185325"/>
            <a:ext cx="10698612" cy="769925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0"/>
              </a:spcBef>
            </a:pPr>
            <a:r>
              <a:rPr lang="ru-RU" sz="1800" b="1" dirty="0">
                <a:latin typeface="Arial" panose="020B0604020202020204" pitchFamily="34" charset="0"/>
                <a:cs typeface="Arial" panose="020B0604020202020204" pitchFamily="34" charset="0"/>
              </a:rPr>
              <a:t>Киммерийская тектоническая стадия </a:t>
            </a:r>
            <a:r>
              <a:rPr lang="ru-RU" sz="1600" dirty="0">
                <a:latin typeface="Arial" panose="020B0604020202020204" pitchFamily="34" charset="0"/>
                <a:cs typeface="Arial" panose="020B0604020202020204" pitchFamily="34" charset="0"/>
              </a:rPr>
              <a:t>(триас-ранняя юра):</a:t>
            </a:r>
          </a:p>
          <a:p>
            <a:pPr algn="l">
              <a:lnSpc>
                <a:spcPct val="100000"/>
              </a:lnSpc>
              <a:spcBef>
                <a:spcPts val="0"/>
              </a:spcBef>
            </a:pPr>
            <a:r>
              <a:rPr lang="ru-RU" sz="1600" dirty="0">
                <a:latin typeface="Arial" panose="020B0604020202020204" pitchFamily="34" charset="0"/>
                <a:cs typeface="Arial" panose="020B0604020202020204" pitchFamily="34" charset="0"/>
              </a:rPr>
              <a:t>Постколлизионное растяжение территории, оформление орогена Южного Урала и </a:t>
            </a:r>
            <a:r>
              <a:rPr lang="ru-RU" sz="1600" u="sng" dirty="0">
                <a:latin typeface="Arial" panose="020B0604020202020204" pitchFamily="34" charset="0"/>
                <a:cs typeface="Arial" panose="020B0604020202020204" pitchFamily="34" charset="0"/>
              </a:rPr>
              <a:t>формирование и последующее деформирование лимнической терригенно-угленосной формации триаса.</a:t>
            </a:r>
            <a:r>
              <a:rPr lang="ru-RU" sz="1600" dirty="0"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</a:p>
          <a:p>
            <a:pPr algn="l">
              <a:lnSpc>
                <a:spcPct val="100000"/>
              </a:lnSpc>
              <a:spcBef>
                <a:spcPts val="0"/>
              </a:spcBef>
            </a:pPr>
            <a:endParaRPr lang="ru-RU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Подзаголовок 2"/>
          <p:cNvSpPr txBox="1">
            <a:spLocks/>
          </p:cNvSpPr>
          <p:nvPr/>
        </p:nvSpPr>
        <p:spPr>
          <a:xfrm>
            <a:off x="0" y="6013491"/>
            <a:ext cx="11022635" cy="62036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0"/>
              </a:spcBef>
            </a:pPr>
            <a:r>
              <a:rPr lang="ru-RU" sz="1800" b="1" dirty="0">
                <a:latin typeface="Arial" panose="020B0604020202020204" pitchFamily="34" charset="0"/>
                <a:cs typeface="Arial" panose="020B0604020202020204" pitchFamily="34" charset="0"/>
              </a:rPr>
              <a:t>Альпийская тектоническая стадия </a:t>
            </a:r>
            <a:r>
              <a:rPr lang="ru-RU" sz="1600" dirty="0">
                <a:latin typeface="Arial" panose="020B0604020202020204" pitchFamily="34" charset="0"/>
                <a:cs typeface="Arial" panose="020B0604020202020204" pitchFamily="34" charset="0"/>
              </a:rPr>
              <a:t>(вторая половина мезозоя-кайнозой):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>
              <a:lnSpc>
                <a:spcPct val="100000"/>
              </a:lnSpc>
              <a:spcBef>
                <a:spcPts val="0"/>
              </a:spcBef>
            </a:pPr>
            <a:r>
              <a:rPr lang="ru-RU" sz="1600" dirty="0">
                <a:latin typeface="Arial" panose="020B0604020202020204" pitchFamily="34" charset="0"/>
                <a:cs typeface="Arial" panose="020B0604020202020204" pitchFamily="34" charset="0"/>
              </a:rPr>
              <a:t>воздымание территории Южного Урала, </a:t>
            </a:r>
            <a:r>
              <a:rPr lang="ru-RU" sz="1600" u="sng" dirty="0">
                <a:latin typeface="Arial" panose="020B0604020202020204" pitchFamily="34" charset="0"/>
                <a:cs typeface="Arial" panose="020B0604020202020204" pitchFamily="34" charset="0"/>
              </a:rPr>
              <a:t>формирование современного рельефа района</a:t>
            </a:r>
            <a:r>
              <a:rPr lang="ru-RU" sz="16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algn="l">
              <a:lnSpc>
                <a:spcPct val="100000"/>
              </a:lnSpc>
              <a:spcBef>
                <a:spcPts val="0"/>
              </a:spcBef>
            </a:pPr>
            <a:endParaRPr lang="ru-RU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Номер слайда 2">
            <a:extLst>
              <a:ext uri="{FF2B5EF4-FFF2-40B4-BE49-F238E27FC236}">
                <a16:creationId xmlns:a16="http://schemas.microsoft.com/office/drawing/2014/main" id="{A4E6E29F-8488-EE83-CC48-0E0508878F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2240CE-82D0-450A-9966-52B283054DC1}" type="slidenum">
              <a:rPr lang="ru-RU" smtClean="0"/>
              <a:t>55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977600056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Объект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289040" y="108282"/>
            <a:ext cx="5786122" cy="3857414"/>
          </a:xfrm>
        </p:spPr>
      </p:pic>
      <p:pic>
        <p:nvPicPr>
          <p:cNvPr id="5" name="Рисунок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3589867"/>
            <a:ext cx="6289040" cy="3251018"/>
          </a:xfrm>
          <a:prstGeom prst="rect">
            <a:avLst/>
          </a:prstGeom>
        </p:spPr>
      </p:pic>
      <p:sp>
        <p:nvSpPr>
          <p:cNvPr id="2" name="Номер слайда 1">
            <a:extLst>
              <a:ext uri="{FF2B5EF4-FFF2-40B4-BE49-F238E27FC236}">
                <a16:creationId xmlns:a16="http://schemas.microsoft.com/office/drawing/2014/main" id="{76D4619E-862E-086F-1F47-1D4F6B69FE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2240CE-82D0-450A-9966-52B283054DC1}" type="slidenum">
              <a:rPr lang="ru-RU" smtClean="0"/>
              <a:t>56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841523065"/>
      </p:ext>
    </p:extLst>
  </p:cSld>
  <p:clrMapOvr>
    <a:masterClrMapping/>
  </p:clrMapOvr>
</p:sld>
</file>

<file path=ppt/theme/theme1.xml><?xml version="1.0" encoding="utf-8"?>
<a:theme xmlns:a="http://schemas.openxmlformats.org/drawingml/2006/main" name="Тема Office">
  <a:themeElements>
    <a:clrScheme name="Стандартная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Стандартная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Тема Office">
  <a:themeElements>
    <a:clrScheme name="Стандартная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Стандартная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19398</TotalTime>
  <Words>3664</Words>
  <Application>Microsoft Office PowerPoint</Application>
  <PresentationFormat>Широкоэкранный</PresentationFormat>
  <Paragraphs>754</Paragraphs>
  <Slides>56</Slides>
  <Notes>0</Notes>
  <HiddenSlides>0</HiddenSlides>
  <MMClips>0</MMClips>
  <ScaleCrop>false</ScaleCrop>
  <HeadingPairs>
    <vt:vector size="8" baseType="variant">
      <vt:variant>
        <vt:lpstr>Использованные шрифты</vt:lpstr>
      </vt:variant>
      <vt:variant>
        <vt:i4>4</vt:i4>
      </vt:variant>
      <vt:variant>
        <vt:lpstr>Тема</vt:lpstr>
      </vt:variant>
      <vt:variant>
        <vt:i4>1</vt:i4>
      </vt:variant>
      <vt:variant>
        <vt:lpstr>Внедренные серверы OLE</vt:lpstr>
      </vt:variant>
      <vt:variant>
        <vt:i4>1</vt:i4>
      </vt:variant>
      <vt:variant>
        <vt:lpstr>Заголовки слайдов</vt:lpstr>
      </vt:variant>
      <vt:variant>
        <vt:i4>56</vt:i4>
      </vt:variant>
    </vt:vector>
  </HeadingPairs>
  <TitlesOfParts>
    <vt:vector size="62" baseType="lpstr">
      <vt:lpstr>Arial</vt:lpstr>
      <vt:lpstr>Calibri</vt:lpstr>
      <vt:lpstr>Calibri Light</vt:lpstr>
      <vt:lpstr>Times New Roman</vt:lpstr>
      <vt:lpstr>Тема Office</vt:lpstr>
      <vt:lpstr>CorelDRAW</vt:lpstr>
      <vt:lpstr>«Геологическое строение, минералого-геохимическая зональность и генезис Новониколаевского месторождения меди (Южный Урал)»</vt:lpstr>
      <vt:lpstr>Актуальность и практическая значимость исследования</vt:lpstr>
      <vt:lpstr>Цель и задачи исследования</vt:lpstr>
      <vt:lpstr>Фактический материал и методы исследования</vt:lpstr>
      <vt:lpstr>Геологическое строение района</vt:lpstr>
      <vt:lpstr>Геологическое строение Новониколаевского месторождения</vt:lpstr>
      <vt:lpstr>На Новониколаевском месторождении выделены магматический, гидротермальный, гипергенный этапы минералообразования. Гидротермальный этап включает: 1) проградную скарновую (дорудную), 2) ретроградную скарновую, 3) апоскарновую, 4) пропилитовую и две пострудные – 5) кварц-карбонат-серицитовую и 6) аргиллизитовую стадии.   Медно-полиметаллическое оруденение ассоциирует с ретроградными скарновыми и апоскарновыми изменениями, а золото-полиметаллическое – с  пропилитовыми  изменениями.          Гидротермальная зональность выражена в смене от проградной скарновой к пропилитовой и аргиллизитовой зонам от центра к периферии месторождения.</vt:lpstr>
      <vt:lpstr>Литологические разности</vt:lpstr>
      <vt:lpstr>Распределение полезных компонентов</vt:lpstr>
      <vt:lpstr>Распределение полезных компонентов</vt:lpstr>
      <vt:lpstr>Распределение полезных компонентов</vt:lpstr>
      <vt:lpstr>Гидротермальная зональность (юг)</vt:lpstr>
      <vt:lpstr>Гидротермальная зональность (север)</vt:lpstr>
      <vt:lpstr>Проградное скарнирование</vt:lpstr>
      <vt:lpstr>Последовательность минералообразования</vt:lpstr>
      <vt:lpstr>Презентация PowerPoint</vt:lpstr>
      <vt:lpstr>Гранат</vt:lpstr>
      <vt:lpstr>Треугольные диаграммы состава граната</vt:lpstr>
      <vt:lpstr>Хлорит</vt:lpstr>
      <vt:lpstr>Температуры формирования хлорита</vt:lpstr>
      <vt:lpstr>Карбонат</vt:lpstr>
      <vt:lpstr> Структурно-текстурные взаимоотношения и геохимические особенности оксидов железа (магнетита и гематита) на Новониколаевском месторождении указывают на формирование магнетита и гематита-1 на ретроградной скарновой стадии, а гематита-2 – на апоскарновой стадии позднее скарнообразования.            Магнетит по составу является типичным для скарново-медно-порфировых месторождений (повышенные содержания Al, Mn, Mg, Ca, Ga, Zn). Гематит апоскарновой стадии характеризуется повышенными содержаниями W, Sn, In, Mo.</vt:lpstr>
      <vt:lpstr>Презентация PowerPoint</vt:lpstr>
      <vt:lpstr>Презентация PowerPoint</vt:lpstr>
      <vt:lpstr>Презентация PowerPoint</vt:lpstr>
      <vt:lpstr>На Новониколаевском месторождении установлено зональное распределение различных генераций пирита. Пирит-1 характеризуется повышенными значениями Co/Ni и пониженными значениями As, Zn, Sb по сравнению с пиритом-2. Эти геохимические особенности свидетельствуют о пространственном положении пирита различных генераций относительно центра гидротермальной и рудной зональности.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Спасибо за внимание!</vt:lpstr>
      <vt:lpstr>Геологическое строение Новониколаевского месторождения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Генезис Новониколаевского месторождения</vt:lpstr>
      <vt:lpstr>Презентация PowerPoint</vt:lpstr>
      <vt:lpstr>Магматический этап</vt:lpstr>
      <vt:lpstr>Презентация PowerPoint</vt:lpstr>
      <vt:lpstr>Презентация PowerPoint</vt:lpstr>
      <vt:lpstr>Скарновая стадия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Геологическое строение района</vt:lpstr>
      <vt:lpstr>Тектоническое строение и позиция района в региональных структурах</vt:lpstr>
      <vt:lpstr>            Изучение петрофизических свойств образцов и их связи с метасоматическими изменениями (плотности твердой фазы (d, г/см3), эффективной пористости (Пэф,%), модуля Юнга (ГПа),магнитной восприимчивости (маг, 10-5 ед. СИ) и бета-излучения (beta, импульс/см3*сек).                   </vt:lpstr>
      <vt:lpstr>Модель потенциального распространения скарнированных пород на Новониколаевском месторождении</vt:lpstr>
      <vt:lpstr>История геологического развития района</vt:lpstr>
      <vt:lpstr>Презентация PowerPoint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Геологическое строение Новониколаевского медно-порфирового месторождения (Южный Урал)</dc:title>
  <dc:creator>Vladimir</dc:creator>
  <cp:lastModifiedBy>khrebtievsky</cp:lastModifiedBy>
  <cp:revision>785</cp:revision>
  <dcterms:created xsi:type="dcterms:W3CDTF">2023-05-17T13:50:00Z</dcterms:created>
  <dcterms:modified xsi:type="dcterms:W3CDTF">2026-04-20T19:01:15Z</dcterms:modified>
</cp:coreProperties>
</file>