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550" autoAdjust="0"/>
  </p:normalViewPr>
  <p:slideViewPr>
    <p:cSldViewPr snapToGrid="0">
      <p:cViewPr>
        <p:scale>
          <a:sx n="66" d="100"/>
          <a:sy n="66" d="100"/>
        </p:scale>
        <p:origin x="1301" y="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3BFC0-6D11-461F-AAAD-326367ED2228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CFD7D-9DB3-49E3-8BDB-FF424FE57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76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целью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состава и условий кристаллизации исходных расплавов </a:t>
            </a:r>
            <a:r>
              <a:rPr lang="ru-RU" sz="1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пикритов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были изучены</a:t>
            </a:r>
            <a:r>
              <a:rPr lang="ru-RU" sz="1200" baseline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расплавные включения в оливине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FD7D-9DB3-49E3-8BDB-FF424FE57C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312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FD7D-9DB3-49E3-8BDB-FF424FE57CC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668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кристаллизации высокоглиноземистого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низкокремнистого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клинопироксена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фассаитового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типа возможна во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флюидонасыщенных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условиях и при высокой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фугитивности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кислорода. Это подтверждается экспериментальными исследованиями [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Симакин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2003;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Onuma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1981]. Подавление кристаллизации плагиоклаза может быть связано с присутствием больших количеств воды (&gt;5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%) в исходном расплаве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FD7D-9DB3-49E3-8BDB-FF424FE57CC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092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Полученные данные состава минералов из расплавных включений позволяют предположить высокую температуру кристаллизации включений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флюидонасыщенный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магнезиальный первичный расплав. Формирование крупного роя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долеритовых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даек с петрохимическими характеристиками базальтов СОХ-типа и сопровождающих их титанистых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пикритов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свидетельствует о вероятном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рифтогенно-плюмовом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режиме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магмогенерации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позднем девоне на Южном Урале.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CFD7D-9DB3-49E3-8BDB-FF424FE57CC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534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84B5B-65DD-4949-A566-01263A5E962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9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FD7D-9DB3-49E3-8BDB-FF424FE57CC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241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2D176-6425-4DBA-9432-8460560B8B9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00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2D176-6425-4DBA-9432-8460560B8B9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20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2D176-6425-4DBA-9432-8460560B8B9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925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2D176-6425-4DBA-9432-8460560B8B9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30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Состав, особенности</a:t>
            </a:r>
            <a:endParaRPr lang="en-GB" sz="1200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2D176-6425-4DBA-9432-8460560B8B9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09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Размер, форма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2D176-6425-4DBA-9432-8460560B8B9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45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Состав, мин фазы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2D176-6425-4DBA-9432-8460560B8B9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3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FDE9A-A16C-4E5E-839D-D3C047200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7FDCFE-C394-48F9-93C2-CA5FDAF64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6A997-0F21-44D0-AC1A-1882C737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BE9A4-D6BC-487B-BAB6-72EEED83A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942658-D35A-4365-861D-ED3D57ED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39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12872-C33B-4834-AA89-1518F5158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98F6C1-3C39-4610-9E58-CD06EE4FD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BD0A7B-1772-4786-A427-36F0EDA4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EAB030-89FF-4AA2-9365-46E365164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DE5D28-AE9B-4AE9-B365-6400D65A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50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56A8F4-4A66-4F9D-ACBB-4550A4A2A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0A2043-75CA-4973-9704-BB1B43067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0288EB-9006-4AE8-8769-158DEBB9C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DAE3E7-DDC2-449A-80B1-8D99D906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16403C-A9E5-4E07-9D56-2D9EA663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85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68AAF-3164-4559-AD5E-998904FA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2AE81C-A298-4B8A-AD6F-B58B49382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42A21-BB16-49C7-8928-A947BA62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37672-2F9C-4625-B666-8DA18C4E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ACE35-95B3-4FE4-9191-2B126996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E90B1-8CB2-4FC7-BF04-F8F6094E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D0572A-64A2-4F4E-8A11-626774905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BD0283-28AF-48CB-855B-5086B9A7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843DA5-3318-4752-AA8D-DCAEA6A9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746535-60A6-49A3-932F-076DE672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43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A2486-CECE-4B19-9AA3-2E8BC7720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913F63-3743-4F0F-B3A0-066C94556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0EB73F-E679-4B8B-868A-CD4B2A009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AFE8B7-745A-49C1-9DBF-7581C088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C293A1-5EF3-4B13-813B-8A27AFF3C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B6B3B-A8F9-4B53-9DDE-2174F886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798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8D7F5-6273-46C8-87DB-DA0123F9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2EB543-8447-48FB-B873-6C18C3AB7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18245A-6097-4DAF-99DF-9FDD60FEB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3ED644-6D8D-4EBE-8B53-4927EE7A3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7D6984-EA4C-4D6C-A814-E569A74DE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C5C95F-1974-481A-A473-77D68066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1AD4F76-2769-4B15-92EB-5A091B13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952180-BD18-4093-A350-24B20B86A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60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BC07-8259-499A-81DA-590C3ABA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00528-19BC-44EF-A216-634950B4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704665-A0F9-4121-AFFF-9FE858FA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E51042-E0CC-4B09-A422-FDB749CB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29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4381AB-05FA-476B-8970-1004D64E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993F63-754D-4754-A791-25D3348F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876E-1772-47FB-8B36-42447A0E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011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FB91D-3FE1-43D0-955C-F5A04CD63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022A68-3C62-44AA-B916-01F3BD32D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DB078A-92A1-420C-9671-238E35EBF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8E174-FB28-49A7-A6C8-46375569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917C81-CE15-44F2-9D57-45C183F90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8C7D9D-7DC0-4D75-9E51-FFAEC959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8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029AD-7877-4450-BF7A-E1F85E5E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4838A6-CCA3-45E9-BA2C-0C5313ED9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473DD5-5469-452B-8B06-EED137C3D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0BE206-FC73-4F22-95BD-32907242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7F802-B81C-4E34-8B5B-E69A5688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FB3EB-1DF0-4CF4-A090-D8EDD60C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5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AC0B6-5639-4199-AEF3-74E9E802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07998E-D0EC-4772-992E-628D17F9D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4EB6F9-F084-4B00-B25D-EB893D299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B705C-B9D3-44BD-8DD6-0991D513C283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5D7FB2-FA71-4A1E-BA5F-B0439811C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49ABE7-6E80-47B0-B9EF-267FA14BC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CE2C7-4468-422B-9B8A-988AD3D16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8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microsoft.com/office/2007/relationships/hdphoto" Target="../media/hdphoto1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microsoft.com/office/2007/relationships/hdphoto" Target="../media/hdphoto11.wdp"/><Relationship Id="rId4" Type="http://schemas.microsoft.com/office/2007/relationships/hdphoto" Target="../media/hdphoto12.wdp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microsoft.com/office/2007/relationships/hdphoto" Target="../media/hdphoto15.wdp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oleObject" Target="../embeddings/oleObject4.bin"/><Relationship Id="rId3" Type="http://schemas.openxmlformats.org/officeDocument/2006/relationships/image" Target="../media/image54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7.png"/><Relationship Id="rId5" Type="http://schemas.openxmlformats.org/officeDocument/2006/relationships/image" Target="../media/image53.emf"/><Relationship Id="rId10" Type="http://schemas.microsoft.com/office/2007/relationships/hdphoto" Target="../media/hdphoto17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79E4FF-1C66-4607-BECD-B50E1D1812FC}"/>
              </a:ext>
            </a:extLst>
          </p:cNvPr>
          <p:cNvSpPr txBox="1"/>
          <p:nvPr/>
        </p:nvSpPr>
        <p:spPr>
          <a:xfrm>
            <a:off x="658037" y="2509604"/>
            <a:ext cx="11139055" cy="169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РАСПЛАВНЫХ ВКЛЮЧЕНИЙ В ПОРФИРОВЫХ ВКРАПЛЕННИКАХ ОЛИВИНА ИЗ ПИКРИТОВ ХАБАРНИНСКОГО МАФИТ-УЛЬТРАМАФИТОВОГО АЛЛОХТОНА НА ЮЖНОМ УРАЛЕ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2752CC30-855C-457D-B929-D4796AE34225}"/>
              </a:ext>
            </a:extLst>
          </p:cNvPr>
          <p:cNvSpPr txBox="1">
            <a:spLocks/>
          </p:cNvSpPr>
          <p:nvPr/>
        </p:nvSpPr>
        <p:spPr>
          <a:xfrm>
            <a:off x="2808355" y="4608461"/>
            <a:ext cx="6575291" cy="17158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Симанкова А. О., Пушкарев Е. В.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latin typeface="Times New Roman" pitchFamily="18" charset="0"/>
                <a:cs typeface="Times New Roman" pitchFamily="18" charset="0"/>
              </a:rPr>
              <a:t>simankova@igg.uran.ru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Институт геологии и геохимии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РАН, г. Екатеринбург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F1CEF61-6FB5-47BD-B640-B7F3DD64A064}"/>
              </a:ext>
            </a:extLst>
          </p:cNvPr>
          <p:cNvSpPr txBox="1">
            <a:spLocks/>
          </p:cNvSpPr>
          <p:nvPr/>
        </p:nvSpPr>
        <p:spPr>
          <a:xfrm>
            <a:off x="2170049" y="171422"/>
            <a:ext cx="7305961" cy="19344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XXXII молодежная научная школа</a:t>
            </a:r>
            <a:b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«Металлогения древних и современных океанов-2026»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«Стратегические элементы: минералого-геохимические и цифровые модели»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(20–24 апреля 2026 г., г. Миасс)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CC4377-A44C-4184-B8CE-FE3FC6D5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5" y="171422"/>
            <a:ext cx="1937020" cy="15419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AFEBFC-06DA-4A55-9990-B93500878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2" r="6207"/>
          <a:stretch/>
        </p:blipFill>
        <p:spPr>
          <a:xfrm>
            <a:off x="9608672" y="171422"/>
            <a:ext cx="2545883" cy="15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4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795" b="17679"/>
          <a:stretch/>
        </p:blipFill>
        <p:spPr>
          <a:xfrm>
            <a:off x="390373" y="3647211"/>
            <a:ext cx="3921897" cy="291588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685" y="496987"/>
            <a:ext cx="3889585" cy="3078747"/>
          </a:xfrm>
          <a:prstGeom prst="rect">
            <a:avLst/>
          </a:prstGeom>
        </p:spPr>
      </p:pic>
      <p:sp>
        <p:nvSpPr>
          <p:cNvPr id="14" name="Rectangle 16">
            <a:extLst>
              <a:ext uri="{FF2B5EF4-FFF2-40B4-BE49-F238E27FC236}">
                <a16:creationId xmlns:a16="http://schemas.microsoft.com/office/drawing/2014/main" id="{9596ED8E-E7D6-4368-BD0A-369F46C91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ПЕТРОГРАФИЯ ПИКРИТОВ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9713F47-F3A6-4A08-B880-03D6453CE0AD}"/>
              </a:ext>
            </a:extLst>
          </p:cNvPr>
          <p:cNvSpPr/>
          <p:nvPr/>
        </p:nvSpPr>
        <p:spPr>
          <a:xfrm>
            <a:off x="9154668" y="618320"/>
            <a:ext cx="295998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Минеральный состав: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0-15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%),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Cpx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%),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%),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(5-7 %)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Рудные минералы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-Mag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(4-5 %),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(1-2 %),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сульфиды (&lt;0.5 %).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пикритов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порфировая, тонкозернистая.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1568E7-D75E-47C8-9B87-C2741B9A45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1577" r="6751" b="2390"/>
          <a:stretch/>
        </p:blipFill>
        <p:spPr>
          <a:xfrm>
            <a:off x="4343258" y="3647211"/>
            <a:ext cx="1694942" cy="28653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BD2A04-CBC2-4825-92B2-DD809BF5E9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1043" b="3082"/>
          <a:stretch/>
        </p:blipFill>
        <p:spPr>
          <a:xfrm>
            <a:off x="6059093" y="3647211"/>
            <a:ext cx="3029549" cy="2865344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DBF5F39-2EFF-4BA1-83D7-7669B194E5DA}"/>
              </a:ext>
            </a:extLst>
          </p:cNvPr>
          <p:cNvGrpSpPr/>
          <p:nvPr/>
        </p:nvGrpSpPr>
        <p:grpSpPr>
          <a:xfrm>
            <a:off x="4373096" y="496988"/>
            <a:ext cx="4721305" cy="2823946"/>
            <a:chOff x="4372537" y="618321"/>
            <a:chExt cx="4721305" cy="282394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73680B3-D396-46C3-A46A-170E9416B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07" b="3690"/>
            <a:stretch/>
          </p:blipFill>
          <p:spPr>
            <a:xfrm>
              <a:off x="4372537" y="618321"/>
              <a:ext cx="4721305" cy="2810679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51578D7-FAB2-4DC2-964A-FA399D427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43" t="91868" r="-143" b="2"/>
            <a:stretch/>
          </p:blipFill>
          <p:spPr>
            <a:xfrm>
              <a:off x="7398900" y="3154477"/>
              <a:ext cx="1694942" cy="287790"/>
            </a:xfrm>
            <a:prstGeom prst="rect">
              <a:avLst/>
            </a:prstGeom>
          </p:spPr>
        </p:pic>
      </p:grpSp>
      <p:sp>
        <p:nvSpPr>
          <p:cNvPr id="18" name="Поле 2">
            <a:extLst>
              <a:ext uri="{FF2B5EF4-FFF2-40B4-BE49-F238E27FC236}">
                <a16:creationId xmlns:a16="http://schemas.microsoft.com/office/drawing/2014/main" id="{C5719B36-A253-49AC-BBAC-82E604D459A8}"/>
              </a:ext>
            </a:extLst>
          </p:cNvPr>
          <p:cNvSpPr txBox="1"/>
          <p:nvPr/>
        </p:nvSpPr>
        <p:spPr>
          <a:xfrm>
            <a:off x="5198519" y="6568459"/>
            <a:ext cx="2473884" cy="254376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BSE</a:t>
            </a:r>
            <a:endParaRPr lang="en-GB" sz="900" b="1" dirty="0">
              <a:solidFill>
                <a:srgbClr val="4472C4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оле 2">
            <a:extLst>
              <a:ext uri="{FF2B5EF4-FFF2-40B4-BE49-F238E27FC236}">
                <a16:creationId xmlns:a16="http://schemas.microsoft.com/office/drawing/2014/main" id="{62CE229C-5DCF-4EDC-8939-52965AC62486}"/>
              </a:ext>
            </a:extLst>
          </p:cNvPr>
          <p:cNvSpPr txBox="1"/>
          <p:nvPr/>
        </p:nvSpPr>
        <p:spPr>
          <a:xfrm>
            <a:off x="647297" y="6568356"/>
            <a:ext cx="3172644" cy="25447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в скрещенных николях</a:t>
            </a:r>
            <a:endParaRPr lang="en-GB" sz="900" b="1" dirty="0">
              <a:solidFill>
                <a:srgbClr val="4472C4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оле 2">
            <a:extLst>
              <a:ext uri="{FF2B5EF4-FFF2-40B4-BE49-F238E27FC236}">
                <a16:creationId xmlns:a16="http://schemas.microsoft.com/office/drawing/2014/main" id="{1BB39A74-E7F0-4CDD-874A-D287645081C3}"/>
              </a:ext>
            </a:extLst>
          </p:cNvPr>
          <p:cNvSpPr txBox="1"/>
          <p:nvPr/>
        </p:nvSpPr>
        <p:spPr>
          <a:xfrm>
            <a:off x="5074286" y="3343566"/>
            <a:ext cx="3172644" cy="25447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в проходящем свете</a:t>
            </a:r>
            <a:endParaRPr lang="en-GB" sz="900" b="1" dirty="0">
              <a:solidFill>
                <a:srgbClr val="4472C4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2B2966-4F24-41E3-8FF1-E44E60368C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4" y="1415469"/>
            <a:ext cx="5785516" cy="43376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64A368-F53D-4026-8BB1-3A9BBD0C55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84" y="1415469"/>
            <a:ext cx="5785516" cy="4337631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B40B7319-55E6-45F8-B989-914D76AB9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РАСКРИСТАЛЛИЗОВАННЫЕ РАСПЛАВНЫЕ ВКЛЮЧЕНИЯ ВО ВКРАПЛЕННИКАХ ОЛИВИНА ИЗ ПИКРИТОВ</a:t>
            </a:r>
          </a:p>
        </p:txBody>
      </p:sp>
    </p:spTree>
    <p:extLst>
      <p:ext uri="{BB962C8B-B14F-4D97-AF65-F5344CB8AC3E}">
        <p14:creationId xmlns:p14="http://schemas.microsoft.com/office/powerpoint/2010/main" val="202831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B40B7319-55E6-45F8-B989-914D76AB9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РАСКРИСТАЛЛИЗОВАННЫЕ РАСПЛАВНЫЕ ВКЛЮЧЕНИЯ ВО ВКРАПЛЕННИКАХ ОЛИВИНА ИЗ ПИКРИТОВ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D8AB21-25A3-40BD-84A3-62609B07C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62" y="812099"/>
            <a:ext cx="5845438" cy="5710787"/>
          </a:xfrm>
          <a:prstGeom prst="rect">
            <a:avLst/>
          </a:prstGeom>
        </p:spPr>
      </p:pic>
      <p:sp>
        <p:nvSpPr>
          <p:cNvPr id="9" name="Поле 2">
            <a:extLst>
              <a:ext uri="{FF2B5EF4-FFF2-40B4-BE49-F238E27FC236}">
                <a16:creationId xmlns:a16="http://schemas.microsoft.com/office/drawing/2014/main" id="{AF42A758-66EA-4C2C-B0C8-EC547F500FAF}"/>
              </a:ext>
            </a:extLst>
          </p:cNvPr>
          <p:cNvSpPr txBox="1"/>
          <p:nvPr/>
        </p:nvSpPr>
        <p:spPr>
          <a:xfrm>
            <a:off x="4509678" y="6522887"/>
            <a:ext cx="3172644" cy="25447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BSE</a:t>
            </a:r>
            <a:endParaRPr lang="en-GB" sz="900" b="1" dirty="0">
              <a:solidFill>
                <a:srgbClr val="4472C4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5F210C-208A-4C6E-95AE-816A7F1D2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399" y="812099"/>
            <a:ext cx="5629939" cy="57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4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9A19ECAC-D36E-401E-A2F2-C02D5E8F6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РАСКРИСТАЛЛИЗОВАННЫЕ РАСПЛАВНЫЕ ВКЛЮЧЕНИЯ ВО ВКРАПЛЕННИКАХ ОЛИВИНА ИЗ ПИКРИТОВ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 contrast="63000"/>
                    </a14:imgEffect>
                  </a14:imgLayer>
                </a14:imgProps>
              </a:ext>
            </a:extLst>
          </a:blip>
          <a:srcRect l="1" r="1622" b="2801"/>
          <a:stretch/>
        </p:blipFill>
        <p:spPr>
          <a:xfrm>
            <a:off x="3274276" y="3882606"/>
            <a:ext cx="2591387" cy="26969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75091" y="1083549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96449" y="106348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503133" y="1063488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BBB585-B04C-450D-8D40-50731EAB5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5517" y="789377"/>
            <a:ext cx="5231559" cy="57741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5B1138-DC5B-4220-AF5D-C500B65674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00" y="3882606"/>
            <a:ext cx="2818234" cy="26983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25FFD9-B762-45C4-9119-1D466E58B3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84"/>
          <a:stretch/>
        </p:blipFill>
        <p:spPr>
          <a:xfrm>
            <a:off x="319800" y="860781"/>
            <a:ext cx="2818234" cy="29113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64765B1-7482-4E13-AA79-A09B16C6B5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 contrast="29000"/>
                    </a14:imgEffect>
                  </a14:imgLayer>
                </a14:imgProps>
              </a:ext>
            </a:extLst>
          </a:blip>
          <a:srcRect l="1" t="1" r="5088" b="1894"/>
          <a:stretch/>
        </p:blipFill>
        <p:spPr>
          <a:xfrm>
            <a:off x="3274276" y="906175"/>
            <a:ext cx="2591387" cy="2875063"/>
          </a:xfrm>
          <a:prstGeom prst="rect">
            <a:avLst/>
          </a:prstGeom>
        </p:spPr>
      </p:pic>
      <p:sp>
        <p:nvSpPr>
          <p:cNvPr id="11" name="Поле 2">
            <a:extLst>
              <a:ext uri="{FF2B5EF4-FFF2-40B4-BE49-F238E27FC236}">
                <a16:creationId xmlns:a16="http://schemas.microsoft.com/office/drawing/2014/main" id="{AF42A758-66EA-4C2C-B0C8-EC547F500FAF}"/>
              </a:ext>
            </a:extLst>
          </p:cNvPr>
          <p:cNvSpPr txBox="1"/>
          <p:nvPr/>
        </p:nvSpPr>
        <p:spPr>
          <a:xfrm>
            <a:off x="4509678" y="6563520"/>
            <a:ext cx="3172644" cy="25447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BSE</a:t>
            </a:r>
            <a:endParaRPr lang="en-GB" sz="900" b="1" dirty="0">
              <a:solidFill>
                <a:srgbClr val="4472C4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>
            <a:extLst>
              <a:ext uri="{FF2B5EF4-FFF2-40B4-BE49-F238E27FC236}">
                <a16:creationId xmlns:a16="http://schemas.microsoft.com/office/drawing/2014/main" id="{9A19ECAC-D36E-401E-A2F2-C02D5E8F6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СОСТАВ РАСКРИСТАЛЛИЗОВАННЫХ РАСПЛАВНЫХ ВКЛЮЧЕНИЙ ВО ВКРАПЛЕННИКАХ ОЛИВИНА ИЗ ПИКРИТОВ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1" t="5650" r="6554" b="2973"/>
          <a:stretch/>
        </p:blipFill>
        <p:spPr>
          <a:xfrm>
            <a:off x="5814688" y="983557"/>
            <a:ext cx="2021357" cy="21232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0" t="4436" r="5239" b="1890"/>
          <a:stretch/>
        </p:blipFill>
        <p:spPr>
          <a:xfrm>
            <a:off x="7874321" y="983557"/>
            <a:ext cx="2006684" cy="21232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7" t="2242" r="5811" b="2057"/>
          <a:stretch/>
        </p:blipFill>
        <p:spPr>
          <a:xfrm>
            <a:off x="9931927" y="983557"/>
            <a:ext cx="1983116" cy="21232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97291" y="983558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18649" y="96349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25333" y="963497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946458-A5FA-4070-B30B-C0B1AE94CB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1000" contrast="29000"/>
                    </a14:imgEffect>
                  </a14:imgLayer>
                </a14:imgProps>
              </a:ext>
            </a:extLst>
          </a:blip>
          <a:srcRect l="1" t="1" r="5088" b="1894"/>
          <a:stretch/>
        </p:blipFill>
        <p:spPr>
          <a:xfrm>
            <a:off x="524762" y="963497"/>
            <a:ext cx="5036102" cy="5587398"/>
          </a:xfrm>
          <a:prstGeom prst="rect">
            <a:avLst/>
          </a:prstGeom>
        </p:spPr>
      </p:pic>
      <p:sp>
        <p:nvSpPr>
          <p:cNvPr id="11" name="Поле 2">
            <a:extLst>
              <a:ext uri="{FF2B5EF4-FFF2-40B4-BE49-F238E27FC236}">
                <a16:creationId xmlns:a16="http://schemas.microsoft.com/office/drawing/2014/main" id="{AF42A758-66EA-4C2C-B0C8-EC547F500FAF}"/>
              </a:ext>
            </a:extLst>
          </p:cNvPr>
          <p:cNvSpPr txBox="1"/>
          <p:nvPr/>
        </p:nvSpPr>
        <p:spPr>
          <a:xfrm>
            <a:off x="1234042" y="6563918"/>
            <a:ext cx="3172644" cy="25447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BSE</a:t>
            </a:r>
            <a:endParaRPr lang="en-GB" sz="900" b="1" dirty="0">
              <a:solidFill>
                <a:srgbClr val="4472C4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6112" y="3213911"/>
            <a:ext cx="5785888" cy="343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8E41E6-47FC-4B4B-81E2-D63567583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089" y="747082"/>
            <a:ext cx="4819720" cy="24118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1CA559-78B8-45C3-85F6-14A9C31CB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4897" y="747082"/>
            <a:ext cx="4307103" cy="25360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E61CD-3754-4EC8-9FB1-19598C40A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403" y="747082"/>
            <a:ext cx="2755900" cy="2465278"/>
          </a:xfrm>
          <a:prstGeom prst="rect">
            <a:avLst/>
          </a:prstGeom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312DCB31-6115-4BFC-8CCF-F7AD064EF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ФАССАИТ ИЗ РАСПЛАВНЫХ ВКЛЮЧЕНИЙ ВО ВКРАПЛЕННИКАХ ОЛИВИНА ИЗ ПИКРИТОВ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329D3-9CE6-4629-A456-2A935048544F}"/>
              </a:ext>
            </a:extLst>
          </p:cNvPr>
          <p:cNvSpPr txBox="1"/>
          <p:nvPr/>
        </p:nvSpPr>
        <p:spPr>
          <a:xfrm>
            <a:off x="7051040" y="6321245"/>
            <a:ext cx="193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Marimoto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1989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9423DF-5E3F-46C1-BCD0-D770AC51F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35" y="3276305"/>
            <a:ext cx="5196574" cy="3543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/>
          <a:srcRect b="15273"/>
          <a:stretch/>
        </p:blipFill>
        <p:spPr>
          <a:xfrm>
            <a:off x="5739483" y="3268179"/>
            <a:ext cx="4145639" cy="31819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7861" y="3158906"/>
            <a:ext cx="3206733" cy="12557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55700" y="3596640"/>
            <a:ext cx="3837305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D329D3-9CE6-4629-A456-2A935048544F}"/>
              </a:ext>
            </a:extLst>
          </p:cNvPr>
          <p:cNvSpPr txBox="1"/>
          <p:nvPr/>
        </p:nvSpPr>
        <p:spPr>
          <a:xfrm>
            <a:off x="1155700" y="3596640"/>
            <a:ext cx="16201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основной массы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пикрита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D329D3-9CE6-4629-A456-2A935048544F}"/>
              </a:ext>
            </a:extLst>
          </p:cNvPr>
          <p:cNvSpPr txBox="1"/>
          <p:nvPr/>
        </p:nvSpPr>
        <p:spPr>
          <a:xfrm>
            <a:off x="2853883" y="3268179"/>
            <a:ext cx="2566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расплавных включений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4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6195314" y="3468345"/>
            <a:ext cx="4946248" cy="3055532"/>
            <a:chOff x="6195314" y="3468345"/>
            <a:chExt cx="4946248" cy="3055532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5314" y="3468345"/>
              <a:ext cx="4946248" cy="3055532"/>
            </a:xfrm>
            <a:prstGeom prst="rect">
              <a:avLst/>
            </a:prstGeom>
          </p:spPr>
        </p:pic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7201204"/>
                </p:ext>
              </p:extLst>
            </p:nvPr>
          </p:nvGraphicFramePr>
          <p:xfrm>
            <a:off x="8128230" y="5494896"/>
            <a:ext cx="317403" cy="317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" r:id="rId4" imgW="423176" imgH="424272" progId="">
                    <p:embed/>
                  </p:oleObj>
                </mc:Choice>
                <mc:Fallback>
                  <p:oleObj r:id="rId4" imgW="423176" imgH="424272" progId="">
                    <p:embed/>
                    <p:pic>
                      <p:nvPicPr>
                        <p:cNvPr id="16" name="Объект 1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128230" y="5494896"/>
                          <a:ext cx="317403" cy="3174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024900"/>
                </p:ext>
              </p:extLst>
            </p:nvPr>
          </p:nvGraphicFramePr>
          <p:xfrm>
            <a:off x="9447219" y="5036748"/>
            <a:ext cx="317403" cy="317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7" r:id="rId6" imgW="423176" imgH="424272" progId="">
                    <p:embed/>
                  </p:oleObj>
                </mc:Choice>
                <mc:Fallback>
                  <p:oleObj r:id="rId6" imgW="423176" imgH="424272" progId="">
                    <p:embed/>
                    <p:pic>
                      <p:nvPicPr>
                        <p:cNvPr id="20" name="Объект 1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447219" y="5036748"/>
                          <a:ext cx="317403" cy="3174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8973461"/>
                </p:ext>
              </p:extLst>
            </p:nvPr>
          </p:nvGraphicFramePr>
          <p:xfrm>
            <a:off x="8889562" y="5051355"/>
            <a:ext cx="317403" cy="317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8" r:id="rId7" imgW="423176" imgH="424272" progId="">
                    <p:embed/>
                  </p:oleObj>
                </mc:Choice>
                <mc:Fallback>
                  <p:oleObj r:id="rId7" imgW="423176" imgH="424272" progId="">
                    <p:embed/>
                    <p:pic>
                      <p:nvPicPr>
                        <p:cNvPr id="21" name="Объект 20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889562" y="5051355"/>
                          <a:ext cx="317403" cy="3174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Rectangle 16">
            <a:extLst>
              <a:ext uri="{FF2B5EF4-FFF2-40B4-BE49-F238E27FC236}">
                <a16:creationId xmlns:a16="http://schemas.microsoft.com/office/drawing/2014/main" id="{312DCB31-6115-4BFC-8CCF-F7AD064EF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АМФИБОЛ ИЗ РАСПЛАВНЫХ ВКЛЮЧЕНИЙ ВО ВКРАПЛЕННИКАХ ОЛИВИНА ИЗ ПИКРИТОВ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t="13988"/>
          <a:stretch/>
        </p:blipFill>
        <p:spPr>
          <a:xfrm>
            <a:off x="312477" y="1286399"/>
            <a:ext cx="5299758" cy="21658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8000" contrast="32000"/>
                    </a14:imgEffect>
                  </a14:imgLayer>
                </a14:imgProps>
              </a:ext>
            </a:extLst>
          </a:blip>
          <a:srcRect t="4276" b="4700"/>
          <a:stretch/>
        </p:blipFill>
        <p:spPr>
          <a:xfrm>
            <a:off x="5740515" y="1286399"/>
            <a:ext cx="2927923" cy="2165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/>
          <a:srcRect b="4848"/>
          <a:stretch/>
        </p:blipFill>
        <p:spPr>
          <a:xfrm>
            <a:off x="8796718" y="1286399"/>
            <a:ext cx="2971809" cy="218194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58594"/>
              </p:ext>
            </p:extLst>
          </p:nvPr>
        </p:nvGraphicFramePr>
        <p:xfrm>
          <a:off x="381927" y="421475"/>
          <a:ext cx="113866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660">
                  <a:extLst>
                    <a:ext uri="{9D8B030D-6E8A-4147-A177-3AD203B41FA5}">
                      <a16:colId xmlns:a16="http://schemas.microsoft.com/office/drawing/2014/main" val="361062045"/>
                    </a:ext>
                  </a:extLst>
                </a:gridCol>
                <a:gridCol w="1138660">
                  <a:extLst>
                    <a:ext uri="{9D8B030D-6E8A-4147-A177-3AD203B41FA5}">
                      <a16:colId xmlns:a16="http://schemas.microsoft.com/office/drawing/2014/main" val="2381885494"/>
                    </a:ext>
                  </a:extLst>
                </a:gridCol>
                <a:gridCol w="1138660">
                  <a:extLst>
                    <a:ext uri="{9D8B030D-6E8A-4147-A177-3AD203B41FA5}">
                      <a16:colId xmlns:a16="http://schemas.microsoft.com/office/drawing/2014/main" val="1216341633"/>
                    </a:ext>
                  </a:extLst>
                </a:gridCol>
                <a:gridCol w="1138660">
                  <a:extLst>
                    <a:ext uri="{9D8B030D-6E8A-4147-A177-3AD203B41FA5}">
                      <a16:colId xmlns:a16="http://schemas.microsoft.com/office/drawing/2014/main" val="2103910995"/>
                    </a:ext>
                  </a:extLst>
                </a:gridCol>
                <a:gridCol w="1138660">
                  <a:extLst>
                    <a:ext uri="{9D8B030D-6E8A-4147-A177-3AD203B41FA5}">
                      <a16:colId xmlns:a16="http://schemas.microsoft.com/office/drawing/2014/main" val="2758977769"/>
                    </a:ext>
                  </a:extLst>
                </a:gridCol>
                <a:gridCol w="1138660">
                  <a:extLst>
                    <a:ext uri="{9D8B030D-6E8A-4147-A177-3AD203B41FA5}">
                      <a16:colId xmlns:a16="http://schemas.microsoft.com/office/drawing/2014/main" val="3198432367"/>
                    </a:ext>
                  </a:extLst>
                </a:gridCol>
                <a:gridCol w="1138660">
                  <a:extLst>
                    <a:ext uri="{9D8B030D-6E8A-4147-A177-3AD203B41FA5}">
                      <a16:colId xmlns:a16="http://schemas.microsoft.com/office/drawing/2014/main" val="2709577639"/>
                    </a:ext>
                  </a:extLst>
                </a:gridCol>
                <a:gridCol w="1138660">
                  <a:extLst>
                    <a:ext uri="{9D8B030D-6E8A-4147-A177-3AD203B41FA5}">
                      <a16:colId xmlns:a16="http://schemas.microsoft.com/office/drawing/2014/main" val="2459712503"/>
                    </a:ext>
                  </a:extLst>
                </a:gridCol>
                <a:gridCol w="1138660">
                  <a:extLst>
                    <a:ext uri="{9D8B030D-6E8A-4147-A177-3AD203B41FA5}">
                      <a16:colId xmlns:a16="http://schemas.microsoft.com/office/drawing/2014/main" val="2890621709"/>
                    </a:ext>
                  </a:extLst>
                </a:gridCol>
                <a:gridCol w="1138660">
                  <a:extLst>
                    <a:ext uri="{9D8B030D-6E8A-4147-A177-3AD203B41FA5}">
                      <a16:colId xmlns:a16="http://schemas.microsoft.com/office/drawing/2014/main" val="1101115375"/>
                    </a:ext>
                  </a:extLst>
                </a:gridCol>
              </a:tblGrid>
              <a:tr h="240010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8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ru-RU" sz="18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800" b="1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8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079940"/>
                  </a:ext>
                </a:extLst>
              </a:tr>
              <a:tr h="24001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37.8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96296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ED329D3-9CE6-4629-A456-2A935048544F}"/>
              </a:ext>
            </a:extLst>
          </p:cNvPr>
          <p:cNvSpPr txBox="1"/>
          <p:nvPr/>
        </p:nvSpPr>
        <p:spPr>
          <a:xfrm>
            <a:off x="7828813" y="6459731"/>
            <a:ext cx="193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Hawthorne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488500" y="1954195"/>
            <a:ext cx="115747" cy="11574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301119" y="2057019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70-1</a:t>
            </a:r>
            <a:endParaRPr lang="ru-RU" b="1" dirty="0">
              <a:solidFill>
                <a:srgbClr val="FF0000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85287" y="3561524"/>
            <a:ext cx="700421" cy="6240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D329D3-9CE6-4629-A456-2A935048544F}"/>
              </a:ext>
            </a:extLst>
          </p:cNvPr>
          <p:cNvSpPr txBox="1"/>
          <p:nvPr/>
        </p:nvSpPr>
        <p:spPr>
          <a:xfrm>
            <a:off x="10907375" y="4072781"/>
            <a:ext cx="1398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расплавных включений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D329D3-9CE6-4629-A456-2A935048544F}"/>
              </a:ext>
            </a:extLst>
          </p:cNvPr>
          <p:cNvSpPr txBox="1"/>
          <p:nvPr/>
        </p:nvSpPr>
        <p:spPr>
          <a:xfrm>
            <a:off x="11013354" y="5487266"/>
            <a:ext cx="1633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основной массы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пикрита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85146"/>
              </p:ext>
            </p:extLst>
          </p:nvPr>
        </p:nvGraphicFramePr>
        <p:xfrm>
          <a:off x="11304668" y="5040228"/>
          <a:ext cx="392109" cy="392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r:id="rId13" imgW="423176" imgH="424272" progId="">
                  <p:embed/>
                </p:oleObj>
              </mc:Choice>
              <mc:Fallback>
                <p:oleObj r:id="rId13" imgW="423176" imgH="42427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04668" y="5040228"/>
                        <a:ext cx="392109" cy="392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049" y="3555208"/>
            <a:ext cx="5926540" cy="31777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ED329D3-9CE6-4629-A456-2A935048544F}"/>
              </a:ext>
            </a:extLst>
          </p:cNvPr>
          <p:cNvSpPr txBox="1"/>
          <p:nvPr/>
        </p:nvSpPr>
        <p:spPr>
          <a:xfrm>
            <a:off x="1707551" y="3692242"/>
            <a:ext cx="2277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расплавных включений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D329D3-9CE6-4629-A456-2A935048544F}"/>
              </a:ext>
            </a:extLst>
          </p:cNvPr>
          <p:cNvSpPr txBox="1"/>
          <p:nvPr/>
        </p:nvSpPr>
        <p:spPr>
          <a:xfrm>
            <a:off x="4059431" y="4599443"/>
            <a:ext cx="2092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основной массы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пикрита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77D5E2BC-9C23-452F-B8FF-678AD5DD2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КРИСТАЛЛИЗАЦИИ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349F7-898A-4012-B72A-DB5FBC825D10}"/>
              </a:ext>
            </a:extLst>
          </p:cNvPr>
          <p:cNvSpPr txBox="1"/>
          <p:nvPr/>
        </p:nvSpPr>
        <p:spPr>
          <a:xfrm>
            <a:off x="186559" y="1740124"/>
            <a:ext cx="63252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Температура сосуществующих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Il-Mag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основной массе=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900-1000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°C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Spencer, 1981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A85F81C-5061-4791-9D44-CFC28F40BD09}"/>
              </a:ext>
            </a:extLst>
          </p:cNvPr>
          <p:cNvSpPr txBox="1"/>
          <p:nvPr/>
        </p:nvSpPr>
        <p:spPr>
          <a:xfrm>
            <a:off x="8693329" y="4486044"/>
            <a:ext cx="201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Ферштатер</a:t>
            </a:r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ru-RU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F8255-4AE1-4EB6-9057-9625E768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966" y="1446486"/>
            <a:ext cx="4881714" cy="303955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3763" y="1077154"/>
            <a:ext cx="6221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для расчёта температуры амфибола по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Otten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9998" y="349227"/>
            <a:ext cx="5166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Температура кристаллизации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Amp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из расплавных включений =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1000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°C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0" y="2415735"/>
            <a:ext cx="3305578" cy="2671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664" y="2415735"/>
            <a:ext cx="2486494" cy="273858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36550" y="430823"/>
            <a:ext cx="54245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Давление рассчитанное по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Al/Si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в амфиболе и плагиоклазе из основной массы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пикрита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соответствует 0.5-1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кбар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16713" y="1361285"/>
            <a:ext cx="2851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T(°C) = 273×(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/23O) + 877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268" y="5501707"/>
            <a:ext cx="5322817" cy="13190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30" y="5607597"/>
            <a:ext cx="6721407" cy="8633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85F81C-5061-4791-9D44-CFC28F40BD09}"/>
              </a:ext>
            </a:extLst>
          </p:cNvPr>
          <p:cNvSpPr txBox="1"/>
          <p:nvPr/>
        </p:nvSpPr>
        <p:spPr>
          <a:xfrm>
            <a:off x="9862252" y="645104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94262" y="5161655"/>
            <a:ext cx="78679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Экспериментальные работы по определению условий кристаллизации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фассаита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9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A4329530-1C4B-4AC3-A912-D2532AF22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3380" y="396349"/>
            <a:ext cx="11445240" cy="6783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Clr>
                <a:schemeClr val="accent2"/>
              </a:buClr>
              <a:buSzPct val="134000"/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Хабарнинском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мафит-ультрамафитовом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аллохтоне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пикритовые дайки, секущие позднедевонские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долеритовые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дайки.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пикритах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встречены зерна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оливина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раскристаллизованными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расплавными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включениями.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Clr>
                <a:schemeClr val="accent2"/>
              </a:buClr>
              <a:buSzPct val="134000"/>
              <a:buFont typeface="Wingdings" panose="05000000000000000000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Раскристаллизованные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расплавные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включения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содержажат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высоко-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высоко-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клинопироксен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фассаит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амфибол и стекло, замещенное вторичными минералами. Валовой состав расплавных включений соответствует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пикритам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buClr>
                <a:schemeClr val="accent2"/>
              </a:buClr>
              <a:buSzPct val="134000"/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фассаита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высоко-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высоко-глиноземистого амфибола в расплавных включениях свидетельствуют о высоком содержании воды в захваченном расплаве и о высоко-Т условиях его кристаллизации.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Clr>
                <a:schemeClr val="accent2"/>
              </a:buClr>
              <a:buSzPct val="134000"/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Антидромная последовательность формирования пород может указывать на увеличение степени плавления мантийного субстрата на фоне растущей температуры, что характерно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рифтового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плюмового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геотектонического режима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магмогенерации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Можно предположить, что в позднем девоне под влиянием такой положительной термальной аномалии попали перидотиты океанического (СОХ) типа, погруженные в мантию на предыдущих этапах океанического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островодужного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Южного Урала. </a:t>
            </a:r>
          </a:p>
          <a:p>
            <a:pPr marL="285750" indent="-285750" algn="just">
              <a:lnSpc>
                <a:spcPct val="107000"/>
              </a:lnSpc>
              <a:buClr>
                <a:schemeClr val="accent2"/>
              </a:buClr>
              <a:buSzPct val="134000"/>
              <a:buFont typeface="Wingdings" panose="05000000000000000000" pitchFamily="2" charset="2"/>
              <a:buChar char="Ø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2E8EFC-C880-4B2C-B491-59529C0C3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407900" cy="68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D4518-CC9C-4CFC-91B9-27992654F0E7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780" y="527172"/>
            <a:ext cx="1124952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состава и условий кристаллизации исходных расплавов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пикритов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ассоциирующих с позднедевонскими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долеритовыми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дайками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Хабарнинского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мафит-ультрамафитового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аллохтона на Южном Урале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Петрографическая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характеристика пород выполнена на универсальном петрографическом-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минераграфическом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микроскопе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ADF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U300P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Химический состав пород определен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рентгенфлюоресцентным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методом на СРМ-18 и СРМ-35 (аналитики И.А.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Желуницын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Л.А. Татаринова). Состав минералов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пикритов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включений в оливине изучены на рентгеновском микроанализаторе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Cameca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SX100 и на сканирующем электронном микроскопе TESCAN MIRA с ЭДС приставкой «Оксфорд» (аналитики В.А. Булатов, Н.С.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Чебыкин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Эти исследования были выполнены в ЦКП «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Геоаналитик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ИГГ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РАН, Екатеринбург. Определение концентраций редких и редкоземельных элементов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пикритах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проводилось в ЦКП «Минерал»,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ИМин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РАН, Миасс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D4518-CC9C-4CFC-91B9-27992654F0E7}"/>
              </a:ext>
            </a:extLst>
          </p:cNvPr>
          <p:cNvSpPr txBox="1"/>
          <p:nvPr/>
        </p:nvSpPr>
        <p:spPr>
          <a:xfrm>
            <a:off x="27542" y="2201119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9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C67B127-A08D-4292-AD38-B0DF56489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562" y="877268"/>
            <a:ext cx="3454263" cy="51614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218F0A-07CB-44DD-92AB-CD62B3F8F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6" y="28973"/>
            <a:ext cx="3454263" cy="6858000"/>
          </a:xfrm>
          <a:prstGeom prst="rect">
            <a:avLst/>
          </a:prstGeom>
        </p:spPr>
      </p:pic>
      <p:sp>
        <p:nvSpPr>
          <p:cNvPr id="14" name="Звезда: 5 точек 13">
            <a:extLst>
              <a:ext uri="{FF2B5EF4-FFF2-40B4-BE49-F238E27FC236}">
                <a16:creationId xmlns:a16="http://schemas.microsoft.com/office/drawing/2014/main" id="{8DD84800-46A9-4596-B824-605AAAE741D6}"/>
              </a:ext>
            </a:extLst>
          </p:cNvPr>
          <p:cNvSpPr/>
          <p:nvPr/>
        </p:nvSpPr>
        <p:spPr>
          <a:xfrm>
            <a:off x="1782289" y="4837874"/>
            <a:ext cx="342900" cy="342900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glow rad="1397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3869BABA-AE4E-43D0-B48E-57B6CED52961}"/>
              </a:ext>
            </a:extLst>
          </p:cNvPr>
          <p:cNvCxnSpPr>
            <a:cxnSpLocks/>
            <a:stCxn id="14" idx="4"/>
          </p:cNvCxnSpPr>
          <p:nvPr/>
        </p:nvCxnSpPr>
        <p:spPr>
          <a:xfrm flipV="1">
            <a:off x="2125189" y="4837874"/>
            <a:ext cx="1918569" cy="130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25C3348-938E-43D4-9274-40D5956CE3E5}"/>
              </a:ext>
            </a:extLst>
          </p:cNvPr>
          <p:cNvSpPr txBox="1"/>
          <p:nvPr/>
        </p:nvSpPr>
        <p:spPr>
          <a:xfrm>
            <a:off x="243837" y="5601306"/>
            <a:ext cx="1881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Геодинамическая карта Урала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(В.М.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Нечеухин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В.А.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Душин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В.Г. Оловянишников, 2009)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595D07-2C00-419D-B37C-F7F1DC9C83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07"/>
          <a:stretch/>
        </p:blipFill>
        <p:spPr>
          <a:xfrm>
            <a:off x="8958555" y="721032"/>
            <a:ext cx="2816780" cy="5607587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66DE411-AE6A-42E9-9403-7599F37AE0F0}"/>
              </a:ext>
            </a:extLst>
          </p:cNvPr>
          <p:cNvSpPr/>
          <p:nvPr/>
        </p:nvSpPr>
        <p:spPr>
          <a:xfrm>
            <a:off x="8904667" y="6327269"/>
            <a:ext cx="2924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Тектоническая схема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Сакмарского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аллохтона (Иванов, 1984)</a:t>
            </a:r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0B92C649-F156-412E-8E85-2CC0854CCA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50692" y="330557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7" name="AutoShape 6">
            <a:extLst>
              <a:ext uri="{FF2B5EF4-FFF2-40B4-BE49-F238E27FC236}">
                <a16:creationId xmlns:a16="http://schemas.microsoft.com/office/drawing/2014/main" id="{256C5527-5F5F-4DD6-9ACC-EB7DB529D6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3092" y="345797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207C7BB-9B16-4423-8955-22894E02B824}"/>
              </a:ext>
            </a:extLst>
          </p:cNvPr>
          <p:cNvSpPr/>
          <p:nvPr/>
        </p:nvSpPr>
        <p:spPr>
          <a:xfrm>
            <a:off x="4570545" y="5980734"/>
            <a:ext cx="2665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схема Хабарнинского аллохтона (по материалам ПГО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Оренбурггеология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30AFCBED-664D-46B5-85B8-B8D5D54E2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1"/>
            <a:ext cx="1219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711200">
              <a:schemeClr val="bg1">
                <a:alpha val="91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ГЕОЛОГИЧЕСКОЕ ПОЛОЖЕНИЕ ПИКРИТ-ДОЛЕРИТОВОГО ДАЙКОВОГО КОМПЛЕКСА В ХАБАРНИНСКОМ МАФИТ-УЛЬТРАМАФИТОВОМ АЛЛОХТОНЕ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F56374-7BB0-46F8-A3EB-96F0E70DB1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960" t="60400" r="11006" b="33253"/>
          <a:stretch/>
        </p:blipFill>
        <p:spPr bwMode="auto">
          <a:xfrm>
            <a:off x="7596197" y="982628"/>
            <a:ext cx="870535" cy="56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8A29C9-215E-4A89-BBB9-963ABB585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156" y="2138593"/>
            <a:ext cx="829128" cy="566977"/>
          </a:xfrm>
          <a:prstGeom prst="rect">
            <a:avLst/>
          </a:prstGeom>
        </p:spPr>
      </p:pic>
      <p:sp>
        <p:nvSpPr>
          <p:cNvPr id="21" name="Прямоугольник 19">
            <a:extLst>
              <a:ext uri="{FF2B5EF4-FFF2-40B4-BE49-F238E27FC236}">
                <a16:creationId xmlns:a16="http://schemas.microsoft.com/office/drawing/2014/main" id="{F5DA7846-DD9F-4B22-A335-49AF32553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4064" y="2687922"/>
            <a:ext cx="15675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пикритовые дайки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554667F1-2517-4E89-AEA3-3DCF0F9C8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6353" y="1516266"/>
            <a:ext cx="1328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долеритовые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дайки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9A9EF2D4-97E6-4EBE-B48B-2343064A85BF}"/>
              </a:ext>
            </a:extLst>
          </p:cNvPr>
          <p:cNvSpPr/>
          <p:nvPr/>
        </p:nvSpPr>
        <p:spPr>
          <a:xfrm>
            <a:off x="2386308" y="2821254"/>
            <a:ext cx="109047" cy="109047"/>
          </a:xfrm>
          <a:prstGeom prst="ellipse">
            <a:avLst/>
          </a:prstGeom>
          <a:solidFill>
            <a:schemeClr val="tx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218E7-39E1-4916-83C3-0BBC6F90A190}"/>
              </a:ext>
            </a:extLst>
          </p:cNvPr>
          <p:cNvSpPr txBox="1"/>
          <p:nvPr/>
        </p:nvSpPr>
        <p:spPr>
          <a:xfrm>
            <a:off x="2527830" y="2675722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Миасс</a:t>
            </a:r>
          </a:p>
        </p:txBody>
      </p:sp>
    </p:spTree>
    <p:extLst>
      <p:ext uri="{BB962C8B-B14F-4D97-AF65-F5344CB8AC3E}">
        <p14:creationId xmlns:p14="http://schemas.microsoft.com/office/powerpoint/2010/main" val="266106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0" y="1175712"/>
            <a:ext cx="5870570" cy="528172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Rectangle 16">
            <a:extLst>
              <a:ext uri="{FF2B5EF4-FFF2-40B4-BE49-F238E27FC236}">
                <a16:creationId xmlns:a16="http://schemas.microsoft.com/office/drawing/2014/main" id="{559328E7-F963-416D-A419-EA1DC17D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ГЕОЛОГИЧЕСКОЕ ПОЛОЖЕНИЕ ДОЛЕРИТОВ</a:t>
            </a:r>
          </a:p>
        </p:txBody>
      </p:sp>
      <p:sp>
        <p:nvSpPr>
          <p:cNvPr id="4" name="Поле 2">
            <a:extLst>
              <a:ext uri="{FF2B5EF4-FFF2-40B4-BE49-F238E27FC236}">
                <a16:creationId xmlns:a16="http://schemas.microsoft.com/office/drawing/2014/main" id="{54B5F9AB-FAA3-41A7-9650-66F77ECCB1EE}"/>
              </a:ext>
            </a:extLst>
          </p:cNvPr>
          <p:cNvSpPr txBox="1"/>
          <p:nvPr/>
        </p:nvSpPr>
        <p:spPr>
          <a:xfrm>
            <a:off x="1294997" y="6457440"/>
            <a:ext cx="3172644" cy="25447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Е.В. Пушкарева</a:t>
            </a:r>
            <a:endParaRPr lang="en-GB" sz="900" b="1" dirty="0">
              <a:solidFill>
                <a:srgbClr val="4472C4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02DB113-DCD4-46E4-B710-D7ABDE1C2C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22003" b="5555"/>
          <a:stretch/>
        </p:blipFill>
        <p:spPr>
          <a:xfrm>
            <a:off x="93350" y="74843"/>
            <a:ext cx="1569218" cy="2326456"/>
          </a:xfrm>
          <a:prstGeom prst="rect">
            <a:avLst/>
          </a:prstGeom>
        </p:spPr>
      </p:pic>
      <p:sp>
        <p:nvSpPr>
          <p:cNvPr id="25" name="Звезда: 5 точек 24">
            <a:extLst>
              <a:ext uri="{FF2B5EF4-FFF2-40B4-BE49-F238E27FC236}">
                <a16:creationId xmlns:a16="http://schemas.microsoft.com/office/drawing/2014/main" id="{AD80D971-BD08-41D7-81D8-D9EB0BA267F1}"/>
              </a:ext>
            </a:extLst>
          </p:cNvPr>
          <p:cNvSpPr/>
          <p:nvPr/>
        </p:nvSpPr>
        <p:spPr>
          <a:xfrm>
            <a:off x="1137074" y="827123"/>
            <a:ext cx="157923" cy="157923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glow rad="127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409BD5-FA2B-4510-A667-AC1DA85769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r="9903"/>
          <a:stretch/>
        </p:blipFill>
        <p:spPr>
          <a:xfrm>
            <a:off x="5963920" y="959308"/>
            <a:ext cx="6112312" cy="5498132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6" name="Поле 2">
            <a:extLst>
              <a:ext uri="{FF2B5EF4-FFF2-40B4-BE49-F238E27FC236}">
                <a16:creationId xmlns:a16="http://schemas.microsoft.com/office/drawing/2014/main" id="{54B5F9AB-FAA3-41A7-9650-66F77ECCB1EE}"/>
              </a:ext>
            </a:extLst>
          </p:cNvPr>
          <p:cNvSpPr txBox="1"/>
          <p:nvPr/>
        </p:nvSpPr>
        <p:spPr>
          <a:xfrm>
            <a:off x="8071717" y="6457440"/>
            <a:ext cx="3172644" cy="25447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А.О.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Симанковой</a:t>
            </a:r>
            <a:r>
              <a:rPr lang="ru-RU" sz="1600" dirty="0">
                <a:solidFill>
                  <a:srgbClr val="4472C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900" b="1" dirty="0">
              <a:solidFill>
                <a:srgbClr val="4472C4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Звезда: 5 точек 24">
            <a:extLst>
              <a:ext uri="{FF2B5EF4-FFF2-40B4-BE49-F238E27FC236}">
                <a16:creationId xmlns:a16="http://schemas.microsoft.com/office/drawing/2014/main" id="{AD80D971-BD08-41D7-81D8-D9EB0BA267F1}"/>
              </a:ext>
            </a:extLst>
          </p:cNvPr>
          <p:cNvSpPr/>
          <p:nvPr/>
        </p:nvSpPr>
        <p:spPr>
          <a:xfrm>
            <a:off x="661980" y="864545"/>
            <a:ext cx="157923" cy="157923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glow rad="127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559328E7-F963-416D-A419-EA1DC17D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МИНЕРАЛОГИЧЕСКИЙ СОСТАВ И ХИМИЧЕСКИЕ ОСОБЕННОСТИ ДОЛЕРИТОВ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9ACFF-A743-4F6D-9774-7FC5B0074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13"/>
          <a:stretch/>
        </p:blipFill>
        <p:spPr>
          <a:xfrm>
            <a:off x="6096000" y="2004598"/>
            <a:ext cx="6002650" cy="44478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C3DBD0E-5069-43C1-A675-3D78D0E251E2}"/>
              </a:ext>
            </a:extLst>
          </p:cNvPr>
          <p:cNvSpPr txBox="1"/>
          <p:nvPr/>
        </p:nvSpPr>
        <p:spPr>
          <a:xfrm>
            <a:off x="6096000" y="340946"/>
            <a:ext cx="61404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Минеральный состав: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(50-60 %),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(15-30 %),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Cpx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(10-20 %).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Qtz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(1-2 %)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(1 %),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(3-4 %),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(1 %)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центральных зонах даек долериты имеют средне-мелкозернистую офитовую структуру.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зонах закалки структура порфировая,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пойкилофитовая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тонкозернистая. </a:t>
            </a:r>
            <a:endParaRPr lang="en-GB" sz="1800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A0C9658E-02A7-4F92-A949-1F4DE47DF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07" y="400110"/>
            <a:ext cx="58037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химическому составу долериты определены как базальты нормальной щелочности. 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одержание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TiO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2.2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мас.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%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41667" r="42016" b="371"/>
          <a:stretch/>
        </p:blipFill>
        <p:spPr>
          <a:xfrm>
            <a:off x="494140" y="3924779"/>
            <a:ext cx="3776554" cy="29332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70694" y="5718327"/>
            <a:ext cx="167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Bas M. J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b="357"/>
          <a:stretch/>
        </p:blipFill>
        <p:spPr>
          <a:xfrm>
            <a:off x="702483" y="1218109"/>
            <a:ext cx="3568211" cy="24973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21166" y="2394024"/>
            <a:ext cx="1695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MORB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BABB</a:t>
            </a:r>
            <a:r>
              <a:rPr lang="ru-RU" sz="16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из</a:t>
            </a:r>
            <a:r>
              <a:rPr lang="en-US" sz="16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Treatise on Geochemistry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</a:t>
            </a:r>
          </a:p>
        </p:txBody>
      </p:sp>
    </p:spTree>
    <p:extLst>
      <p:ext uri="{BB962C8B-B14F-4D97-AF65-F5344CB8AC3E}">
        <p14:creationId xmlns:p14="http://schemas.microsoft.com/office/powerpoint/2010/main" val="621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162326" y="301852"/>
            <a:ext cx="32009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1" y="3272697"/>
            <a:ext cx="4646994" cy="29527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9263" y="4261399"/>
            <a:ext cx="31174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лет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3"/>
          <a:stretch/>
        </p:blipFill>
        <p:spPr>
          <a:xfrm>
            <a:off x="516266" y="501454"/>
            <a:ext cx="4745525" cy="26605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8954" y="1693935"/>
            <a:ext cx="32009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377±6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лет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0319" y="303403"/>
            <a:ext cx="32009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Ar/</a:t>
            </a:r>
            <a:r>
              <a:rPr lang="ru-RU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18" y="1211542"/>
            <a:ext cx="5608616" cy="477547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-23063"/>
            <a:ext cx="12192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ДОЛЕРИТОВЫХ ДАЕК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13338" y="6143513"/>
            <a:ext cx="5878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проводился Центре Коллективного Пользования ФИЦ КНЦ РАН (г. Апатиты), аналитик – П.А. Серов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2402" y="6215823"/>
            <a:ext cx="5803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проводился в ЦКП Многоэлементных и изотопных исследований СО РАН в г. Новосибирск, аналитик – Д.С. Юдин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75501" y="1249642"/>
            <a:ext cx="320039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лет</a:t>
            </a:r>
          </a:p>
          <a:p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ɛNd</a:t>
            </a:r>
            <a:r>
              <a:rPr lang="ru-RU" sz="3200" b="1" baseline="-25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(360)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+7.3</a:t>
            </a:r>
          </a:p>
        </p:txBody>
      </p:sp>
    </p:spTree>
    <p:extLst>
      <p:ext uri="{BB962C8B-B14F-4D97-AF65-F5344CB8AC3E}">
        <p14:creationId xmlns:p14="http://schemas.microsoft.com/office/powerpoint/2010/main" val="16377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5C9B5B39-F17E-4F6D-BA91-F930D0408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ГЕОЛОГИЧЕСКОЕ ПОЛОЖЕНИЕ ПИКРИТОВ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493" b="11383"/>
          <a:stretch/>
        </p:blipFill>
        <p:spPr>
          <a:xfrm>
            <a:off x="7986275" y="583862"/>
            <a:ext cx="4043680" cy="262899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37" t="12723"/>
          <a:stretch/>
        </p:blipFill>
        <p:spPr>
          <a:xfrm>
            <a:off x="4158963" y="583862"/>
            <a:ext cx="3457387" cy="259912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277" y="3578080"/>
            <a:ext cx="12333277" cy="31336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362C95-4C84-4361-972F-AE34C061A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22003" b="5555"/>
          <a:stretch/>
        </p:blipFill>
        <p:spPr>
          <a:xfrm>
            <a:off x="584209" y="146304"/>
            <a:ext cx="2214211" cy="3282696"/>
          </a:xfrm>
          <a:prstGeom prst="rect">
            <a:avLst/>
          </a:prstGeom>
        </p:spPr>
      </p:pic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0CA15285-9014-41B1-B677-17233C710695}"/>
              </a:ext>
            </a:extLst>
          </p:cNvPr>
          <p:cNvSpPr/>
          <p:nvPr/>
        </p:nvSpPr>
        <p:spPr>
          <a:xfrm>
            <a:off x="2019377" y="1500146"/>
            <a:ext cx="266625" cy="266625"/>
          </a:xfrm>
          <a:prstGeom prst="star5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glow rad="1397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е 2">
            <a:extLst>
              <a:ext uri="{FF2B5EF4-FFF2-40B4-BE49-F238E27FC236}">
                <a16:creationId xmlns:a16="http://schemas.microsoft.com/office/drawing/2014/main" id="{08797211-2015-49F2-9877-4494918C2851}"/>
              </a:ext>
            </a:extLst>
          </p:cNvPr>
          <p:cNvSpPr txBox="1"/>
          <p:nvPr/>
        </p:nvSpPr>
        <p:spPr>
          <a:xfrm>
            <a:off x="4647797" y="6584456"/>
            <a:ext cx="3172644" cy="254479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Е.В. Пушкарева</a:t>
            </a:r>
            <a:endParaRPr lang="en-GB" sz="900" b="1" dirty="0">
              <a:solidFill>
                <a:srgbClr val="4472C4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9140"/>
          <a:stretch/>
        </p:blipFill>
        <p:spPr>
          <a:xfrm>
            <a:off x="8376139" y="680654"/>
            <a:ext cx="3467715" cy="2246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822" y="599321"/>
            <a:ext cx="4802739" cy="2522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625" y="3976068"/>
            <a:ext cx="3824523" cy="2357583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9596ED8E-E7D6-4368-BD0A-369F46C91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ПИКРИТОВ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12153" y="3033124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Bas M. J., 2000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50994" y="599321"/>
          <a:ext cx="3097250" cy="5731359"/>
        </p:xfrm>
        <a:graphic>
          <a:graphicData uri="http://schemas.openxmlformats.org/drawingml/2006/table">
            <a:tbl>
              <a:tblPr/>
              <a:tblGrid>
                <a:gridCol w="937250">
                  <a:extLst>
                    <a:ext uri="{9D8B030D-6E8A-4147-A177-3AD203B41FA5}">
                      <a16:colId xmlns:a16="http://schemas.microsoft.com/office/drawing/2014/main" val="36567634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51360513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6984133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0145230"/>
                    </a:ext>
                  </a:extLst>
                </a:gridCol>
              </a:tblGrid>
              <a:tr h="3953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Проба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Pe2831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Pe3312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Pe3313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563475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6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132209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16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163117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6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514633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6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562592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180701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337010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938486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698485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6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077600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6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450823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22757"/>
                  </a:ext>
                </a:extLst>
              </a:tr>
              <a:tr h="38660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ппп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639211"/>
                  </a:ext>
                </a:extLst>
              </a:tr>
              <a:tr h="44473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42803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Fe/(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Fe+Mg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400527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472" y="3402456"/>
            <a:ext cx="4373153" cy="27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366" y="552044"/>
            <a:ext cx="4217043" cy="2957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93" y="3557726"/>
            <a:ext cx="4078512" cy="2831305"/>
          </a:xfrm>
          <a:prstGeom prst="rect">
            <a:avLst/>
          </a:prstGeom>
        </p:spPr>
      </p:pic>
      <p:sp>
        <p:nvSpPr>
          <p:cNvPr id="7" name="Поле 2">
            <a:extLst>
              <a:ext uri="{FF2B5EF4-FFF2-40B4-BE49-F238E27FC236}">
                <a16:creationId xmlns:a16="http://schemas.microsoft.com/office/drawing/2014/main" id="{250D8A41-A9E7-4FAF-A650-D3D5F8EFD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4286" y="4118646"/>
            <a:ext cx="1598559" cy="261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N-MORB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базальты срединно-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океаничесих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хребтов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BABB</a:t>
            </a:r>
            <a:r>
              <a:rPr lang="ru-RU" sz="14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– базальты </a:t>
            </a:r>
            <a:r>
              <a:rPr lang="ru-RU" sz="1400" dirty="0" err="1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задуговых</a:t>
            </a:r>
            <a:r>
              <a:rPr lang="ru-RU" sz="14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бассейнов</a:t>
            </a:r>
            <a:endParaRPr lang="en-US" sz="1400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IAB</a:t>
            </a:r>
            <a:r>
              <a:rPr lang="ru-RU" sz="14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–</a:t>
            </a:r>
            <a:r>
              <a:rPr lang="ru-RU" sz="1400" dirty="0" err="1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островодужные</a:t>
            </a:r>
            <a:r>
              <a:rPr lang="ru-RU" sz="14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базальты</a:t>
            </a:r>
            <a:endParaRPr lang="en-US" sz="1400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OIB</a:t>
            </a:r>
            <a:r>
              <a:rPr lang="ru-RU" sz="14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– базальты </a:t>
            </a:r>
            <a:r>
              <a:rPr lang="ru-RU" sz="1400" dirty="0" err="1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океаничесих</a:t>
            </a:r>
            <a:r>
              <a:rPr lang="ru-RU" sz="14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островов</a:t>
            </a:r>
          </a:p>
          <a:p>
            <a:endParaRPr lang="en-GB" sz="1400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6547"/>
          <a:stretch/>
        </p:blipFill>
        <p:spPr>
          <a:xfrm>
            <a:off x="288407" y="3755398"/>
            <a:ext cx="5679084" cy="29740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36" y="200055"/>
            <a:ext cx="5490025" cy="34612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99278" y="534283"/>
            <a:ext cx="136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др., 2021</a:t>
            </a:r>
          </a:p>
        </p:txBody>
      </p:sp>
      <p:sp>
        <p:nvSpPr>
          <p:cNvPr id="13" name="TextBox 12"/>
          <p:cNvSpPr txBox="1"/>
          <p:nvPr/>
        </p:nvSpPr>
        <p:spPr>
          <a:xfrm rot="20409513">
            <a:off x="8302294" y="1707541"/>
            <a:ext cx="18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окраина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4623" y="6389031"/>
            <a:ext cx="170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Shervais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A4329530-1C4B-4AC3-A912-D2532AF22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ГЕОХИМИЧСЕКИЕ ОСОБЕННОСТИ ПИКРИТОВ И ДОЛЕРИТОВ</a:t>
            </a:r>
          </a:p>
        </p:txBody>
      </p:sp>
    </p:spTree>
    <p:extLst>
      <p:ext uri="{BB962C8B-B14F-4D97-AF65-F5344CB8AC3E}">
        <p14:creationId xmlns:p14="http://schemas.microsoft.com/office/powerpoint/2010/main" val="323036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1020</Words>
  <Application>Microsoft Office PowerPoint</Application>
  <PresentationFormat>Широкоэкранный</PresentationFormat>
  <Paragraphs>205</Paragraphs>
  <Slides>19</Slides>
  <Notes>13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Baskerville Old Face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Alex</cp:lastModifiedBy>
  <cp:revision>3</cp:revision>
  <dcterms:modified xsi:type="dcterms:W3CDTF">2026-04-20T03:43:23Z</dcterms:modified>
</cp:coreProperties>
</file>