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69" r:id="rId4"/>
    <p:sldId id="257" r:id="rId5"/>
    <p:sldId id="258" r:id="rId6"/>
    <p:sldId id="270" r:id="rId7"/>
    <p:sldId id="259" r:id="rId8"/>
    <p:sldId id="260" r:id="rId9"/>
    <p:sldId id="261" r:id="rId10"/>
    <p:sldId id="273" r:id="rId11"/>
    <p:sldId id="262" r:id="rId12"/>
    <p:sldId id="263" r:id="rId13"/>
    <p:sldId id="264" r:id="rId14"/>
    <p:sldId id="267" r:id="rId15"/>
    <p:sldId id="265" r:id="rId16"/>
    <p:sldId id="266" r:id="rId17"/>
    <p:sldId id="274" r:id="rId18"/>
    <p:sldId id="275" r:id="rId19"/>
    <p:sldId id="268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8"/>
    <a:srgbClr val="FCF7EA"/>
    <a:srgbClr val="FDE9FD"/>
    <a:srgbClr val="FDF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22" autoAdjust="0"/>
  </p:normalViewPr>
  <p:slideViewPr>
    <p:cSldViewPr snapToGrid="0">
      <p:cViewPr varScale="1">
        <p:scale>
          <a:sx n="90" d="100"/>
          <a:sy n="90" d="100"/>
        </p:scale>
        <p:origin x="13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06D36-AAF7-47E0-B482-28B1D31BAF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55739-D6D5-4A1B-A438-6B1E16BA9E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0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r>
              <a:rPr lang="ru-RU" dirty="0" smtClean="0"/>
              <a:t>Изучаемая в рамках данной работы территория располагается</a:t>
            </a:r>
            <a:r>
              <a:rPr lang="ru-RU" baseline="0" dirty="0" smtClean="0"/>
              <a:t> в пределах Верхояно-Колымской складчато-надвиговой области</a:t>
            </a:r>
            <a:r>
              <a:rPr lang="ru-RU" dirty="0" smtClean="0"/>
              <a:t> на северо-западной</a:t>
            </a:r>
            <a:r>
              <a:rPr lang="ru-RU" baseline="0" dirty="0" smtClean="0"/>
              <a:t> части </a:t>
            </a:r>
            <a:r>
              <a:rPr lang="ru-RU" baseline="0" dirty="0" err="1" smtClean="0"/>
              <a:t>островодужного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Рассохинского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террейна</a:t>
            </a:r>
            <a:r>
              <a:rPr lang="ru-RU" baseline="0" dirty="0" smtClean="0"/>
              <a:t>, который находится между Омулевским </a:t>
            </a:r>
            <a:r>
              <a:rPr lang="ru-RU" baseline="0" dirty="0" err="1" smtClean="0"/>
              <a:t>террейном</a:t>
            </a:r>
            <a:r>
              <a:rPr lang="ru-RU" baseline="0" dirty="0" smtClean="0"/>
              <a:t> пассивной континентальной окраины и Арка-</a:t>
            </a:r>
            <a:r>
              <a:rPr lang="ru-RU" baseline="0" dirty="0" err="1" smtClean="0"/>
              <a:t>Тасским</a:t>
            </a:r>
            <a:r>
              <a:rPr lang="ru-RU" baseline="0" dirty="0" smtClean="0"/>
              <a:t> океаническим (</a:t>
            </a:r>
            <a:r>
              <a:rPr lang="ru-RU" baseline="0" dirty="0" err="1" smtClean="0"/>
              <a:t>турбидитовым</a:t>
            </a:r>
            <a:r>
              <a:rPr lang="ru-RU" baseline="0" dirty="0" smtClean="0"/>
              <a:t>) </a:t>
            </a:r>
            <a:r>
              <a:rPr lang="ru-RU" baseline="0" dirty="0" err="1" smtClean="0"/>
              <a:t>террейном</a:t>
            </a:r>
            <a:r>
              <a:rPr lang="ru-RU" baseline="0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52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Борнит-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виде прожилков и заполняет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межзерновые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пространства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карбонатизированных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породах участка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борнита характерно широкое развитие пластинок халькопирита, образовавшегося в результате распада твердого раствора [Петров и др., 2023]. В борните также наблюдаются включения гематита и часто – тонкие (0.01–0.1 мм) включения и прожилки галенита второй генерации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клаусталита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первой генерации. Гематит, халькопирит и борнит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до 1%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примесь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кобальта. Результаты сканирующего электронного микроскопа показывают, что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сопровождающем карбонате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содержания марганца и железа в качестве примесей увеличено по сравнению с карбонатами, сопровождающими полиметаллическую ассоциацию.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6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Халькозин-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борнитовая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ассоциация развита в жилах и трещинах трахитов, а также в терригенных породах ордовикской толщи. Самые большие содержания меди на участке (до 44 масс. %) достигаются в местах широкого развития минералов данной ассоциации. Как правило, это тектонически дезинтегрированные зоны субвулканических тел трахитов, тектонические контакты между песчаниками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трахиандезитами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цемент песчаников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туфопесчаников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Борнит и халькозин из данной ассоциации развивается по более раннему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халькопириту,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замещая его,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 нем реже встречаются структуры распада твердого раствора.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Серебро на данном этапе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минералообразования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меньшей степени образует собственные минеральные фазы, предпочитая входить в качестве изоморфной примеси в состав борнита и реже - халькозина. Состав борнита не постоянен, варьирует в достаточно широком диапазоне от спектров с дефицитом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ее избытка.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борните установлены небольшие (0,01-0,2 мм),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изометричные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включения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киновари, галенита, игольчатого гематита. Местами борнит срастается с агрегатами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бетехтинита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56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Гипергенная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ассоциация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характеризуется широким развитием вторичных минералов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тяготеют к приповерхностным частям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толщ и к зонам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интенсивной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дезинтеграции, таким как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рассланцевание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Помимо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ковеллина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минералов группы халькозина, по борниту и халькопириту развиваются малахит, азурит,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сульфосоли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риджерит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брошантит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водные силикаты; по галениту – церуссит и англезит; также широко проявлена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лимонитизация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зонах развития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халькопирит-пиритовой,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полиметаллической и халькопирит-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борнитовой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22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исследований позволили установить на участке Виктория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пять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минеральных ассоциаций, соответствующих трем основным этапам формирования рудных тел: (1)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первичному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(халькопирит-пиритовая ассоциация в диоритах и трахитах), (2) главный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гипогенный, где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дезинтегрированных зонах трахитов и вулканогенно-осадочных ордовикских породах образовались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полиметаллическая и борнит-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халькопиритовая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ассоциация,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(3) заключительный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гипергенный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этап окисления.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каждого этапа характерен определенный набор рудных и нерудных гидротермальных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минералов, которые последовательно сменяют друг друга в процессе формирования рудных тел.  Наибольшее развитие гидротермальные нерудные минералы, в частности – карбонаты, имеют на главной стадии рудообразования.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была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ыявлена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приуроченность серебряной минерализации 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ранней стадии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главного рудного этапа —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полиметаллической,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затем серебро входит в состав борнита 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гипергенном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этапе (борнит-халькозиновая ассоциация)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32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крупных месторождениях типа манто в Чили, например лас </a:t>
            </a:r>
            <a:r>
              <a:rPr lang="ru-RU" baseline="0" dirty="0" err="1" smtClean="0"/>
              <a:t>люсес</a:t>
            </a:r>
            <a:r>
              <a:rPr lang="ru-RU" baseline="0" dirty="0" smtClean="0"/>
              <a:t>, установлены схожие этапы образования руд с практически аналогичными минеральными ассоциациями, где на главной стадии рудообразования также преобладает карбонат. На микрофотографиях наблюдаются аналогичные взаимоотношения минералов, что и на проявлении </a:t>
            </a:r>
            <a:r>
              <a:rPr lang="ru-RU" baseline="0" dirty="0" err="1" smtClean="0"/>
              <a:t>Агынджа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08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Беря в пример еще несколько месторождений типа манто мы видим,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рудные тела на них также образуются начиная с пирита в сопровождении определенного набора нерудных минералов, продолжая халькопиритом и борнитом и завершая халькозином и затем кислородсодержащими вторичными медными минералами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72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Неоднородность распределения рудных минералов по участку Виктория и его сложное геологическое и тектоническое строение послужило предпосылкой установления возможной связи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определенными разрывными нарушениями, то есть с определенными тектоническими этапами развития региона.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первом этапе произошло образование первичной пирит-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халькопиритовой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ассоциации в интрузивных породах, которые частично перераспределились в межслоевых разломах и трещинах. Затем 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инералы полиметаллической ассоциации,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которая определена как начальная стадия главного этапа рудообразования,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начинают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образовывать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наиболее богатые скопления в разломах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конского хвоста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Таким образом предполагается,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начальная стадия главного рудного этапа на участке Виктория начала свое формирование в процессе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правосдвиговых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перемещений, которые, происходили на втором этапе сжатия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территории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субмеридиональным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сжатием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субгоризонтальным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растяжением). Эту теорию также подтверждают микроструктуры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кинематическими индикаторами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прозрачно-полированных шлифах. На 3 тектоническом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этапе образуется правый сдвиг северо-восточного простирания, через который в дальнейшем поступает халькопирит-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борнитовое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откладывается в том числе в разломах конского хвоста уже на этапе растяжений, который следует вслед за этапом сжатия по результатам структурных исследований рядом авторов. В местах пересечения разломов в дальнейшем из-за свободной циркуляции растворов образовались массивные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гипергенные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борнитовые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704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Garamond" panose="02020404030301010803" pitchFamily="18" charset="0"/>
              </a:rPr>
              <a:t>Минеральные ассоциации, последовательность их образования схожи с эталонными чилийскими аналогами типа манто, что позволяет рассматривать </a:t>
            </a:r>
            <a:r>
              <a:rPr lang="ru-RU" dirty="0" err="1" smtClean="0">
                <a:latin typeface="Garamond" panose="02020404030301010803" pitchFamily="18" charset="0"/>
              </a:rPr>
              <a:t>Агынджу</a:t>
            </a:r>
            <a:r>
              <a:rPr lang="ru-RU" dirty="0" smtClean="0">
                <a:latin typeface="Garamond" panose="02020404030301010803" pitchFamily="18" charset="0"/>
              </a:rPr>
              <a:t> и участок Виктория как перспективный объект с выявлением промышленно значимых рудных тел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Рудопроявление</a:t>
            </a:r>
            <a:r>
              <a:rPr lang="ru-RU" baseline="0" dirty="0" smtClean="0"/>
              <a:t> локализовано в вулканогенно-осадочной </a:t>
            </a:r>
            <a:r>
              <a:rPr lang="ru-RU" baseline="0" dirty="0" err="1" smtClean="0"/>
              <a:t>островодужной</a:t>
            </a:r>
            <a:r>
              <a:rPr lang="ru-RU" baseline="0" dirty="0" smtClean="0"/>
              <a:t> толще, которая представляет собой </a:t>
            </a:r>
            <a:r>
              <a:rPr lang="ru-RU" baseline="0" dirty="0" err="1" smtClean="0"/>
              <a:t>переслаивание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трахиандезитов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трахибазальтов</a:t>
            </a:r>
            <a:r>
              <a:rPr lang="ru-RU" baseline="0" dirty="0" smtClean="0"/>
              <a:t> и песчаников. Толща прорывается дайками долеритов и субвулканическими телами трахитов </a:t>
            </a:r>
            <a:r>
              <a:rPr lang="ru-RU" baseline="0" dirty="0" err="1" smtClean="0"/>
              <a:t>валанжинского</a:t>
            </a:r>
            <a:r>
              <a:rPr lang="ru-RU" baseline="0" dirty="0" smtClean="0"/>
              <a:t> возраста. На рудопроявлении по результатам поисковых работ 2022-2025 года на нескольких наиболее перспективных участках были оконтурены потенциальные рудные тела, в большинстве случаев имеющие выдержанную пластовую форму, за исключением рудных тел участка Виктория, отличающийся сложным геологическим строением. В данном докладе я как раз более подробно остановлюсь на нем. Участок является наиболее </a:t>
            </a:r>
            <a:r>
              <a:rPr lang="ru-RU" baseline="0" dirty="0" err="1" smtClean="0"/>
              <a:t>опоискованным</a:t>
            </a:r>
            <a:r>
              <a:rPr lang="ru-RU" baseline="0" dirty="0" smtClean="0"/>
              <a:t> буровыми работами 23-24 года, и в его пределах широко развиты богатые руды с содержаниями меди до 44%.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3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Руды </a:t>
            </a:r>
            <a:r>
              <a:rPr lang="ru-RU" baseline="0" dirty="0"/>
              <a:t>на </a:t>
            </a:r>
            <a:r>
              <a:rPr lang="ru-RU" baseline="0" dirty="0" smtClean="0"/>
              <a:t>данном </a:t>
            </a:r>
            <a:r>
              <a:rPr lang="ru-RU" baseline="0" dirty="0"/>
              <a:t>участке были открыты в 2022 году в ходе поисковых работ компанией </a:t>
            </a:r>
            <a:r>
              <a:rPr lang="ru-RU" baseline="0" dirty="0" err="1"/>
              <a:t>Голд</a:t>
            </a:r>
            <a:r>
              <a:rPr lang="ru-RU" baseline="0" dirty="0"/>
              <a:t> </a:t>
            </a:r>
            <a:r>
              <a:rPr lang="ru-RU" baseline="0" dirty="0" err="1"/>
              <a:t>Майнинг</a:t>
            </a:r>
            <a:r>
              <a:rPr lang="ru-RU" baseline="0" dirty="0"/>
              <a:t>. Участок </a:t>
            </a:r>
            <a:r>
              <a:rPr lang="ru-RU" baseline="0" dirty="0" smtClean="0"/>
              <a:t>сложен </a:t>
            </a:r>
            <a:r>
              <a:rPr lang="ru-RU" baseline="0" dirty="0"/>
              <a:t>преимущественно </a:t>
            </a:r>
            <a:r>
              <a:rPr lang="ru-RU" baseline="0" dirty="0" err="1" smtClean="0"/>
              <a:t>трахиандезитами</a:t>
            </a:r>
            <a:r>
              <a:rPr lang="ru-RU" baseline="0" dirty="0" smtClean="0"/>
              <a:t> с прослоями песчаников и линзами </a:t>
            </a:r>
            <a:r>
              <a:rPr lang="ru-RU" baseline="0" dirty="0" err="1" smtClean="0"/>
              <a:t>трахибазальтов</a:t>
            </a:r>
            <a:r>
              <a:rPr lang="ru-RU" baseline="0" dirty="0" smtClean="0"/>
              <a:t>. </a:t>
            </a:r>
            <a:r>
              <a:rPr lang="ru-RU" baseline="0" dirty="0"/>
              <a:t>Широко развиты интрузивные образования: в западной части участка локализуется небольшое </a:t>
            </a:r>
            <a:r>
              <a:rPr lang="ru-RU" baseline="0" dirty="0" err="1"/>
              <a:t>штокообразное</a:t>
            </a:r>
            <a:r>
              <a:rPr lang="ru-RU" baseline="0" dirty="0"/>
              <a:t> тело </a:t>
            </a:r>
            <a:r>
              <a:rPr lang="ru-RU" baseline="0" dirty="0" smtClean="0"/>
              <a:t>диоритов, </a:t>
            </a:r>
            <a:r>
              <a:rPr lang="ru-RU" baseline="0" dirty="0"/>
              <a:t>по всему участку развиты </a:t>
            </a:r>
            <a:r>
              <a:rPr lang="ru-RU" baseline="0" dirty="0" err="1"/>
              <a:t>субмеридианальные</a:t>
            </a:r>
            <a:r>
              <a:rPr lang="ru-RU" baseline="0" dirty="0"/>
              <a:t> дайки долеритов и субвулканические тела трахитов мелового </a:t>
            </a:r>
            <a:r>
              <a:rPr lang="ru-RU" baseline="0" dirty="0" smtClean="0"/>
              <a:t>возраста </a:t>
            </a:r>
            <a:r>
              <a:rPr lang="ru-RU" baseline="0" dirty="0"/>
              <a:t>Помимо вытянутых </a:t>
            </a:r>
            <a:r>
              <a:rPr lang="ru-RU" baseline="0" dirty="0" smtClean="0"/>
              <a:t>тел трахитов </a:t>
            </a:r>
            <a:r>
              <a:rPr lang="ru-RU" baseline="0" dirty="0"/>
              <a:t>в западной части участка развито крупное </a:t>
            </a:r>
            <a:r>
              <a:rPr lang="ru-RU" baseline="0" dirty="0" err="1"/>
              <a:t>штокообразное</a:t>
            </a:r>
            <a:r>
              <a:rPr lang="ru-RU" baseline="0" dirty="0"/>
              <a:t> тело трахитов. </a:t>
            </a:r>
            <a:r>
              <a:rPr lang="ru-RU" baseline="0" dirty="0" smtClean="0"/>
              <a:t>Участок отличается наиболее проявленной тектоникой: на нем </a:t>
            </a:r>
            <a:r>
              <a:rPr lang="ru-RU" baseline="0" dirty="0"/>
              <a:t>выделяется серия разновозрастных разрывных нарушений: самая ранняя –  межпластовые </a:t>
            </a:r>
            <a:r>
              <a:rPr lang="ru-RU" baseline="0" dirty="0" err="1"/>
              <a:t>дизъюнктивы</a:t>
            </a:r>
            <a:r>
              <a:rPr lang="ru-RU" baseline="0" dirty="0"/>
              <a:t> в пределах вулканогенно-осадочных пород </a:t>
            </a:r>
            <a:r>
              <a:rPr lang="ru-RU" baseline="0" dirty="0" err="1"/>
              <a:t>взбросовой</a:t>
            </a:r>
            <a:r>
              <a:rPr lang="ru-RU" baseline="0" dirty="0"/>
              <a:t> кинематики, часто маркируются </a:t>
            </a:r>
            <a:r>
              <a:rPr lang="ru-RU" baseline="0" dirty="0" err="1"/>
              <a:t>брекчированными</a:t>
            </a:r>
            <a:r>
              <a:rPr lang="ru-RU" baseline="0" dirty="0"/>
              <a:t> или </a:t>
            </a:r>
            <a:r>
              <a:rPr lang="ru-RU" baseline="0" dirty="0" err="1"/>
              <a:t>рассланцованными</a:t>
            </a:r>
            <a:r>
              <a:rPr lang="ru-RU" baseline="0" dirty="0"/>
              <a:t> контактами песчаников и </a:t>
            </a:r>
            <a:r>
              <a:rPr lang="ru-RU" baseline="0" dirty="0" err="1"/>
              <a:t>трахиандезитов</a:t>
            </a:r>
            <a:r>
              <a:rPr lang="ru-RU" baseline="0" dirty="0"/>
              <a:t>. Более молодой правый сдвиг </a:t>
            </a:r>
            <a:r>
              <a:rPr lang="ru-RU" baseline="0" dirty="0" err="1"/>
              <a:t>субширотного</a:t>
            </a:r>
            <a:r>
              <a:rPr lang="ru-RU" baseline="0" dirty="0"/>
              <a:t> простирания на своем окончании образует серию </a:t>
            </a:r>
            <a:r>
              <a:rPr lang="ru-RU" baseline="0" dirty="0" smtClean="0"/>
              <a:t>взбросов </a:t>
            </a:r>
            <a:r>
              <a:rPr lang="ru-RU" baseline="0" dirty="0"/>
              <a:t>структуры «конского хвоста», в </a:t>
            </a:r>
            <a:r>
              <a:rPr lang="ru-RU" baseline="0" dirty="0" smtClean="0"/>
              <a:t>которых </a:t>
            </a:r>
            <a:r>
              <a:rPr lang="ru-RU" baseline="0" dirty="0"/>
              <a:t>локализуются </a:t>
            </a:r>
            <a:r>
              <a:rPr lang="ru-RU" baseline="0" dirty="0" smtClean="0"/>
              <a:t>большинство рудных тел. Завершающим является </a:t>
            </a:r>
            <a:r>
              <a:rPr lang="ru-RU" baseline="0" dirty="0"/>
              <a:t>правый сдвиг северо-восточного простирания. В нем, расположено рудное тело, которое прослежено на глубину 150 </a:t>
            </a:r>
            <a:r>
              <a:rPr lang="ru-RU" baseline="0" dirty="0" smtClean="0"/>
              <a:t>метров. На слайде отмечена линия разреза, который будет показан далее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5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приведен разрез по буровому</a:t>
            </a:r>
            <a:r>
              <a:rPr lang="ru-RU" baseline="0" dirty="0" smtClean="0"/>
              <a:t> профилю В1, н</a:t>
            </a:r>
            <a:r>
              <a:rPr lang="ru-RU" dirty="0" smtClean="0"/>
              <a:t>а</a:t>
            </a:r>
            <a:r>
              <a:rPr lang="ru-RU" baseline="0" dirty="0" smtClean="0"/>
              <a:t> котором показано</a:t>
            </a:r>
            <a:r>
              <a:rPr lang="ru-RU" baseline="0" dirty="0"/>
              <a:t>, что рудные </a:t>
            </a:r>
            <a:r>
              <a:rPr lang="ru-RU" baseline="0" dirty="0" smtClean="0"/>
              <a:t>тела в разломах конского хвоста приобретают </a:t>
            </a:r>
            <a:r>
              <a:rPr lang="ru-RU" baseline="0" dirty="0" err="1" smtClean="0"/>
              <a:t>дуплексовидную</a:t>
            </a:r>
            <a:r>
              <a:rPr lang="ru-RU" baseline="0" dirty="0" smtClean="0"/>
              <a:t> форму и падают </a:t>
            </a:r>
            <a:r>
              <a:rPr lang="ru-RU" baseline="0" dirty="0"/>
              <a:t>на </a:t>
            </a:r>
            <a:r>
              <a:rPr lang="ru-RU" baseline="0" dirty="0" smtClean="0"/>
              <a:t>юго-запад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7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участке Виктория установлено несколько текстурных типов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массивный, вкрапленный, прожилковый и прожилково-вкрапленный. На участке Виктория самым распространенным текстурным типом руд являются прожилковый, в меньшей степени развито вкрапленное и массивное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3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</a:t>
            </a:r>
            <a:r>
              <a:rPr lang="ru-RU" baseline="0" dirty="0"/>
              <a:t> ходе изучения минерального состава </a:t>
            </a:r>
            <a:r>
              <a:rPr lang="ru-RU" baseline="0" dirty="0" smtClean="0"/>
              <a:t>руд в отраженном свете и с помощью сканирующего электронного микроскопа </a:t>
            </a:r>
            <a:r>
              <a:rPr lang="ru-RU" baseline="0" dirty="0"/>
              <a:t>на участке Виктория </a:t>
            </a:r>
            <a:r>
              <a:rPr lang="ru-RU" baseline="0" dirty="0" smtClean="0"/>
              <a:t>были </a:t>
            </a:r>
            <a:r>
              <a:rPr lang="ru-RU" baseline="0" dirty="0"/>
              <a:t>выделены следующие минеральные ассоциации, последовательно сменяющие друг друга: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перечислить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2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Халькопирит-пиритовая минерализация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развита преимущественно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штокообразном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диоритов и реже - в крупных телах трахитов , прорывающие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толщу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трахиандезитов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Минерализация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имеет вкрапленный характер, представлена первыми генерациями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субидиоморфных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зерен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пирита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 меньшей степени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гематита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магнетита, сфалерита,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рутила.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Зерна имеют размер 0.1–1 мм, развиты в породе равномерно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Самые распространенные нерудные минералы в ассоциации – кварц, хлорит и серицит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33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Полиметаллическая ассоциация развита в виде вкрапленников по прожилкам и основной массе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брекчированных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трахиандезитов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трахитов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представлена, преимущественно, халькопиритом, пиритом и сфалеритом вторых генераций, а также галенитом первой генерации. В меньшей степени развиты блеклые руды и игольчатые зерна гематита. Минералы данной ассоциации часто замещают пирит первой генерации из халькопирит-пиритовой ассоциации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данной ассоциации также впервые появляется серебренная минерализация, которая представлена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акантитом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аргентотеннантитом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аргентотетраэдритом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Минералы серебра встречаются в виде  тонкой вкрапленности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прожилков (до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0,1 мм) в халькопирите и пирите полиметаллической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ассоциации, 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также образуют натечные агрегаты на минералах ранней пирит-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халькопиритовой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ассоциации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58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жильных нерудных минералов в больших количествах появляется карбонат, в большинстве случаев – кальцит, но также встречается доломит. Карбонаты вместе с рудными минералами развиваются по хлоритовым прожилкам, сопровождая рудную медную минерализацию. Этап образования карбонатных прожилков является более поздним по отношению к прожилкам хлорита, которые характерны для более ранней халькопирит-пиритовой ассоциации. Для кальцита характерна небольшая примесь марганца и железа.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55739-D6D5-4A1B-A438-6B1E16BA9E4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2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620A-A13A-4689-A54C-B4B7DD03C8D2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9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EA95D-5C86-4EED-B36E-DEB4E07B7AFB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9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7BDF-CCCF-4A85-9B7E-AAAA0022B42A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4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2A5A-0762-454F-9BA3-4B044939FF1E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8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628-75E0-428C-A7C4-AF9C10AB879E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7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5A8A9-9091-4ECB-9D52-52FF19E21655}" type="datetime1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3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A2DE-D464-4EE7-9697-74BB432B7B5B}" type="datetime1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07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0BAC-7E76-4777-AF78-6DCA1C234075}" type="datetime1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76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99E6-F593-408B-B317-529B6498E816}" type="datetime1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42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3ED1B-D1E0-4015-BDAE-7B4B572B50E2}" type="datetime1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25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CEAC-FAA4-407A-91E2-DB0FDF8BA121}" type="datetime1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E3F09-FDB0-48FE-8190-C36D40DF15D0}" type="datetime1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A303-2F1F-4DF1-92DC-5DF532DE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1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8">
            <a:alpha val="2745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31">
                        <a14:foregroundMark x1="77677" y1="58239" x2="77677" y2="58239"/>
                        <a14:foregroundMark x1="57539" y1="55682" x2="57539" y2="55682"/>
                        <a14:foregroundMark x1="56633" y1="69957" x2="56633" y2="69957"/>
                        <a14:foregroundMark x1="54608" y1="92969" x2="54608" y2="92969"/>
                        <a14:foregroundMark x1="36121" y1="97159" x2="36121" y2="97159"/>
                        <a14:foregroundMark x1="15131" y1="44602" x2="15131" y2="44602"/>
                        <a14:foregroundMark x1="53117" y1="39347" x2="53117" y2="39347"/>
                        <a14:foregroundMark x1="11401" y1="25994" x2="11401" y2="25994"/>
                        <a14:foregroundMark x1="12200" y1="57813" x2="12200" y2="57813"/>
                        <a14:foregroundMark x1="13905" y1="78693" x2="13905" y2="78693"/>
                        <a14:foregroundMark x1="49494" y1="67259" x2="49494" y2="67259"/>
                        <a14:foregroundMark x1="11295" y1="72869" x2="11295" y2="72869"/>
                        <a14:foregroundMark x1="8045" y1="49858" x2="8045" y2="49858"/>
                        <a14:foregroundMark x1="3783" y1="40554" x2="3783" y2="40554"/>
                        <a14:foregroundMark x1="6713" y1="28338" x2="6713" y2="28338"/>
                        <a14:foregroundMark x1="7246" y1="22230" x2="7246" y2="22230"/>
                        <a14:foregroundMark x1="2504" y1="17543" x2="2504" y2="17543"/>
                        <a14:foregroundMark x1="21204" y1="96449" x2="21204" y2="96449"/>
                        <a14:foregroundMark x1="2877" y1="78693" x2="2877" y2="78693"/>
                        <a14:foregroundMark x1="39478" y1="21449" x2="39478" y2="21449"/>
                        <a14:foregroundMark x1="34097" y1="28338" x2="34097" y2="28338"/>
                        <a14:foregroundMark x1="77357" y1="79119" x2="77357" y2="79119"/>
                        <a14:foregroundMark x1="75653" y1="95241" x2="75653" y2="95241"/>
                        <a14:foregroundMark x1="71018" y1="98509" x2="71018" y2="98509"/>
                        <a14:foregroundMark x1="49281" y1="74503" x2="49281" y2="74503"/>
                        <a14:foregroundMark x1="50400" y1="70597" x2="50400" y2="70597"/>
                        <a14:foregroundMark x1="2770" y1="98366" x2="2770" y2="98366"/>
                        <a14:foregroundMark x1="58071" y1="46094" x2="58071" y2="46094"/>
                        <a14:foregroundMark x1="26425" y1="48509" x2="26425" y2="4850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53010" y="2619010"/>
            <a:ext cx="4844560" cy="3633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31">
                        <a14:foregroundMark x1="77677" y1="58239" x2="77677" y2="58239"/>
                        <a14:foregroundMark x1="57539" y1="55682" x2="57539" y2="55682"/>
                        <a14:foregroundMark x1="56633" y1="69957" x2="56633" y2="69957"/>
                        <a14:foregroundMark x1="54608" y1="92969" x2="54608" y2="92969"/>
                        <a14:foregroundMark x1="36121" y1="97159" x2="36121" y2="97159"/>
                        <a14:foregroundMark x1="15131" y1="44602" x2="15131" y2="44602"/>
                        <a14:foregroundMark x1="53117" y1="39347" x2="53117" y2="39347"/>
                        <a14:foregroundMark x1="11401" y1="25994" x2="11401" y2="25994"/>
                        <a14:foregroundMark x1="12200" y1="57813" x2="12200" y2="57813"/>
                        <a14:foregroundMark x1="13905" y1="78693" x2="13905" y2="78693"/>
                        <a14:foregroundMark x1="49494" y1="67259" x2="49494" y2="67259"/>
                        <a14:foregroundMark x1="11295" y1="72869" x2="11295" y2="72869"/>
                        <a14:foregroundMark x1="8045" y1="49858" x2="8045" y2="49858"/>
                        <a14:foregroundMark x1="3783" y1="40554" x2="3783" y2="40554"/>
                        <a14:foregroundMark x1="6713" y1="28338" x2="6713" y2="28338"/>
                        <a14:foregroundMark x1="7246" y1="22230" x2="7246" y2="22230"/>
                        <a14:foregroundMark x1="2504" y1="17543" x2="2504" y2="17543"/>
                        <a14:foregroundMark x1="21204" y1="96449" x2="21204" y2="96449"/>
                        <a14:foregroundMark x1="2877" y1="78693" x2="2877" y2="78693"/>
                        <a14:foregroundMark x1="39478" y1="21449" x2="39478" y2="21449"/>
                        <a14:foregroundMark x1="34097" y1="28338" x2="34097" y2="28338"/>
                        <a14:foregroundMark x1="77357" y1="79119" x2="77357" y2="79119"/>
                        <a14:foregroundMark x1="75653" y1="95241" x2="75653" y2="95241"/>
                        <a14:foregroundMark x1="71018" y1="98509" x2="71018" y2="98509"/>
                        <a14:foregroundMark x1="49281" y1="74503" x2="49281" y2="74503"/>
                        <a14:foregroundMark x1="50400" y1="70597" x2="50400" y2="70597"/>
                        <a14:foregroundMark x1="2770" y1="98366" x2="2770" y2="98366"/>
                        <a14:foregroundMark x1="58071" y1="46094" x2="58071" y2="46094"/>
                        <a14:foregroundMark x1="26425" y1="48509" x2="26425" y2="48509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5570" y="544025"/>
            <a:ext cx="4844560" cy="36334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4116" y="2257581"/>
            <a:ext cx="7883769" cy="2387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Garamond" panose="02020404030301010803" pitchFamily="18" charset="0"/>
              </a:rPr>
              <a:t>Рудные минеральные ассоциации и структурная позиция </a:t>
            </a:r>
            <a:r>
              <a:rPr lang="ru-RU" sz="3200" b="1" dirty="0" err="1" smtClean="0">
                <a:latin typeface="Garamond" panose="02020404030301010803" pitchFamily="18" charset="0"/>
              </a:rPr>
              <a:t>Cu-Ag</a:t>
            </a:r>
            <a:r>
              <a:rPr lang="ru-RU" sz="3200" b="1" dirty="0" smtClean="0">
                <a:latin typeface="Garamond" panose="02020404030301010803" pitchFamily="18" charset="0"/>
              </a:rPr>
              <a:t> </a:t>
            </a:r>
            <a:r>
              <a:rPr lang="ru-RU" sz="3200" b="1" dirty="0" err="1" smtClean="0">
                <a:latin typeface="Garamond" panose="02020404030301010803" pitchFamily="18" charset="0"/>
              </a:rPr>
              <a:t>оруденения</a:t>
            </a:r>
            <a:r>
              <a:rPr lang="ru-RU" sz="3200" b="1" dirty="0" smtClean="0">
                <a:latin typeface="Garamond" panose="02020404030301010803" pitchFamily="18" charset="0"/>
              </a:rPr>
              <a:t> типа чилийского манто на проявлении </a:t>
            </a:r>
            <a:r>
              <a:rPr lang="ru-RU" sz="3200" b="1" dirty="0" err="1">
                <a:latin typeface="Garamond" panose="02020404030301010803" pitchFamily="18" charset="0"/>
              </a:rPr>
              <a:t>Агынджа</a:t>
            </a:r>
            <a:r>
              <a:rPr lang="ru-RU" sz="3200" b="1" dirty="0">
                <a:latin typeface="Garamond" panose="02020404030301010803" pitchFamily="18" charset="0"/>
              </a:rPr>
              <a:t> (</a:t>
            </a:r>
            <a:r>
              <a:rPr lang="ru-RU" sz="3200" b="1" dirty="0" err="1">
                <a:latin typeface="Garamond" panose="02020404030301010803" pitchFamily="18" charset="0"/>
              </a:rPr>
              <a:t>Момский</a:t>
            </a:r>
            <a:r>
              <a:rPr lang="ru-RU" sz="3200" b="1" dirty="0">
                <a:latin typeface="Garamond" panose="02020404030301010803" pitchFamily="18" charset="0"/>
              </a:rPr>
              <a:t> хребет, Северо-Восток Якутии) </a:t>
            </a:r>
            <a:endParaRPr lang="ru-RU" sz="3200" dirty="0"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904" y="4819962"/>
            <a:ext cx="7070768" cy="45798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Федосеева Кристина Александровна</a:t>
            </a:r>
            <a:r>
              <a:rPr lang="ru-RU" dirty="0" smtClean="0">
                <a:latin typeface="Garamond" panose="02020404030301010803" pitchFamily="18" charset="0"/>
              </a:rPr>
              <a:t>, Трифонов Иван Владимирович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8" name="AutoShape 2" descr="Геовектор"/>
          <p:cNvSpPr>
            <a:spLocks noChangeAspect="1" noChangeArrowheads="1"/>
          </p:cNvSpPr>
          <p:nvPr/>
        </p:nvSpPr>
        <p:spPr bwMode="auto">
          <a:xfrm>
            <a:off x="173673" y="-144463"/>
            <a:ext cx="286702" cy="28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76" y="142240"/>
            <a:ext cx="1288136" cy="1742101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20" y="465431"/>
            <a:ext cx="3603529" cy="109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72" y="289670"/>
            <a:ext cx="2237517" cy="145623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742045" y="6400020"/>
            <a:ext cx="7070768" cy="457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Garamond" panose="02020404030301010803" pitchFamily="18" charset="0"/>
              </a:rPr>
              <a:t>г. Санкт-Петербург</a:t>
            </a:r>
            <a:endParaRPr lang="ru-RU" sz="2000" dirty="0">
              <a:latin typeface="Garamond" panose="02020404030301010803" pitchFamily="18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82520" y="-7783"/>
            <a:ext cx="7529857" cy="79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Garamond" panose="02020404030301010803" pitchFamily="18" charset="0"/>
              </a:rPr>
              <a:t>Полиметаллическая ассоциация</a:t>
            </a:r>
            <a:endParaRPr lang="ru-RU" sz="4000" b="1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/>
          <a:stretch/>
        </p:blipFill>
        <p:spPr>
          <a:xfrm>
            <a:off x="0" y="792702"/>
            <a:ext cx="4765040" cy="32981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4216491"/>
            <a:ext cx="5816599" cy="2662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4098177"/>
            <a:ext cx="314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Халькопирит-кальцитовый прожилок с более ранним хлоритом в зальбанде прожилка в </a:t>
            </a:r>
            <a:r>
              <a:rPr lang="ru-RU" dirty="0" err="1" smtClean="0">
                <a:latin typeface="Garamond" panose="02020404030301010803" pitchFamily="18" charset="0"/>
              </a:rPr>
              <a:t>трахиандезите</a:t>
            </a:r>
            <a:r>
              <a:rPr lang="ru-RU" dirty="0" smtClean="0">
                <a:latin typeface="Garamond" panose="02020404030301010803" pitchFamily="18" charset="0"/>
              </a:rPr>
              <a:t>. Фото без анализатора.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42400" y="4098177"/>
            <a:ext cx="314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Garamond" panose="02020404030301010803" pitchFamily="18" charset="0"/>
              </a:rPr>
              <a:t>Кальцит, секущий более ранний хлорит. Фото без анализатора.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2400" y="5720075"/>
            <a:ext cx="314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Garamond" panose="02020404030301010803" pitchFamily="18" charset="0"/>
              </a:rPr>
              <a:t>Керн с халькопирит-кальцитовой жилой в </a:t>
            </a:r>
            <a:r>
              <a:rPr lang="ru-RU" dirty="0" err="1" smtClean="0">
                <a:latin typeface="Garamond" panose="02020404030301010803" pitchFamily="18" charset="0"/>
              </a:rPr>
              <a:t>брекчированном</a:t>
            </a:r>
            <a:r>
              <a:rPr lang="ru-RU" dirty="0" smtClean="0">
                <a:latin typeface="Garamond" panose="02020404030301010803" pitchFamily="18" charset="0"/>
              </a:rPr>
              <a:t> трахите. Отраженный свет.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3799" y="5575505"/>
            <a:ext cx="353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Формула кальцита по данным СЭМ-ЭДС:</a:t>
            </a:r>
          </a:p>
          <a:p>
            <a:pPr algn="ctr"/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Ca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0.65-0.8</a:t>
            </a:r>
            <a:r>
              <a:rPr lang="en-US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Mn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0.02-0.05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Fe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0.02-0.1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CO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68" y="784920"/>
            <a:ext cx="4417731" cy="3305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0886" l="10613" r="98712">
                        <a14:backgroundMark x1="29264" y1="42779" x2="29264" y2="42779"/>
                        <a14:backgroundMark x1="24294" y1="40716" x2="24294" y2="4071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1" r="16476" b="18314"/>
          <a:stretch/>
        </p:blipFill>
        <p:spPr>
          <a:xfrm rot="16200000">
            <a:off x="5069422" y="559592"/>
            <a:ext cx="2552046" cy="28576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7641" y="3034822"/>
            <a:ext cx="255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Х</a:t>
            </a:r>
            <a:r>
              <a:rPr lang="ru-RU" dirty="0" smtClean="0">
                <a:latin typeface="Garamond" panose="02020404030301010803" pitchFamily="18" charset="0"/>
              </a:rPr>
              <a:t>алькопирит в кальцитовом прожилке.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t="3572"/>
          <a:stretch/>
        </p:blipFill>
        <p:spPr>
          <a:xfrm>
            <a:off x="-31521" y="-5830"/>
            <a:ext cx="4322381" cy="2884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18" y="1655971"/>
            <a:ext cx="6026866" cy="324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801" y="140007"/>
            <a:ext cx="6088199" cy="956930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 smtClean="0">
                <a:latin typeface="Garamond" panose="02020404030301010803" pitchFamily="18" charset="0"/>
              </a:rPr>
              <a:t>Борнит-</a:t>
            </a:r>
            <a:r>
              <a:rPr lang="ru-RU" sz="4000" b="1" dirty="0" err="1" smtClean="0">
                <a:latin typeface="Garamond" panose="02020404030301010803" pitchFamily="18" charset="0"/>
              </a:rPr>
              <a:t>халькопиритовая</a:t>
            </a:r>
            <a:r>
              <a:rPr lang="ru-RU" sz="4000" b="1" dirty="0" smtClean="0">
                <a:latin typeface="Garamond" panose="02020404030301010803" pitchFamily="18" charset="0"/>
              </a:rPr>
              <a:t> </a:t>
            </a:r>
            <a:r>
              <a:rPr lang="ru-RU" sz="4000" b="1" dirty="0">
                <a:latin typeface="Garamond" panose="02020404030301010803" pitchFamily="18" charset="0"/>
              </a:rPr>
              <a:t>ассоциация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54">
                        <a14:backgroundMark x1="27757" y1="81061" x2="27757" y2="81061"/>
                        <a14:backgroundMark x1="33840" y1="82424" x2="33840" y2="82424"/>
                        <a14:backgroundMark x1="44106" y1="82424" x2="44106" y2="8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" r="1962"/>
          <a:stretch/>
        </p:blipFill>
        <p:spPr>
          <a:xfrm>
            <a:off x="8232168" y="3617694"/>
            <a:ext cx="3840283" cy="2596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728961" y="2094255"/>
            <a:ext cx="353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err="1" smtClean="0">
                <a:latin typeface="Garamond" panose="02020404030301010803" pitchFamily="18" charset="0"/>
              </a:rPr>
              <a:t>Интерстиция</a:t>
            </a:r>
            <a:r>
              <a:rPr lang="ru-RU" sz="1600" dirty="0" smtClean="0">
                <a:latin typeface="Garamond" panose="02020404030301010803" pitchFamily="18" charset="0"/>
              </a:rPr>
              <a:t>, выполненная халькопирит-</a:t>
            </a:r>
            <a:r>
              <a:rPr lang="ru-RU" sz="1600" dirty="0" err="1" smtClean="0">
                <a:latin typeface="Garamond" panose="02020404030301010803" pitchFamily="18" charset="0"/>
              </a:rPr>
              <a:t>борнитовыми</a:t>
            </a:r>
            <a:r>
              <a:rPr lang="ru-RU" sz="1600" dirty="0" smtClean="0">
                <a:latin typeface="Garamond" panose="02020404030301010803" pitchFamily="18" charset="0"/>
              </a:rPr>
              <a:t> срастаниями </a:t>
            </a:r>
            <a:r>
              <a:rPr lang="ru-RU" sz="1600" dirty="0">
                <a:latin typeface="Garamond" panose="02020404030301010803" pitchFamily="18" charset="0"/>
              </a:rPr>
              <a:t>с гематитом в </a:t>
            </a:r>
            <a:r>
              <a:rPr lang="ru-RU" sz="1600" dirty="0" err="1" smtClean="0">
                <a:latin typeface="Garamond" panose="02020404030301010803" pitchFamily="18" charset="0"/>
              </a:rPr>
              <a:t>карбонатизированном</a:t>
            </a:r>
            <a:r>
              <a:rPr lang="ru-RU" sz="1600" dirty="0" smtClean="0">
                <a:latin typeface="Garamond" panose="02020404030301010803" pitchFamily="18" charset="0"/>
              </a:rPr>
              <a:t> </a:t>
            </a:r>
            <a:r>
              <a:rPr lang="ru-RU" sz="1600" dirty="0" err="1">
                <a:latin typeface="Garamond" panose="02020404030301010803" pitchFamily="18" charset="0"/>
              </a:rPr>
              <a:t>трахиандезите</a:t>
            </a:r>
            <a:r>
              <a:rPr lang="ru-RU" sz="1600" dirty="0">
                <a:latin typeface="Garamond" panose="02020404030301010803" pitchFamily="18" charset="0"/>
              </a:rPr>
              <a:t>. Борнит с пластинками халькопирита-4.</a:t>
            </a:r>
          </a:p>
          <a:p>
            <a:pPr algn="r"/>
            <a:r>
              <a:rPr lang="ru-RU" sz="1600" dirty="0">
                <a:latin typeface="Garamond" panose="02020404030301010803" pitchFamily="18" charset="0"/>
              </a:rPr>
              <a:t>Отраженный свет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2621" y="6200485"/>
            <a:ext cx="407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Богатая халькопирит-</a:t>
            </a:r>
            <a:r>
              <a:rPr lang="ru-RU" sz="1600" dirty="0" err="1">
                <a:latin typeface="Garamond" panose="02020404030301010803" pitchFamily="18" charset="0"/>
              </a:rPr>
              <a:t>борнитовая</a:t>
            </a:r>
            <a:r>
              <a:rPr lang="ru-RU" sz="1600" dirty="0">
                <a:latin typeface="Garamond" panose="02020404030301010803" pitchFamily="18" charset="0"/>
              </a:rPr>
              <a:t> </a:t>
            </a:r>
            <a:r>
              <a:rPr lang="ru-RU" sz="1600" dirty="0" smtClean="0">
                <a:latin typeface="Garamond" panose="02020404030301010803" pitchFamily="18" charset="0"/>
              </a:rPr>
              <a:t>минерализация </a:t>
            </a:r>
            <a:r>
              <a:rPr lang="ru-RU" sz="1600" dirty="0">
                <a:latin typeface="Garamond" panose="02020404030301010803" pitchFamily="18" charset="0"/>
              </a:rPr>
              <a:t>в </a:t>
            </a:r>
            <a:r>
              <a:rPr lang="ru-RU" sz="1600" dirty="0" err="1">
                <a:latin typeface="Garamond" panose="02020404030301010803" pitchFamily="18" charset="0"/>
              </a:rPr>
              <a:t>брекчированном</a:t>
            </a:r>
            <a:r>
              <a:rPr lang="ru-RU" sz="1600" dirty="0">
                <a:latin typeface="Garamond" panose="02020404030301010803" pitchFamily="18" charset="0"/>
              </a:rPr>
              <a:t> трахите</a:t>
            </a:r>
            <a:r>
              <a:rPr lang="ru-RU" sz="16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978" y="4115244"/>
            <a:ext cx="3002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aramond" panose="02020404030301010803" pitchFamily="18" charset="0"/>
              </a:rPr>
              <a:t>Cpy</a:t>
            </a:r>
            <a:r>
              <a:rPr lang="en-US" sz="1600" dirty="0">
                <a:latin typeface="Garamond" panose="02020404030301010803" pitchFamily="18" charset="0"/>
              </a:rPr>
              <a:t> – </a:t>
            </a:r>
            <a:r>
              <a:rPr lang="ru-RU" sz="1600" dirty="0">
                <a:latin typeface="Garamond" panose="02020404030301010803" pitchFamily="18" charset="0"/>
              </a:rPr>
              <a:t>халькопирит, </a:t>
            </a:r>
            <a:r>
              <a:rPr lang="en-US" sz="1600" dirty="0" err="1">
                <a:latin typeface="Garamond" panose="02020404030301010803" pitchFamily="18" charset="0"/>
              </a:rPr>
              <a:t>Bn</a:t>
            </a:r>
            <a:r>
              <a:rPr lang="en-US" sz="1600" dirty="0">
                <a:latin typeface="Garamond" panose="02020404030301010803" pitchFamily="18" charset="0"/>
              </a:rPr>
              <a:t> – </a:t>
            </a:r>
            <a:r>
              <a:rPr lang="ru-RU" sz="1600" dirty="0">
                <a:latin typeface="Garamond" panose="02020404030301010803" pitchFamily="18" charset="0"/>
              </a:rPr>
              <a:t>борнит, </a:t>
            </a:r>
            <a:endParaRPr lang="ru-RU" sz="16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1600" dirty="0" smtClean="0">
                <a:latin typeface="Garamond" panose="02020404030301010803" pitchFamily="18" charset="0"/>
              </a:rPr>
              <a:t>Hem </a:t>
            </a:r>
            <a:r>
              <a:rPr lang="en-US" sz="1600" dirty="0">
                <a:latin typeface="Garamond" panose="02020404030301010803" pitchFamily="18" charset="0"/>
              </a:rPr>
              <a:t>- </a:t>
            </a:r>
            <a:r>
              <a:rPr lang="ru-RU" sz="1600" dirty="0">
                <a:latin typeface="Garamond" panose="02020404030301010803" pitchFamily="18" charset="0"/>
              </a:rPr>
              <a:t>гематит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756338"/>
              </p:ext>
            </p:extLst>
          </p:nvPr>
        </p:nvGraphicFramePr>
        <p:xfrm>
          <a:off x="0" y="5318099"/>
          <a:ext cx="6667075" cy="14630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634105">
                  <a:extLst>
                    <a:ext uri="{9D8B030D-6E8A-4147-A177-3AD203B41FA5}">
                      <a16:colId xmlns:a16="http://schemas.microsoft.com/office/drawing/2014/main" val="1998279971"/>
                    </a:ext>
                  </a:extLst>
                </a:gridCol>
                <a:gridCol w="3032970">
                  <a:extLst>
                    <a:ext uri="{9D8B030D-6E8A-4147-A177-3AD203B41FA5}">
                      <a16:colId xmlns:a16="http://schemas.microsoft.com/office/drawing/2014/main" val="979529843"/>
                    </a:ext>
                  </a:extLst>
                </a:gridCol>
              </a:tblGrid>
              <a:tr h="358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aramond" panose="02020404030301010803" pitchFamily="18" charset="0"/>
                        </a:rPr>
                        <a:t>Кристаллохимическая формула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aramond" panose="02020404030301010803" pitchFamily="18" charset="0"/>
                        </a:rPr>
                        <a:t>Название минерала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925579"/>
                  </a:ext>
                </a:extLst>
              </a:tr>
              <a:tr h="358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panose="02020404030301010803" pitchFamily="18" charset="0"/>
                        </a:rPr>
                        <a:t>(Fe</a:t>
                      </a:r>
                      <a:r>
                        <a:rPr lang="en-US" sz="1600" baseline="-25000" dirty="0">
                          <a:effectLst/>
                          <a:latin typeface="Garamond" panose="02020404030301010803" pitchFamily="18" charset="0"/>
                        </a:rPr>
                        <a:t>1.93</a:t>
                      </a:r>
                      <a:r>
                        <a:rPr lang="en-US" sz="1600" dirty="0">
                          <a:effectLst/>
                          <a:latin typeface="Garamond" panose="02020404030301010803" pitchFamily="18" charset="0"/>
                        </a:rPr>
                        <a:t>Ti</a:t>
                      </a:r>
                      <a:r>
                        <a:rPr lang="en-US" sz="1600" baseline="-25000" dirty="0">
                          <a:effectLst/>
                          <a:latin typeface="Garamond" panose="02020404030301010803" pitchFamily="18" charset="0"/>
                        </a:rPr>
                        <a:t>0.1</a:t>
                      </a:r>
                      <a:r>
                        <a:rPr lang="en-US" sz="1600" dirty="0">
                          <a:effectLst/>
                          <a:latin typeface="Garamond" panose="02020404030301010803" pitchFamily="18" charset="0"/>
                        </a:rPr>
                        <a:t>Co</a:t>
                      </a:r>
                      <a:r>
                        <a:rPr lang="en-US" sz="1600" baseline="-25000" dirty="0">
                          <a:effectLst/>
                          <a:latin typeface="Garamond" panose="02020404030301010803" pitchFamily="18" charset="0"/>
                        </a:rPr>
                        <a:t>0.5</a:t>
                      </a:r>
                      <a:r>
                        <a:rPr lang="en-US" sz="1600" dirty="0">
                          <a:effectLst/>
                          <a:latin typeface="Garamond" panose="02020404030301010803" pitchFamily="18" charset="0"/>
                        </a:rPr>
                        <a:t>)O</a:t>
                      </a:r>
                      <a:r>
                        <a:rPr lang="en-US" sz="1600" baseline="-25000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Garamond" panose="02020404030301010803" pitchFamily="18" charset="0"/>
                        </a:rPr>
                        <a:t>гематит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392789"/>
                  </a:ext>
                </a:extLst>
              </a:tr>
              <a:tr h="358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4.75</a:t>
                      </a: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(Fe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0.95</a:t>
                      </a: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Co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0.05</a:t>
                      </a: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)S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3.7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aramond" panose="02020404030301010803" pitchFamily="18" charset="0"/>
                        </a:rPr>
                        <a:t>борнит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279035"/>
                  </a:ext>
                </a:extLst>
              </a:tr>
              <a:tr h="358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(Cu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1.1</a:t>
                      </a: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1.08</a:t>
                      </a: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Co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r>
                        <a:rPr lang="en-US" sz="1600">
                          <a:effectLst/>
                          <a:latin typeface="Garamond" panose="02020404030301010803" pitchFamily="18" charset="0"/>
                        </a:rPr>
                        <a:t>)S</a:t>
                      </a:r>
                      <a:r>
                        <a:rPr lang="en-US" sz="1600" baseline="-2500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aramond" panose="02020404030301010803" pitchFamily="18" charset="0"/>
                        </a:rPr>
                        <a:t>халькопирит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26439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71031" y="2912389"/>
            <a:ext cx="353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aramond" panose="02020404030301010803" pitchFamily="18" charset="0"/>
              </a:rPr>
              <a:t>Образец керна с халькопиритом и борнитом в карбонатном прожилке. 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0860" y="595132"/>
            <a:ext cx="353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Формула кальцита по данным СЭМ-ЭДС:</a:t>
            </a:r>
          </a:p>
          <a:p>
            <a:pPr algn="ctr"/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Ca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0.5-0.62</a:t>
            </a:r>
            <a:r>
              <a:rPr lang="en-US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Mn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0.3-0.4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Fe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0.1-0.2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CO</a:t>
            </a:r>
            <a:r>
              <a:rPr lang="ru-RU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8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285" y="-279477"/>
            <a:ext cx="834644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Garamond" panose="02020404030301010803" pitchFamily="18" charset="0"/>
              </a:rPr>
              <a:t>Халькозин-</a:t>
            </a:r>
            <a:r>
              <a:rPr lang="ru-RU" sz="4000" b="1" dirty="0" err="1">
                <a:latin typeface="Garamond" panose="02020404030301010803" pitchFamily="18" charset="0"/>
              </a:rPr>
              <a:t>борнитовая</a:t>
            </a:r>
            <a:r>
              <a:rPr lang="ru-RU" sz="4000" b="1" dirty="0">
                <a:latin typeface="Garamond" panose="02020404030301010803" pitchFamily="18" charset="0"/>
              </a:rPr>
              <a:t> ассоциация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64840" y="3835917"/>
            <a:ext cx="387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Борнит второй генерации замещает более ранний халькопирит. Отраженный свет</a:t>
            </a:r>
            <a:r>
              <a:rPr lang="ru-RU" sz="1600" dirty="0"/>
              <a:t>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6" t="55407" r="1654"/>
          <a:stretch/>
        </p:blipFill>
        <p:spPr>
          <a:xfrm>
            <a:off x="4164" y="820862"/>
            <a:ext cx="3895453" cy="2959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" b="54929"/>
          <a:stretch/>
        </p:blipFill>
        <p:spPr>
          <a:xfrm>
            <a:off x="8267439" y="841030"/>
            <a:ext cx="3949156" cy="295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28257" y="3869045"/>
            <a:ext cx="3816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Халькозин-</a:t>
            </a:r>
            <a:r>
              <a:rPr lang="ru-RU" sz="1600" dirty="0" err="1">
                <a:latin typeface="Garamond" panose="02020404030301010803" pitchFamily="18" charset="0"/>
              </a:rPr>
              <a:t>борнитовая</a:t>
            </a:r>
            <a:r>
              <a:rPr lang="ru-RU" sz="1600" dirty="0">
                <a:latin typeface="Garamond" panose="02020404030301010803" pitchFamily="18" charset="0"/>
              </a:rPr>
              <a:t> ассоциация с вкрапленным галенитом второй генерации и гематитом. Отраженный свет</a:t>
            </a:r>
            <a:r>
              <a:rPr lang="ru-RU" sz="16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57" y="121694"/>
            <a:ext cx="392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latin typeface="Garamond" panose="02020404030301010803" pitchFamily="18" charset="0"/>
              </a:rPr>
              <a:t>Cpy</a:t>
            </a:r>
            <a:r>
              <a:rPr lang="en-US" sz="1400" dirty="0">
                <a:latin typeface="Garamond" panose="02020404030301010803" pitchFamily="18" charset="0"/>
              </a:rPr>
              <a:t> – </a:t>
            </a:r>
            <a:r>
              <a:rPr lang="ru-RU" sz="1400" dirty="0">
                <a:latin typeface="Garamond" panose="02020404030301010803" pitchFamily="18" charset="0"/>
              </a:rPr>
              <a:t>халькопирит, </a:t>
            </a:r>
            <a:r>
              <a:rPr lang="en-US" sz="1400" dirty="0" err="1">
                <a:latin typeface="Garamond" panose="02020404030301010803" pitchFamily="18" charset="0"/>
              </a:rPr>
              <a:t>Bn</a:t>
            </a:r>
            <a:r>
              <a:rPr lang="en-US" sz="1400" dirty="0">
                <a:latin typeface="Garamond" panose="02020404030301010803" pitchFamily="18" charset="0"/>
              </a:rPr>
              <a:t> – </a:t>
            </a:r>
            <a:r>
              <a:rPr lang="ru-RU" sz="1400" dirty="0">
                <a:latin typeface="Garamond" panose="02020404030301010803" pitchFamily="18" charset="0"/>
              </a:rPr>
              <a:t>борнит, </a:t>
            </a:r>
            <a:r>
              <a:rPr lang="en-US" sz="1400" dirty="0" smtClean="0">
                <a:latin typeface="Garamond" panose="02020404030301010803" pitchFamily="18" charset="0"/>
              </a:rPr>
              <a:t>Hem </a:t>
            </a:r>
            <a:r>
              <a:rPr lang="en-US" sz="1400" dirty="0">
                <a:latin typeface="Garamond" panose="02020404030301010803" pitchFamily="18" charset="0"/>
              </a:rPr>
              <a:t>– </a:t>
            </a:r>
            <a:r>
              <a:rPr lang="ru-RU" sz="1400" dirty="0">
                <a:latin typeface="Garamond" panose="02020404030301010803" pitchFamily="18" charset="0"/>
              </a:rPr>
              <a:t>гематит, </a:t>
            </a:r>
            <a:endParaRPr lang="ru-RU" sz="1400" dirty="0" smtClean="0">
              <a:latin typeface="Garamond" panose="02020404030301010803" pitchFamily="18" charset="0"/>
            </a:endParaRPr>
          </a:p>
          <a:p>
            <a:pPr algn="just"/>
            <a:r>
              <a:rPr lang="en-US" sz="1400" dirty="0" err="1" smtClean="0">
                <a:latin typeface="Garamond" panose="02020404030301010803" pitchFamily="18" charset="0"/>
              </a:rPr>
              <a:t>Gn</a:t>
            </a:r>
            <a:r>
              <a:rPr lang="en-US" sz="1400" dirty="0" smtClean="0">
                <a:latin typeface="Garamond" panose="02020404030301010803" pitchFamily="18" charset="0"/>
              </a:rPr>
              <a:t> </a:t>
            </a:r>
            <a:r>
              <a:rPr lang="en-US" sz="1400" dirty="0">
                <a:latin typeface="Garamond" panose="02020404030301010803" pitchFamily="18" charset="0"/>
              </a:rPr>
              <a:t>– </a:t>
            </a:r>
            <a:r>
              <a:rPr lang="ru-RU" sz="1400" dirty="0">
                <a:latin typeface="Garamond" panose="02020404030301010803" pitchFamily="18" charset="0"/>
              </a:rPr>
              <a:t>галенит, </a:t>
            </a:r>
            <a:r>
              <a:rPr lang="ru-RU" sz="1400" dirty="0" err="1" smtClean="0">
                <a:latin typeface="Garamond" panose="02020404030301010803" pitchFamily="18" charset="0"/>
              </a:rPr>
              <a:t>Сс</a:t>
            </a:r>
            <a:r>
              <a:rPr lang="en-US" sz="1400" dirty="0">
                <a:latin typeface="Garamond" panose="02020404030301010803" pitchFamily="18" charset="0"/>
              </a:rPr>
              <a:t>t – </a:t>
            </a:r>
            <a:r>
              <a:rPr lang="ru-RU" sz="1400" dirty="0">
                <a:latin typeface="Garamond" panose="02020404030301010803" pitchFamily="18" charset="0"/>
              </a:rPr>
              <a:t>халькозин, </a:t>
            </a:r>
            <a:r>
              <a:rPr lang="en-US" sz="1400" dirty="0" err="1" smtClean="0">
                <a:latin typeface="Garamond" panose="02020404030301010803" pitchFamily="18" charset="0"/>
              </a:rPr>
              <a:t>Cv</a:t>
            </a:r>
            <a:r>
              <a:rPr lang="en-US" sz="1400" dirty="0" smtClean="0">
                <a:latin typeface="Garamond" panose="02020404030301010803" pitchFamily="18" charset="0"/>
              </a:rPr>
              <a:t> </a:t>
            </a:r>
            <a:r>
              <a:rPr lang="en-US" sz="1400" dirty="0">
                <a:latin typeface="Garamond" panose="02020404030301010803" pitchFamily="18" charset="0"/>
              </a:rPr>
              <a:t>- </a:t>
            </a:r>
            <a:r>
              <a:rPr lang="ru-RU" sz="1400" dirty="0" err="1">
                <a:latin typeface="Garamond" panose="02020404030301010803" pitchFamily="18" charset="0"/>
              </a:rPr>
              <a:t>ковеллин</a:t>
            </a:r>
            <a:endParaRPr lang="ru-RU" sz="1400" dirty="0">
              <a:latin typeface="Garamond" panose="020204040303010108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63580"/>
              </p:ext>
            </p:extLst>
          </p:nvPr>
        </p:nvGraphicFramePr>
        <p:xfrm>
          <a:off x="8313450" y="4591125"/>
          <a:ext cx="3857134" cy="2156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7134">
                  <a:extLst>
                    <a:ext uri="{9D8B030D-6E8A-4147-A177-3AD203B41FA5}">
                      <a16:colId xmlns:a16="http://schemas.microsoft.com/office/drawing/2014/main" val="3846423399"/>
                    </a:ext>
                  </a:extLst>
                </a:gridCol>
              </a:tblGrid>
              <a:tr h="69298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Кристаллохимическая формула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-содержащего борнита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60002"/>
                  </a:ext>
                </a:extLst>
              </a:tr>
              <a:tr h="35905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4.89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FeS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</a:rPr>
                        <a:t>.24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292756"/>
                  </a:ext>
                </a:extLst>
              </a:tr>
              <a:tr h="35905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4.35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0.04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FeS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4.35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261934"/>
                  </a:ext>
                </a:extLst>
              </a:tr>
              <a:tr h="35905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3.44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0.11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FeS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4.34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69675"/>
                  </a:ext>
                </a:extLst>
              </a:tr>
              <a:tr h="35905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3.82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Ag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FeS</a:t>
                      </a:r>
                      <a:r>
                        <a:rPr lang="ru-RU" sz="1600" baseline="-25000" dirty="0">
                          <a:solidFill>
                            <a:schemeClr val="tx1"/>
                          </a:solidFill>
                          <a:effectLst/>
                        </a:rPr>
                        <a:t>4.29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79636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"/>
          <a:stretch/>
        </p:blipFill>
        <p:spPr>
          <a:xfrm>
            <a:off x="4144586" y="692983"/>
            <a:ext cx="4077152" cy="2833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261769" y="3543530"/>
            <a:ext cx="387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Борнит второй генерации замещает более ранний халькопирит. Отраженный свет</a:t>
            </a:r>
            <a:r>
              <a:rPr lang="ru-RU" sz="1600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12</a:t>
            </a:fld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79" y="4215562"/>
            <a:ext cx="3393716" cy="2625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38325" y="5505784"/>
            <a:ext cx="3816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Garamond" panose="02020404030301010803" pitchFamily="18" charset="0"/>
              </a:rPr>
              <a:t>Вкрапленность гематита в борните. Отраженный свет.</a:t>
            </a:r>
          </a:p>
          <a:p>
            <a:pPr algn="r"/>
            <a:r>
              <a:rPr lang="ru-RU" sz="1600" dirty="0" smtClean="0">
                <a:latin typeface="Garamond" panose="02020404030301010803" pitchFamily="18" charset="0"/>
              </a:rPr>
              <a:t> По </a:t>
            </a:r>
            <a:r>
              <a:rPr lang="ru-RU" sz="1600" dirty="0">
                <a:latin typeface="Garamond" panose="02020404030301010803" pitchFamily="18" charset="0"/>
              </a:rPr>
              <a:t>данным </a:t>
            </a:r>
            <a:r>
              <a:rPr lang="ru-RU" sz="1600" dirty="0" err="1">
                <a:latin typeface="Garamond" panose="02020404030301010803" pitchFamily="18" charset="0"/>
              </a:rPr>
              <a:t>Lopez</a:t>
            </a:r>
            <a:r>
              <a:rPr lang="ru-RU" sz="1600" dirty="0">
                <a:latin typeface="Garamond" panose="02020404030301010803" pitchFamily="18" charset="0"/>
              </a:rPr>
              <a:t>, A. (2019) </a:t>
            </a:r>
            <a:r>
              <a:rPr lang="ru-RU" sz="1600" dirty="0" smtClean="0">
                <a:latin typeface="Garamond" panose="02020404030301010803" pitchFamily="18" charset="0"/>
              </a:rPr>
              <a:t>и </a:t>
            </a:r>
            <a:r>
              <a:rPr lang="ru-RU" sz="1600" dirty="0" err="1">
                <a:latin typeface="Garamond" panose="02020404030301010803" pitchFamily="18" charset="0"/>
              </a:rPr>
              <a:t>Verhaert</a:t>
            </a:r>
            <a:r>
              <a:rPr lang="ru-RU" sz="1600" dirty="0">
                <a:latin typeface="Garamond" panose="02020404030301010803" pitchFamily="18" charset="0"/>
              </a:rPr>
              <a:t> M. </a:t>
            </a:r>
            <a:r>
              <a:rPr lang="ru-RU" sz="1600" dirty="0" err="1">
                <a:latin typeface="Garamond" panose="02020404030301010803" pitchFamily="18" charset="0"/>
              </a:rPr>
              <a:t>et</a:t>
            </a:r>
            <a:r>
              <a:rPr lang="ru-RU" sz="1600" dirty="0">
                <a:latin typeface="Garamond" panose="02020404030301010803" pitchFamily="18" charset="0"/>
              </a:rPr>
              <a:t> </a:t>
            </a:r>
            <a:r>
              <a:rPr lang="ru-RU" sz="1600" dirty="0" err="1">
                <a:latin typeface="Garamond" panose="02020404030301010803" pitchFamily="18" charset="0"/>
              </a:rPr>
              <a:t>al</a:t>
            </a:r>
            <a:r>
              <a:rPr lang="ru-RU" sz="1600" dirty="0">
                <a:latin typeface="Garamond" panose="02020404030301010803" pitchFamily="18" charset="0"/>
              </a:rPr>
              <a:t>. (2020</a:t>
            </a:r>
            <a:r>
              <a:rPr lang="ru-RU" sz="1600" dirty="0" smtClean="0">
                <a:latin typeface="Garamond" panose="02020404030301010803" pitchFamily="18" charset="0"/>
              </a:rPr>
              <a:t>) – признак </a:t>
            </a:r>
            <a:r>
              <a:rPr lang="ru-RU" sz="1600" dirty="0" err="1" smtClean="0">
                <a:latin typeface="Garamond" panose="02020404030301010803" pitchFamily="18" charset="0"/>
              </a:rPr>
              <a:t>гипергенного</a:t>
            </a:r>
            <a:r>
              <a:rPr lang="ru-RU" sz="1600" dirty="0" smtClean="0">
                <a:latin typeface="Garamond" panose="02020404030301010803" pitchFamily="18" charset="0"/>
              </a:rPr>
              <a:t> борнита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604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1950" y="96684"/>
            <a:ext cx="7863840" cy="9144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Garamond" panose="02020404030301010803" pitchFamily="18" charset="0"/>
              </a:rPr>
              <a:t>Ассоциация окисленных руд</a:t>
            </a:r>
            <a:endParaRPr lang="ru-RU" sz="4000" b="1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835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4503136"/>
            <a:ext cx="7030720" cy="2354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" y="1011084"/>
            <a:ext cx="3902804" cy="292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42" y="1012253"/>
            <a:ext cx="3902757" cy="292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3854" b="4097"/>
          <a:stretch/>
        </p:blipFill>
        <p:spPr>
          <a:xfrm rot="5400000">
            <a:off x="4650740" y="1287842"/>
            <a:ext cx="3017519" cy="246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3624" y="3939321"/>
            <a:ext cx="387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Замещение халькопирита малахитом. Отраженный свет</a:t>
            </a:r>
            <a:r>
              <a:rPr lang="ru-RU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9631" y="3939320"/>
            <a:ext cx="387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Развитие малахита по </a:t>
            </a:r>
            <a:r>
              <a:rPr lang="ru-RU" sz="1600" dirty="0" err="1">
                <a:latin typeface="Garamond" panose="02020404030301010803" pitchFamily="18" charset="0"/>
              </a:rPr>
              <a:t>халькопиритовому</a:t>
            </a:r>
            <a:r>
              <a:rPr lang="ru-RU" sz="1600" dirty="0">
                <a:latin typeface="Garamond" panose="02020404030301010803" pitchFamily="18" charset="0"/>
              </a:rPr>
              <a:t> прожилку в обнажении. 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7023" y="3905943"/>
            <a:ext cx="387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Развитие церуссита (</a:t>
            </a:r>
            <a:r>
              <a:rPr lang="en-US" sz="1600" dirty="0" err="1">
                <a:latin typeface="Garamond" panose="02020404030301010803" pitchFamily="18" charset="0"/>
              </a:rPr>
              <a:t>Cer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 и </a:t>
            </a:r>
            <a:r>
              <a:rPr lang="ru-RU" sz="1600" dirty="0" err="1">
                <a:latin typeface="Garamond" panose="02020404030301010803" pitchFamily="18" charset="0"/>
              </a:rPr>
              <a:t>ковеллина</a:t>
            </a:r>
            <a:r>
              <a:rPr lang="en-US" sz="1600" dirty="0">
                <a:latin typeface="Garamond" panose="02020404030301010803" pitchFamily="18" charset="0"/>
              </a:rPr>
              <a:t> (</a:t>
            </a:r>
            <a:r>
              <a:rPr lang="en-US" sz="1600" dirty="0" err="1">
                <a:latin typeface="Garamond" panose="02020404030301010803" pitchFamily="18" charset="0"/>
              </a:rPr>
              <a:t>Cv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 по борниту</a:t>
            </a:r>
            <a:r>
              <a:rPr lang="en-US" sz="1600" dirty="0">
                <a:latin typeface="Garamond" panose="02020404030301010803" pitchFamily="18" charset="0"/>
              </a:rPr>
              <a:t> (</a:t>
            </a:r>
            <a:r>
              <a:rPr lang="en-US" sz="1600" dirty="0" err="1">
                <a:latin typeface="Garamond" panose="02020404030301010803" pitchFamily="18" charset="0"/>
              </a:rPr>
              <a:t>Bn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. Отраженный свет.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1607" y="5042118"/>
            <a:ext cx="2273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Широкое развитие вторичных минералов меди по </a:t>
            </a:r>
            <a:r>
              <a:rPr lang="ru-RU" sz="1600" dirty="0" err="1">
                <a:latin typeface="Garamond" panose="02020404030301010803" pitchFamily="18" charset="0"/>
              </a:rPr>
              <a:t>пропилитизированным</a:t>
            </a:r>
            <a:r>
              <a:rPr lang="ru-RU" sz="1600" dirty="0">
                <a:latin typeface="Garamond" panose="02020404030301010803" pitchFamily="18" charset="0"/>
              </a:rPr>
              <a:t> </a:t>
            </a:r>
            <a:r>
              <a:rPr lang="ru-RU" sz="1600" dirty="0" err="1">
                <a:latin typeface="Garamond" panose="02020404030301010803" pitchFamily="18" charset="0"/>
              </a:rPr>
              <a:t>туфопесчаникам</a:t>
            </a:r>
            <a:r>
              <a:rPr lang="ru-RU" sz="1600" dirty="0">
                <a:latin typeface="Garamond" panose="02020404030301010803" pitchFamily="18" charset="0"/>
              </a:rPr>
              <a:t> в керне скважины 2025 года 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6" y="0"/>
            <a:ext cx="9424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4845"/>
            <a:ext cx="121793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Garamond" panose="02020404030301010803" pitchFamily="18" charset="0"/>
              </a:rPr>
              <a:t>Минеральные ассоциации в эталонных месторождениях типа манто в Чили. Месторождение </a:t>
            </a:r>
            <a:r>
              <a:rPr lang="en-US" sz="4000" b="1" dirty="0">
                <a:latin typeface="Garamond" panose="02020404030301010803" pitchFamily="18" charset="0"/>
              </a:rPr>
              <a:t>Las </a:t>
            </a:r>
            <a:r>
              <a:rPr lang="en-US" sz="4000" b="1" dirty="0" err="1">
                <a:latin typeface="Garamond" panose="02020404030301010803" pitchFamily="18" charset="0"/>
              </a:rPr>
              <a:t>Luses</a:t>
            </a:r>
            <a:r>
              <a:rPr lang="en-US" sz="4000" b="1" dirty="0">
                <a:latin typeface="Garamond" panose="02020404030301010803" pitchFamily="18" charset="0"/>
              </a:rPr>
              <a:t> </a:t>
            </a:r>
            <a:r>
              <a:rPr lang="en-US" sz="27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i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Maureira</a:t>
            </a:r>
            <a:r>
              <a:rPr lang="en-US" sz="27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 et al., 2023)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867"/>
          <a:stretch/>
        </p:blipFill>
        <p:spPr>
          <a:xfrm>
            <a:off x="6169072" y="4810551"/>
            <a:ext cx="3129357" cy="2041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4686"/>
          <a:stretch/>
        </p:blipFill>
        <p:spPr>
          <a:xfrm>
            <a:off x="6184900" y="1415661"/>
            <a:ext cx="3113529" cy="2070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4225"/>
          <a:stretch/>
        </p:blipFill>
        <p:spPr>
          <a:xfrm>
            <a:off x="9285767" y="3165658"/>
            <a:ext cx="2893571" cy="1947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40408"/>
            <a:ext cx="5986130" cy="4377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8429" y="1640408"/>
            <a:ext cx="288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aramond" panose="02020404030301010803" pitchFamily="18" charset="0"/>
              </a:rPr>
              <a:t>Халькопирит (</a:t>
            </a:r>
            <a:r>
              <a:rPr lang="en-US" sz="1600" dirty="0" err="1">
                <a:latin typeface="Garamond" panose="02020404030301010803" pitchFamily="18" charset="0"/>
              </a:rPr>
              <a:t>Ccp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 замещает пирит</a:t>
            </a:r>
            <a:r>
              <a:rPr lang="en-US" sz="1600" dirty="0">
                <a:latin typeface="Garamond" panose="02020404030301010803" pitchFamily="18" charset="0"/>
              </a:rPr>
              <a:t> (</a:t>
            </a:r>
            <a:r>
              <a:rPr lang="en-US" sz="1600" dirty="0" err="1">
                <a:latin typeface="Garamond" panose="02020404030301010803" pitchFamily="18" charset="0"/>
              </a:rPr>
              <a:t>Py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 по трещинам. Отраженный свет.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9761" y="3541771"/>
            <a:ext cx="3428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Garamond" panose="02020404030301010803" pitchFamily="18" charset="0"/>
              </a:rPr>
              <a:t>Халькопирит (</a:t>
            </a:r>
            <a:r>
              <a:rPr lang="en-US" sz="1600" dirty="0" err="1">
                <a:latin typeface="Garamond" panose="02020404030301010803" pitchFamily="18" charset="0"/>
              </a:rPr>
              <a:t>Ccp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 на краях замещается борнитом</a:t>
            </a:r>
            <a:r>
              <a:rPr lang="en-US" sz="1600" dirty="0">
                <a:latin typeface="Garamond" panose="02020404030301010803" pitchFamily="18" charset="0"/>
              </a:rPr>
              <a:t> (</a:t>
            </a:r>
            <a:r>
              <a:rPr lang="en-US" sz="1600" dirty="0" err="1">
                <a:latin typeface="Garamond" panose="02020404030301010803" pitchFamily="18" charset="0"/>
              </a:rPr>
              <a:t>Bn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, который, в свою очередь, замещается </a:t>
            </a:r>
            <a:r>
              <a:rPr lang="ru-RU" sz="1600" dirty="0" err="1">
                <a:latin typeface="Garamond" panose="02020404030301010803" pitchFamily="18" charset="0"/>
              </a:rPr>
              <a:t>ковеллином</a:t>
            </a:r>
            <a:r>
              <a:rPr lang="en-US" sz="1600" dirty="0">
                <a:latin typeface="Garamond" panose="02020404030301010803" pitchFamily="18" charset="0"/>
              </a:rPr>
              <a:t> (</a:t>
            </a:r>
            <a:r>
              <a:rPr lang="en-US" sz="1600" dirty="0" err="1">
                <a:latin typeface="Garamond" panose="02020404030301010803" pitchFamily="18" charset="0"/>
              </a:rPr>
              <a:t>Cv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. Отраженный свет</a:t>
            </a:r>
            <a:r>
              <a:rPr lang="ru-RU" sz="1600" dirty="0"/>
              <a:t>.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298429" y="5313242"/>
            <a:ext cx="2604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aramond" panose="02020404030301010803" pitchFamily="18" charset="0"/>
              </a:rPr>
              <a:t>Халькозин (</a:t>
            </a:r>
            <a:r>
              <a:rPr lang="en-US" sz="1600" dirty="0" err="1">
                <a:latin typeface="Garamond" panose="02020404030301010803" pitchFamily="18" charset="0"/>
              </a:rPr>
              <a:t>Cct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-</a:t>
            </a:r>
            <a:r>
              <a:rPr lang="ru-RU" sz="1600" dirty="0" err="1">
                <a:latin typeface="Garamond" panose="02020404030301010803" pitchFamily="18" charset="0"/>
              </a:rPr>
              <a:t>борнитовая</a:t>
            </a:r>
            <a:r>
              <a:rPr lang="en-US" sz="1600" dirty="0">
                <a:latin typeface="Garamond" panose="02020404030301010803" pitchFamily="18" charset="0"/>
              </a:rPr>
              <a:t>(</a:t>
            </a:r>
            <a:r>
              <a:rPr lang="en-US" sz="1600" dirty="0" err="1">
                <a:latin typeface="Garamond" panose="02020404030301010803" pitchFamily="18" charset="0"/>
              </a:rPr>
              <a:t>Bn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 ассоциация в миндалине, обрастающая иголками гематита (</a:t>
            </a:r>
            <a:r>
              <a:rPr lang="en-US" sz="1600" dirty="0" err="1">
                <a:latin typeface="Garamond" panose="02020404030301010803" pitchFamily="18" charset="0"/>
              </a:rPr>
              <a:t>Ht</a:t>
            </a:r>
            <a:r>
              <a:rPr lang="en-US" sz="1600" dirty="0">
                <a:latin typeface="Garamond" panose="02020404030301010803" pitchFamily="18" charset="0"/>
              </a:rPr>
              <a:t>)</a:t>
            </a:r>
            <a:r>
              <a:rPr lang="ru-RU" sz="1600" dirty="0">
                <a:latin typeface="Garamond" panose="02020404030301010803" pitchFamily="18" charset="0"/>
              </a:rPr>
              <a:t>. Отраженный свет.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841" y="6144569"/>
            <a:ext cx="525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Парагенетические ассоциации месторождения </a:t>
            </a:r>
            <a:r>
              <a:rPr lang="en-US" sz="2000" dirty="0">
                <a:latin typeface="Garamond" panose="02020404030301010803" pitchFamily="18" charset="0"/>
              </a:rPr>
              <a:t>Las Luses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53488"/>
            <a:ext cx="1235148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Garamond" panose="02020404030301010803" pitchFamily="18" charset="0"/>
              </a:rPr>
              <a:t>Минеральные парагенезисы в эталонных месторождениях типа манто в </a:t>
            </a:r>
            <a:r>
              <a:rPr lang="ru-RU" b="1" dirty="0" smtClean="0">
                <a:latin typeface="Garamond" panose="02020404030301010803" pitchFamily="18" charset="0"/>
              </a:rPr>
              <a:t>Чили </a:t>
            </a:r>
            <a:r>
              <a:rPr lang="ru-RU" sz="2700" b="1" i="1" dirty="0">
                <a:latin typeface="Garamond" panose="02020404030301010803" pitchFamily="18" charset="0"/>
              </a:rPr>
              <a:t>(</a:t>
            </a:r>
            <a:r>
              <a:rPr lang="en-US" sz="2700" b="1" i="1" dirty="0">
                <a:latin typeface="Garamond" panose="02020404030301010803" pitchFamily="18" charset="0"/>
              </a:rPr>
              <a:t>Kojima</a:t>
            </a:r>
            <a:r>
              <a:rPr lang="ru-RU" sz="2700" b="1" i="1" dirty="0">
                <a:latin typeface="Garamond" panose="02020404030301010803" pitchFamily="18" charset="0"/>
              </a:rPr>
              <a:t> и др., 2003</a:t>
            </a:r>
            <a:r>
              <a:rPr lang="ru-RU" sz="2700" b="1" i="1" dirty="0" smtClean="0">
                <a:latin typeface="Garamond" panose="02020404030301010803" pitchFamily="18" charset="0"/>
              </a:rPr>
              <a:t>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" y="1223704"/>
            <a:ext cx="5043914" cy="50559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342F5C-4DDE-1603-EE44-FF8DD366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627" y="1951551"/>
            <a:ext cx="3196125" cy="20008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A90358-B1DF-5DD8-77C3-FB3F50E3D7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6" t="55407" r="1654"/>
          <a:stretch/>
        </p:blipFill>
        <p:spPr>
          <a:xfrm>
            <a:off x="8643629" y="1889768"/>
            <a:ext cx="3321635" cy="238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20DD3-BB27-2FDF-BF02-2EFB931855A6}"/>
              </a:ext>
            </a:extLst>
          </p:cNvPr>
          <p:cNvSpPr txBox="1"/>
          <p:nvPr/>
        </p:nvSpPr>
        <p:spPr>
          <a:xfrm>
            <a:off x="8471752" y="4280680"/>
            <a:ext cx="3879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Халькозин-</a:t>
            </a:r>
            <a:r>
              <a:rPr lang="ru-RU" sz="2000" dirty="0" err="1">
                <a:latin typeface="Garamond" panose="02020404030301010803" pitchFamily="18" charset="0"/>
              </a:rPr>
              <a:t>борнитовая</a:t>
            </a:r>
            <a:r>
              <a:rPr lang="ru-RU" sz="2000" dirty="0">
                <a:latin typeface="Garamond" panose="02020404030301010803" pitchFamily="18" charset="0"/>
              </a:rPr>
              <a:t> ассоциация с вкрапленным галенитом второй генерации и </a:t>
            </a:r>
            <a:r>
              <a:rPr lang="ru-RU" sz="2000" dirty="0" smtClean="0">
                <a:latin typeface="Garamond" panose="02020404030301010803" pitchFamily="18" charset="0"/>
              </a:rPr>
              <a:t>гематитом. </a:t>
            </a:r>
            <a:r>
              <a:rPr lang="ru-RU" sz="2000" dirty="0">
                <a:latin typeface="Garamond" panose="02020404030301010803" pitchFamily="18" charset="0"/>
              </a:rPr>
              <a:t>Отраженный свет</a:t>
            </a:r>
            <a:r>
              <a:rPr lang="ru-RU" sz="20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1ABFB-1445-D4DC-8CEB-0C3510B46614}"/>
              </a:ext>
            </a:extLst>
          </p:cNvPr>
          <p:cNvSpPr txBox="1"/>
          <p:nvPr/>
        </p:nvSpPr>
        <p:spPr>
          <a:xfrm>
            <a:off x="5248667" y="4168525"/>
            <a:ext cx="3250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Халькозин-</a:t>
            </a:r>
            <a:r>
              <a:rPr lang="ru-RU" sz="2000" dirty="0" err="1">
                <a:latin typeface="Garamond" panose="02020404030301010803" pitchFamily="18" charset="0"/>
              </a:rPr>
              <a:t>борнитовая</a:t>
            </a:r>
            <a:r>
              <a:rPr lang="ru-RU" sz="2000" dirty="0">
                <a:latin typeface="Garamond" panose="02020404030301010803" pitchFamily="18" charset="0"/>
              </a:rPr>
              <a:t> </a:t>
            </a:r>
            <a:r>
              <a:rPr lang="ru-RU" sz="2000" dirty="0" smtClean="0">
                <a:latin typeface="Garamond" panose="02020404030301010803" pitchFamily="18" charset="0"/>
              </a:rPr>
              <a:t>ассоциация. Отраженный </a:t>
            </a:r>
            <a:r>
              <a:rPr lang="ru-RU" sz="2000" dirty="0">
                <a:latin typeface="Garamond" panose="02020404030301010803" pitchFamily="18" charset="0"/>
              </a:rPr>
              <a:t>свет.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24927-1C99-9C58-5BFC-49FB8B78E170}"/>
              </a:ext>
            </a:extLst>
          </p:cNvPr>
          <p:cNvSpPr txBox="1"/>
          <p:nvPr/>
        </p:nvSpPr>
        <p:spPr>
          <a:xfrm>
            <a:off x="-111783" y="6228254"/>
            <a:ext cx="5752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aramond" panose="02020404030301010803" pitchFamily="18" charset="0"/>
              </a:rPr>
              <a:t>Минеральные парагенезисы месторождений типа манто в </a:t>
            </a:r>
            <a:r>
              <a:rPr lang="ru-RU" sz="1600" dirty="0" smtClean="0">
                <a:latin typeface="Garamond" panose="02020404030301010803" pitchFamily="18" charset="0"/>
              </a:rPr>
              <a:t>Чили</a:t>
            </a:r>
            <a:endParaRPr lang="ru-RU" sz="1600" i="1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1ABFB-1445-D4DC-8CEB-0C3510B46614}"/>
              </a:ext>
            </a:extLst>
          </p:cNvPr>
          <p:cNvSpPr txBox="1"/>
          <p:nvPr/>
        </p:nvSpPr>
        <p:spPr>
          <a:xfrm>
            <a:off x="4879605" y="1360469"/>
            <a:ext cx="3879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Месторождение </a:t>
            </a:r>
            <a:r>
              <a:rPr lang="en-US" sz="2000" b="1" dirty="0" smtClean="0">
                <a:latin typeface="Garamond" panose="02020404030301010803" pitchFamily="18" charset="0"/>
              </a:rPr>
              <a:t>Bueno Vista</a:t>
            </a:r>
            <a:endParaRPr lang="ru-RU" sz="2000" b="1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1ABFB-1445-D4DC-8CEB-0C3510B46614}"/>
              </a:ext>
            </a:extLst>
          </p:cNvPr>
          <p:cNvSpPr txBox="1"/>
          <p:nvPr/>
        </p:nvSpPr>
        <p:spPr>
          <a:xfrm>
            <a:off x="8804329" y="1371496"/>
            <a:ext cx="3260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aramond" panose="02020404030301010803" pitchFamily="18" charset="0"/>
              </a:rPr>
              <a:t>Рудопроявление </a:t>
            </a:r>
            <a:r>
              <a:rPr lang="ru-RU" sz="2000" b="1" dirty="0" err="1" smtClean="0">
                <a:latin typeface="Garamond" panose="02020404030301010803" pitchFamily="18" charset="0"/>
              </a:rPr>
              <a:t>Агынджа</a:t>
            </a:r>
            <a:endParaRPr lang="ru-RU" sz="2000" b="1" dirty="0">
              <a:latin typeface="Garamond" panose="02020404030301010803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8535196" y="1479051"/>
            <a:ext cx="44988" cy="5378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103750" y="1760579"/>
            <a:ext cx="708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1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1163619"/>
            <a:ext cx="9182986" cy="569438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3936" y="349771"/>
            <a:ext cx="5835784" cy="481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Garamond" panose="02020404030301010803" pitchFamily="18" charset="0"/>
              </a:rPr>
              <a:t>Тектонический фактор контроля </a:t>
            </a:r>
            <a:r>
              <a:rPr lang="ru-RU" sz="4000" b="1" dirty="0" err="1" smtClean="0">
                <a:latin typeface="Garamond" panose="02020404030301010803" pitchFamily="18" charset="0"/>
              </a:rPr>
              <a:t>оруденения</a:t>
            </a:r>
            <a:endParaRPr lang="ru-RU" sz="4000" b="1" dirty="0">
              <a:latin typeface="Garamond" panose="02020404030301010803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3"/>
          <a:stretch/>
        </p:blipFill>
        <p:spPr>
          <a:xfrm>
            <a:off x="0" y="3572540"/>
            <a:ext cx="2165685" cy="3285459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1"/>
          <a:stretch/>
        </p:blipFill>
        <p:spPr>
          <a:xfrm>
            <a:off x="1" y="-48126"/>
            <a:ext cx="2165684" cy="3344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5685" y="51793"/>
            <a:ext cx="4150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aramond" panose="02020404030301010803" pitchFamily="18" charset="0"/>
              </a:rPr>
              <a:t>Микрофотографии со Структурами сдвиговой деформации в минералах полиметаллической ассоциации. А,В – отраженный свет, Б,Г – фото с анализатором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33614" y="6366982"/>
            <a:ext cx="2743200" cy="365125"/>
          </a:xfrm>
        </p:spPr>
        <p:txBody>
          <a:bodyPr/>
          <a:lstStyle/>
          <a:p>
            <a:fld id="{5D6FA303-2F1F-4DF1-92DC-5DF532DE274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32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Garamond" panose="02020404030301010803" pitchFamily="18" charset="0"/>
              </a:rPr>
              <a:t>Заключение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96394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Garamond" panose="02020404030301010803" pitchFamily="18" charset="0"/>
              </a:rPr>
              <a:t>Выделенные минеральные ассоциации в 3 этапа формируют рудные тела на участке Виктория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Garamond" panose="02020404030301010803" pitchFamily="18" charset="0"/>
              </a:rPr>
              <a:t>Собственно серебряная минерализация приурочена к ранней стадии главного этапа </a:t>
            </a:r>
            <a:r>
              <a:rPr lang="ru-RU" dirty="0" err="1" smtClean="0">
                <a:latin typeface="Garamond" panose="02020404030301010803" pitchFamily="18" charset="0"/>
              </a:rPr>
              <a:t>оруденения</a:t>
            </a:r>
            <a:endParaRPr lang="ru-RU" dirty="0" smtClean="0"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 smtClean="0"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Garamond" panose="02020404030301010803" pitchFamily="18" charset="0"/>
              </a:rPr>
              <a:t>Предполагается образование рудных тел на участке Виктория в результате нескольких тектонических этапов</a:t>
            </a:r>
          </a:p>
          <a:p>
            <a:pPr marL="0" indent="0">
              <a:buNone/>
            </a:pPr>
            <a:endParaRPr lang="ru-RU" dirty="0" smtClean="0"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Garamond" panose="02020404030301010803" pitchFamily="18" charset="0"/>
              </a:rPr>
              <a:t>Минеральные </a:t>
            </a:r>
            <a:r>
              <a:rPr lang="ru-RU" dirty="0" smtClean="0">
                <a:latin typeface="Garamond" panose="02020404030301010803" pitchFamily="18" charset="0"/>
              </a:rPr>
              <a:t>ассоциации, </a:t>
            </a:r>
            <a:r>
              <a:rPr lang="ru-RU" dirty="0">
                <a:latin typeface="Garamond" panose="02020404030301010803" pitchFamily="18" charset="0"/>
              </a:rPr>
              <a:t>последовательность их образования схожи с эталонными чилийскими аналогами типа </a:t>
            </a:r>
            <a:r>
              <a:rPr lang="ru-RU" dirty="0" smtClean="0">
                <a:latin typeface="Garamond" panose="02020404030301010803" pitchFamily="18" charset="0"/>
              </a:rPr>
              <a:t>манто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2" b="7211"/>
          <a:stretch/>
        </p:blipFill>
        <p:spPr>
          <a:xfrm>
            <a:off x="0" y="-87086"/>
            <a:ext cx="12212138" cy="693782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96FB9D-B843-BC37-13C6-187F9175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376" y="749309"/>
            <a:ext cx="10684151" cy="13033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Спасибо</a:t>
            </a:r>
            <a:r>
              <a:rPr lang="en-US" sz="6000" b="1" kern="12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6000" b="1" kern="12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за</a:t>
            </a:r>
            <a:r>
              <a:rPr lang="en-US" sz="6000" b="1" kern="12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6000" b="1" kern="12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внимание</a:t>
            </a:r>
            <a:r>
              <a:rPr lang="en-US" sz="6000" b="1" kern="12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19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98" y="60342"/>
            <a:ext cx="637262" cy="861846"/>
          </a:xfrm>
          <a:prstGeom prst="rect">
            <a:avLst/>
          </a:prstGeom>
        </p:spPr>
      </p:pic>
      <p:pic>
        <p:nvPicPr>
          <p:cNvPr id="24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4" y="60342"/>
            <a:ext cx="1782724" cy="54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59" y="60342"/>
            <a:ext cx="1106936" cy="72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697975" y="371318"/>
            <a:chExt cx="10881011" cy="584486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" r="4423" b="58431"/>
            <a:stretch/>
          </p:blipFill>
          <p:spPr>
            <a:xfrm>
              <a:off x="697975" y="371318"/>
              <a:ext cx="10881011" cy="584486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5910" y="2672030"/>
              <a:ext cx="442107" cy="23507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3864" y="2398591"/>
              <a:ext cx="404906" cy="200810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5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647660"/>
              </p:ext>
            </p:extLst>
          </p:nvPr>
        </p:nvGraphicFramePr>
        <p:xfrm>
          <a:off x="3130826" y="0"/>
          <a:ext cx="6053868" cy="6721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2805">
                  <a:extLst>
                    <a:ext uri="{9D8B030D-6E8A-4147-A177-3AD203B41FA5}">
                      <a16:colId xmlns:a16="http://schemas.microsoft.com/office/drawing/2014/main" val="2618026600"/>
                    </a:ext>
                  </a:extLst>
                </a:gridCol>
                <a:gridCol w="3011063">
                  <a:extLst>
                    <a:ext uri="{9D8B030D-6E8A-4147-A177-3AD203B41FA5}">
                      <a16:colId xmlns:a16="http://schemas.microsoft.com/office/drawing/2014/main" val="2749293401"/>
                    </a:ext>
                  </a:extLst>
                </a:gridCol>
              </a:tblGrid>
              <a:tr h="67007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Кристаллохимическая формула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Химическая особенность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552543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5.70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1.00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39225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5.66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1.03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54723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5.64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1.00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774374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5.64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1.06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3.99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764082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5.60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1.08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u, 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681409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5.43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1.07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053009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5.37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0.96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095567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5.22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0.81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408129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 smtClean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5.20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 smtClean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0.99</a:t>
                      </a:r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 smtClean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579712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5.18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0.95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814378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5.18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0.41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, 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881180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5.15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1.08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055669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5.15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0.33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Избыток С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u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, 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421630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4.84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0.46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 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618946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4.78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0.26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 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292591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4.53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1.12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899254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4.38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0.24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 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и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832748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4.05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1.03</a:t>
                      </a:r>
                      <a:r>
                        <a:rPr lang="ru-RU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ru-RU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185846"/>
                  </a:ext>
                </a:extLst>
              </a:tr>
              <a:tr h="3184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en-US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4.01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en-US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1.07</a:t>
                      </a: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en-US" sz="1400" baseline="-2500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4.00</a:t>
                      </a:r>
                      <a:endParaRPr lang="ru-RU" sz="140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Дефицит 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54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9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2"/>
          <a:stretch/>
        </p:blipFill>
        <p:spPr>
          <a:xfrm>
            <a:off x="5574969" y="-464459"/>
            <a:ext cx="6612602" cy="7293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95" y="3283274"/>
            <a:ext cx="2515725" cy="3590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4"/>
          <a:stretch/>
        </p:blipFill>
        <p:spPr>
          <a:xfrm>
            <a:off x="224565" y="2026454"/>
            <a:ext cx="1992470" cy="1259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6"/>
          <a:stretch/>
        </p:blipFill>
        <p:spPr>
          <a:xfrm>
            <a:off x="2823064" y="-6078"/>
            <a:ext cx="2702520" cy="20325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8"/>
          <a:stretch/>
        </p:blipFill>
        <p:spPr>
          <a:xfrm>
            <a:off x="2543938" y="5270132"/>
            <a:ext cx="2473960" cy="1573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0"/>
          <a:stretch/>
        </p:blipFill>
        <p:spPr>
          <a:xfrm>
            <a:off x="2852049" y="2073278"/>
            <a:ext cx="2282146" cy="1199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8"/>
          <a:stretch/>
        </p:blipFill>
        <p:spPr>
          <a:xfrm>
            <a:off x="-100918" y="10424"/>
            <a:ext cx="2874598" cy="2062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1"/>
          <a:stretch/>
        </p:blipFill>
        <p:spPr>
          <a:xfrm>
            <a:off x="2501515" y="3283274"/>
            <a:ext cx="2703890" cy="18946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34944" y="5333444"/>
            <a:ext cx="24135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aramond" panose="02020404030301010803" pitchFamily="18" charset="0"/>
              </a:rPr>
              <a:t>А – </a:t>
            </a:r>
            <a:r>
              <a:rPr lang="ru-RU" sz="1600" dirty="0" err="1" smtClean="0">
                <a:latin typeface="Garamond" panose="02020404030301010803" pitchFamily="18" charset="0"/>
              </a:rPr>
              <a:t>трахиандезит</a:t>
            </a:r>
            <a:r>
              <a:rPr lang="ru-RU" sz="1600" dirty="0" smtClean="0">
                <a:latin typeface="Garamond" panose="02020404030301010803" pitchFamily="18" charset="0"/>
              </a:rPr>
              <a:t/>
            </a:r>
            <a:br>
              <a:rPr lang="ru-RU" sz="1600" dirty="0" smtClean="0">
                <a:latin typeface="Garamond" panose="02020404030301010803" pitchFamily="18" charset="0"/>
              </a:rPr>
            </a:br>
            <a:r>
              <a:rPr lang="ru-RU" sz="1600" dirty="0" smtClean="0">
                <a:latin typeface="Garamond" panose="02020404030301010803" pitchFamily="18" charset="0"/>
              </a:rPr>
              <a:t>Б – </a:t>
            </a:r>
            <a:r>
              <a:rPr lang="ru-RU" sz="1600" dirty="0" err="1" smtClean="0">
                <a:latin typeface="Garamond" panose="02020404030301010803" pitchFamily="18" charset="0"/>
              </a:rPr>
              <a:t>трахибазальт</a:t>
            </a:r>
            <a:r>
              <a:rPr lang="ru-RU" sz="1600" dirty="0" smtClean="0">
                <a:latin typeface="Garamond" panose="02020404030301010803" pitchFamily="18" charset="0"/>
              </a:rPr>
              <a:t/>
            </a:r>
            <a:br>
              <a:rPr lang="ru-RU" sz="1600" dirty="0" smtClean="0">
                <a:latin typeface="Garamond" panose="02020404030301010803" pitchFamily="18" charset="0"/>
              </a:rPr>
            </a:br>
            <a:r>
              <a:rPr lang="ru-RU" sz="1600" dirty="0" smtClean="0">
                <a:latin typeface="Garamond" panose="02020404030301010803" pitchFamily="18" charset="0"/>
              </a:rPr>
              <a:t>В – диорит-порфир</a:t>
            </a:r>
            <a:br>
              <a:rPr lang="ru-RU" sz="1600" dirty="0" smtClean="0">
                <a:latin typeface="Garamond" panose="02020404030301010803" pitchFamily="18" charset="0"/>
              </a:rPr>
            </a:br>
            <a:r>
              <a:rPr lang="ru-RU" sz="1600" dirty="0" smtClean="0">
                <a:latin typeface="Garamond" panose="02020404030301010803" pitchFamily="18" charset="0"/>
              </a:rPr>
              <a:t>Г – трахит</a:t>
            </a:r>
          </a:p>
          <a:p>
            <a:pPr algn="ctr"/>
            <a:r>
              <a:rPr lang="ru-RU" sz="1600" dirty="0" smtClean="0">
                <a:latin typeface="Garamond" panose="02020404030301010803" pitchFamily="18" charset="0"/>
              </a:rPr>
              <a:t>Д - долерит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3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7" b="56232"/>
          <a:stretch/>
        </p:blipFill>
        <p:spPr>
          <a:xfrm>
            <a:off x="9700591" y="0"/>
            <a:ext cx="2491409" cy="32257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7" t="22010" r="32590" b="30311"/>
          <a:stretch/>
        </p:blipFill>
        <p:spPr>
          <a:xfrm>
            <a:off x="181607" y="5215889"/>
            <a:ext cx="2141944" cy="15893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 b="51169"/>
          <a:stretch/>
        </p:blipFill>
        <p:spPr>
          <a:xfrm>
            <a:off x="0" y="3283274"/>
            <a:ext cx="2497086" cy="189463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4429" y="3283274"/>
            <a:ext cx="220136" cy="18797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-48063" y="3225711"/>
            <a:ext cx="263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817313" y="-5812"/>
            <a:ext cx="220136" cy="18797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795496" y="-65712"/>
            <a:ext cx="26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35469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023" y="0"/>
            <a:ext cx="9132777" cy="66081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Garamond" panose="02020404030301010803" pitchFamily="18" charset="0"/>
              </a:rPr>
              <a:t>Геологическое строение участка Виктория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6"/>
          <a:stretch/>
        </p:blipFill>
        <p:spPr>
          <a:xfrm>
            <a:off x="1178560" y="548274"/>
            <a:ext cx="10188904" cy="630972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067301" y="4130675"/>
            <a:ext cx="581025" cy="1100544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03591" y="5046553"/>
            <a:ext cx="33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81651" y="3844925"/>
            <a:ext cx="33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28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Garamond" panose="02020404030301010803" pitchFamily="18" charset="0"/>
              </a:rPr>
              <a:t>Структурные условия локализации потенциальных рудных </a:t>
            </a:r>
            <a:r>
              <a:rPr lang="ru-RU" sz="4000" b="1" dirty="0" smtClean="0">
                <a:latin typeface="Garamond" panose="02020404030301010803" pitchFamily="18" charset="0"/>
              </a:rPr>
              <a:t>тел на участке Виктория</a:t>
            </a:r>
            <a:endParaRPr lang="ru-RU" sz="4000" b="1" dirty="0"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3" y="1406843"/>
            <a:ext cx="11636289" cy="5051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682" y="6457890"/>
            <a:ext cx="1165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Схематический разрез по буровому профилю </a:t>
            </a:r>
            <a:r>
              <a:rPr lang="ru-RU" sz="2000" dirty="0" smtClean="0">
                <a:latin typeface="Garamond" panose="02020404030301010803" pitchFamily="18" charset="0"/>
              </a:rPr>
              <a:t>В1 по линии АВ </a:t>
            </a:r>
            <a:r>
              <a:rPr lang="ru-RU" sz="2000" dirty="0">
                <a:latin typeface="Garamond" panose="02020404030301010803" pitchFamily="18" charset="0"/>
              </a:rPr>
              <a:t>с потенциальными рудными телами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625" y="1476375"/>
            <a:ext cx="33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478577" y="1476375"/>
            <a:ext cx="33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27712" y="-28080"/>
            <a:ext cx="7279186" cy="74406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aramond" panose="02020404030301010803" pitchFamily="18" charset="0"/>
              </a:rPr>
              <a:t>Типы руд на участке Виктория</a:t>
            </a:r>
            <a:endParaRPr lang="ru-RU" sz="4000" b="1" dirty="0"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98" y="3412572"/>
            <a:ext cx="5841654" cy="3576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9" y="744061"/>
            <a:ext cx="4424638" cy="3592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9"/>
          <a:stretch/>
        </p:blipFill>
        <p:spPr>
          <a:xfrm>
            <a:off x="7127960" y="6286500"/>
            <a:ext cx="4816985" cy="571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048" y1="11270" x2="6048" y2="11270"/>
                        <a14:foregroundMark x1="12042" y1="22541" x2="12042" y2="22541"/>
                        <a14:foregroundMark x1="16605" y1="14959" x2="16605" y2="14959"/>
                        <a14:foregroundMark x1="2334" y1="28074" x2="2334" y2="28074"/>
                        <a14:foregroundMark x1="1857" y1="40574" x2="1857" y2="40574"/>
                        <a14:foregroundMark x1="9655" y1="19877" x2="9655" y2="19877"/>
                        <a14:foregroundMark x1="21485" y1="13730" x2="21485" y2="13730"/>
                        <a14:foregroundMark x1="18886" y1="10656" x2="18886" y2="10656"/>
                        <a14:foregroundMark x1="21485" y1="10656" x2="21485" y2="10656"/>
                        <a14:foregroundMark x1="22918" y1="10656" x2="22918" y2="10656"/>
                        <a14:foregroundMark x1="68117" y1="10041" x2="68117" y2="10041"/>
                        <a14:foregroundMark x1="77507" y1="8197" x2="77507" y2="8197"/>
                        <a14:foregroundMark x1="81379" y1="11475" x2="81379" y2="11475"/>
                        <a14:foregroundMark x1="85358" y1="11475" x2="85358" y2="11475"/>
                        <a14:foregroundMark x1="82440" y1="11066" x2="82440" y2="11066"/>
                        <a14:foregroundMark x1="79788" y1="10041" x2="79788" y2="10041"/>
                        <a14:foregroundMark x1="78462" y1="10041" x2="78462" y2="10041"/>
                        <a14:foregroundMark x1="76021" y1="10041" x2="76021" y2="10041"/>
                        <a14:foregroundMark x1="35597" y1="8607" x2="35597" y2="8607"/>
                        <a14:foregroundMark x1="37613" y1="7787" x2="37613" y2="7787"/>
                        <a14:foregroundMark x1="40531" y1="8811" x2="40531" y2="8811"/>
                        <a14:foregroundMark x1="42865" y1="8197" x2="42865" y2="8197"/>
                        <a14:foregroundMark x1="45093" y1="8811" x2="45093" y2="8811"/>
                        <a14:foregroundMark x1="46578" y1="7787" x2="46578" y2="7787"/>
                        <a14:foregroundMark x1="22016" y1="7992" x2="22016" y2="7992"/>
                        <a14:foregroundMark x1="21167" y1="7992" x2="21167" y2="7992"/>
                        <a14:foregroundMark x1="19629" y1="7992" x2="19629" y2="7992"/>
                        <a14:foregroundMark x1="20318" y1="8197" x2="20318" y2="8197"/>
                        <a14:foregroundMark x1="25358" y1="7992" x2="25358" y2="7992"/>
                        <a14:foregroundMark x1="28700" y1="7992" x2="28700" y2="7992"/>
                        <a14:foregroundMark x1="18674" y1="7992" x2="18674" y2="7992"/>
                        <a14:foregroundMark x1="17241" y1="7787" x2="17241" y2="7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51" y="1338513"/>
            <a:ext cx="6365449" cy="16495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9"/>
          <a:stretch/>
        </p:blipFill>
        <p:spPr>
          <a:xfrm>
            <a:off x="6566587" y="2893972"/>
            <a:ext cx="5851599" cy="5925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" b="80935" l="83" r="95408">
                        <a14:backgroundMark x1="17046" y1="69209" x2="17046" y2="69209"/>
                        <a14:backgroundMark x1="49690" y1="72518" x2="49690" y2="72518"/>
                        <a14:backgroundMark x1="52007" y1="72662" x2="52007" y2="72662"/>
                        <a14:backgroundMark x1="55358" y1="72878" x2="55358" y2="72878"/>
                        <a14:backgroundMark x1="70087" y1="69784" x2="70087" y2="69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76"/>
          <a:stretch/>
        </p:blipFill>
        <p:spPr>
          <a:xfrm>
            <a:off x="861670" y="4660353"/>
            <a:ext cx="4332084" cy="16347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9"/>
          <a:stretch/>
        </p:blipFill>
        <p:spPr>
          <a:xfrm>
            <a:off x="530561" y="6265462"/>
            <a:ext cx="4994307" cy="5925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7171" y="698254"/>
            <a:ext cx="4079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Garamond" panose="02020404030301010803" pitchFamily="18" charset="0"/>
              </a:rPr>
              <a:t>Массивная</a:t>
            </a:r>
            <a:r>
              <a:rPr lang="ru-RU" sz="2000" dirty="0" smtClean="0">
                <a:latin typeface="Garamond" panose="02020404030301010803" pitchFamily="18" charset="0"/>
              </a:rPr>
              <a:t> (</a:t>
            </a:r>
            <a:r>
              <a:rPr lang="ru-RU" sz="2000" dirty="0" err="1" smtClean="0">
                <a:latin typeface="Garamond" panose="02020404030301010803" pitchFamily="18" charset="0"/>
              </a:rPr>
              <a:t>туфопесчаник</a:t>
            </a:r>
            <a:r>
              <a:rPr lang="ru-RU" sz="2000" dirty="0" smtClean="0">
                <a:latin typeface="Garamond" panose="02020404030301010803" pitchFamily="18" charset="0"/>
              </a:rPr>
              <a:t> с </a:t>
            </a:r>
            <a:r>
              <a:rPr lang="ru-RU" sz="2000" dirty="0" err="1" smtClean="0">
                <a:latin typeface="Garamond" panose="02020404030301010803" pitchFamily="18" charset="0"/>
              </a:rPr>
              <a:t>борнитовым</a:t>
            </a:r>
            <a:r>
              <a:rPr lang="ru-RU" sz="2000" dirty="0" smtClean="0">
                <a:latin typeface="Garamond" panose="02020404030301010803" pitchFamily="18" charset="0"/>
              </a:rPr>
              <a:t> цементом)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1133" y="4336778"/>
            <a:ext cx="6459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Garamond" panose="02020404030301010803" pitchFamily="18" charset="0"/>
              </a:rPr>
              <a:t>Вкрапленная</a:t>
            </a:r>
            <a:r>
              <a:rPr lang="ru-RU" sz="2000" dirty="0" smtClean="0">
                <a:latin typeface="Garamond" panose="02020404030301010803" pitchFamily="18" charset="0"/>
              </a:rPr>
              <a:t> (миндалины халькопирита в </a:t>
            </a:r>
            <a:r>
              <a:rPr lang="ru-RU" sz="2000" dirty="0" err="1" smtClean="0">
                <a:latin typeface="Garamond" panose="02020404030301010803" pitchFamily="18" charset="0"/>
              </a:rPr>
              <a:t>трахиандезите</a:t>
            </a:r>
            <a:r>
              <a:rPr lang="ru-RU" sz="2000" dirty="0" smtClean="0">
                <a:latin typeface="Garamond" panose="02020404030301010803" pitchFamily="18" charset="0"/>
              </a:rPr>
              <a:t>)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8881" y="765881"/>
            <a:ext cx="594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Garamond" panose="02020404030301010803" pitchFamily="18" charset="0"/>
              </a:rPr>
              <a:t>Прожилковая</a:t>
            </a:r>
            <a:r>
              <a:rPr lang="ru-RU" sz="2000" dirty="0" smtClean="0">
                <a:latin typeface="Garamond" panose="02020404030301010803" pitchFamily="18" charset="0"/>
              </a:rPr>
              <a:t> (прожилок халькопирита в </a:t>
            </a:r>
            <a:r>
              <a:rPr lang="ru-RU" sz="2000" dirty="0" err="1" smtClean="0">
                <a:latin typeface="Garamond" panose="02020404030301010803" pitchFamily="18" charset="0"/>
              </a:rPr>
              <a:t>брекчированном</a:t>
            </a:r>
            <a:r>
              <a:rPr lang="ru-RU" sz="2000" dirty="0" smtClean="0">
                <a:latin typeface="Garamond" panose="02020404030301010803" pitchFamily="18" charset="0"/>
              </a:rPr>
              <a:t> трахите)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398" y="3560447"/>
            <a:ext cx="594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Garamond" panose="02020404030301010803" pitchFamily="18" charset="0"/>
              </a:rPr>
              <a:t>Прожилково-вкрапленная</a:t>
            </a:r>
            <a:r>
              <a:rPr lang="ru-RU" sz="2000" dirty="0" smtClean="0">
                <a:latin typeface="Garamond" panose="02020404030301010803" pitchFamily="18" charset="0"/>
              </a:rPr>
              <a:t> (халькопирит в </a:t>
            </a:r>
            <a:r>
              <a:rPr lang="ru-RU" sz="2000" dirty="0" err="1" smtClean="0">
                <a:latin typeface="Garamond" panose="02020404030301010803" pitchFamily="18" charset="0"/>
              </a:rPr>
              <a:t>брекчированном</a:t>
            </a:r>
            <a:r>
              <a:rPr lang="ru-RU" sz="2000" dirty="0" smtClean="0">
                <a:latin typeface="Garamond" panose="02020404030301010803" pitchFamily="18" charset="0"/>
              </a:rPr>
              <a:t> прожилке трахита)</a:t>
            </a:r>
            <a:endParaRPr lang="ru-RU" sz="2000" dirty="0">
              <a:latin typeface="Garamond" panose="020204040303010108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1745" y="6375971"/>
            <a:ext cx="2743200" cy="365125"/>
          </a:xfrm>
        </p:spPr>
        <p:txBody>
          <a:bodyPr/>
          <a:lstStyle/>
          <a:p>
            <a:fld id="{5D6FA303-2F1F-4DF1-92DC-5DF532DE274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4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Garamond" panose="02020404030301010803" pitchFamily="18" charset="0"/>
              </a:rPr>
              <a:t>Минеральные ассоциации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690688"/>
            <a:ext cx="12192000" cy="5847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Garamond" panose="02020404030301010803" pitchFamily="18" charset="0"/>
              </a:rPr>
              <a:t>Первичная халькопирит-пиритовая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23855"/>
            <a:ext cx="12192000" cy="5847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Garamond" panose="02020404030301010803" pitchFamily="18" charset="0"/>
              </a:rPr>
              <a:t>Полиметаллическая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853582"/>
            <a:ext cx="12192000" cy="5847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Garamond" panose="02020404030301010803" pitchFamily="18" charset="0"/>
              </a:rPr>
              <a:t>Борнит-</a:t>
            </a:r>
            <a:r>
              <a:rPr lang="ru-RU" sz="2400" b="1" dirty="0" err="1">
                <a:latin typeface="Garamond" panose="02020404030301010803" pitchFamily="18" charset="0"/>
              </a:rPr>
              <a:t>халькопиритовая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983309"/>
            <a:ext cx="12192000" cy="5847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Garamond" panose="02020404030301010803" pitchFamily="18" charset="0"/>
              </a:rPr>
              <a:t>Халькозин-</a:t>
            </a:r>
            <a:r>
              <a:rPr lang="ru-RU" sz="2400" b="1" dirty="0" err="1">
                <a:latin typeface="Garamond" panose="02020404030301010803" pitchFamily="18" charset="0"/>
              </a:rPr>
              <a:t>борнитовая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113036"/>
            <a:ext cx="12192000" cy="5847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Garamond" panose="02020404030301010803" pitchFamily="18" charset="0"/>
              </a:rPr>
              <a:t>Окисленных руд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5" y="-171597"/>
            <a:ext cx="12055642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Garamond" panose="02020404030301010803" pitchFamily="18" charset="0"/>
              </a:rPr>
              <a:t>Первичная халькопирит-пиритовая ассоциация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1" r="54676"/>
          <a:stretch/>
        </p:blipFill>
        <p:spPr>
          <a:xfrm>
            <a:off x="0" y="2478505"/>
            <a:ext cx="4054735" cy="310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 b="51169"/>
          <a:stretch/>
        </p:blipFill>
        <p:spPr>
          <a:xfrm>
            <a:off x="4102353" y="1004185"/>
            <a:ext cx="4092799" cy="310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24644" y="1377512"/>
            <a:ext cx="4079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Вкрапленность халькопирита-1, пирита-1 и рутила в диорит-порфире. Отраженный свет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1467" y="1311961"/>
            <a:ext cx="4121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Вкрапленность халькопирита-1, пирита-1 и сфалерита-1 в диорит-порфире. Отраженный свет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9062" y="4259050"/>
            <a:ext cx="4079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aramond" panose="02020404030301010803" pitchFamily="18" charset="0"/>
              </a:rPr>
              <a:t>Крупные </a:t>
            </a:r>
            <a:r>
              <a:rPr lang="ru-RU" sz="2000" dirty="0" err="1">
                <a:latin typeface="Garamond" panose="02020404030301010803" pitchFamily="18" charset="0"/>
              </a:rPr>
              <a:t>серицитизирвоанные</a:t>
            </a:r>
            <a:r>
              <a:rPr lang="ru-RU" sz="2000" dirty="0">
                <a:latin typeface="Garamond" panose="02020404030301010803" pitchFamily="18" charset="0"/>
              </a:rPr>
              <a:t> вкрапленники плагиоклаза и калиевого полевого шпата в диорит-порфире. Николи скрещены.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6505" y="6175650"/>
            <a:ext cx="118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Py</a:t>
            </a:r>
            <a:r>
              <a:rPr lang="en-US" dirty="0">
                <a:latin typeface="Garamond" panose="02020404030301010803" pitchFamily="18" charset="0"/>
              </a:rPr>
              <a:t> – </a:t>
            </a:r>
            <a:r>
              <a:rPr lang="ru-RU" dirty="0">
                <a:latin typeface="Garamond" panose="02020404030301010803" pitchFamily="18" charset="0"/>
              </a:rPr>
              <a:t>пирит, </a:t>
            </a:r>
            <a:r>
              <a:rPr lang="en-US" dirty="0" err="1">
                <a:latin typeface="Garamond" panose="02020404030301010803" pitchFamily="18" charset="0"/>
              </a:rPr>
              <a:t>Cpy</a:t>
            </a:r>
            <a:r>
              <a:rPr lang="en-US" dirty="0">
                <a:latin typeface="Garamond" panose="02020404030301010803" pitchFamily="18" charset="0"/>
              </a:rPr>
              <a:t> – </a:t>
            </a:r>
            <a:r>
              <a:rPr lang="ru-RU" dirty="0">
                <a:latin typeface="Garamond" panose="02020404030301010803" pitchFamily="18" charset="0"/>
              </a:rPr>
              <a:t>халькопирит, </a:t>
            </a:r>
            <a:r>
              <a:rPr lang="en-US" dirty="0" err="1">
                <a:latin typeface="Garamond" panose="02020404030301010803" pitchFamily="18" charset="0"/>
              </a:rPr>
              <a:t>Rt</a:t>
            </a:r>
            <a:r>
              <a:rPr lang="en-US" dirty="0">
                <a:latin typeface="Garamond" panose="02020404030301010803" pitchFamily="18" charset="0"/>
              </a:rPr>
              <a:t> –</a:t>
            </a:r>
            <a:r>
              <a:rPr lang="ru-RU" dirty="0">
                <a:latin typeface="Garamond" panose="02020404030301010803" pitchFamily="18" charset="0"/>
              </a:rPr>
              <a:t> рутил, </a:t>
            </a:r>
            <a:r>
              <a:rPr lang="en-US" dirty="0" err="1">
                <a:latin typeface="Garamond" panose="02020404030301010803" pitchFamily="18" charset="0"/>
              </a:rPr>
              <a:t>Gth</a:t>
            </a:r>
            <a:r>
              <a:rPr lang="en-US" dirty="0">
                <a:latin typeface="Garamond" panose="02020404030301010803" pitchFamily="18" charset="0"/>
              </a:rPr>
              <a:t> – </a:t>
            </a:r>
            <a:r>
              <a:rPr lang="ru-RU" dirty="0">
                <a:latin typeface="Garamond" panose="02020404030301010803" pitchFamily="18" charset="0"/>
              </a:rPr>
              <a:t>гётит, </a:t>
            </a:r>
            <a:r>
              <a:rPr lang="en-US" dirty="0" err="1">
                <a:latin typeface="Garamond" panose="02020404030301010803" pitchFamily="18" charset="0"/>
              </a:rPr>
              <a:t>Ser</a:t>
            </a:r>
            <a:r>
              <a:rPr lang="en-US" dirty="0">
                <a:latin typeface="Garamond" panose="02020404030301010803" pitchFamily="18" charset="0"/>
              </a:rPr>
              <a:t> –</a:t>
            </a:r>
            <a:r>
              <a:rPr lang="ru-RU" dirty="0">
                <a:latin typeface="Garamond" panose="02020404030301010803" pitchFamily="18" charset="0"/>
              </a:rPr>
              <a:t> серицит, </a:t>
            </a:r>
            <a:r>
              <a:rPr lang="en-US" dirty="0" err="1">
                <a:latin typeface="Garamond" panose="02020404030301010803" pitchFamily="18" charset="0"/>
              </a:rPr>
              <a:t>Kfs</a:t>
            </a:r>
            <a:r>
              <a:rPr lang="en-US" dirty="0">
                <a:latin typeface="Garamond" panose="02020404030301010803" pitchFamily="18" charset="0"/>
              </a:rPr>
              <a:t> –</a:t>
            </a:r>
            <a:r>
              <a:rPr lang="ru-RU" dirty="0">
                <a:latin typeface="Garamond" panose="02020404030301010803" pitchFamily="18" charset="0"/>
              </a:rPr>
              <a:t> калиевый полевой шпат,</a:t>
            </a:r>
            <a:r>
              <a:rPr lang="en-US" dirty="0">
                <a:latin typeface="Garamond" panose="02020404030301010803" pitchFamily="18" charset="0"/>
              </a:rPr>
              <a:t> Pl –</a:t>
            </a:r>
            <a:r>
              <a:rPr lang="ru-RU" dirty="0">
                <a:latin typeface="Garamond" panose="02020404030301010803" pitchFamily="18" charset="0"/>
              </a:rPr>
              <a:t> плагиоклаз</a:t>
            </a:r>
            <a:r>
              <a:rPr lang="en-US" dirty="0">
                <a:latin typeface="Garamond" panose="02020404030301010803" pitchFamily="18" charset="0"/>
              </a:rPr>
              <a:t>  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9" y="2478505"/>
            <a:ext cx="3959771" cy="310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2143" y="0"/>
            <a:ext cx="7529857" cy="79270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Garamond" panose="02020404030301010803" pitchFamily="18" charset="0"/>
              </a:rPr>
              <a:t>Полиметаллическая ассоциация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5191" y="5029240"/>
            <a:ext cx="456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</a:rPr>
              <a:t>Тонкая вкрапленность минералов серебра в халькопирите. </a:t>
            </a:r>
            <a:r>
              <a:rPr lang="en-US" dirty="0" smtClean="0">
                <a:latin typeface="Garamond" panose="02020404030301010803" pitchFamily="18" charset="0"/>
              </a:rPr>
              <a:t>BSE - </a:t>
            </a:r>
            <a:r>
              <a:rPr lang="ru-RU" dirty="0" smtClean="0">
                <a:latin typeface="Garamond" panose="02020404030301010803" pitchFamily="18" charset="0"/>
              </a:rPr>
              <a:t>изображение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82409" y="1022350"/>
            <a:ext cx="1468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Garamond" panose="02020404030301010803" pitchFamily="18" charset="0"/>
              </a:rPr>
              <a:t>Прожилок минералов </a:t>
            </a:r>
            <a:r>
              <a:rPr lang="ru-RU" sz="1600" dirty="0" err="1" smtClean="0">
                <a:latin typeface="Garamond" panose="02020404030301010803" pitchFamily="18" charset="0"/>
              </a:rPr>
              <a:t>полиметалли</a:t>
            </a:r>
            <a:r>
              <a:rPr lang="ru-RU" sz="1600" dirty="0" smtClean="0">
                <a:latin typeface="Garamond" panose="02020404030301010803" pitchFamily="18" charset="0"/>
              </a:rPr>
              <a:t>-ческой </a:t>
            </a:r>
            <a:r>
              <a:rPr lang="ru-RU" sz="1600" dirty="0">
                <a:latin typeface="Garamond" panose="02020404030301010803" pitchFamily="18" charset="0"/>
              </a:rPr>
              <a:t>ассоциации сечет пирит первичной ассоциации. Отраженный свет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94777" y="4462236"/>
            <a:ext cx="21562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aramond" panose="02020404030301010803" pitchFamily="18" charset="0"/>
              </a:rPr>
              <a:t>Ассоциация халькопирита-2, сфалерита-2, </a:t>
            </a:r>
            <a:r>
              <a:rPr lang="ru-RU" sz="1600" dirty="0" smtClean="0">
                <a:latin typeface="Garamond" panose="02020404030301010803" pitchFamily="18" charset="0"/>
              </a:rPr>
              <a:t>галенита-1 </a:t>
            </a:r>
            <a:r>
              <a:rPr lang="ru-RU" sz="1600" dirty="0">
                <a:latin typeface="Garamond" panose="02020404030301010803" pitchFamily="18" charset="0"/>
              </a:rPr>
              <a:t>и тетраэдрита в </a:t>
            </a:r>
            <a:r>
              <a:rPr lang="ru-RU" sz="1600" dirty="0" smtClean="0">
                <a:latin typeface="Garamond" panose="02020404030301010803" pitchFamily="18" charset="0"/>
              </a:rPr>
              <a:t>карбонатной брекчии трахита. </a:t>
            </a:r>
            <a:r>
              <a:rPr lang="ru-RU" sz="1600" dirty="0">
                <a:latin typeface="Garamond" panose="02020404030301010803" pitchFamily="18" charset="0"/>
              </a:rPr>
              <a:t>Отраженный свет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5955" y="3781273"/>
            <a:ext cx="1737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Garamond" panose="02020404030301010803" pitchFamily="18" charset="0"/>
              </a:rPr>
              <a:t>Py</a:t>
            </a:r>
            <a:r>
              <a:rPr lang="en-US" sz="1400" dirty="0">
                <a:latin typeface="Garamond" panose="02020404030301010803" pitchFamily="18" charset="0"/>
              </a:rPr>
              <a:t> – </a:t>
            </a:r>
            <a:r>
              <a:rPr lang="ru-RU" sz="1400" dirty="0">
                <a:latin typeface="Garamond" panose="02020404030301010803" pitchFamily="18" charset="0"/>
              </a:rPr>
              <a:t>пирит, </a:t>
            </a:r>
            <a:endParaRPr lang="en-US" sz="1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1400" dirty="0" err="1" smtClean="0">
                <a:latin typeface="Garamond" panose="02020404030301010803" pitchFamily="18" charset="0"/>
              </a:rPr>
              <a:t>Cpy</a:t>
            </a:r>
            <a:r>
              <a:rPr lang="en-US" sz="1400" dirty="0" smtClean="0">
                <a:latin typeface="Garamond" panose="02020404030301010803" pitchFamily="18" charset="0"/>
              </a:rPr>
              <a:t> </a:t>
            </a:r>
            <a:r>
              <a:rPr lang="en-US" sz="1400" dirty="0">
                <a:latin typeface="Garamond" panose="02020404030301010803" pitchFamily="18" charset="0"/>
              </a:rPr>
              <a:t>– </a:t>
            </a:r>
            <a:r>
              <a:rPr lang="ru-RU" sz="1400" dirty="0">
                <a:latin typeface="Garamond" panose="02020404030301010803" pitchFamily="18" charset="0"/>
              </a:rPr>
              <a:t>халькопирит, </a:t>
            </a:r>
            <a:r>
              <a:rPr lang="en-US" sz="1400" dirty="0" err="1">
                <a:latin typeface="Garamond" panose="02020404030301010803" pitchFamily="18" charset="0"/>
              </a:rPr>
              <a:t>Gn</a:t>
            </a:r>
            <a:r>
              <a:rPr lang="en-US" sz="1400" dirty="0">
                <a:latin typeface="Garamond" panose="02020404030301010803" pitchFamily="18" charset="0"/>
              </a:rPr>
              <a:t> – </a:t>
            </a:r>
            <a:r>
              <a:rPr lang="ru-RU" sz="1400" dirty="0">
                <a:latin typeface="Garamond" panose="02020404030301010803" pitchFamily="18" charset="0"/>
              </a:rPr>
              <a:t>галенит, </a:t>
            </a:r>
            <a:endParaRPr lang="en-US" sz="1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1400" dirty="0" err="1" smtClean="0">
                <a:latin typeface="Garamond" panose="02020404030301010803" pitchFamily="18" charset="0"/>
              </a:rPr>
              <a:t>Ttr</a:t>
            </a:r>
            <a:r>
              <a:rPr lang="en-US" sz="1400" dirty="0" smtClean="0">
                <a:latin typeface="Garamond" panose="02020404030301010803" pitchFamily="18" charset="0"/>
              </a:rPr>
              <a:t> </a:t>
            </a:r>
            <a:r>
              <a:rPr lang="en-US" sz="1400" dirty="0">
                <a:latin typeface="Garamond" panose="02020404030301010803" pitchFamily="18" charset="0"/>
              </a:rPr>
              <a:t>–</a:t>
            </a:r>
            <a:r>
              <a:rPr lang="ru-RU" sz="1400" dirty="0">
                <a:latin typeface="Garamond" panose="02020404030301010803" pitchFamily="18" charset="0"/>
              </a:rPr>
              <a:t> тетраэдрит, </a:t>
            </a:r>
            <a:endParaRPr lang="en-US" sz="1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1400" dirty="0" err="1" smtClean="0">
                <a:latin typeface="Garamond" panose="02020404030301010803" pitchFamily="18" charset="0"/>
              </a:rPr>
              <a:t>Sp</a:t>
            </a:r>
            <a:r>
              <a:rPr lang="en-US" sz="1400" dirty="0" smtClean="0">
                <a:latin typeface="Garamond" panose="02020404030301010803" pitchFamily="18" charset="0"/>
              </a:rPr>
              <a:t> </a:t>
            </a:r>
            <a:r>
              <a:rPr lang="en-US" sz="1400" dirty="0">
                <a:latin typeface="Garamond" panose="02020404030301010803" pitchFamily="18" charset="0"/>
              </a:rPr>
              <a:t>– </a:t>
            </a:r>
            <a:r>
              <a:rPr lang="ru-RU" sz="1400" dirty="0" smtClean="0">
                <a:latin typeface="Garamond" panose="02020404030301010803" pitchFamily="18" charset="0"/>
              </a:rPr>
              <a:t>сфалерит, </a:t>
            </a:r>
            <a:endParaRPr lang="en-US" sz="1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1400" dirty="0" err="1" smtClean="0">
                <a:latin typeface="Garamond" panose="02020404030301010803" pitchFamily="18" charset="0"/>
              </a:rPr>
              <a:t>Atnt</a:t>
            </a:r>
            <a:r>
              <a:rPr lang="en-US" sz="1400" dirty="0" smtClean="0">
                <a:latin typeface="Garamond" panose="02020404030301010803" pitchFamily="18" charset="0"/>
              </a:rPr>
              <a:t>-Fe – </a:t>
            </a:r>
            <a:r>
              <a:rPr lang="ru-RU" sz="1400" dirty="0" err="1" smtClean="0">
                <a:latin typeface="Garamond" panose="02020404030301010803" pitchFamily="18" charset="0"/>
              </a:rPr>
              <a:t>аргентотеннантит</a:t>
            </a:r>
            <a:r>
              <a:rPr lang="ru-RU" sz="1400" dirty="0" smtClean="0">
                <a:latin typeface="Garamond" panose="02020404030301010803" pitchFamily="18" charset="0"/>
              </a:rPr>
              <a:t>, </a:t>
            </a:r>
            <a:r>
              <a:rPr lang="en-US" sz="1400" dirty="0" smtClean="0">
                <a:latin typeface="Garamond" panose="02020404030301010803" pitchFamily="18" charset="0"/>
              </a:rPr>
              <a:t>Aca -</a:t>
            </a:r>
            <a:r>
              <a:rPr lang="ru-RU" sz="1400" dirty="0" smtClean="0">
                <a:latin typeface="Garamond" panose="02020404030301010803" pitchFamily="18" charset="0"/>
              </a:rPr>
              <a:t> </a:t>
            </a:r>
            <a:r>
              <a:rPr lang="ru-RU" sz="1400" dirty="0" err="1" smtClean="0">
                <a:latin typeface="Garamond" panose="02020404030301010803" pitchFamily="18" charset="0"/>
              </a:rPr>
              <a:t>акантит</a:t>
            </a:r>
            <a:r>
              <a:rPr lang="en-US" sz="1400" dirty="0" smtClean="0">
                <a:latin typeface="Garamond" panose="02020404030301010803" pitchFamily="18" charset="0"/>
              </a:rPr>
              <a:t>    </a:t>
            </a:r>
            <a:endParaRPr lang="ru-RU" sz="1400" dirty="0">
              <a:latin typeface="Garamond" panose="020204040303010108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1" r="840" b="53230"/>
          <a:stretch/>
        </p:blipFill>
        <p:spPr>
          <a:xfrm>
            <a:off x="6432319" y="3980809"/>
            <a:ext cx="3662458" cy="2877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671" r="53134" b="51266"/>
          <a:stretch/>
        </p:blipFill>
        <p:spPr>
          <a:xfrm>
            <a:off x="6783868" y="781101"/>
            <a:ext cx="3939482" cy="3032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074523"/>
              </p:ext>
            </p:extLst>
          </p:nvPr>
        </p:nvGraphicFramePr>
        <p:xfrm>
          <a:off x="0" y="5698236"/>
          <a:ext cx="6270128" cy="12801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749796139"/>
                    </a:ext>
                  </a:extLst>
                </a:gridCol>
                <a:gridCol w="1945778">
                  <a:extLst>
                    <a:ext uri="{9D8B030D-6E8A-4147-A177-3AD203B41FA5}">
                      <a16:colId xmlns:a16="http://schemas.microsoft.com/office/drawing/2014/main" val="40853176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aramond" panose="02020404030301010803" pitchFamily="18" charset="0"/>
                        </a:rPr>
                        <a:t>Кристаллохимическая формула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Garamond" panose="02020404030301010803" pitchFamily="18" charset="0"/>
                        </a:rPr>
                        <a:t>Название минерала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4108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(Ag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10.0-10.8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1.2-2.0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0-0.8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)(As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2.9-3.1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Sb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0.9-1.1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)S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Garamond" panose="02020404030301010803" pitchFamily="18" charset="0"/>
                        </a:rPr>
                        <a:t>аргентотеннантит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39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(Ag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10.1-10.3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1.3-1.5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0.4-0.5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)(Sb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2.4-4.0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As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0-1.6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)S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Garamond" panose="02020404030301010803" pitchFamily="18" charset="0"/>
                        </a:rPr>
                        <a:t>аргентотетраэдрит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1073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(Ag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1.97-2.0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Cu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0.0-0.03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Fe</a:t>
                      </a:r>
                      <a:r>
                        <a:rPr lang="en-US" sz="1400" baseline="-25000" dirty="0">
                          <a:effectLst/>
                          <a:latin typeface="Garamond" panose="02020404030301010803" pitchFamily="18" charset="0"/>
                        </a:rPr>
                        <a:t>0.0-0.01</a:t>
                      </a:r>
                      <a:r>
                        <a:rPr lang="en-US" sz="1400" dirty="0">
                          <a:effectLst/>
                          <a:latin typeface="Garamond" panose="02020404030301010803" pitchFamily="18" charset="0"/>
                        </a:rPr>
                        <a:t>)S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Garamond" panose="02020404030301010803" pitchFamily="18" charset="0"/>
                        </a:rPr>
                        <a:t>акантит</a:t>
                      </a:r>
                      <a:endParaRPr lang="ru-RU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03996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r="24973"/>
          <a:stretch/>
        </p:blipFill>
        <p:spPr>
          <a:xfrm>
            <a:off x="0" y="2188204"/>
            <a:ext cx="4534779" cy="2868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5" b="65797"/>
          <a:stretch/>
        </p:blipFill>
        <p:spPr>
          <a:xfrm>
            <a:off x="4593838" y="2165059"/>
            <a:ext cx="2036057" cy="149621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0" y="-25401"/>
            <a:ext cx="3125188" cy="2190459"/>
            <a:chOff x="0" y="-25400"/>
            <a:chExt cx="5712808" cy="383906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66"/>
            <a:stretch/>
          </p:blipFill>
          <p:spPr>
            <a:xfrm>
              <a:off x="0" y="-25400"/>
              <a:ext cx="5712808" cy="383906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9539"/>
              <a:ext cx="742175" cy="59374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057418" y="845957"/>
            <a:ext cx="3667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Н</a:t>
            </a:r>
            <a:r>
              <a:rPr lang="ru-RU" dirty="0" smtClean="0">
                <a:latin typeface="Garamond" panose="02020404030301010803" pitchFamily="18" charset="0"/>
              </a:rPr>
              <a:t>атёчные </a:t>
            </a:r>
            <a:r>
              <a:rPr lang="ru-RU" dirty="0">
                <a:latin typeface="Garamond" panose="02020404030301010803" pitchFamily="18" charset="0"/>
              </a:rPr>
              <a:t>образования </a:t>
            </a:r>
            <a:r>
              <a:rPr lang="ru-RU" dirty="0" err="1">
                <a:latin typeface="Garamond" panose="02020404030301010803" pitchFamily="18" charset="0"/>
              </a:rPr>
              <a:t>акантита</a:t>
            </a:r>
            <a:r>
              <a:rPr lang="ru-RU" dirty="0">
                <a:latin typeface="Garamond" panose="02020404030301010803" pitchFamily="18" charset="0"/>
              </a:rPr>
              <a:t> и халькопирита-2 по пириту. BSE – изображение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A303-2F1F-4DF1-92DC-5DF532DE274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4684</TotalTime>
  <Words>2312</Words>
  <Application>Microsoft Office PowerPoint</Application>
  <PresentationFormat>Широкоэкранный</PresentationFormat>
  <Paragraphs>210</Paragraphs>
  <Slides>21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Times New Roman</vt:lpstr>
      <vt:lpstr>Wingdings</vt:lpstr>
      <vt:lpstr>Тема Office</vt:lpstr>
      <vt:lpstr>Рудные минеральные ассоциации и структурная позиция Cu-Ag оруденения типа чилийского манто на проявлении Агынджа (Момский хребет, Северо-Восток Якутии) </vt:lpstr>
      <vt:lpstr>Презентация PowerPoint</vt:lpstr>
      <vt:lpstr>Презентация PowerPoint</vt:lpstr>
      <vt:lpstr>Геологическое строение участка Виктория</vt:lpstr>
      <vt:lpstr>Структурные условия локализации потенциальных рудных тел на участке Виктория</vt:lpstr>
      <vt:lpstr>Типы руд на участке Виктория</vt:lpstr>
      <vt:lpstr>Минеральные ассоциации</vt:lpstr>
      <vt:lpstr>Первичная халькопирит-пиритовая ассоциация</vt:lpstr>
      <vt:lpstr>Полиметаллическая ассоциация</vt:lpstr>
      <vt:lpstr>Презентация PowerPoint</vt:lpstr>
      <vt:lpstr>Борнит-халькопиритовая ассоциация</vt:lpstr>
      <vt:lpstr>Халькозин-борнитовая ассоциация</vt:lpstr>
      <vt:lpstr>Ассоциация окисленных руд</vt:lpstr>
      <vt:lpstr>Презентация PowerPoint</vt:lpstr>
      <vt:lpstr>Минеральные ассоциации в эталонных месторождениях типа манто в Чили. Месторождение Las Luses (Maureira et al., 2023) </vt:lpstr>
      <vt:lpstr>Минеральные парагенезисы в эталонных месторождениях типа манто в Чили (Kojima и др., 2003) </vt:lpstr>
      <vt:lpstr>Тектонический фактор контроля оруденения</vt:lpstr>
      <vt:lpstr>Заключение</vt:lpstr>
      <vt:lpstr>Спасибо за внимание!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формирования рудных тел на Cu-Ag проявлении Агынджа (Момский хребет, Северо-Восток Якутии)</dc:title>
  <dc:creator>kristinaaa055@bk.ru</dc:creator>
  <cp:lastModifiedBy>kristinaaa055@bk.ru</cp:lastModifiedBy>
  <cp:revision>188</cp:revision>
  <dcterms:created xsi:type="dcterms:W3CDTF">2026-03-15T06:19:55Z</dcterms:created>
  <dcterms:modified xsi:type="dcterms:W3CDTF">2026-04-21T18:32:42Z</dcterms:modified>
</cp:coreProperties>
</file>