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7" r:id="rId2"/>
    <p:sldId id="258" r:id="rId3"/>
    <p:sldId id="261" r:id="rId4"/>
    <p:sldId id="260" r:id="rId5"/>
    <p:sldId id="264" r:id="rId6"/>
    <p:sldId id="274" r:id="rId7"/>
    <p:sldId id="262" r:id="rId8"/>
    <p:sldId id="271" r:id="rId9"/>
    <p:sldId id="272" r:id="rId10"/>
    <p:sldId id="273" r:id="rId11"/>
    <p:sldId id="266" r:id="rId12"/>
    <p:sldId id="275" r:id="rId13"/>
    <p:sldId id="267" r:id="rId14"/>
    <p:sldId id="268" r:id="rId15"/>
    <p:sldId id="269" r:id="rId16"/>
    <p:sldId id="263" r:id="rId17"/>
    <p:sldId id="270" r:id="rId18"/>
    <p:sldId id="265" r:id="rId19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6DE2E"/>
    <a:srgbClr val="FF0000"/>
    <a:srgbClr val="EE6800"/>
    <a:srgbClr val="F17F00"/>
    <a:srgbClr val="43309D"/>
    <a:srgbClr val="EC560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Средний стиль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Средний стиль 2 — акцент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Средний стиль 2 — акцент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41" autoAdjust="0"/>
    <p:restoredTop sz="86272" autoAdjust="0"/>
  </p:normalViewPr>
  <p:slideViewPr>
    <p:cSldViewPr snapToGrid="0">
      <p:cViewPr varScale="1">
        <p:scale>
          <a:sx n="75" d="100"/>
          <a:sy n="75" d="100"/>
        </p:scale>
        <p:origin x="797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22C644-45A5-46A3-8A01-190298DED654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2E7817-D81B-4A15-B9A8-8A1CB1DA457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67614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ru-RU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Новолушниковское</a:t>
            </a: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рудопроявление находится в </a:t>
            </a:r>
            <a:r>
              <a:rPr lang="ru-RU" sz="1800" b="0" i="0" u="none" strike="noStrike" baseline="0" dirty="0">
                <a:latin typeface="TimesNewRomanPSMT"/>
              </a:rPr>
              <a:t>северо-западной части Алтае-Саянской складчатой области</a:t>
            </a: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в пределах </a:t>
            </a:r>
            <a:r>
              <a:rPr lang="ru-RU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Салаирского</a:t>
            </a: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кряжа. Участок рудопроявления приурочен к северо-западному крылу Егорьевской </a:t>
            </a:r>
            <a:r>
              <a:rPr lang="ru-RU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брахиантиклинали</a:t>
            </a: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E7817-D81B-4A15-B9A8-8A1CB1DA457D}" type="slidenum">
              <a:rPr lang="ru-RU" smtClean="0"/>
              <a:t>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01917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Залегание пород моноклинальное, падение на северо-восток под углами 50–80</a:t>
            </a:r>
            <a:r>
              <a:rPr lang="ru-RU" sz="1200" dirty="0">
                <a:solidFill>
                  <a:srgbClr val="2021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°</a:t>
            </a: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Широко проявлены нарушения северо-западного и северо-восточного простирания </a:t>
            </a:r>
            <a:r>
              <a:rPr lang="ru-RU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сбросо</a:t>
            </a: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-сдвигового характера и крутого падения. В общих чертах в строении </a:t>
            </a:r>
            <a:r>
              <a:rPr lang="ru-RU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рудопрояления</a:t>
            </a: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участвуют два вещественных комплекса – разной степени </a:t>
            </a:r>
            <a:r>
              <a:rPr lang="ru-RU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метасоматически</a:t>
            </a: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измененные терригенные отложения </a:t>
            </a:r>
            <a:r>
              <a:rPr lang="ru-RU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суенгинской</a:t>
            </a: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свиты (верхняя часть (~400 м) сложена песчаниками, конгломератами, алевролитами, глинистыми сланцами и реже известняками, часто и незакономерно переслаивающимися) и они прорваны кварцевыми жилами различной мощности, второй комплекс: </a:t>
            </a:r>
            <a:r>
              <a:rPr lang="ru-RU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Новолушниковский</a:t>
            </a: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массив, форму которого в объяснительной записке к карте 200т масштаба, описали как лакколит, вскрытый скважинами на глубине 220-240 м. Практически все терригенные породы разреза рудопроявления подверглись процессам контактового метаморфизма и метасоматоза, что выразилось в формировании тел </a:t>
            </a:r>
            <a:r>
              <a:rPr lang="ru-RU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метасоматитов</a:t>
            </a: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  <a:r>
              <a:rPr lang="ru-RU" sz="1800" b="0" i="0" u="none" strike="noStrike" baseline="0" dirty="0">
                <a:solidFill>
                  <a:srgbClr val="000000"/>
                </a:solidFill>
                <a:latin typeface="NewtonC"/>
              </a:rPr>
              <a:t>На сегодняшний день прогнозные ресурсы золота кат. Р1+2 оценены в 24 т. При расчете прогнозных ресурсов среднее содержание золота по жилам было принято равным 6,7 г/т, а по прожилково-вкрапленным зонам — 4 г/т. Предшественниками было проведено определение возраста цирконов интрузии уран свинцовым методом, и оно показало значения 362 плюс минус 2 млн лет, и определение возраста серицитовых изменений аргон аргоновым методом, которое дало 276 плюс минус 4 млн лет. Это значит, что метасоматические изменения и внедрение </a:t>
            </a:r>
            <a:r>
              <a:rPr lang="ru-RU" sz="1800" b="0" i="0" u="none" strike="noStrike" baseline="0" dirty="0" err="1">
                <a:solidFill>
                  <a:srgbClr val="000000"/>
                </a:solidFill>
                <a:latin typeface="NewtonC"/>
              </a:rPr>
              <a:t>плагиогранитов</a:t>
            </a:r>
            <a:r>
              <a:rPr lang="ru-RU" sz="1800" b="0" i="0" u="none" strike="noStrike" baseline="0" dirty="0">
                <a:solidFill>
                  <a:srgbClr val="000000"/>
                </a:solidFill>
                <a:latin typeface="NewtonC"/>
              </a:rPr>
              <a:t> разнесены по времени друг от друга почти на 100 млн лет и не связаны друг с другом.</a:t>
            </a:r>
            <a:endParaRPr lang="ru-RU" dirty="0"/>
          </a:p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E7817-D81B-4A15-B9A8-8A1CB1DA457D}" type="slidenum">
              <a:rPr lang="ru-RU" smtClean="0"/>
              <a:t>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274449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Фактическим материалом для исследования послужил керн скважин 1н и 7н, пробуренных в центральной части 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Новолушниковского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рудопроявления. Из керна в интервале глубин от 20 до 293.5 м были отобраны образцы</a:t>
            </a:r>
            <a:r>
              <a:rPr lang="ru-RU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ru-RU" sz="1800" u="sng" dirty="0">
                <a:solidFill>
                  <a:srgbClr val="00808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(108 </a:t>
            </a:r>
            <a:r>
              <a:rPr lang="ru-RU" sz="1800" u="sng" dirty="0" err="1">
                <a:solidFill>
                  <a:srgbClr val="00808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шт</a:t>
            </a:r>
            <a:r>
              <a:rPr lang="ru-RU" sz="1800" u="sng" dirty="0">
                <a:solidFill>
                  <a:srgbClr val="00808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)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таким образом, чтобы охарактеризовать все разновидности вмещающих пород, 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метасоматитов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и интервалов рудной минерализации. Из образцов были изготовлены прозрачно-полированные шлифы. Изучение минерального состава руд проводилось с помощью поляризационного микроскопа (Carl Zeiss 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Axio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Scope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A1) в отражённом и проходящем свете и электронного сканирующего микроскопа</a:t>
            </a:r>
            <a:r>
              <a:rPr lang="ru-RU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 </a:t>
            </a:r>
            <a:r>
              <a:rPr lang="ru-RU" sz="1800" u="sng" dirty="0">
                <a:solidFill>
                  <a:srgbClr val="00808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JSM-6510LV (</a:t>
            </a:r>
            <a:r>
              <a:rPr lang="ru-RU" sz="1800" u="sng" dirty="0" err="1">
                <a:solidFill>
                  <a:srgbClr val="00808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Jeol</a:t>
            </a:r>
            <a:r>
              <a:rPr lang="ru-RU" sz="1800" u="sng" dirty="0">
                <a:solidFill>
                  <a:srgbClr val="00808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Ltd) (аналитик М.В. Хлестов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; стандарты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O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xford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nstruments</a:t>
            </a:r>
            <a:r>
              <a:rPr lang="ru-RU" sz="1800" u="sng" dirty="0">
                <a:solidFill>
                  <a:srgbClr val="00808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)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что позволило установить доминирующий тип метасоматических изменений и выявить ассоциации рудных минералов. Для определения изотопн</a:t>
            </a:r>
            <a:r>
              <a:rPr lang="ru-RU" sz="1800" u="sng" dirty="0">
                <a:solidFill>
                  <a:srgbClr val="00808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ого состава 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были отобраны жильные кальцит </a:t>
            </a:r>
            <a:r>
              <a:rPr lang="ru-RU" sz="1800" u="sng" dirty="0">
                <a:solidFill>
                  <a:srgbClr val="00808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(δ¹³С и δ¹⁸O),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кварц</a:t>
            </a:r>
            <a:r>
              <a:rPr lang="ru-RU" sz="1800" u="sng" dirty="0">
                <a:solidFill>
                  <a:srgbClr val="00808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(δ¹⁸O) и 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монофракция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пирита</a:t>
            </a:r>
            <a:r>
              <a:rPr lang="ru-RU" sz="1800" u="sng" dirty="0">
                <a:solidFill>
                  <a:srgbClr val="00808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(δ³⁴S)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Содержание золота (г/т) в породах определялось атомно-абсорбционной спектрометрией в пламени</a:t>
            </a:r>
            <a:r>
              <a:rPr lang="ru-RU" dirty="0">
                <a:effectLst/>
              </a:rPr>
              <a:t> </a:t>
            </a:r>
            <a:r>
              <a:rPr lang="ru-RU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E7817-D81B-4A15-B9A8-8A1CB1DA457D}" type="slidenum">
              <a:rPr lang="ru-RU" smtClean="0"/>
              <a:t>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457133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Нижняя часть разреза скважины 1н (240-290 м) представлена 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березитизированными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среднезернистыми массивными гранитами серого и зеленовато=серого цвета с частыми кварцевыми прожилками мощностью от первых до 20 см, минералогический состава этих пород выглядит следующим образом: серицит (30-40%), кварц (20-25%), плагиоклаз (10-15%), карбонаты: сидерит, анкерит (5-10%), рудные минералы (до 5%), хлорит (до 5%). </a:t>
            </a:r>
            <a:endParaRPr lang="ru-RU" dirty="0"/>
          </a:p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E7817-D81B-4A15-B9A8-8A1CB1DA457D}" type="slidenum">
              <a:rPr lang="ru-RU" smtClean="0"/>
              <a:t>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447368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/>
              <a:t>Было встречено несколько образцов, представленных скарнами с крупным гранатом размером до 1 см и м/з кварц-карбонатной и кварц-карбонат-эпидот-скаполитовой массой.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E7817-D81B-4A15-B9A8-8A1CB1DA457D}" type="slidenum">
              <a:rPr lang="ru-RU" smtClean="0"/>
              <a:t>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401282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Верхняя часть разреза (30-240 м) сложена переслаивающимися 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метасоматизированными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терригенными породами, исходный состав которых определить сложно, потому  что часто степень изменений очень сильная, доходит до 80-90%. Могу предположить, что это алевролиты, песчаники или глинистые сланцы 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суенгинской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свиты.. В их состав входят кварц, плагиоклаз, серицит, карбонаты (анкерит, сидерит, кальцит), эпидот, цоизит, хлорит. </a:t>
            </a:r>
            <a:endParaRPr lang="ru-RU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ru-RU" dirty="0"/>
          </a:p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E7817-D81B-4A15-B9A8-8A1CB1DA457D}" type="slidenum">
              <a:rPr lang="ru-RU" smtClean="0"/>
              <a:t>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372771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/>
              <a:t>Значения дельта 34 серы пирита </a:t>
            </a:r>
            <a:r>
              <a:rPr lang="ru-RU" dirty="0" err="1"/>
              <a:t>гранитоидов</a:t>
            </a:r>
            <a:r>
              <a:rPr lang="ru-RU" dirty="0"/>
              <a:t> </a:t>
            </a:r>
            <a:r>
              <a:rPr lang="ru-RU" dirty="0" err="1"/>
              <a:t>Новолушниковского</a:t>
            </a:r>
            <a:r>
              <a:rPr lang="ru-RU" dirty="0"/>
              <a:t> комплекса составляют +3.4-3.7 промилле, что отвечает магматическому источнику, на удалении от </a:t>
            </a:r>
            <a:r>
              <a:rPr lang="ru-RU" dirty="0" err="1"/>
              <a:t>гранитоидов</a:t>
            </a:r>
            <a:r>
              <a:rPr lang="ru-RU" dirty="0"/>
              <a:t> происходит утяжеление изотопного состава серы пирита до +11.3 промилле, что можно интерпретировать как смешение магматической и коровой серы.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E7817-D81B-4A15-B9A8-8A1CB1DA457D}" type="slidenum">
              <a:rPr lang="ru-RU" smtClean="0"/>
              <a:t>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841868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/>
              <a:t>Изотопия кальцита из прожилков даёт значения дельта 13 углерода от -5 до -1 промилле и дельта 18 кислорода от +11 до +13, что говорит о небольшом смешении магматического и морского карбоната, но всё-таки больше тяготеет к магматическому источнику.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E7817-D81B-4A15-B9A8-8A1CB1DA457D}" type="slidenum">
              <a:rPr lang="ru-RU" smtClean="0"/>
              <a:t>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70712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/>
              <a:t>Изотопные значения дельта 18 кислорода жильного кварца составляют от +12 до +14, что при пересчёте на дельта 18 воды при предполагаемых температурах 300=350 градусов даёт значения +6 - +8 промилле (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Sharp et al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2016)</a:t>
            </a:r>
            <a:r>
              <a:rPr lang="ru-RU" dirty="0"/>
              <a:t>. На основе литературных данных можно утверждать, что источником кислорода является смешение магматического и метаморфического флюидов при их взаимодействии.</a:t>
            </a:r>
          </a:p>
          <a:p>
            <a:r>
              <a:rPr lang="ru-RU" b="1" dirty="0"/>
              <a:t>1. Метаморфические флюиды (наиболее вероятный источник)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u-RU" dirty="0"/>
              <a:t>Флюиды, выделяющиеся при прогрессивном метаморфизме осадочных и вулканических пород на глубинах 10-20 км [2,6]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u-RU" dirty="0"/>
              <a:t>Дегидратация глинистых минералов, серицита, хлорита и других </a:t>
            </a:r>
            <a:r>
              <a:rPr lang="ru-RU" dirty="0" err="1"/>
              <a:t>гидросодержащих</a:t>
            </a:r>
            <a:r>
              <a:rPr lang="ru-RU" dirty="0"/>
              <a:t> фаз при температурах 350-550°C [1,7]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u-RU" dirty="0"/>
              <a:t>Флюиды, находящиеся в равновесии с </a:t>
            </a:r>
            <a:r>
              <a:rPr lang="ru-RU" dirty="0" err="1"/>
              <a:t>метаосадочными</a:t>
            </a:r>
            <a:r>
              <a:rPr lang="ru-RU" dirty="0"/>
              <a:t> породами при амфиболитовой фации метаморфизма [7]</a:t>
            </a:r>
          </a:p>
          <a:p>
            <a:r>
              <a:rPr lang="ru-RU" b="1" dirty="0"/>
              <a:t>2. Смешанные </a:t>
            </a:r>
            <a:r>
              <a:rPr lang="ru-RU" b="1" dirty="0" err="1"/>
              <a:t>магматическо</a:t>
            </a:r>
            <a:r>
              <a:rPr lang="ru-RU" b="1" dirty="0"/>
              <a:t>-метаморфические флюиды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u-RU" dirty="0"/>
              <a:t>Флюиды, образовавшиеся при взаимодействии магматических расплавов с метаморфическими породами [4]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u-RU" dirty="0"/>
              <a:t>В некоторых случаях возможно участие магматических флюидов с последующим взаимодействием с вмещающими породами [8]</a:t>
            </a:r>
          </a:p>
          <a:p>
            <a:r>
              <a:rPr lang="ru-RU" b="1" dirty="0"/>
              <a:t>3. Глубинные </a:t>
            </a:r>
            <a:r>
              <a:rPr lang="ru-RU" b="1" dirty="0" err="1"/>
              <a:t>коровые</a:t>
            </a:r>
            <a:r>
              <a:rPr lang="ru-RU" b="1" dirty="0"/>
              <a:t> флюиды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u-RU" dirty="0"/>
              <a:t>Флюиды, циркулирующие в глубоких частях земной коры и находящиеся в равновесии с различными породами [3,5]</a:t>
            </a:r>
          </a:p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E7817-D81B-4A15-B9A8-8A1CB1DA457D}" type="slidenum">
              <a:rPr lang="ru-RU" smtClean="0"/>
              <a:t>10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74789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Рудная минерализация, проявленная на </a:t>
            </a:r>
            <a:r>
              <a:rPr lang="ru-RU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Новолушниковском</a:t>
            </a: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проявлении в целом, представлена пиритом, пирротином, халькопиритом, блёклыми рудами </a:t>
            </a:r>
            <a:r>
              <a:rPr lang="ru-RU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теннантит-тетраэдритового</a:t>
            </a: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ряда, молибденитом, сфалеритом и галенитом. 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Редкие рудные минералы представлены самородным висмутом, сульфиды висмута и теллура (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сульфоцумоит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Bi₃Te₂S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), 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баксанит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Bi₆Te₂S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₃), 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икунолит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Bi₄S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₃), 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козалит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Pb₂Bi₂S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₅), 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дантопаит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Ag₅Bi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₁₃S₂₂), 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викингит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Ag₅Pb₈Bi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₁₃S₃₀), 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галеновисмутин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PbBi₂S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₄), 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твиннит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(Pb(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Sb,As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)₂S₄), герсдорфит (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NiAsS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), 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аллоклазит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((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Co,Fe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)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AsS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), 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пентландит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((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Fe,Ni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)₉S₈), 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люцонит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Cu₃AsS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₄). Содержание рудных минералов в породах рудопроявления редко превышает 5 %. </a:t>
            </a:r>
            <a:endParaRPr lang="ru-RU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ru-RU" dirty="0"/>
          </a:p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E7817-D81B-4A15-B9A8-8A1CB1DA457D}" type="slidenum">
              <a:rPr lang="ru-RU" smtClean="0"/>
              <a:t>11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247922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Максимальное содержание, установленное нами, составляет 6,4 г/т</a:t>
            </a:r>
            <a:r>
              <a:rPr lang="ru-RU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 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на глубине 199,4 м (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скв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1н) в образце с пиритом, содержащим включения пирротина, халькопирита и редкой блеклой рудой, в ассоциации с кварц-карбонат-серицитовым прожилком. Повышенные содержания (0,3–0,97 г/т) связаны с интервалами, где развита 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Bi-Te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минерализация (171,5 м – 0,31; 190,5 м – 0,97; 252,5 м – 0,92; 280,7 м – 0,73 г/т). Фоновые содержания (&lt;0,2 г/т) характерны для зон с преобладанием пирита без 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Bi-Te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минералов.</a:t>
            </a:r>
            <a:r>
              <a:rPr lang="ru-RU" dirty="0">
                <a:effectLst/>
              </a:rPr>
              <a:t> 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E7817-D81B-4A15-B9A8-8A1CB1DA457D}" type="slidenum">
              <a:rPr lang="ru-RU" smtClean="0"/>
              <a:t>12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345768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Рудная минерализация в </a:t>
            </a:r>
            <a:r>
              <a:rPr lang="ru-RU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березитоподобных</a:t>
            </a: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метасоматитах</a:t>
            </a: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представлена вкрапленностью крупных (до 1 см) </a:t>
            </a:r>
            <a:r>
              <a:rPr lang="ru-RU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идиоморфных</a:t>
            </a: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кристаллов пирита кубического габитуса. Вторым по распространенности рудным минералом является молибденит, проявленный в виде розеток до 0,5 см. Халькопирит, галенит, сфалерит и блёклые руды проявлены в резко подчиненном количестве и представляют лишь минералогический интерес. Они образуют агрегаты и отдельные зерна, приуроченные к основной массе </a:t>
            </a:r>
            <a:r>
              <a:rPr lang="ru-RU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метасоматитов</a:t>
            </a: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Размерность выделений сульфидов, как правило, не превышает 250 микрон, но есть агрегаты пирита размером до 1 см. </a:t>
            </a:r>
            <a:endParaRPr lang="ru-RU" dirty="0"/>
          </a:p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E7817-D81B-4A15-B9A8-8A1CB1DA457D}" type="slidenum">
              <a:rPr lang="ru-RU" smtClean="0"/>
              <a:t>16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524298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sz="12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Наиболее </a:t>
            </a: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распространенными рудными минералами </a:t>
            </a:r>
            <a:r>
              <a:rPr lang="ru-RU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метасоматитов</a:t>
            </a: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по терригенным породам являются пирит и пирротин. В большинстве случаев они образуют относительно равномерную вкрапленностью в массе породы и не приурочены к секущим прожилкам. Пирит встречается в </a:t>
            </a:r>
            <a:r>
              <a:rPr lang="ru-RU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идиоморфных</a:t>
            </a: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ru-RU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субидиоморфных</a:t>
            </a: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и ксеноморфных формах размером от первых мкм до 1 см, часто с включениями халькопирита, рутила, сфалерита и блёклой руды (что отличает его от пирита </a:t>
            </a:r>
            <a:r>
              <a:rPr lang="ru-RU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березитов</a:t>
            </a: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). Пирротин в породах распространён в виде </a:t>
            </a:r>
            <a:r>
              <a:rPr lang="ru-RU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аллотриоморфных</a:t>
            </a:r>
            <a:r>
              <a:rPr lang="ru-RU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зёрен и их агрегатов размером до 4 мм. Арсенопирит распространен в меньшей степени и приурочен только к определенным интервалам. Проявлен в виде отдельных вкрапленников с ромбовидным сечением размером до 500 мкм. Часто образует срастания с пирротином. К редким минералам отнесены халькопирит, галенит, сфалерит и молибденит.</a:t>
            </a:r>
            <a:endParaRPr lang="ru-RU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ru-RU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ru-RU" dirty="0"/>
          </a:p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E7817-D81B-4A15-B9A8-8A1CB1DA457D}" type="slidenum">
              <a:rPr lang="ru-RU" smtClean="0"/>
              <a:t>18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65118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A070B6D-CB26-4EFB-AA41-18E47A1619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0D424153-B093-42A9-AA36-3D1F778790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F4136088-5F7F-45E0-BAB5-B01C66A23F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4E90-F93C-44DD-9680-A9A656240160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07915321-E7C3-45FD-A1FE-576C2FE6A1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8E078810-1045-4E42-A9B5-190243FA23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5ADE0-1904-45DF-B148-ED425048F257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2218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26BEB41-746A-4501-8973-EC40E6D86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D3FFB50F-9DD2-4471-90A3-47598AB82F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8868437F-2CF8-4108-B01F-4847B7174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4E90-F93C-44DD-9680-A9A656240160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CF01C932-FEB9-4ED8-A4DA-50759A39FF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776E9418-688D-4850-8A28-02FDE5439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5ADE0-1904-45DF-B148-ED425048F257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01520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2BB71B6-9B40-4B48-81E3-8E53BB76B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DDA9348C-26D8-4D56-ADF0-6AFE565F4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0FE1C9FD-A2F8-41E0-B99D-44C61CA3C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4E90-F93C-44DD-9680-A9A656240160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FD3A3BDC-5597-440D-9588-5C71383E73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156A2F60-6D9C-471C-8209-A5F0EDBE5D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5ADE0-1904-45DF-B148-ED425048F257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07970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C0F4011-227A-45F8-82C5-28B7092B9A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D0830CC3-DCED-4B3C-A4AF-0ED4C0C8E4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FF44E542-B4A6-4573-AE3A-99ECA95154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FAA4C8DE-7E18-4186-9BA8-1565A6085E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4E90-F93C-44DD-9680-A9A656240160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4DC2035B-394F-43E3-9BE5-8C17F04F4A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525D3E05-4C6A-4FF5-BEA5-ED9486971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5ADE0-1904-45DF-B148-ED425048F257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80958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E203C1B-9920-42C3-9A1A-595AD6188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64FB8B04-E627-43CE-B8F0-579ED4E6FA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AB551F6E-1736-4B84-BB91-4B5E1E365C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13E07DEF-0FB1-42F0-9057-CB87190EB5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DFBD79CE-BAFF-4D37-AC3C-985CA5D4F9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>
            <a:extLst>
              <a:ext uri="{FF2B5EF4-FFF2-40B4-BE49-F238E27FC236}">
                <a16:creationId xmlns:a16="http://schemas.microsoft.com/office/drawing/2014/main" id="{9B1ABC5C-D8BC-4B92-8C79-75F4E81CAC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4E90-F93C-44DD-9680-A9A656240160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id="{93A0AFCF-3CB1-4093-A988-B3DFF6459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4C13939C-41BC-4422-A2C5-5652A6CD3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5ADE0-1904-45DF-B148-ED425048F257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81309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1B02CF7-6083-40A8-9D11-FCF8C9B6F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2A1ACEAB-CDA9-4780-9792-0C60C9542C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4E90-F93C-44DD-9680-A9A656240160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7F5057E0-1127-403D-9835-1D9183974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D720C86E-29EA-40F0-BDCE-C9D893608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5ADE0-1904-45DF-B148-ED425048F257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683817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:a16="http://schemas.microsoft.com/office/drawing/2014/main" id="{B0F0F2CF-F163-431F-AB5E-16D0D97EAC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4E90-F93C-44DD-9680-A9A656240160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5BCC7534-9E12-4F20-8286-B621FAD87D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0F7AC8F3-03C7-44BC-8DDE-1A271AE6E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5ADE0-1904-45DF-B148-ED425048F257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99621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428A3F9-1EAF-4756-8D97-BFCD3F738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123A8D49-7BE2-428F-B0FC-6C66735B38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E4DDED28-3A29-4A55-9677-40FA74FAE9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38562C10-45E4-4506-9185-98947278E3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4E90-F93C-44DD-9680-A9A656240160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D103D5B5-EF63-422C-9169-BEDFAC434A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FCB53165-40D1-43A4-8452-9D2EF76D2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5ADE0-1904-45DF-B148-ED425048F257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751033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63F5B8E-1CDC-4A42-8FD0-E51C73458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id="{EF5ECC61-91A0-4B3F-A7D1-87285BBE6B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B2C2D260-75BE-485D-883D-2D0CCE9AF6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A36FF6FF-F64D-4551-B90F-06563B8506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4E90-F93C-44DD-9680-A9A656240160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4356FFD8-8BCF-4E25-A31A-CC3EA3C5EC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7CF82440-7026-4079-88FE-6266B301B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5ADE0-1904-45DF-B148-ED425048F257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377515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3893D622-E241-45CD-8313-1EA62C7A2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9429CD09-099D-4AC6-8F4E-91E89E2C13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4D6B9AB5-F593-4C24-AF48-B374692A08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4E90-F93C-44DD-9680-A9A656240160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28056D67-236A-43BC-83E5-581EC37AFF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DF68EE17-7CE8-49EC-92F8-CF4FDCB75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5ADE0-1904-45DF-B148-ED425048F257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098676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id="{C7087C8B-4D2A-4E58-A6A7-A6CD9A1223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B4FD6724-CDFE-404C-B7E1-680ED7DFBC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60EB1D84-AFDA-4A4C-8B68-817AD64F5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4E90-F93C-44DD-9680-A9A656240160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0FA2642E-033F-425F-99F9-B671CCBC98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F5A36ECA-912F-42FA-BD6A-BB000AE25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5ADE0-1904-45DF-B148-ED425048F257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96395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843FCA4-5E76-4416-B46C-5AF09C827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F3D606F5-239F-4418-8426-69F717D5D6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9EC4EEBC-5A77-4E37-B66B-0BEEB79A9B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5F4E90-F93C-44DD-9680-A9A656240160}" type="datetimeFigureOut">
              <a:rPr lang="ru-RU" smtClean="0"/>
              <a:t>22.04.2026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5C2366E6-4041-483A-B60C-07152958C4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E957B0D7-EC7F-4F7C-BEF6-AE4CBF6CFA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15ADE0-1904-45DF-B148-ED425048F257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64113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5.jpg"/><Relationship Id="rId7" Type="http://schemas.openxmlformats.org/officeDocument/2006/relationships/image" Target="../media/image8.png"/><Relationship Id="rId12" Type="http://schemas.microsoft.com/office/2007/relationships/hdphoto" Target="../media/hdphoto4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11" Type="http://schemas.openxmlformats.org/officeDocument/2006/relationships/image" Target="../media/image10.png"/><Relationship Id="rId5" Type="http://schemas.openxmlformats.org/officeDocument/2006/relationships/image" Target="../media/image7.png"/><Relationship Id="rId10" Type="http://schemas.microsoft.com/office/2007/relationships/hdphoto" Target="../media/hdphoto3.wdp"/><Relationship Id="rId4" Type="http://schemas.openxmlformats.org/officeDocument/2006/relationships/image" Target="../media/image6.jpg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1.jpeg"/><Relationship Id="rId7" Type="http://schemas.microsoft.com/office/2007/relationships/hdphoto" Target="../media/hdphoto6.wd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16.jpeg"/><Relationship Id="rId5" Type="http://schemas.microsoft.com/office/2007/relationships/hdphoto" Target="../media/hdphoto5.wdp"/><Relationship Id="rId10" Type="http://schemas.openxmlformats.org/officeDocument/2006/relationships/image" Target="../media/image15.jpeg"/><Relationship Id="rId4" Type="http://schemas.openxmlformats.org/officeDocument/2006/relationships/image" Target="../media/image12.png"/><Relationship Id="rId9" Type="http://schemas.microsoft.com/office/2007/relationships/hdphoto" Target="../media/hdphoto7.wdp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9.wdp"/><Relationship Id="rId3" Type="http://schemas.openxmlformats.org/officeDocument/2006/relationships/image" Target="../media/image17.jp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microsoft.com/office/2007/relationships/hdphoto" Target="../media/hdphoto8.wdp"/><Relationship Id="rId5" Type="http://schemas.openxmlformats.org/officeDocument/2006/relationships/image" Target="../media/image19.png"/><Relationship Id="rId10" Type="http://schemas.microsoft.com/office/2007/relationships/hdphoto" Target="../media/hdphoto10.wdp"/><Relationship Id="rId4" Type="http://schemas.openxmlformats.org/officeDocument/2006/relationships/image" Target="../media/image18.jpg"/><Relationship Id="rId9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13" Type="http://schemas.openxmlformats.org/officeDocument/2006/relationships/image" Target="../media/image31.jpeg"/><Relationship Id="rId3" Type="http://schemas.openxmlformats.org/officeDocument/2006/relationships/image" Target="../media/image22.jpg"/><Relationship Id="rId7" Type="http://schemas.openxmlformats.org/officeDocument/2006/relationships/image" Target="../media/image26.jpeg"/><Relationship Id="rId12" Type="http://schemas.openxmlformats.org/officeDocument/2006/relationships/image" Target="../media/image3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11" Type="http://schemas.openxmlformats.org/officeDocument/2006/relationships/image" Target="../media/image29.jpeg"/><Relationship Id="rId5" Type="http://schemas.openxmlformats.org/officeDocument/2006/relationships/image" Target="../media/image24.jpeg"/><Relationship Id="rId10" Type="http://schemas.microsoft.com/office/2007/relationships/hdphoto" Target="../media/hdphoto11.wdp"/><Relationship Id="rId4" Type="http://schemas.openxmlformats.org/officeDocument/2006/relationships/image" Target="../media/image23.jpeg"/><Relationship Id="rId9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2.jpg"/><Relationship Id="rId7" Type="http://schemas.microsoft.com/office/2007/relationships/hdphoto" Target="../media/hdphoto13.wdp"/><Relationship Id="rId12" Type="http://schemas.microsoft.com/office/2007/relationships/hdphoto" Target="../media/hdphoto15.wdp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11" Type="http://schemas.openxmlformats.org/officeDocument/2006/relationships/image" Target="../media/image37.png"/><Relationship Id="rId5" Type="http://schemas.microsoft.com/office/2007/relationships/hdphoto" Target="../media/hdphoto12.wdp"/><Relationship Id="rId10" Type="http://schemas.openxmlformats.org/officeDocument/2006/relationships/image" Target="../media/image36.jpeg"/><Relationship Id="rId4" Type="http://schemas.openxmlformats.org/officeDocument/2006/relationships/image" Target="../media/image33.png"/><Relationship Id="rId9" Type="http://schemas.microsoft.com/office/2007/relationships/hdphoto" Target="../media/hdphoto14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13" Type="http://schemas.openxmlformats.org/officeDocument/2006/relationships/image" Target="../media/image45.jpeg"/><Relationship Id="rId3" Type="http://schemas.openxmlformats.org/officeDocument/2006/relationships/image" Target="../media/image38.jpg"/><Relationship Id="rId7" Type="http://schemas.microsoft.com/office/2007/relationships/hdphoto" Target="../media/hdphoto17.wdp"/><Relationship Id="rId12" Type="http://schemas.openxmlformats.org/officeDocument/2006/relationships/image" Target="../media/image44.jpeg"/><Relationship Id="rId17" Type="http://schemas.microsoft.com/office/2007/relationships/hdphoto" Target="../media/hdphoto19.wdp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11" Type="http://schemas.microsoft.com/office/2007/relationships/hdphoto" Target="../media/hdphoto18.wdp"/><Relationship Id="rId5" Type="http://schemas.microsoft.com/office/2007/relationships/hdphoto" Target="../media/hdphoto16.wdp"/><Relationship Id="rId15" Type="http://schemas.openxmlformats.org/officeDocument/2006/relationships/image" Target="../media/image47.jpeg"/><Relationship Id="rId10" Type="http://schemas.openxmlformats.org/officeDocument/2006/relationships/image" Target="../media/image43.png"/><Relationship Id="rId4" Type="http://schemas.openxmlformats.org/officeDocument/2006/relationships/image" Target="../media/image39.png"/><Relationship Id="rId9" Type="http://schemas.openxmlformats.org/officeDocument/2006/relationships/image" Target="../media/image42.jpeg"/><Relationship Id="rId14" Type="http://schemas.openxmlformats.org/officeDocument/2006/relationships/image" Target="../media/image4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7" Type="http://schemas.microsoft.com/office/2007/relationships/hdphoto" Target="../media/hdphoto20.wdp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B147CDF-BCB3-494D-BD95-0137D399D4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3192" y="2273376"/>
            <a:ext cx="9665615" cy="1354104"/>
          </a:xfrm>
        </p:spPr>
        <p:txBody>
          <a:bodyPr>
            <a:noAutofit/>
          </a:bodyPr>
          <a:lstStyle/>
          <a:p>
            <a:r>
              <a:rPr lang="ru-RU" sz="2400" b="1" dirty="0">
                <a:effectLst/>
                <a:latin typeface="+mn-lt"/>
                <a:ea typeface="Calibri" panose="020F0502020204030204" pitchFamily="34" charset="0"/>
              </a:rPr>
              <a:t>Минералогия, изотопный состав (S, O, C) и условия формирования золото-сульфидного </a:t>
            </a:r>
            <a:r>
              <a:rPr lang="ru-RU" sz="2400" b="1" err="1">
                <a:effectLst/>
                <a:latin typeface="+mn-lt"/>
                <a:ea typeface="Calibri" panose="020F0502020204030204" pitchFamily="34" charset="0"/>
              </a:rPr>
              <a:t>оруденения</a:t>
            </a:r>
            <a:r>
              <a:rPr lang="ru-RU" sz="2400" b="1">
                <a:effectLst/>
                <a:latin typeface="+mn-lt"/>
                <a:ea typeface="Calibri" panose="020F0502020204030204" pitchFamily="34" charset="0"/>
              </a:rPr>
              <a:t> Новолушниковского </a:t>
            </a:r>
            <a:r>
              <a:rPr lang="ru-RU" sz="2400" b="1" dirty="0">
                <a:effectLst/>
                <a:latin typeface="+mn-lt"/>
                <a:ea typeface="Calibri" panose="020F0502020204030204" pitchFamily="34" charset="0"/>
              </a:rPr>
              <a:t>рудопроявления </a:t>
            </a:r>
            <a:br>
              <a:rPr lang="ru-RU" sz="2400" b="1" dirty="0">
                <a:effectLst/>
                <a:latin typeface="+mn-lt"/>
                <a:ea typeface="Calibri" panose="020F0502020204030204" pitchFamily="34" charset="0"/>
              </a:rPr>
            </a:br>
            <a:r>
              <a:rPr lang="ru-RU" sz="2400" b="1" dirty="0">
                <a:effectLst/>
                <a:latin typeface="+mn-lt"/>
                <a:ea typeface="Calibri" panose="020F0502020204030204" pitchFamily="34" charset="0"/>
              </a:rPr>
              <a:t>(северо-западная часть </a:t>
            </a:r>
            <a:r>
              <a:rPr lang="ru-RU" sz="2400" b="1" dirty="0" err="1">
                <a:effectLst/>
                <a:latin typeface="+mn-lt"/>
                <a:ea typeface="Calibri" panose="020F0502020204030204" pitchFamily="34" charset="0"/>
              </a:rPr>
              <a:t>Салаирского</a:t>
            </a:r>
            <a:r>
              <a:rPr lang="ru-RU" sz="2400" b="1" dirty="0">
                <a:effectLst/>
                <a:latin typeface="+mn-lt"/>
                <a:ea typeface="Calibri" panose="020F0502020204030204" pitchFamily="34" charset="0"/>
              </a:rPr>
              <a:t> кряжа)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125C550A-832F-4A85-BC5B-C76C54C87D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47385" y="4850150"/>
            <a:ext cx="9665616" cy="1225484"/>
          </a:xfrm>
        </p:spPr>
        <p:txBody>
          <a:bodyPr>
            <a:normAutofit/>
          </a:bodyPr>
          <a:lstStyle/>
          <a:p>
            <a:pPr algn="r"/>
            <a:r>
              <a:rPr lang="ru-RU" sz="2000" dirty="0"/>
              <a:t>Пронякин Евгений Алексеевич, ИГМ </a:t>
            </a:r>
            <a:r>
              <a:rPr lang="ru-RU" sz="2000"/>
              <a:t>СО РАН</a:t>
            </a:r>
            <a:endParaRPr lang="ru-RU" sz="2000" dirty="0"/>
          </a:p>
          <a:p>
            <a:pPr algn="r"/>
            <a:r>
              <a:rPr lang="ru-RU" sz="2000"/>
              <a:t>Научный </a:t>
            </a:r>
            <a:r>
              <a:rPr lang="ru-RU" sz="2000" dirty="0"/>
              <a:t>руководитель:</a:t>
            </a:r>
          </a:p>
          <a:p>
            <a:pPr algn="r"/>
            <a:r>
              <a:rPr lang="ru-RU" sz="2000"/>
              <a:t>Неволько </a:t>
            </a:r>
            <a:r>
              <a:rPr lang="ru-RU" sz="2000" dirty="0"/>
              <a:t>Пётр Александрович, </a:t>
            </a:r>
            <a:r>
              <a:rPr lang="ru-RU" sz="2000" dirty="0" err="1"/>
              <a:t>к.г-м.н</a:t>
            </a:r>
            <a:endParaRPr lang="ru-RU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95B248-EC2D-4C90-AF7E-30D5CABA9777}"/>
              </a:ext>
            </a:extLst>
          </p:cNvPr>
          <p:cNvSpPr txBox="1"/>
          <p:nvPr/>
        </p:nvSpPr>
        <p:spPr>
          <a:xfrm>
            <a:off x="2058035" y="127376"/>
            <a:ext cx="80759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b="1" dirty="0"/>
              <a:t>XX</a:t>
            </a:r>
            <a:r>
              <a:rPr lang="en-US" b="1" dirty="0"/>
              <a:t>XII</a:t>
            </a:r>
            <a:r>
              <a:rPr lang="ru-RU" b="1" dirty="0"/>
              <a:t> молодежная научная школа</a:t>
            </a:r>
            <a:r>
              <a:rPr lang="en-US" b="1" dirty="0"/>
              <a:t> </a:t>
            </a:r>
            <a:r>
              <a:rPr lang="ru-RU" b="1" dirty="0"/>
              <a:t>им. проф. В.В. ЗАЙКОВА</a:t>
            </a:r>
            <a:br>
              <a:rPr lang="ru-RU" b="1" dirty="0"/>
            </a:br>
            <a:r>
              <a:rPr lang="ru-RU" b="1" dirty="0"/>
              <a:t>«Металлогения древних и современных океанов-20</a:t>
            </a:r>
            <a:r>
              <a:rPr lang="en-US" b="1" dirty="0"/>
              <a:t>2</a:t>
            </a:r>
            <a:r>
              <a:rPr lang="ru-RU" b="1" dirty="0"/>
              <a:t>6.</a:t>
            </a:r>
            <a:br>
              <a:rPr lang="ru-RU" dirty="0"/>
            </a:br>
            <a:r>
              <a:rPr lang="ru-RU" b="1" dirty="0">
                <a:effectLst/>
              </a:rPr>
              <a:t>Стратегические элементы: минералого-геохимические и цифровые модели»»</a:t>
            </a:r>
            <a:endParaRPr lang="ru-RU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1C7A44-B57A-49AA-87AC-F6621CF22D8A}"/>
              </a:ext>
            </a:extLst>
          </p:cNvPr>
          <p:cNvSpPr txBox="1"/>
          <p:nvPr/>
        </p:nvSpPr>
        <p:spPr>
          <a:xfrm>
            <a:off x="5371891" y="6446247"/>
            <a:ext cx="13905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/>
              <a:t>Миасс, 2026</a:t>
            </a:r>
          </a:p>
        </p:txBody>
      </p:sp>
    </p:spTree>
    <p:extLst>
      <p:ext uri="{BB962C8B-B14F-4D97-AF65-F5344CB8AC3E}">
        <p14:creationId xmlns:p14="http://schemas.microsoft.com/office/powerpoint/2010/main" val="1498445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701FDAC-C447-4F8A-99E8-BB5B1F70C081}"/>
              </a:ext>
            </a:extLst>
          </p:cNvPr>
          <p:cNvSpPr txBox="1"/>
          <p:nvPr/>
        </p:nvSpPr>
        <p:spPr>
          <a:xfrm>
            <a:off x="377503" y="5003493"/>
            <a:ext cx="424638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200" b="1" dirty="0">
                <a:effectLst/>
                <a:ea typeface="Calibri" panose="020F0502020204030204" pitchFamily="34" charset="0"/>
              </a:rPr>
              <a:t>Обзорная схема тектонического районирования области сочленения Колывань-Томской складчатой зоны и Салаира. </a:t>
            </a:r>
            <a:r>
              <a:rPr lang="ru-RU" sz="1200" dirty="0">
                <a:effectLst/>
                <a:ea typeface="Calibri" panose="020F0502020204030204" pitchFamily="34" charset="0"/>
              </a:rPr>
              <a:t>(Заштрихованная область – Егорьевский рудный узел, звёздочка </a:t>
            </a:r>
            <a:r>
              <a:rPr lang="ru-RU" sz="1200">
                <a:effectLst/>
                <a:ea typeface="Calibri" panose="020F0502020204030204" pitchFamily="34" charset="0"/>
              </a:rPr>
              <a:t>– Новолушниковское </a:t>
            </a:r>
            <a:r>
              <a:rPr lang="ru-RU" sz="1200" dirty="0">
                <a:effectLst/>
                <a:ea typeface="Calibri" panose="020F0502020204030204" pitchFamily="34" charset="0"/>
              </a:rPr>
              <a:t>месторождение)</a:t>
            </a:r>
            <a:endParaRPr lang="ru-RU" sz="1200" dirty="0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1F07035E-02D9-469E-8290-8AE49A975C20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503" y="1794665"/>
            <a:ext cx="4154103" cy="3120312"/>
          </a:xfrm>
          <a:prstGeom prst="rect">
            <a:avLst/>
          </a:prstGeom>
          <a:solidFill>
            <a:srgbClr val="000000">
              <a:shade val="95000"/>
            </a:srgbClr>
          </a:solidFill>
          <a:ln w="12700" cap="sq">
            <a:solidFill>
              <a:schemeClr val="tx1"/>
            </a:solidFill>
            <a:miter lim="800000"/>
          </a:ln>
          <a:effectLst/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40646210-1D80-488B-BD0B-55864B5488C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8" y="1092664"/>
            <a:ext cx="4353844" cy="5319605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76F6874-DFA0-4BD5-B14D-56349339901F}"/>
              </a:ext>
            </a:extLst>
          </p:cNvPr>
          <p:cNvSpPr txBox="1"/>
          <p:nvPr/>
        </p:nvSpPr>
        <p:spPr>
          <a:xfrm>
            <a:off x="9213735" y="1092664"/>
            <a:ext cx="2869208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Aft>
                <a:spcPts val="1000"/>
              </a:spcAft>
            </a:pPr>
            <a:r>
              <a:rPr lang="ru-RU" sz="12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Схематическая геологическая карта Егорьевского золоторудного поля по [</a:t>
            </a:r>
            <a:r>
              <a:rPr lang="ru-RU" sz="1200" b="1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Минерагения</a:t>
            </a:r>
            <a:r>
              <a:rPr lang="ru-RU" sz="12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…, 2001]. </a:t>
            </a:r>
            <a:r>
              <a:rPr lang="ru-RU" sz="1200" dirty="0">
                <a:ea typeface="Times New Roman" panose="02020603050405020304" pitchFamily="18" charset="0"/>
                <a:cs typeface="Times New Roman" panose="02020603050405020304" pitchFamily="18" charset="0"/>
              </a:rPr>
              <a:t>Условные обозначения: </a:t>
            </a:r>
            <a:r>
              <a:rPr lang="ru-RU" sz="1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1 – </a:t>
            </a:r>
            <a:r>
              <a:rPr lang="ru-RU" sz="12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кинтерепская</a:t>
            </a:r>
            <a:r>
              <a:rPr lang="ru-RU" sz="1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свита нижнего кембрия: </a:t>
            </a:r>
            <a:r>
              <a:rPr lang="ru-RU" sz="12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доломитизированные</a:t>
            </a:r>
            <a:r>
              <a:rPr lang="ru-RU" sz="1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известняки; 2 – </a:t>
            </a:r>
            <a:r>
              <a:rPr lang="ru-RU" sz="12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суенгинская</a:t>
            </a:r>
            <a:r>
              <a:rPr lang="ru-RU" sz="1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свита нижнего кембрия: известняки, глинистые алевролиты, песчаники, </a:t>
            </a:r>
            <a:r>
              <a:rPr lang="ru-RU" sz="12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гравелиты</a:t>
            </a:r>
            <a:r>
              <a:rPr lang="ru-RU" sz="1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; 3 – средне-верхнекембрийские вулканогенно-терригенные толщи; 4 – </a:t>
            </a:r>
            <a:r>
              <a:rPr lang="ru-RU" sz="12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метадиориты</a:t>
            </a:r>
            <a:r>
              <a:rPr lang="ru-RU" sz="1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2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Тайлинского</a:t>
            </a:r>
            <a:r>
              <a:rPr lang="ru-RU" sz="1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комплекса; 5 – </a:t>
            </a:r>
            <a:r>
              <a:rPr lang="ru-RU" sz="12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плагиограниты</a:t>
            </a:r>
            <a:r>
              <a:rPr lang="ru-RU" sz="1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2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Новолушниковского</a:t>
            </a:r>
            <a:r>
              <a:rPr lang="ru-RU" sz="1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2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копмлекса</a:t>
            </a:r>
            <a:r>
              <a:rPr lang="ru-RU" sz="1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; 6 – разрывные нарушения; 7 – золоторудные месторождения и проявления и их номера: </a:t>
            </a:r>
            <a:r>
              <a:rPr lang="ru-RU" sz="12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1 – </a:t>
            </a:r>
            <a:r>
              <a:rPr lang="ru-RU" sz="1200" i="1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Кинтерепское</a:t>
            </a:r>
            <a:r>
              <a:rPr lang="ru-RU" sz="12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2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2 – </a:t>
            </a:r>
            <a:r>
              <a:rPr lang="ru-RU" sz="1200" b="1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Новолушниковское</a:t>
            </a:r>
            <a:r>
              <a:rPr lang="ru-RU" sz="12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(зелёная точка)</a:t>
            </a:r>
            <a:r>
              <a:rPr lang="ru-RU" sz="12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3 – Проявление № 9, 4 – </a:t>
            </a:r>
            <a:r>
              <a:rPr lang="ru-RU" sz="1200" i="1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Краттовско</a:t>
            </a:r>
            <a:r>
              <a:rPr lang="ru-RU" sz="12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-Фомихинское, 5 – </a:t>
            </a:r>
            <a:r>
              <a:rPr lang="ru-RU" sz="1200" i="1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Лутанское</a:t>
            </a:r>
            <a:r>
              <a:rPr lang="ru-RU" sz="12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6 – </a:t>
            </a:r>
            <a:r>
              <a:rPr lang="ru-RU" sz="1200" i="1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Колокольцевское</a:t>
            </a:r>
            <a:r>
              <a:rPr lang="ru-RU" sz="12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7 – Проявление № 20, 8 – </a:t>
            </a:r>
            <a:r>
              <a:rPr lang="ru-RU" sz="1200" i="1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Лапинское</a:t>
            </a:r>
            <a:r>
              <a:rPr lang="ru-RU" sz="12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9 – </a:t>
            </a:r>
            <a:r>
              <a:rPr lang="ru-RU" sz="1200" i="1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Гусельнятское</a:t>
            </a:r>
            <a:r>
              <a:rPr lang="ru-RU" sz="12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10 – Петровское, 11 – Ленивый лог, 12 – Сухой лог;</a:t>
            </a:r>
            <a:r>
              <a:rPr lang="ru-RU" sz="1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8 – участки Егорьевского месторождения золота формации коры выветривания и их названия.</a:t>
            </a:r>
            <a:endParaRPr lang="ru-RU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Овал 8">
            <a:extLst>
              <a:ext uri="{FF2B5EF4-FFF2-40B4-BE49-F238E27FC236}">
                <a16:creationId xmlns:a16="http://schemas.microsoft.com/office/drawing/2014/main" id="{F705E662-B2EA-4F67-8309-B3039B7C6F35}"/>
              </a:ext>
            </a:extLst>
          </p:cNvPr>
          <p:cNvSpPr/>
          <p:nvPr/>
        </p:nvSpPr>
        <p:spPr>
          <a:xfrm>
            <a:off x="7780495" y="2271172"/>
            <a:ext cx="111600" cy="112203"/>
          </a:xfrm>
          <a:prstGeom prst="ellipse">
            <a:avLst/>
          </a:prstGeom>
          <a:solidFill>
            <a:srgbClr val="16DE2E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85092E7-9CCB-46D8-ADD6-96AE1DAF0AF8}"/>
              </a:ext>
            </a:extLst>
          </p:cNvPr>
          <p:cNvSpPr txBox="1"/>
          <p:nvPr/>
        </p:nvSpPr>
        <p:spPr>
          <a:xfrm>
            <a:off x="3569507" y="132888"/>
            <a:ext cx="50529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600" dirty="0">
                <a:latin typeface="+mj-lt"/>
              </a:rPr>
              <a:t>Положение объекта исследования</a:t>
            </a:r>
          </a:p>
        </p:txBody>
      </p:sp>
    </p:spTree>
    <p:extLst>
      <p:ext uri="{BB962C8B-B14F-4D97-AF65-F5344CB8AC3E}">
        <p14:creationId xmlns:p14="http://schemas.microsoft.com/office/powerpoint/2010/main" val="141936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FA11914-3B51-49D0-82DA-C211DD43C4DC}"/>
              </a:ext>
            </a:extLst>
          </p:cNvPr>
          <p:cNvSpPr txBox="1"/>
          <p:nvPr/>
        </p:nvSpPr>
        <p:spPr>
          <a:xfrm>
            <a:off x="910045" y="0"/>
            <a:ext cx="1037191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Схематическая геологическая </a:t>
            </a:r>
            <a:r>
              <a:rPr lang="ru-RU" sz="240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карта Новолушниковского </a:t>
            </a:r>
            <a:r>
              <a:rPr lang="ru-RU" sz="2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месторождения </a:t>
            </a:r>
          </a:p>
          <a:p>
            <a:pPr algn="ctr"/>
            <a:r>
              <a:rPr lang="ru-RU" sz="2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(по </a:t>
            </a:r>
            <a:r>
              <a:rPr lang="ru-RU" sz="240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материалам Новосибирской </a:t>
            </a:r>
            <a:r>
              <a:rPr lang="ru-RU" sz="2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геолого-поисковой экспедиции). 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5CF3CB01-25AE-4335-8A3B-1E88014D7B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800" y="995144"/>
            <a:ext cx="10251440" cy="5686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6335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1">
            <a:extLst>
              <a:ext uri="{FF2B5EF4-FFF2-40B4-BE49-F238E27FC236}">
                <a16:creationId xmlns:a16="http://schemas.microsoft.com/office/drawing/2014/main" id="{C373919A-2258-4044-AC51-FF2278B5A2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434" y="106385"/>
            <a:ext cx="10419127" cy="498941"/>
          </a:xfrm>
        </p:spPr>
        <p:txBody>
          <a:bodyPr>
            <a:normAutofit/>
          </a:bodyPr>
          <a:lstStyle/>
          <a:p>
            <a:pPr algn="ctr"/>
            <a:r>
              <a:rPr lang="ru-RU" sz="2600" dirty="0"/>
              <a:t>Фактический материал</a:t>
            </a: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12389CF1-B6A5-4621-BD56-DFCFBBB82D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0955" y="1344682"/>
            <a:ext cx="10070083" cy="4428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0335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0599E220-4D3F-4704-A8DD-C1A03390A8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144" y="689827"/>
            <a:ext cx="5191547" cy="2921247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546D9400-5686-4CB4-A513-B17926EB6C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650" y="3757067"/>
            <a:ext cx="5194041" cy="2921247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E238503-C790-43F3-A81B-6BDCA81AE268}"/>
              </a:ext>
            </a:extLst>
          </p:cNvPr>
          <p:cNvSpPr txBox="1"/>
          <p:nvPr/>
        </p:nvSpPr>
        <p:spPr>
          <a:xfrm>
            <a:off x="1536899" y="39014"/>
            <a:ext cx="911820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400" dirty="0" err="1">
                <a:latin typeface="+mj-lt"/>
              </a:rPr>
              <a:t>Метасоматизированные</a:t>
            </a:r>
            <a:r>
              <a:rPr lang="ru-RU" sz="2400" dirty="0">
                <a:latin typeface="+mj-lt"/>
              </a:rPr>
              <a:t> </a:t>
            </a:r>
            <a:r>
              <a:rPr lang="ru-RU" sz="2400" err="1">
                <a:latin typeface="+mj-lt"/>
              </a:rPr>
              <a:t>гранитоиды</a:t>
            </a:r>
            <a:r>
              <a:rPr lang="ru-RU" sz="2400">
                <a:latin typeface="+mj-lt"/>
              </a:rPr>
              <a:t> Новолушниковского </a:t>
            </a:r>
            <a:r>
              <a:rPr lang="ru-RU" sz="2400" dirty="0">
                <a:latin typeface="+mj-lt"/>
              </a:rPr>
              <a:t>комплекса</a:t>
            </a:r>
          </a:p>
          <a:p>
            <a:endParaRPr lang="ru-RU" sz="2600" dirty="0">
              <a:latin typeface="+mj-lt"/>
            </a:endParaRP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8DFFE798-2758-415C-808D-136A1110589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917" r="13668" b="8453"/>
          <a:stretch/>
        </p:blipFill>
        <p:spPr>
          <a:xfrm rot="16200000">
            <a:off x="5877289" y="722883"/>
            <a:ext cx="2192656" cy="289977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1B2770F3-EAD3-4A3F-8ECF-163730CB1CDC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6859"/>
          <a:stretch/>
        </p:blipFill>
        <p:spPr>
          <a:xfrm rot="16200000">
            <a:off x="9127297" y="414934"/>
            <a:ext cx="2192656" cy="3516356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88B6DAF7-54D1-4A4C-A6F8-E2111BEB5D92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057" r="17559" b="7807"/>
          <a:stretch/>
        </p:blipFill>
        <p:spPr>
          <a:xfrm rot="16200000">
            <a:off x="5983746" y="3641604"/>
            <a:ext cx="2247972" cy="316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2155B258-0D26-4188-8E59-D319596A5E9E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416" r="14390" b="3720"/>
          <a:stretch/>
        </p:blipFill>
        <p:spPr>
          <a:xfrm rot="16200000">
            <a:off x="9237759" y="3600769"/>
            <a:ext cx="2233306" cy="3240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0297882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Группа 4">
            <a:extLst>
              <a:ext uri="{FF2B5EF4-FFF2-40B4-BE49-F238E27FC236}">
                <a16:creationId xmlns:a16="http://schemas.microsoft.com/office/drawing/2014/main" id="{7AEE978C-A207-4CC0-93AA-F42595BCD0A8}"/>
              </a:ext>
            </a:extLst>
          </p:cNvPr>
          <p:cNvGrpSpPr>
            <a:grpSpLocks noChangeAspect="1"/>
          </p:cNvGrpSpPr>
          <p:nvPr/>
        </p:nvGrpSpPr>
        <p:grpSpPr>
          <a:xfrm>
            <a:off x="1485260" y="1186441"/>
            <a:ext cx="3258446" cy="1361441"/>
            <a:chOff x="-2262364" y="2309942"/>
            <a:chExt cx="3258446" cy="1361441"/>
          </a:xfrm>
        </p:grpSpPr>
        <p:pic>
          <p:nvPicPr>
            <p:cNvPr id="3" name="Рисунок 2">
              <a:extLst>
                <a:ext uri="{FF2B5EF4-FFF2-40B4-BE49-F238E27FC236}">
                  <a16:creationId xmlns:a16="http://schemas.microsoft.com/office/drawing/2014/main" id="{3355D1A5-219B-4D3D-8DDE-8D968D0B18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3531" r="22740" b="3555"/>
            <a:stretch/>
          </p:blipFill>
          <p:spPr>
            <a:xfrm rot="16200000">
              <a:off x="-1313861" y="1361440"/>
              <a:ext cx="1361440" cy="3258446"/>
            </a:xfrm>
            <a:prstGeom prst="rect">
              <a:avLst/>
            </a:prstGeom>
            <a:ln w="19050">
              <a:solidFill>
                <a:schemeClr val="tx1"/>
              </a:solidFill>
            </a:ln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3EAEB202-E75C-46DA-A1B0-DC0FDA5249A6}"/>
                </a:ext>
              </a:extLst>
            </p:cNvPr>
            <p:cNvSpPr txBox="1"/>
            <p:nvPr/>
          </p:nvSpPr>
          <p:spPr>
            <a:xfrm>
              <a:off x="-1992729" y="2309942"/>
              <a:ext cx="74892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1400" b="1" dirty="0"/>
                <a:t>1н-72,3</a:t>
              </a:r>
            </a:p>
          </p:txBody>
        </p:sp>
      </p:grpSp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B504F630-1FF4-40CA-AA43-462362A1D43E}"/>
              </a:ext>
            </a:extLst>
          </p:cNvPr>
          <p:cNvGrpSpPr>
            <a:grpSpLocks noChangeAspect="1"/>
          </p:cNvGrpSpPr>
          <p:nvPr/>
        </p:nvGrpSpPr>
        <p:grpSpPr>
          <a:xfrm>
            <a:off x="7016008" y="1186438"/>
            <a:ext cx="4254246" cy="1361441"/>
            <a:chOff x="-669747" y="4672557"/>
            <a:chExt cx="3258446" cy="1042766"/>
          </a:xfrm>
        </p:grpSpPr>
        <p:pic>
          <p:nvPicPr>
            <p:cNvPr id="7" name="Рисунок 6">
              <a:extLst>
                <a:ext uri="{FF2B5EF4-FFF2-40B4-BE49-F238E27FC236}">
                  <a16:creationId xmlns:a16="http://schemas.microsoft.com/office/drawing/2014/main" id="{2E24B2D1-618C-43BB-8697-1DFF8AD219F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375" t="9926" r="30191"/>
            <a:stretch/>
          </p:blipFill>
          <p:spPr>
            <a:xfrm rot="5400000">
              <a:off x="438093" y="3564718"/>
              <a:ext cx="1042765" cy="3258446"/>
            </a:xfrm>
            <a:prstGeom prst="rect">
              <a:avLst/>
            </a:prstGeom>
            <a:ln w="19050">
              <a:solidFill>
                <a:schemeClr val="tx1"/>
              </a:solidFill>
            </a:ln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935CB4D8-9FCC-4CE2-8C69-D9D499A0C2B7}"/>
                </a:ext>
              </a:extLst>
            </p:cNvPr>
            <p:cNvSpPr txBox="1"/>
            <p:nvPr/>
          </p:nvSpPr>
          <p:spPr>
            <a:xfrm>
              <a:off x="-524298" y="4672557"/>
              <a:ext cx="711968" cy="23573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sz="1400" b="1" dirty="0"/>
                <a:t>7н-171,5</a:t>
              </a: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76A72544-7E2C-4765-929D-FDD2097D2461}"/>
              </a:ext>
            </a:extLst>
          </p:cNvPr>
          <p:cNvSpPr txBox="1"/>
          <p:nvPr/>
        </p:nvSpPr>
        <p:spPr>
          <a:xfrm>
            <a:off x="4743706" y="54726"/>
            <a:ext cx="270458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400" dirty="0">
                <a:latin typeface="+mj-lt"/>
              </a:rPr>
              <a:t>Гранатовые скарны</a:t>
            </a:r>
          </a:p>
          <a:p>
            <a:endParaRPr lang="ru-RU" sz="2600" dirty="0">
              <a:latin typeface="+mj-lt"/>
            </a:endParaRPr>
          </a:p>
        </p:txBody>
      </p:sp>
      <p:grpSp>
        <p:nvGrpSpPr>
          <p:cNvPr id="31" name="Группа 30">
            <a:extLst>
              <a:ext uri="{FF2B5EF4-FFF2-40B4-BE49-F238E27FC236}">
                <a16:creationId xmlns:a16="http://schemas.microsoft.com/office/drawing/2014/main" id="{8B1A0D19-58B9-4628-8621-5857A4A3E473}"/>
              </a:ext>
            </a:extLst>
          </p:cNvPr>
          <p:cNvGrpSpPr/>
          <p:nvPr/>
        </p:nvGrpSpPr>
        <p:grpSpPr>
          <a:xfrm>
            <a:off x="6198233" y="2817823"/>
            <a:ext cx="5889797" cy="3313010"/>
            <a:chOff x="6198233" y="2817823"/>
            <a:chExt cx="5889797" cy="3313010"/>
          </a:xfrm>
        </p:grpSpPr>
        <p:grpSp>
          <p:nvGrpSpPr>
            <p:cNvPr id="27" name="Группа 26">
              <a:extLst>
                <a:ext uri="{FF2B5EF4-FFF2-40B4-BE49-F238E27FC236}">
                  <a16:creationId xmlns:a16="http://schemas.microsoft.com/office/drawing/2014/main" id="{490CB1FC-30AA-4A43-8BD0-96589D2E6AD8}"/>
                </a:ext>
              </a:extLst>
            </p:cNvPr>
            <p:cNvGrpSpPr/>
            <p:nvPr/>
          </p:nvGrpSpPr>
          <p:grpSpPr>
            <a:xfrm>
              <a:off x="6198233" y="2817823"/>
              <a:ext cx="5889797" cy="3313010"/>
              <a:chOff x="6198233" y="2817823"/>
              <a:chExt cx="5889797" cy="3313010"/>
            </a:xfrm>
          </p:grpSpPr>
          <p:grpSp>
            <p:nvGrpSpPr>
              <p:cNvPr id="13" name="Группа 12">
                <a:extLst>
                  <a:ext uri="{FF2B5EF4-FFF2-40B4-BE49-F238E27FC236}">
                    <a16:creationId xmlns:a16="http://schemas.microsoft.com/office/drawing/2014/main" id="{9B898553-7142-4A4A-BDB0-C32128275B30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6198233" y="2817823"/>
                <a:ext cx="5889797" cy="3313010"/>
                <a:chOff x="243840" y="137160"/>
                <a:chExt cx="11704320" cy="6583680"/>
              </a:xfrm>
            </p:grpSpPr>
            <p:pic>
              <p:nvPicPr>
                <p:cNvPr id="10" name="Рисунок 9">
                  <a:extLst>
                    <a:ext uri="{FF2B5EF4-FFF2-40B4-BE49-F238E27FC236}">
                      <a16:creationId xmlns:a16="http://schemas.microsoft.com/office/drawing/2014/main" id="{B673D8D7-10A0-4310-8A31-0BC1544D4CC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BEBA8EAE-BF5A-486C-A8C5-ECC9F3942E4B}">
                      <a14:imgProps xmlns:a14="http://schemas.microsoft.com/office/drawing/2010/main">
                        <a14:imgLayer r:embed="rId7">
                          <a14:imgEffect>
                            <a14:brightnessContrast contrast="200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243840" y="137160"/>
                  <a:ext cx="11704320" cy="6583680"/>
                </a:xfrm>
                <a:prstGeom prst="rect">
                  <a:avLst/>
                </a:prstGeom>
                <a:ln w="19050">
                  <a:solidFill>
                    <a:schemeClr val="tx1"/>
                  </a:solidFill>
                </a:ln>
              </p:spPr>
            </p:pic>
            <p:pic>
              <p:nvPicPr>
                <p:cNvPr id="12" name="Рисунок 11">
                  <a:extLst>
                    <a:ext uri="{FF2B5EF4-FFF2-40B4-BE49-F238E27FC236}">
                      <a16:creationId xmlns:a16="http://schemas.microsoft.com/office/drawing/2014/main" id="{0E6C0E1F-A212-45F2-B86A-4875B99086F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8">
                  <a:extLst>
                    <a:ext uri="{BEBA8EAE-BF5A-486C-A8C5-ECC9F3942E4B}">
                      <a14:imgProps xmlns:a14="http://schemas.microsoft.com/office/drawing/2010/main">
                        <a14:imgLayer r:embed="rId9">
                          <a14:imgEffect>
                            <a14:brightnessContrast contrast="200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r="50000"/>
                <a:stretch/>
              </p:blipFill>
              <p:spPr>
                <a:xfrm>
                  <a:off x="243840" y="137160"/>
                  <a:ext cx="5852160" cy="6583680"/>
                </a:xfrm>
                <a:prstGeom prst="rect">
                  <a:avLst/>
                </a:prstGeom>
                <a:ln w="19050">
                  <a:solidFill>
                    <a:schemeClr val="tx1"/>
                  </a:solidFill>
                </a:ln>
              </p:spPr>
            </p:pic>
          </p:grpSp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F65B4872-F2A4-4C04-91C4-82E30D291298}"/>
                  </a:ext>
                </a:extLst>
              </p:cNvPr>
              <p:cNvSpPr txBox="1"/>
              <p:nvPr/>
            </p:nvSpPr>
            <p:spPr>
              <a:xfrm>
                <a:off x="9143131" y="4305050"/>
                <a:ext cx="460382" cy="33855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US" sz="1600" b="1" dirty="0" err="1">
                    <a:solidFill>
                      <a:srgbClr val="FFFF00"/>
                    </a:solidFill>
                  </a:rPr>
                  <a:t>Grt</a:t>
                </a:r>
                <a:endParaRPr lang="ru-RU" sz="1600" b="1" dirty="0">
                  <a:solidFill>
                    <a:srgbClr val="FFFF00"/>
                  </a:solidFill>
                </a:endParaRPr>
              </a:p>
            </p:txBody>
          </p:sp>
        </p:grp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701E48D1-F5A5-4A4C-9F30-E90C6CA6AC2A}"/>
                </a:ext>
              </a:extLst>
            </p:cNvPr>
            <p:cNvSpPr txBox="1"/>
            <p:nvPr/>
          </p:nvSpPr>
          <p:spPr>
            <a:xfrm>
              <a:off x="9765728" y="3849860"/>
              <a:ext cx="1614545" cy="33855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US" sz="1600" b="1" dirty="0" err="1">
                  <a:solidFill>
                    <a:srgbClr val="FFFF00"/>
                  </a:solidFill>
                </a:rPr>
                <a:t>Qz+Carb+Ep+Scp</a:t>
              </a:r>
              <a:endParaRPr lang="ru-RU" sz="16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30" name="Группа 29">
            <a:extLst>
              <a:ext uri="{FF2B5EF4-FFF2-40B4-BE49-F238E27FC236}">
                <a16:creationId xmlns:a16="http://schemas.microsoft.com/office/drawing/2014/main" id="{A6387491-3D0F-4348-A99D-C7CFAB4CDF31}"/>
              </a:ext>
            </a:extLst>
          </p:cNvPr>
          <p:cNvGrpSpPr/>
          <p:nvPr/>
        </p:nvGrpSpPr>
        <p:grpSpPr>
          <a:xfrm>
            <a:off x="103968" y="2817822"/>
            <a:ext cx="5889797" cy="3313011"/>
            <a:chOff x="103968" y="2817822"/>
            <a:chExt cx="5889797" cy="3313011"/>
          </a:xfrm>
        </p:grpSpPr>
        <p:grpSp>
          <p:nvGrpSpPr>
            <p:cNvPr id="26" name="Группа 25">
              <a:extLst>
                <a:ext uri="{FF2B5EF4-FFF2-40B4-BE49-F238E27FC236}">
                  <a16:creationId xmlns:a16="http://schemas.microsoft.com/office/drawing/2014/main" id="{75ADDED4-80E6-4729-85DB-747C90FFCA38}"/>
                </a:ext>
              </a:extLst>
            </p:cNvPr>
            <p:cNvGrpSpPr/>
            <p:nvPr/>
          </p:nvGrpSpPr>
          <p:grpSpPr>
            <a:xfrm>
              <a:off x="103968" y="2817822"/>
              <a:ext cx="5889797" cy="3313011"/>
              <a:chOff x="103968" y="2817822"/>
              <a:chExt cx="5889797" cy="3313011"/>
            </a:xfrm>
          </p:grpSpPr>
          <p:grpSp>
            <p:nvGrpSpPr>
              <p:cNvPr id="18" name="Группа 17">
                <a:extLst>
                  <a:ext uri="{FF2B5EF4-FFF2-40B4-BE49-F238E27FC236}">
                    <a16:creationId xmlns:a16="http://schemas.microsoft.com/office/drawing/2014/main" id="{9AC60BA3-0696-4555-93A8-07CEB46C5BC9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103968" y="2817822"/>
                <a:ext cx="5889797" cy="3313011"/>
                <a:chOff x="243840" y="137160"/>
                <a:chExt cx="11704320" cy="6583680"/>
              </a:xfrm>
            </p:grpSpPr>
            <p:pic>
              <p:nvPicPr>
                <p:cNvPr id="15" name="Рисунок 14">
                  <a:extLst>
                    <a:ext uri="{FF2B5EF4-FFF2-40B4-BE49-F238E27FC236}">
                      <a16:creationId xmlns:a16="http://schemas.microsoft.com/office/drawing/2014/main" id="{08A8BB68-5A82-4C76-98CD-E7F537E1DA1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243840" y="137160"/>
                  <a:ext cx="11704320" cy="6583680"/>
                </a:xfrm>
                <a:prstGeom prst="rect">
                  <a:avLst/>
                </a:prstGeom>
                <a:ln w="19050">
                  <a:solidFill>
                    <a:schemeClr val="tx1"/>
                  </a:solidFill>
                </a:ln>
              </p:spPr>
            </p:pic>
            <p:pic>
              <p:nvPicPr>
                <p:cNvPr id="17" name="Рисунок 16">
                  <a:extLst>
                    <a:ext uri="{FF2B5EF4-FFF2-40B4-BE49-F238E27FC236}">
                      <a16:creationId xmlns:a16="http://schemas.microsoft.com/office/drawing/2014/main" id="{C03AD076-AA7A-49B9-8BFE-F59700C0251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1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r="50000"/>
                <a:stretch/>
              </p:blipFill>
              <p:spPr>
                <a:xfrm>
                  <a:off x="243840" y="137160"/>
                  <a:ext cx="5852160" cy="6583680"/>
                </a:xfrm>
                <a:prstGeom prst="rect">
                  <a:avLst/>
                </a:prstGeom>
              </p:spPr>
            </p:pic>
          </p:grpSp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C51278CE-7EC7-4554-AD3D-7C8D4012F09E}"/>
                  </a:ext>
                </a:extLst>
              </p:cNvPr>
              <p:cNvSpPr txBox="1"/>
              <p:nvPr/>
            </p:nvSpPr>
            <p:spPr>
              <a:xfrm>
                <a:off x="3251645" y="4279928"/>
                <a:ext cx="460382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600" b="1" dirty="0" err="1">
                    <a:solidFill>
                      <a:schemeClr val="bg1"/>
                    </a:solidFill>
                  </a:rPr>
                  <a:t>Grt</a:t>
                </a:r>
                <a:endParaRPr lang="ru-RU" sz="1600" b="1" dirty="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FFDABECB-BB80-4F76-BA9D-F1E2212B392A}"/>
                </a:ext>
              </a:extLst>
            </p:cNvPr>
            <p:cNvSpPr txBox="1"/>
            <p:nvPr/>
          </p:nvSpPr>
          <p:spPr>
            <a:xfrm>
              <a:off x="3114482" y="3379598"/>
              <a:ext cx="904415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 dirty="0" err="1">
                  <a:solidFill>
                    <a:schemeClr val="bg1"/>
                  </a:solidFill>
                </a:rPr>
                <a:t>Qz+Carb</a:t>
              </a:r>
              <a:endParaRPr lang="ru-RU" sz="1600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423090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C42AF7E-63ED-4062-B941-A3657B148265}"/>
              </a:ext>
            </a:extLst>
          </p:cNvPr>
          <p:cNvSpPr txBox="1"/>
          <p:nvPr/>
        </p:nvSpPr>
        <p:spPr>
          <a:xfrm>
            <a:off x="1829447" y="17874"/>
            <a:ext cx="8533105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400" dirty="0" err="1">
                <a:latin typeface="+mj-lt"/>
              </a:rPr>
              <a:t>Метасоматизированные</a:t>
            </a:r>
            <a:r>
              <a:rPr lang="ru-RU" sz="2400" dirty="0">
                <a:latin typeface="+mj-lt"/>
              </a:rPr>
              <a:t> </a:t>
            </a:r>
            <a:r>
              <a:rPr lang="ru-RU" sz="2400" dirty="0" err="1">
                <a:latin typeface="+mj-lt"/>
              </a:rPr>
              <a:t>теригенные</a:t>
            </a:r>
            <a:r>
              <a:rPr lang="ru-RU" sz="2400" dirty="0">
                <a:latin typeface="+mj-lt"/>
              </a:rPr>
              <a:t> породы </a:t>
            </a:r>
            <a:r>
              <a:rPr lang="ru-RU" sz="2400" dirty="0" err="1">
                <a:latin typeface="+mj-lt"/>
              </a:rPr>
              <a:t>суенгинской</a:t>
            </a:r>
            <a:r>
              <a:rPr lang="ru-RU" sz="2400" dirty="0">
                <a:latin typeface="+mj-lt"/>
              </a:rPr>
              <a:t> свиты</a:t>
            </a:r>
          </a:p>
          <a:p>
            <a:endParaRPr lang="ru-RU" sz="2600" dirty="0">
              <a:latin typeface="+mj-lt"/>
            </a:endParaRPr>
          </a:p>
        </p:txBody>
      </p:sp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C0488A25-CDFE-4D57-9B72-D8AE465655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057" y="1009836"/>
            <a:ext cx="4931664" cy="277368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8EEC9477-8421-4F44-931A-ACDDB5F7B4A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057" y="3849429"/>
            <a:ext cx="4931664" cy="2776728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011FF697-BE09-4B3A-8BA3-E50AF62E9B1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572" r="5302"/>
          <a:stretch/>
        </p:blipFill>
        <p:spPr>
          <a:xfrm rot="5400000">
            <a:off x="7059770" y="2671276"/>
            <a:ext cx="2776729" cy="5133038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1090B8E0-364F-45A9-9065-7FBF82592D23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25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646" t="28323" r="29852" b="25332"/>
          <a:stretch/>
        </p:blipFill>
        <p:spPr>
          <a:xfrm rot="16200000">
            <a:off x="9610669" y="1155618"/>
            <a:ext cx="1340242" cy="2548028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3600EC28-7EEC-4B0C-8A24-2522DAD6E106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746" t="16762" r="28836" b="32317"/>
          <a:stretch/>
        </p:blipFill>
        <p:spPr>
          <a:xfrm rot="16200000">
            <a:off x="6589919" y="871498"/>
            <a:ext cx="1717445" cy="3116269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9629021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79B9260-7224-4FBD-ACA4-A89053B12B59}"/>
              </a:ext>
            </a:extLst>
          </p:cNvPr>
          <p:cNvSpPr txBox="1"/>
          <p:nvPr/>
        </p:nvSpPr>
        <p:spPr>
          <a:xfrm>
            <a:off x="6249412" y="6349426"/>
            <a:ext cx="533319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/>
              <a:t>Значения </a:t>
            </a:r>
            <a:r>
              <a:rPr lang="el-GR" sz="1400" dirty="0">
                <a:effectLst/>
              </a:rPr>
              <a:t>δ</a:t>
            </a:r>
            <a:r>
              <a:rPr lang="ru-RU" sz="1400" baseline="40000" dirty="0">
                <a:effectLst/>
              </a:rPr>
              <a:t>34</a:t>
            </a:r>
            <a:r>
              <a:rPr lang="en-US" sz="1400" dirty="0">
                <a:effectLst/>
              </a:rPr>
              <a:t>O  </a:t>
            </a:r>
            <a:r>
              <a:rPr lang="ru-RU" sz="1400" dirty="0">
                <a:effectLst/>
              </a:rPr>
              <a:t>основных геологических резервуаров </a:t>
            </a:r>
            <a:r>
              <a:rPr lang="en-US" sz="1400" dirty="0"/>
              <a:t>(</a:t>
            </a:r>
            <a:r>
              <a:rPr lang="en-US" sz="1400" dirty="0" err="1"/>
              <a:t>Hoefs</a:t>
            </a:r>
            <a:r>
              <a:rPr lang="en-US" sz="1400" dirty="0"/>
              <a:t>, 2018)</a:t>
            </a:r>
            <a:endParaRPr lang="ru-RU" sz="1400" dirty="0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EA3FC0FB-F0B4-41CB-BC73-DBD3813E50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9727" y="2616723"/>
            <a:ext cx="4872563" cy="3732703"/>
          </a:xfrm>
          <a:prstGeom prst="rect">
            <a:avLst/>
          </a:prstGeom>
        </p:spPr>
      </p:pic>
      <p:graphicFrame>
        <p:nvGraphicFramePr>
          <p:cNvPr id="6" name="Таблица 5">
            <a:extLst>
              <a:ext uri="{FF2B5EF4-FFF2-40B4-BE49-F238E27FC236}">
                <a16:creationId xmlns:a16="http://schemas.microsoft.com/office/drawing/2014/main" id="{C9D963C9-8753-487F-84E7-22B7DC847E7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0006374"/>
              </p:ext>
            </p:extLst>
          </p:nvPr>
        </p:nvGraphicFramePr>
        <p:xfrm>
          <a:off x="6001968" y="752727"/>
          <a:ext cx="5828082" cy="176439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25643">
                  <a:extLst>
                    <a:ext uri="{9D8B030D-6E8A-4147-A177-3AD203B41FA5}">
                      <a16:colId xmlns:a16="http://schemas.microsoft.com/office/drawing/2014/main" val="1703795572"/>
                    </a:ext>
                  </a:extLst>
                </a:gridCol>
                <a:gridCol w="1165057">
                  <a:extLst>
                    <a:ext uri="{9D8B030D-6E8A-4147-A177-3AD203B41FA5}">
                      <a16:colId xmlns:a16="http://schemas.microsoft.com/office/drawing/2014/main" val="3937934842"/>
                    </a:ext>
                  </a:extLst>
                </a:gridCol>
                <a:gridCol w="943952">
                  <a:extLst>
                    <a:ext uri="{9D8B030D-6E8A-4147-A177-3AD203B41FA5}">
                      <a16:colId xmlns:a16="http://schemas.microsoft.com/office/drawing/2014/main" val="1891785266"/>
                    </a:ext>
                  </a:extLst>
                </a:gridCol>
                <a:gridCol w="2993430">
                  <a:extLst>
                    <a:ext uri="{9D8B030D-6E8A-4147-A177-3AD203B41FA5}">
                      <a16:colId xmlns:a16="http://schemas.microsoft.com/office/drawing/2014/main" val="341371111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 fontAlgn="b"/>
                      <a:r>
                        <a:rPr lang="ru-RU" sz="1050" u="none" strike="noStrike" dirty="0">
                          <a:effectLst/>
                          <a:latin typeface="+mn-lt"/>
                        </a:rPr>
                        <a:t>Образец     </a:t>
                      </a:r>
                      <a:endParaRPr lang="ru-RU" sz="105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l-GR" sz="1050" u="none" strike="noStrike" dirty="0">
                          <a:effectLst/>
                          <a:latin typeface="+mn-lt"/>
                        </a:rPr>
                        <a:t>δ</a:t>
                      </a:r>
                      <a:r>
                        <a:rPr lang="en-US" sz="1050" u="none" strike="noStrike" dirty="0">
                          <a:effectLst/>
                          <a:latin typeface="+mn-lt"/>
                        </a:rPr>
                        <a:t>34S,‰VCDT</a:t>
                      </a:r>
                      <a:endParaRPr lang="en-US" sz="105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05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Минерал</a:t>
                      </a:r>
                      <a:endParaRPr lang="en-US" sz="105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05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Минеральная ассоциация</a:t>
                      </a:r>
                      <a:endParaRPr lang="en-US" sz="105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4568351"/>
                  </a:ext>
                </a:extLst>
              </a:tr>
              <a:tr h="315215"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1н-199.4    </a:t>
                      </a:r>
                      <a:endParaRPr lang="ru-RU" sz="12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560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+11.3</a:t>
                      </a:r>
                      <a:endParaRPr lang="ru-RU" sz="12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560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050" b="0" i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Пирит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560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050" b="0" i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Пирит, халькопирит, пирротин, рутил, блёклая руда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560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3508419"/>
                  </a:ext>
                </a:extLst>
              </a:tr>
              <a:tr h="268260"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1н-228.5    </a:t>
                      </a:r>
                      <a:endParaRPr lang="ru-RU" sz="12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560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+11.3</a:t>
                      </a:r>
                      <a:endParaRPr lang="ru-RU" sz="12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560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050" b="0" i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Пирит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560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050" b="0" i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Пирит, </a:t>
                      </a:r>
                      <a:r>
                        <a:rPr lang="ru-RU" sz="1050" b="0" i="0" u="none" strike="noStrike" dirty="0" err="1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халькоприт</a:t>
                      </a:r>
                      <a:r>
                        <a:rPr lang="ru-RU" sz="1050" b="0" i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, рутил, галенит, сфалерит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560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3557063"/>
                  </a:ext>
                </a:extLst>
              </a:tr>
              <a:tr h="357344"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1н-262.7    </a:t>
                      </a:r>
                      <a:endParaRPr lang="ru-RU" sz="12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3309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+3.7</a:t>
                      </a:r>
                      <a:endParaRPr lang="ru-RU" sz="12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3309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050" b="0" i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Пирит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3309D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050" b="0" i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Пирит, халькопирит, блёклая руда, сфалерит, галенит, рутил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330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7729121"/>
                  </a:ext>
                </a:extLst>
              </a:tr>
              <a:tr h="387677"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1н-281      </a:t>
                      </a:r>
                      <a:endParaRPr lang="ru-RU" sz="12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3309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+3.7</a:t>
                      </a:r>
                      <a:endParaRPr lang="ru-RU" sz="12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3309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050" b="0" i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Пирит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3309D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050" b="0" i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Пирит, сфалерит, рутил, молибденит, халькопирит, блёклая руда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330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3574907"/>
                  </a:ext>
                </a:extLst>
              </a:tr>
              <a:tr h="268260"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1н-291.5    </a:t>
                      </a:r>
                      <a:endParaRPr lang="ru-RU" sz="12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3309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+3.4</a:t>
                      </a:r>
                      <a:endParaRPr lang="ru-RU" sz="12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3309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050" b="0" i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Пирит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3309D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050" b="0" i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Пирит, молибденит, гематит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330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0875042"/>
                  </a:ext>
                </a:extLst>
              </a:tr>
            </a:tbl>
          </a:graphicData>
        </a:graphic>
      </p:graphicFrame>
      <p:grpSp>
        <p:nvGrpSpPr>
          <p:cNvPr id="18" name="Группа 17">
            <a:extLst>
              <a:ext uri="{FF2B5EF4-FFF2-40B4-BE49-F238E27FC236}">
                <a16:creationId xmlns:a16="http://schemas.microsoft.com/office/drawing/2014/main" id="{7A3E1A01-F60C-4C07-8C58-A8C340EFE413}"/>
              </a:ext>
            </a:extLst>
          </p:cNvPr>
          <p:cNvGrpSpPr>
            <a:grpSpLocks noChangeAspect="1"/>
          </p:cNvGrpSpPr>
          <p:nvPr/>
        </p:nvGrpSpPr>
        <p:grpSpPr>
          <a:xfrm>
            <a:off x="316823" y="644335"/>
            <a:ext cx="2273390" cy="1972388"/>
            <a:chOff x="107508" y="111783"/>
            <a:chExt cx="2851923" cy="2474322"/>
          </a:xfrm>
        </p:grpSpPr>
        <p:pic>
          <p:nvPicPr>
            <p:cNvPr id="8" name="Рисунок 7">
              <a:extLst>
                <a:ext uri="{FF2B5EF4-FFF2-40B4-BE49-F238E27FC236}">
                  <a16:creationId xmlns:a16="http://schemas.microsoft.com/office/drawing/2014/main" id="{13462488-2BD9-4320-8441-0BF77DFC390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42140" t="10758"/>
            <a:stretch/>
          </p:blipFill>
          <p:spPr>
            <a:xfrm>
              <a:off x="107508" y="111783"/>
              <a:ext cx="2851923" cy="2474322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3FAEB453-AC27-4B55-8561-6CA2FB942D41}"/>
                </a:ext>
              </a:extLst>
            </p:cNvPr>
            <p:cNvSpPr txBox="1"/>
            <p:nvPr/>
          </p:nvSpPr>
          <p:spPr>
            <a:xfrm>
              <a:off x="107508" y="111783"/>
              <a:ext cx="890420" cy="32613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1400" b="1" dirty="0">
                  <a:solidFill>
                    <a:schemeClr val="bg1"/>
                  </a:solidFill>
                </a:rPr>
                <a:t>1н-199,4</a:t>
              </a:r>
            </a:p>
          </p:txBody>
        </p:sp>
      </p:grpSp>
      <p:grpSp>
        <p:nvGrpSpPr>
          <p:cNvPr id="23" name="Группа 22">
            <a:extLst>
              <a:ext uri="{FF2B5EF4-FFF2-40B4-BE49-F238E27FC236}">
                <a16:creationId xmlns:a16="http://schemas.microsoft.com/office/drawing/2014/main" id="{1B0B4939-3273-4F9B-A66C-36BEF0A887BE}"/>
              </a:ext>
            </a:extLst>
          </p:cNvPr>
          <p:cNvGrpSpPr/>
          <p:nvPr/>
        </p:nvGrpSpPr>
        <p:grpSpPr>
          <a:xfrm>
            <a:off x="308608" y="4739511"/>
            <a:ext cx="2263050" cy="1749530"/>
            <a:chOff x="107508" y="4996687"/>
            <a:chExt cx="2263050" cy="1749530"/>
          </a:xfrm>
        </p:grpSpPr>
        <p:pic>
          <p:nvPicPr>
            <p:cNvPr id="17" name="Рисунок 16">
              <a:extLst>
                <a:ext uri="{FF2B5EF4-FFF2-40B4-BE49-F238E27FC236}">
                  <a16:creationId xmlns:a16="http://schemas.microsoft.com/office/drawing/2014/main" id="{96A40AEB-3C50-4C2B-BE70-3797CFDFE2F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18159" r="11736" b="29397"/>
            <a:stretch/>
          </p:blipFill>
          <p:spPr>
            <a:xfrm>
              <a:off x="107508" y="4996687"/>
              <a:ext cx="2208358" cy="1749530"/>
            </a:xfrm>
            <a:prstGeom prst="rect">
              <a:avLst/>
            </a:prstGeom>
          </p:spPr>
        </p:pic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1CA634CB-9458-4D04-A55D-13A6BC72AC5D}"/>
                </a:ext>
              </a:extLst>
            </p:cNvPr>
            <p:cNvSpPr txBox="1"/>
            <p:nvPr/>
          </p:nvSpPr>
          <p:spPr>
            <a:xfrm>
              <a:off x="1533469" y="4996687"/>
              <a:ext cx="83708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1400" b="1" dirty="0"/>
                <a:t>1н-262,7</a:t>
              </a:r>
            </a:p>
          </p:txBody>
        </p:sp>
      </p:grpSp>
      <p:grpSp>
        <p:nvGrpSpPr>
          <p:cNvPr id="25" name="Группа 24">
            <a:extLst>
              <a:ext uri="{FF2B5EF4-FFF2-40B4-BE49-F238E27FC236}">
                <a16:creationId xmlns:a16="http://schemas.microsoft.com/office/drawing/2014/main" id="{FDAD2870-E2BD-4656-99CA-FA8E95FBC97F}"/>
              </a:ext>
            </a:extLst>
          </p:cNvPr>
          <p:cNvGrpSpPr>
            <a:grpSpLocks noChangeAspect="1"/>
          </p:cNvGrpSpPr>
          <p:nvPr/>
        </p:nvGrpSpPr>
        <p:grpSpPr>
          <a:xfrm>
            <a:off x="2528494" y="4705063"/>
            <a:ext cx="1419113" cy="1783977"/>
            <a:chOff x="4437713" y="3878194"/>
            <a:chExt cx="1866872" cy="2284766"/>
          </a:xfrm>
        </p:grpSpPr>
        <p:pic>
          <p:nvPicPr>
            <p:cNvPr id="22" name="Рисунок 21">
              <a:extLst>
                <a:ext uri="{FF2B5EF4-FFF2-40B4-BE49-F238E27FC236}">
                  <a16:creationId xmlns:a16="http://schemas.microsoft.com/office/drawing/2014/main" id="{6CD4318F-78F4-4773-B60D-A9CD3EAFB1B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13078" r="16476" b="9425"/>
            <a:stretch/>
          </p:blipFill>
          <p:spPr>
            <a:xfrm>
              <a:off x="4497558" y="3927466"/>
              <a:ext cx="1807027" cy="2235494"/>
            </a:xfrm>
            <a:prstGeom prst="rect">
              <a:avLst/>
            </a:prstGeom>
          </p:spPr>
        </p:pic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38F7CB04-4065-4F7B-8114-3E1902FF39E8}"/>
                </a:ext>
              </a:extLst>
            </p:cNvPr>
            <p:cNvSpPr txBox="1"/>
            <p:nvPr/>
          </p:nvSpPr>
          <p:spPr>
            <a:xfrm>
              <a:off x="4437713" y="3878194"/>
              <a:ext cx="70243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1400" b="1" dirty="0"/>
                <a:t>1н-281</a:t>
              </a:r>
            </a:p>
            <a:p>
              <a:endParaRPr lang="ru-RU" sz="1400" b="1" dirty="0"/>
            </a:p>
          </p:txBody>
        </p:sp>
      </p:grpSp>
      <p:grpSp>
        <p:nvGrpSpPr>
          <p:cNvPr id="32" name="Группа 31">
            <a:extLst>
              <a:ext uri="{FF2B5EF4-FFF2-40B4-BE49-F238E27FC236}">
                <a16:creationId xmlns:a16="http://schemas.microsoft.com/office/drawing/2014/main" id="{719F6F02-A90E-42CA-ACCB-68E9FCAF0B0C}"/>
              </a:ext>
            </a:extLst>
          </p:cNvPr>
          <p:cNvGrpSpPr/>
          <p:nvPr/>
        </p:nvGrpSpPr>
        <p:grpSpPr>
          <a:xfrm>
            <a:off x="4004627" y="4739511"/>
            <a:ext cx="1639619" cy="1749530"/>
            <a:chOff x="3111090" y="4447083"/>
            <a:chExt cx="1830290" cy="2057307"/>
          </a:xfrm>
        </p:grpSpPr>
        <p:grpSp>
          <p:nvGrpSpPr>
            <p:cNvPr id="30" name="Группа 29">
              <a:extLst>
                <a:ext uri="{FF2B5EF4-FFF2-40B4-BE49-F238E27FC236}">
                  <a16:creationId xmlns:a16="http://schemas.microsoft.com/office/drawing/2014/main" id="{EBE19B9C-C7E7-4766-9BF1-D1A3BF74F825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3111090" y="4453834"/>
              <a:ext cx="1830290" cy="2050556"/>
              <a:chOff x="3963083" y="3852556"/>
              <a:chExt cx="2682608" cy="3005447"/>
            </a:xfrm>
          </p:grpSpPr>
          <p:pic>
            <p:nvPicPr>
              <p:cNvPr id="27" name="Рисунок 26">
                <a:extLst>
                  <a:ext uri="{FF2B5EF4-FFF2-40B4-BE49-F238E27FC236}">
                    <a16:creationId xmlns:a16="http://schemas.microsoft.com/office/drawing/2014/main" id="{D2456523-6CA4-4EEE-B506-B6F9D06F364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l="20201" t="35555" r="13090"/>
              <a:stretch/>
            </p:blipFill>
            <p:spPr>
              <a:xfrm>
                <a:off x="4312397" y="3852556"/>
                <a:ext cx="2333294" cy="3005447"/>
              </a:xfrm>
              <a:prstGeom prst="rect">
                <a:avLst/>
              </a:prstGeom>
            </p:spPr>
          </p:pic>
          <p:pic>
            <p:nvPicPr>
              <p:cNvPr id="29" name="Рисунок 28">
                <a:extLst>
                  <a:ext uri="{FF2B5EF4-FFF2-40B4-BE49-F238E27FC236}">
                    <a16:creationId xmlns:a16="http://schemas.microsoft.com/office/drawing/2014/main" id="{210D7677-CC95-4F65-820F-A8BAAB2E378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8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t="21841" r="90013" b="13714"/>
              <a:stretch/>
            </p:blipFill>
            <p:spPr>
              <a:xfrm>
                <a:off x="3963083" y="3852557"/>
                <a:ext cx="349314" cy="3005446"/>
              </a:xfrm>
              <a:prstGeom prst="rect">
                <a:avLst/>
              </a:prstGeom>
            </p:spPr>
          </p:pic>
        </p:grp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68C814E2-3082-4C24-B518-C2A09A7834FA}"/>
                </a:ext>
              </a:extLst>
            </p:cNvPr>
            <p:cNvSpPr txBox="1"/>
            <p:nvPr/>
          </p:nvSpPr>
          <p:spPr>
            <a:xfrm>
              <a:off x="3265750" y="4447083"/>
              <a:ext cx="84029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1400" b="1" dirty="0"/>
                <a:t>1н-291,5</a:t>
              </a:r>
            </a:p>
          </p:txBody>
        </p:sp>
      </p:grpSp>
      <p:pic>
        <p:nvPicPr>
          <p:cNvPr id="34" name="Рисунок 33">
            <a:extLst>
              <a:ext uri="{FF2B5EF4-FFF2-40B4-BE49-F238E27FC236}">
                <a16:creationId xmlns:a16="http://schemas.microsoft.com/office/drawing/2014/main" id="{C5C49BED-BA41-4062-A96A-8AEC2B06AE1A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email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32150" t="12394" r="34253" b="36344"/>
          <a:stretch/>
        </p:blipFill>
        <p:spPr>
          <a:xfrm rot="16200000">
            <a:off x="3366633" y="127894"/>
            <a:ext cx="1501196" cy="3054033"/>
          </a:xfrm>
          <a:prstGeom prst="rect">
            <a:avLst/>
          </a:prstGeom>
        </p:spPr>
      </p:pic>
      <p:grpSp>
        <p:nvGrpSpPr>
          <p:cNvPr id="37" name="Группа 36">
            <a:extLst>
              <a:ext uri="{FF2B5EF4-FFF2-40B4-BE49-F238E27FC236}">
                <a16:creationId xmlns:a16="http://schemas.microsoft.com/office/drawing/2014/main" id="{DA8A38CB-F401-4895-ABDE-AC8534E9813D}"/>
              </a:ext>
            </a:extLst>
          </p:cNvPr>
          <p:cNvGrpSpPr/>
          <p:nvPr/>
        </p:nvGrpSpPr>
        <p:grpSpPr>
          <a:xfrm>
            <a:off x="396588" y="2712254"/>
            <a:ext cx="4993452" cy="1900644"/>
            <a:chOff x="107508" y="2980557"/>
            <a:chExt cx="4993452" cy="1900644"/>
          </a:xfrm>
        </p:grpSpPr>
        <p:grpSp>
          <p:nvGrpSpPr>
            <p:cNvPr id="19" name="Группа 18">
              <a:extLst>
                <a:ext uri="{FF2B5EF4-FFF2-40B4-BE49-F238E27FC236}">
                  <a16:creationId xmlns:a16="http://schemas.microsoft.com/office/drawing/2014/main" id="{1F850320-B96A-4059-B4F4-42C253B62773}"/>
                </a:ext>
              </a:extLst>
            </p:cNvPr>
            <p:cNvGrpSpPr/>
            <p:nvPr/>
          </p:nvGrpSpPr>
          <p:grpSpPr>
            <a:xfrm>
              <a:off x="107508" y="2980557"/>
              <a:ext cx="2186289" cy="1900644"/>
              <a:chOff x="107508" y="2691153"/>
              <a:chExt cx="2186289" cy="1900644"/>
            </a:xfrm>
          </p:grpSpPr>
          <p:grpSp>
            <p:nvGrpSpPr>
              <p:cNvPr id="13" name="Группа 12">
                <a:extLst>
                  <a:ext uri="{FF2B5EF4-FFF2-40B4-BE49-F238E27FC236}">
                    <a16:creationId xmlns:a16="http://schemas.microsoft.com/office/drawing/2014/main" id="{F9B37CD0-6338-489A-9EF7-D644383B4705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107508" y="2691153"/>
                <a:ext cx="2186289" cy="1900644"/>
                <a:chOff x="4389120" y="1811383"/>
                <a:chExt cx="3466011" cy="3013166"/>
              </a:xfrm>
            </p:grpSpPr>
            <p:pic>
              <p:nvPicPr>
                <p:cNvPr id="10" name="Рисунок 9">
                  <a:extLst>
                    <a:ext uri="{FF2B5EF4-FFF2-40B4-BE49-F238E27FC236}">
                      <a16:creationId xmlns:a16="http://schemas.microsoft.com/office/drawing/2014/main" id="{0FD0AEF0-E8F5-4449-97CD-05FE0E12586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11" cstate="email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rcRect l="35416" t="25429" r="34970" b="28803"/>
                <a:stretch/>
              </p:blipFill>
              <p:spPr>
                <a:xfrm>
                  <a:off x="4389120" y="1811383"/>
                  <a:ext cx="3466011" cy="3013166"/>
                </a:xfrm>
                <a:prstGeom prst="rect">
                  <a:avLst/>
                </a:prstGeom>
              </p:spPr>
            </p:pic>
            <p:pic>
              <p:nvPicPr>
                <p:cNvPr id="12" name="Рисунок 11">
                  <a:extLst>
                    <a:ext uri="{FF2B5EF4-FFF2-40B4-BE49-F238E27FC236}">
                      <a16:creationId xmlns:a16="http://schemas.microsoft.com/office/drawing/2014/main" id="{9B176812-CA75-4115-B2F7-40B707CBC3B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12" cstate="email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rcRect l="87500" t="88128" r="1375" b="3059"/>
                <a:stretch/>
              </p:blipFill>
              <p:spPr>
                <a:xfrm>
                  <a:off x="6553066" y="4244349"/>
                  <a:ext cx="1302065" cy="580200"/>
                </a:xfrm>
                <a:prstGeom prst="rect">
                  <a:avLst/>
                </a:prstGeom>
              </p:spPr>
            </p:pic>
          </p:grp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273FD477-6724-48E2-BC14-8AFAE69E2B35}"/>
                  </a:ext>
                </a:extLst>
              </p:cNvPr>
              <p:cNvSpPr txBox="1"/>
              <p:nvPr/>
            </p:nvSpPr>
            <p:spPr>
              <a:xfrm>
                <a:off x="107508" y="2726722"/>
                <a:ext cx="83708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ru-RU" sz="1400" b="1" dirty="0">
                    <a:solidFill>
                      <a:schemeClr val="bg1"/>
                    </a:solidFill>
                  </a:rPr>
                  <a:t>1н-228,5</a:t>
                </a:r>
              </a:p>
            </p:txBody>
          </p:sp>
        </p:grpSp>
        <p:pic>
          <p:nvPicPr>
            <p:cNvPr id="36" name="Рисунок 35">
              <a:extLst>
                <a:ext uri="{FF2B5EF4-FFF2-40B4-BE49-F238E27FC236}">
                  <a16:creationId xmlns:a16="http://schemas.microsoft.com/office/drawing/2014/main" id="{202CCAA5-782E-4B82-B8CE-047F14A5B1A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25695" t="29391" r="31799" b="23324"/>
            <a:stretch/>
          </p:blipFill>
          <p:spPr>
            <a:xfrm rot="16200000">
              <a:off x="2747627" y="2524501"/>
              <a:ext cx="1895368" cy="2811299"/>
            </a:xfrm>
            <a:prstGeom prst="rect">
              <a:avLst/>
            </a:prstGeom>
          </p:spPr>
        </p:pic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4BF9F514-5DC2-413B-8DA0-3B9C2D804C6B}"/>
              </a:ext>
            </a:extLst>
          </p:cNvPr>
          <p:cNvSpPr txBox="1"/>
          <p:nvPr/>
        </p:nvSpPr>
        <p:spPr>
          <a:xfrm>
            <a:off x="4669167" y="49070"/>
            <a:ext cx="26003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400" dirty="0">
                <a:latin typeface="+mj-lt"/>
              </a:rPr>
              <a:t>Изотопия</a:t>
            </a:r>
            <a:r>
              <a:rPr lang="ru-RU" sz="2400" dirty="0"/>
              <a:t> </a:t>
            </a:r>
            <a:r>
              <a:rPr lang="en-US" sz="2400" dirty="0">
                <a:latin typeface="+mj-lt"/>
              </a:rPr>
              <a:t>S</a:t>
            </a:r>
            <a:r>
              <a:rPr lang="ru-RU" sz="2400" dirty="0">
                <a:latin typeface="+mj-lt"/>
              </a:rPr>
              <a:t> пирита</a:t>
            </a:r>
          </a:p>
        </p:txBody>
      </p:sp>
    </p:spTree>
    <p:extLst>
      <p:ext uri="{BB962C8B-B14F-4D97-AF65-F5344CB8AC3E}">
        <p14:creationId xmlns:p14="http://schemas.microsoft.com/office/powerpoint/2010/main" val="11947154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F38908C-0D8D-4257-84B3-A62B3F6BE9AE}"/>
              </a:ext>
            </a:extLst>
          </p:cNvPr>
          <p:cNvSpPr txBox="1"/>
          <p:nvPr/>
        </p:nvSpPr>
        <p:spPr>
          <a:xfrm>
            <a:off x="7380254" y="5127755"/>
            <a:ext cx="4983195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График δ</a:t>
            </a:r>
            <a:r>
              <a:rPr lang="ru-RU" sz="1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13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ru-RU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PDB</a:t>
            </a:r>
            <a:r>
              <a:rPr lang="ru-RU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- δ</a:t>
            </a:r>
            <a:r>
              <a:rPr lang="ru-RU" sz="1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18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</a:t>
            </a:r>
            <a:r>
              <a:rPr lang="ru-RU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SMOW</a:t>
            </a:r>
            <a:r>
              <a:rPr lang="ru-RU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для кальцита.</a:t>
            </a:r>
            <a:r>
              <a:rPr lang="ru-RU" sz="11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Поля и тренды по данным (</a:t>
            </a:r>
            <a:r>
              <a:rPr lang="en-US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Hoefs</a:t>
            </a:r>
            <a:r>
              <a:rPr lang="ru-RU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1997; 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Hodson</a:t>
            </a:r>
            <a:r>
              <a:rPr lang="ru-RU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1977; 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Taylor et al</a:t>
            </a:r>
            <a:r>
              <a:rPr lang="ru-RU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., 1967; 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Ray et al</a:t>
            </a:r>
            <a:r>
              <a:rPr lang="ru-RU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., 1999).</a:t>
            </a:r>
            <a:endParaRPr lang="ru-RU" sz="1100" dirty="0"/>
          </a:p>
        </p:txBody>
      </p:sp>
      <p:graphicFrame>
        <p:nvGraphicFramePr>
          <p:cNvPr id="5" name="Таблица 4">
            <a:extLst>
              <a:ext uri="{FF2B5EF4-FFF2-40B4-BE49-F238E27FC236}">
                <a16:creationId xmlns:a16="http://schemas.microsoft.com/office/drawing/2014/main" id="{BD69AD07-A113-490F-9E61-6C4D92824E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2396089"/>
              </p:ext>
            </p:extLst>
          </p:nvPr>
        </p:nvGraphicFramePr>
        <p:xfrm>
          <a:off x="4538132" y="660891"/>
          <a:ext cx="2762903" cy="594731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88088">
                  <a:extLst>
                    <a:ext uri="{9D8B030D-6E8A-4147-A177-3AD203B41FA5}">
                      <a16:colId xmlns:a16="http://schemas.microsoft.com/office/drawing/2014/main" val="3484134508"/>
                    </a:ext>
                  </a:extLst>
                </a:gridCol>
                <a:gridCol w="588088">
                  <a:extLst>
                    <a:ext uri="{9D8B030D-6E8A-4147-A177-3AD203B41FA5}">
                      <a16:colId xmlns:a16="http://schemas.microsoft.com/office/drawing/2014/main" val="1620321815"/>
                    </a:ext>
                  </a:extLst>
                </a:gridCol>
                <a:gridCol w="843296">
                  <a:extLst>
                    <a:ext uri="{9D8B030D-6E8A-4147-A177-3AD203B41FA5}">
                      <a16:colId xmlns:a16="http://schemas.microsoft.com/office/drawing/2014/main" val="3014645774"/>
                    </a:ext>
                  </a:extLst>
                </a:gridCol>
                <a:gridCol w="743431">
                  <a:extLst>
                    <a:ext uri="{9D8B030D-6E8A-4147-A177-3AD203B41FA5}">
                      <a16:colId xmlns:a16="http://schemas.microsoft.com/office/drawing/2014/main" val="704783806"/>
                    </a:ext>
                  </a:extLst>
                </a:gridCol>
              </a:tblGrid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Образец</a:t>
                      </a: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Зерно</a:t>
                      </a: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δ</a:t>
                      </a:r>
                      <a:r>
                        <a:rPr lang="ru-RU" sz="1100" baseline="30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13</a:t>
                      </a:r>
                      <a:r>
                        <a:rPr lang="en-US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</a:t>
                      </a:r>
                      <a:r>
                        <a:rPr lang="ru-RU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</a:t>
                      </a:r>
                      <a:r>
                        <a:rPr lang="en-US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PDB</a:t>
                      </a:r>
                      <a:r>
                        <a:rPr lang="ru-RU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 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δ</a:t>
                      </a:r>
                      <a:r>
                        <a:rPr lang="ru-RU" sz="1100" baseline="30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18</a:t>
                      </a:r>
                      <a:r>
                        <a:rPr lang="en-US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</a:t>
                      </a:r>
                      <a:r>
                        <a:rPr lang="ru-RU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</a:t>
                      </a:r>
                      <a:r>
                        <a:rPr lang="en-US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SMOW</a:t>
                      </a:r>
                      <a:r>
                        <a:rPr lang="ru-RU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 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7468433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1Н-54.2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 dirty="0">
                          <a:effectLst/>
                        </a:rPr>
                        <a:t>1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-4,0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12,0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1508677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 dirty="0">
                          <a:effectLst/>
                        </a:rPr>
                        <a:t> 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 dirty="0">
                          <a:effectLst/>
                        </a:rPr>
                        <a:t>2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-4,1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11,9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4437826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 dirty="0">
                          <a:effectLst/>
                        </a:rPr>
                        <a:t> 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 dirty="0">
                          <a:effectLst/>
                        </a:rPr>
                        <a:t>3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-3,5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11,9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4808255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 dirty="0">
                          <a:effectLst/>
                        </a:rPr>
                        <a:t> 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 dirty="0">
                          <a:effectLst/>
                        </a:rPr>
                        <a:t>4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-4,1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12,6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9983520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 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 dirty="0">
                          <a:effectLst/>
                        </a:rPr>
                        <a:t>5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-4,4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12,5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0567500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2017909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1Н-84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1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-1,1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12,2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2316207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 dirty="0">
                          <a:effectLst/>
                        </a:rPr>
                        <a:t> 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 dirty="0">
                          <a:effectLst/>
                        </a:rPr>
                        <a:t>2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-1,4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11,5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2494925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 dirty="0">
                          <a:effectLst/>
                        </a:rPr>
                        <a:t> 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 dirty="0">
                          <a:effectLst/>
                        </a:rPr>
                        <a:t>3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-1,3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12,0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1036104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 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 dirty="0">
                          <a:effectLst/>
                        </a:rPr>
                        <a:t>4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-1,4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12,0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5659354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 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 dirty="0">
                          <a:effectLst/>
                        </a:rPr>
                        <a:t>5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-1,3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12,1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3722284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 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6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-1,1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12,5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6912477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1976509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1Н-85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 dirty="0">
                          <a:effectLst/>
                        </a:rPr>
                        <a:t>1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-3,5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13,0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8488969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 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 dirty="0">
                          <a:effectLst/>
                        </a:rPr>
                        <a:t>2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-3,5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12,7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731551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 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3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-3,3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13,2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0205545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 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4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-3,4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12,8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825370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 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5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-3,3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13,7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0013228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 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6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-3,1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13,0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5179150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6496986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1Н-238.6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1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-4,2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11,8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4741063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 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2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-4,2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11,7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9234061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 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3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-4,0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11,8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4230270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 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4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-3,9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12,2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6562704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 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5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-4,2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12,0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3522931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65132599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1Н-252.5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1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-5,3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13,1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3202945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 dirty="0">
                          <a:effectLst/>
                        </a:rPr>
                        <a:t> 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 dirty="0">
                          <a:effectLst/>
                        </a:rPr>
                        <a:t>2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-5,3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12,5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5914206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 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3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-5,3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12,7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4883249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 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4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-5,5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13,0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07795448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 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>
                          <a:effectLst/>
                        </a:rPr>
                        <a:t>5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-5,3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+</a:t>
                      </a:r>
                      <a:r>
                        <a:rPr lang="ru-RU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12,7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7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7549021"/>
                  </a:ext>
                </a:extLst>
              </a:tr>
              <a:tr h="153268">
                <a:tc>
                  <a:txBody>
                    <a:bodyPr/>
                    <a:lstStyle/>
                    <a:p>
                      <a:pPr algn="ctr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66" marR="5666" marT="566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3166408"/>
                  </a:ext>
                </a:extLst>
              </a:tr>
            </a:tbl>
          </a:graphicData>
        </a:graphic>
      </p:graphicFrame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3FBB9574-F1D8-4238-9A38-AB5BDA3F4E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254" y="1747523"/>
            <a:ext cx="4751832" cy="3380232"/>
          </a:xfrm>
          <a:prstGeom prst="rect">
            <a:avLst/>
          </a:prstGeom>
        </p:spPr>
      </p:pic>
      <p:grpSp>
        <p:nvGrpSpPr>
          <p:cNvPr id="10" name="Группа 9">
            <a:extLst>
              <a:ext uri="{FF2B5EF4-FFF2-40B4-BE49-F238E27FC236}">
                <a16:creationId xmlns:a16="http://schemas.microsoft.com/office/drawing/2014/main" id="{5BB22F7A-439F-409B-92AE-B26CACFC1C2B}"/>
              </a:ext>
            </a:extLst>
          </p:cNvPr>
          <p:cNvGrpSpPr>
            <a:grpSpLocks noChangeAspect="1"/>
          </p:cNvGrpSpPr>
          <p:nvPr/>
        </p:nvGrpSpPr>
        <p:grpSpPr>
          <a:xfrm>
            <a:off x="132849" y="943353"/>
            <a:ext cx="1106680" cy="2817506"/>
            <a:chOff x="3894255" y="1188591"/>
            <a:chExt cx="1112038" cy="2831148"/>
          </a:xfrm>
        </p:grpSpPr>
        <p:pic>
          <p:nvPicPr>
            <p:cNvPr id="8" name="Рисунок 7">
              <a:extLst>
                <a:ext uri="{FF2B5EF4-FFF2-40B4-BE49-F238E27FC236}">
                  <a16:creationId xmlns:a16="http://schemas.microsoft.com/office/drawing/2014/main" id="{DE69077F-DB55-4ADB-95CF-D3206702038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screen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 l="33600" t="19048" r="37471" b="25714"/>
            <a:stretch/>
          </p:blipFill>
          <p:spPr>
            <a:xfrm>
              <a:off x="3894255" y="1188591"/>
              <a:ext cx="1112038" cy="2831148"/>
            </a:xfrm>
            <a:prstGeom prst="rect">
              <a:avLst/>
            </a:prstGeom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823FB7E5-FAA7-4A55-A91A-B526E4739004}"/>
                </a:ext>
              </a:extLst>
            </p:cNvPr>
            <p:cNvSpPr txBox="1"/>
            <p:nvPr/>
          </p:nvSpPr>
          <p:spPr>
            <a:xfrm>
              <a:off x="4340726" y="3742741"/>
              <a:ext cx="665567" cy="2769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1200" dirty="0"/>
                <a:t>1н-54,2</a:t>
              </a:r>
            </a:p>
          </p:txBody>
        </p:sp>
      </p:grpSp>
      <p:grpSp>
        <p:nvGrpSpPr>
          <p:cNvPr id="14" name="Группа 13">
            <a:extLst>
              <a:ext uri="{FF2B5EF4-FFF2-40B4-BE49-F238E27FC236}">
                <a16:creationId xmlns:a16="http://schemas.microsoft.com/office/drawing/2014/main" id="{A532961A-98B4-4008-AA11-6358DF1D58D8}"/>
              </a:ext>
            </a:extLst>
          </p:cNvPr>
          <p:cNvGrpSpPr>
            <a:grpSpLocks noChangeAspect="1"/>
          </p:cNvGrpSpPr>
          <p:nvPr/>
        </p:nvGrpSpPr>
        <p:grpSpPr>
          <a:xfrm>
            <a:off x="1306414" y="943352"/>
            <a:ext cx="1550496" cy="2788805"/>
            <a:chOff x="5342268" y="964248"/>
            <a:chExt cx="1668565" cy="3001170"/>
          </a:xfrm>
        </p:grpSpPr>
        <p:pic>
          <p:nvPicPr>
            <p:cNvPr id="12" name="Рисунок 11">
              <a:extLst>
                <a:ext uri="{FF2B5EF4-FFF2-40B4-BE49-F238E27FC236}">
                  <a16:creationId xmlns:a16="http://schemas.microsoft.com/office/drawing/2014/main" id="{79978427-2A78-4DB0-9D82-02D6C03A5BA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screen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 l="35346" t="14060" r="32214" b="42178"/>
            <a:stretch/>
          </p:blipFill>
          <p:spPr>
            <a:xfrm>
              <a:off x="5342268" y="964248"/>
              <a:ext cx="1668565" cy="3001170"/>
            </a:xfrm>
            <a:prstGeom prst="rect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F0D75CC6-7782-4E0E-B9DA-2C0C33C6A2D6}"/>
                </a:ext>
              </a:extLst>
            </p:cNvPr>
            <p:cNvSpPr txBox="1"/>
            <p:nvPr/>
          </p:nvSpPr>
          <p:spPr>
            <a:xfrm>
              <a:off x="6462285" y="1205467"/>
              <a:ext cx="548548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1200" dirty="0"/>
                <a:t>1н-84</a:t>
              </a:r>
            </a:p>
          </p:txBody>
        </p:sp>
      </p:grpSp>
      <p:grpSp>
        <p:nvGrpSpPr>
          <p:cNvPr id="18" name="Группа 17">
            <a:extLst>
              <a:ext uri="{FF2B5EF4-FFF2-40B4-BE49-F238E27FC236}">
                <a16:creationId xmlns:a16="http://schemas.microsoft.com/office/drawing/2014/main" id="{09B9E6AE-7179-48DB-9BB0-84DEDFE8A176}"/>
              </a:ext>
            </a:extLst>
          </p:cNvPr>
          <p:cNvGrpSpPr>
            <a:grpSpLocks noChangeAspect="1"/>
          </p:cNvGrpSpPr>
          <p:nvPr/>
        </p:nvGrpSpPr>
        <p:grpSpPr>
          <a:xfrm>
            <a:off x="2856910" y="1291741"/>
            <a:ext cx="1599079" cy="2193455"/>
            <a:chOff x="6312853" y="1006728"/>
            <a:chExt cx="1490334" cy="2044290"/>
          </a:xfrm>
        </p:grpSpPr>
        <p:pic>
          <p:nvPicPr>
            <p:cNvPr id="16" name="Рисунок 15">
              <a:extLst>
                <a:ext uri="{FF2B5EF4-FFF2-40B4-BE49-F238E27FC236}">
                  <a16:creationId xmlns:a16="http://schemas.microsoft.com/office/drawing/2014/main" id="{B9740F3E-0A23-4954-B90B-393D22350B4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 cstate="screen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 l="22279" t="14060" r="23656" b="27525"/>
            <a:stretch/>
          </p:blipFill>
          <p:spPr>
            <a:xfrm>
              <a:off x="6384153" y="1006728"/>
              <a:ext cx="1419034" cy="2044290"/>
            </a:xfrm>
            <a:prstGeom prst="rect">
              <a:avLst/>
            </a:prstGeom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1F0B8A56-6C00-4AAD-9AFB-236E2130C00A}"/>
                </a:ext>
              </a:extLst>
            </p:cNvPr>
            <p:cNvSpPr txBox="1"/>
            <p:nvPr/>
          </p:nvSpPr>
          <p:spPr>
            <a:xfrm>
              <a:off x="6312853" y="1224150"/>
              <a:ext cx="548548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1200" dirty="0"/>
                <a:t>1н-85</a:t>
              </a:r>
            </a:p>
          </p:txBody>
        </p:sp>
      </p:grpSp>
      <p:grpSp>
        <p:nvGrpSpPr>
          <p:cNvPr id="22" name="Группа 21">
            <a:extLst>
              <a:ext uri="{FF2B5EF4-FFF2-40B4-BE49-F238E27FC236}">
                <a16:creationId xmlns:a16="http://schemas.microsoft.com/office/drawing/2014/main" id="{CA2325C6-1A75-4646-8020-D12927452E3D}"/>
              </a:ext>
            </a:extLst>
          </p:cNvPr>
          <p:cNvGrpSpPr>
            <a:grpSpLocks noChangeAspect="1"/>
          </p:cNvGrpSpPr>
          <p:nvPr/>
        </p:nvGrpSpPr>
        <p:grpSpPr>
          <a:xfrm>
            <a:off x="364080" y="3854741"/>
            <a:ext cx="1750898" cy="2326742"/>
            <a:chOff x="3486847" y="3837876"/>
            <a:chExt cx="1750898" cy="2326742"/>
          </a:xfrm>
        </p:grpSpPr>
        <p:pic>
          <p:nvPicPr>
            <p:cNvPr id="20" name="Рисунок 19">
              <a:extLst>
                <a:ext uri="{FF2B5EF4-FFF2-40B4-BE49-F238E27FC236}">
                  <a16:creationId xmlns:a16="http://schemas.microsoft.com/office/drawing/2014/main" id="{F903F8D6-5950-4FD2-A481-3873CA4E906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27939" t="30363" r="35119" b="31089"/>
            <a:stretch/>
          </p:blipFill>
          <p:spPr>
            <a:xfrm>
              <a:off x="3486847" y="3837876"/>
              <a:ext cx="1672351" cy="2326742"/>
            </a:xfrm>
            <a:prstGeom prst="rect">
              <a:avLst/>
            </a:prstGeom>
          </p:spPr>
        </p:pic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0D0391FD-6016-4FA6-86B4-7CBBE2D2D934}"/>
                </a:ext>
              </a:extLst>
            </p:cNvPr>
            <p:cNvSpPr txBox="1"/>
            <p:nvPr/>
          </p:nvSpPr>
          <p:spPr>
            <a:xfrm>
              <a:off x="4493631" y="3852492"/>
              <a:ext cx="7441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1200" dirty="0"/>
                <a:t>1н-238,6</a:t>
              </a:r>
            </a:p>
          </p:txBody>
        </p:sp>
      </p:grpSp>
      <p:grpSp>
        <p:nvGrpSpPr>
          <p:cNvPr id="26" name="Группа 25">
            <a:extLst>
              <a:ext uri="{FF2B5EF4-FFF2-40B4-BE49-F238E27FC236}">
                <a16:creationId xmlns:a16="http://schemas.microsoft.com/office/drawing/2014/main" id="{20B94252-D0D6-4BBC-93DE-366B45408DEC}"/>
              </a:ext>
            </a:extLst>
          </p:cNvPr>
          <p:cNvGrpSpPr>
            <a:grpSpLocks noChangeAspect="1"/>
          </p:cNvGrpSpPr>
          <p:nvPr/>
        </p:nvGrpSpPr>
        <p:grpSpPr>
          <a:xfrm>
            <a:off x="2292414" y="3854741"/>
            <a:ext cx="1658695" cy="2326742"/>
            <a:chOff x="5435758" y="3852492"/>
            <a:chExt cx="1658695" cy="2326742"/>
          </a:xfrm>
        </p:grpSpPr>
        <p:pic>
          <p:nvPicPr>
            <p:cNvPr id="24" name="Рисунок 23">
              <a:extLst>
                <a:ext uri="{FF2B5EF4-FFF2-40B4-BE49-F238E27FC236}">
                  <a16:creationId xmlns:a16="http://schemas.microsoft.com/office/drawing/2014/main" id="{9F909033-575E-4FE7-A015-B143C51A314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 cstate="screen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 t="7328" r="20893" b="7328"/>
            <a:stretch/>
          </p:blipFill>
          <p:spPr>
            <a:xfrm>
              <a:off x="5435758" y="3852492"/>
              <a:ext cx="1617541" cy="2326742"/>
            </a:xfrm>
            <a:prstGeom prst="rect">
              <a:avLst/>
            </a:prstGeom>
          </p:spPr>
        </p:pic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36524A3A-144B-4F8F-9E60-AA5DFCB1EB38}"/>
                </a:ext>
              </a:extLst>
            </p:cNvPr>
            <p:cNvSpPr txBox="1"/>
            <p:nvPr/>
          </p:nvSpPr>
          <p:spPr>
            <a:xfrm>
              <a:off x="6350339" y="3858054"/>
              <a:ext cx="7441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1200" dirty="0"/>
                <a:t>1н-252,5</a:t>
              </a:r>
            </a:p>
          </p:txBody>
        </p:sp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794FEAE6-9A22-407D-B21B-E782973E898F}"/>
              </a:ext>
            </a:extLst>
          </p:cNvPr>
          <p:cNvSpPr txBox="1"/>
          <p:nvPr/>
        </p:nvSpPr>
        <p:spPr>
          <a:xfrm>
            <a:off x="4680388" y="38100"/>
            <a:ext cx="26500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400" dirty="0">
                <a:latin typeface="+mj-lt"/>
              </a:rPr>
              <a:t>Изотопия</a:t>
            </a:r>
            <a:r>
              <a:rPr lang="ru-RU" sz="2400" dirty="0"/>
              <a:t> </a:t>
            </a:r>
            <a:r>
              <a:rPr lang="ru-RU" sz="2400" dirty="0">
                <a:latin typeface="+mj-lt"/>
              </a:rPr>
              <a:t>кальцита</a:t>
            </a:r>
          </a:p>
        </p:txBody>
      </p:sp>
    </p:spTree>
    <p:extLst>
      <p:ext uri="{BB962C8B-B14F-4D97-AF65-F5344CB8AC3E}">
        <p14:creationId xmlns:p14="http://schemas.microsoft.com/office/powerpoint/2010/main" val="37717985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C1CD534B-3DD4-4C0B-B454-2370EF2328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7242" y="2811912"/>
            <a:ext cx="4902708" cy="368514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637B487-B2E0-4E3C-BE81-7679DF4CBEEF}"/>
              </a:ext>
            </a:extLst>
          </p:cNvPr>
          <p:cNvSpPr txBox="1"/>
          <p:nvPr/>
        </p:nvSpPr>
        <p:spPr>
          <a:xfrm>
            <a:off x="6888525" y="6395606"/>
            <a:ext cx="520014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/>
              <a:t>Значения </a:t>
            </a:r>
            <a:r>
              <a:rPr lang="ru-RU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δ</a:t>
            </a:r>
            <a:r>
              <a:rPr lang="ru-RU" sz="1100" baseline="4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18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 </a:t>
            </a:r>
            <a:r>
              <a:rPr lang="ru-RU" sz="1400" dirty="0">
                <a:effectLst/>
              </a:rPr>
              <a:t>основных геологических резервуаров </a:t>
            </a:r>
            <a:r>
              <a:rPr lang="en-US" sz="1400" dirty="0"/>
              <a:t>(</a:t>
            </a:r>
            <a:r>
              <a:rPr lang="en-US" sz="1400" dirty="0" err="1"/>
              <a:t>Hoefs</a:t>
            </a:r>
            <a:r>
              <a:rPr lang="en-US" sz="1400" dirty="0"/>
              <a:t>, 2018)</a:t>
            </a:r>
            <a:endParaRPr lang="ru-RU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F0A5C0-41E2-47F2-8748-9932285E0166}"/>
              </a:ext>
            </a:extLst>
          </p:cNvPr>
          <p:cNvSpPr txBox="1"/>
          <p:nvPr/>
        </p:nvSpPr>
        <p:spPr>
          <a:xfrm>
            <a:off x="4681189" y="83050"/>
            <a:ext cx="26484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400" dirty="0">
                <a:latin typeface="+mj-lt"/>
              </a:rPr>
              <a:t>Изотопия</a:t>
            </a:r>
            <a:r>
              <a:rPr lang="ru-RU" sz="2400" dirty="0"/>
              <a:t> </a:t>
            </a:r>
            <a:r>
              <a:rPr lang="en-US" sz="2400" dirty="0">
                <a:latin typeface="+mj-lt"/>
              </a:rPr>
              <a:t>O </a:t>
            </a:r>
            <a:r>
              <a:rPr lang="ru-RU" sz="2400" dirty="0">
                <a:latin typeface="+mj-lt"/>
              </a:rPr>
              <a:t>кварца</a:t>
            </a:r>
          </a:p>
        </p:txBody>
      </p:sp>
      <p:graphicFrame>
        <p:nvGraphicFramePr>
          <p:cNvPr id="2" name="Таблица 1">
            <a:extLst>
              <a:ext uri="{FF2B5EF4-FFF2-40B4-BE49-F238E27FC236}">
                <a16:creationId xmlns:a16="http://schemas.microsoft.com/office/drawing/2014/main" id="{D69F8370-D17D-4EB9-9D6B-7C3EE428C5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15037"/>
              </p:ext>
            </p:extLst>
          </p:nvPr>
        </p:nvGraphicFramePr>
        <p:xfrm>
          <a:off x="4470717" y="3061871"/>
          <a:ext cx="2268538" cy="294837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86321">
                  <a:extLst>
                    <a:ext uri="{9D8B030D-6E8A-4147-A177-3AD203B41FA5}">
                      <a16:colId xmlns:a16="http://schemas.microsoft.com/office/drawing/2014/main" val="4220057430"/>
                    </a:ext>
                  </a:extLst>
                </a:gridCol>
                <a:gridCol w="1282217">
                  <a:extLst>
                    <a:ext uri="{9D8B030D-6E8A-4147-A177-3AD203B41FA5}">
                      <a16:colId xmlns:a16="http://schemas.microsoft.com/office/drawing/2014/main" val="1598642687"/>
                    </a:ext>
                  </a:extLst>
                </a:gridCol>
              </a:tblGrid>
              <a:tr h="245698">
                <a:tc>
                  <a:txBody>
                    <a:bodyPr/>
                    <a:lstStyle/>
                    <a:p>
                      <a:pPr algn="l" fontAlgn="b"/>
                      <a:r>
                        <a:rPr lang="ru-RU" sz="1300" u="none" strike="noStrike" dirty="0">
                          <a:effectLst/>
                        </a:rPr>
                        <a:t>Образец     </a:t>
                      </a:r>
                      <a:endParaRPr lang="ru-RU" sz="13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l-GR" sz="1300" u="none" strike="noStrike" dirty="0">
                          <a:effectLst/>
                        </a:rPr>
                        <a:t>δ18</a:t>
                      </a:r>
                      <a:r>
                        <a:rPr lang="en-US" sz="1300" u="none" strike="noStrike" dirty="0">
                          <a:effectLst/>
                        </a:rPr>
                        <a:t>O,‰VSMOW</a:t>
                      </a:r>
                      <a:endParaRPr lang="en-US" sz="1300" b="0" i="0" u="none" strike="noStrike" dirty="0">
                        <a:solidFill>
                          <a:srgbClr val="242424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19283552"/>
                  </a:ext>
                </a:extLst>
              </a:tr>
              <a:tr h="245698"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IH-54.2     </a:t>
                      </a:r>
                      <a:endParaRPr lang="en-US" sz="13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68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300" u="none" strike="noStrike" dirty="0">
                          <a:effectLst/>
                        </a:rPr>
                        <a:t>+13,5</a:t>
                      </a:r>
                      <a:endParaRPr lang="ru-RU" sz="13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68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2321672"/>
                  </a:ext>
                </a:extLst>
              </a:tr>
              <a:tr h="245698"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IH-83.8     </a:t>
                      </a:r>
                      <a:endParaRPr lang="en-US" sz="13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68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300" u="none" strike="noStrike" dirty="0">
                          <a:effectLst/>
                        </a:rPr>
                        <a:t>+14,3</a:t>
                      </a:r>
                      <a:endParaRPr lang="ru-RU" sz="13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68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9960678"/>
                  </a:ext>
                </a:extLst>
              </a:tr>
              <a:tr h="245698"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IH-95.5     </a:t>
                      </a:r>
                      <a:endParaRPr lang="en-US" sz="13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68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300" u="none" strike="noStrike" dirty="0">
                          <a:effectLst/>
                        </a:rPr>
                        <a:t>+14,1</a:t>
                      </a:r>
                      <a:endParaRPr lang="ru-RU" sz="13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68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2502528"/>
                  </a:ext>
                </a:extLst>
              </a:tr>
              <a:tr h="245698"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IH-211.5    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68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300" u="none" strike="noStrike" dirty="0">
                          <a:effectLst/>
                        </a:rPr>
                        <a:t>+13,1</a:t>
                      </a:r>
                      <a:endParaRPr lang="ru-RU" sz="1300" b="0" i="0" u="none" strike="noStrike" dirty="0">
                        <a:solidFill>
                          <a:srgbClr val="242424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68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0950144"/>
                  </a:ext>
                </a:extLst>
              </a:tr>
              <a:tr h="245698"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IH-218.8    </a:t>
                      </a:r>
                      <a:endParaRPr lang="en-US" sz="13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68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300" u="none" strike="noStrike" dirty="0">
                          <a:effectLst/>
                        </a:rPr>
                        <a:t>+14,0</a:t>
                      </a:r>
                      <a:endParaRPr lang="ru-RU" sz="13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68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6306992"/>
                  </a:ext>
                </a:extLst>
              </a:tr>
              <a:tr h="245698"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IH-238.6    </a:t>
                      </a:r>
                      <a:endParaRPr lang="en-US" sz="13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68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300" u="none" strike="noStrike" dirty="0">
                          <a:effectLst/>
                        </a:rPr>
                        <a:t>+13,3</a:t>
                      </a:r>
                      <a:endParaRPr lang="ru-RU" sz="13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68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5013141"/>
                  </a:ext>
                </a:extLst>
              </a:tr>
              <a:tr h="245698"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IH-244.3-2    </a:t>
                      </a:r>
                      <a:endParaRPr lang="en-US" sz="13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68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300" u="none" strike="noStrike" dirty="0">
                          <a:effectLst/>
                        </a:rPr>
                        <a:t>+13,2</a:t>
                      </a:r>
                      <a:endParaRPr lang="ru-RU" sz="13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68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9516385"/>
                  </a:ext>
                </a:extLst>
              </a:tr>
              <a:tr h="245698"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IH-244.3-3    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68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300" u="none" strike="noStrike" dirty="0">
                          <a:effectLst/>
                        </a:rPr>
                        <a:t>+14,1</a:t>
                      </a:r>
                      <a:endParaRPr lang="ru-RU" sz="13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68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6378640"/>
                  </a:ext>
                </a:extLst>
              </a:tr>
              <a:tr h="245698"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IH-251.9    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68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300" u="none" strike="noStrike" dirty="0">
                          <a:effectLst/>
                        </a:rPr>
                        <a:t>+14,0</a:t>
                      </a:r>
                      <a:endParaRPr lang="ru-RU" sz="13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68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5169113"/>
                  </a:ext>
                </a:extLst>
              </a:tr>
              <a:tr h="245698"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IH-268.9    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68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300" u="none" strike="noStrike" dirty="0">
                          <a:effectLst/>
                        </a:rPr>
                        <a:t>+13,7</a:t>
                      </a:r>
                      <a:endParaRPr lang="ru-RU" sz="13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68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5404048"/>
                  </a:ext>
                </a:extLst>
              </a:tr>
              <a:tr h="245698"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IH-280.7    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68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300" u="none" strike="noStrike" dirty="0">
                          <a:effectLst/>
                        </a:rPr>
                        <a:t>+12,1</a:t>
                      </a:r>
                      <a:endParaRPr lang="ru-RU" sz="13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68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9928439"/>
                  </a:ext>
                </a:extLst>
              </a:tr>
            </a:tbl>
          </a:graphicData>
        </a:graphic>
      </p:graphicFrame>
      <p:grpSp>
        <p:nvGrpSpPr>
          <p:cNvPr id="8" name="Группа 7">
            <a:extLst>
              <a:ext uri="{FF2B5EF4-FFF2-40B4-BE49-F238E27FC236}">
                <a16:creationId xmlns:a16="http://schemas.microsoft.com/office/drawing/2014/main" id="{E642DF20-E156-4CBD-9D95-9206CF30C510}"/>
              </a:ext>
            </a:extLst>
          </p:cNvPr>
          <p:cNvGrpSpPr>
            <a:grpSpLocks noChangeAspect="1"/>
          </p:cNvGrpSpPr>
          <p:nvPr/>
        </p:nvGrpSpPr>
        <p:grpSpPr>
          <a:xfrm>
            <a:off x="469896" y="709639"/>
            <a:ext cx="1003036" cy="2553638"/>
            <a:chOff x="3894255" y="1188591"/>
            <a:chExt cx="1112038" cy="2831148"/>
          </a:xfrm>
        </p:grpSpPr>
        <p:pic>
          <p:nvPicPr>
            <p:cNvPr id="9" name="Рисунок 8">
              <a:extLst>
                <a:ext uri="{FF2B5EF4-FFF2-40B4-BE49-F238E27FC236}">
                  <a16:creationId xmlns:a16="http://schemas.microsoft.com/office/drawing/2014/main" id="{3C227DD6-2ADB-47F8-9A61-02600913305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 l="33600" t="19048" r="37471" b="25714"/>
            <a:stretch/>
          </p:blipFill>
          <p:spPr>
            <a:xfrm>
              <a:off x="3894255" y="1188591"/>
              <a:ext cx="1112038" cy="2831148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342A2C67-8DDD-4588-9C73-5AB1D97C24FF}"/>
                </a:ext>
              </a:extLst>
            </p:cNvPr>
            <p:cNvSpPr txBox="1"/>
            <p:nvPr/>
          </p:nvSpPr>
          <p:spPr>
            <a:xfrm>
              <a:off x="4340726" y="3742741"/>
              <a:ext cx="665567" cy="2769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1200" dirty="0"/>
                <a:t>1н-54,2</a:t>
              </a:r>
            </a:p>
          </p:txBody>
        </p:sp>
      </p:grpSp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B7413BAE-7ED9-4817-83A5-9356636BB76F}"/>
              </a:ext>
            </a:extLst>
          </p:cNvPr>
          <p:cNvGrpSpPr/>
          <p:nvPr/>
        </p:nvGrpSpPr>
        <p:grpSpPr>
          <a:xfrm>
            <a:off x="1565378" y="699324"/>
            <a:ext cx="1156106" cy="3044672"/>
            <a:chOff x="1798842" y="943353"/>
            <a:chExt cx="1156106" cy="3044672"/>
          </a:xfrm>
        </p:grpSpPr>
        <p:pic>
          <p:nvPicPr>
            <p:cNvPr id="12" name="Рисунок 11">
              <a:extLst>
                <a:ext uri="{FF2B5EF4-FFF2-40B4-BE49-F238E27FC236}">
                  <a16:creationId xmlns:a16="http://schemas.microsoft.com/office/drawing/2014/main" id="{33B8BFB2-766F-48FE-A542-27A78BFFFFF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 l="32778" t="17373" r="35669" b="18384"/>
            <a:stretch/>
          </p:blipFill>
          <p:spPr>
            <a:xfrm>
              <a:off x="1843393" y="943353"/>
              <a:ext cx="1111555" cy="3017520"/>
            </a:xfrm>
            <a:prstGeom prst="rect">
              <a:avLst/>
            </a:prstGeom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175EE6B6-9BBF-4754-A42B-CBD44EA507F6}"/>
                </a:ext>
              </a:extLst>
            </p:cNvPr>
            <p:cNvSpPr txBox="1"/>
            <p:nvPr/>
          </p:nvSpPr>
          <p:spPr>
            <a:xfrm>
              <a:off x="1798842" y="3711026"/>
              <a:ext cx="665567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1200" dirty="0"/>
                <a:t>1н-83,8</a:t>
              </a:r>
            </a:p>
          </p:txBody>
        </p:sp>
      </p:grpSp>
      <p:grpSp>
        <p:nvGrpSpPr>
          <p:cNvPr id="21" name="Группа 20">
            <a:extLst>
              <a:ext uri="{FF2B5EF4-FFF2-40B4-BE49-F238E27FC236}">
                <a16:creationId xmlns:a16="http://schemas.microsoft.com/office/drawing/2014/main" id="{70E105DC-FDF9-4F8F-95EA-7EF56403ED3F}"/>
              </a:ext>
            </a:extLst>
          </p:cNvPr>
          <p:cNvGrpSpPr>
            <a:grpSpLocks noChangeAspect="1"/>
          </p:cNvGrpSpPr>
          <p:nvPr/>
        </p:nvGrpSpPr>
        <p:grpSpPr>
          <a:xfrm>
            <a:off x="2799587" y="709639"/>
            <a:ext cx="1204372" cy="3044672"/>
            <a:chOff x="5277324" y="575493"/>
            <a:chExt cx="1704501" cy="4309004"/>
          </a:xfrm>
        </p:grpSpPr>
        <p:pic>
          <p:nvPicPr>
            <p:cNvPr id="19" name="Рисунок 18">
              <a:extLst>
                <a:ext uri="{FF2B5EF4-FFF2-40B4-BE49-F238E27FC236}">
                  <a16:creationId xmlns:a16="http://schemas.microsoft.com/office/drawing/2014/main" id="{2781E9C1-F58D-4ADD-BA11-FA94D4D8666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35669" t="8392" r="32778" b="28777"/>
            <a:stretch/>
          </p:blipFill>
          <p:spPr>
            <a:xfrm>
              <a:off x="5358893" y="575493"/>
              <a:ext cx="1622932" cy="4309004"/>
            </a:xfrm>
            <a:prstGeom prst="rect">
              <a:avLst/>
            </a:prstGeom>
          </p:spPr>
        </p:pic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6FA4198A-2F90-4CF5-9F4C-9B858AEF56FD}"/>
                </a:ext>
              </a:extLst>
            </p:cNvPr>
            <p:cNvSpPr txBox="1"/>
            <p:nvPr/>
          </p:nvSpPr>
          <p:spPr>
            <a:xfrm>
              <a:off x="5277324" y="801629"/>
              <a:ext cx="938865" cy="3907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1200" dirty="0"/>
                <a:t>1н-95,5</a:t>
              </a:r>
            </a:p>
          </p:txBody>
        </p:sp>
      </p:grpSp>
      <p:grpSp>
        <p:nvGrpSpPr>
          <p:cNvPr id="25" name="Группа 24">
            <a:extLst>
              <a:ext uri="{FF2B5EF4-FFF2-40B4-BE49-F238E27FC236}">
                <a16:creationId xmlns:a16="http://schemas.microsoft.com/office/drawing/2014/main" id="{33E0104A-2CC9-4A77-80F6-6AFFAEAC0915}"/>
              </a:ext>
            </a:extLst>
          </p:cNvPr>
          <p:cNvGrpSpPr/>
          <p:nvPr/>
        </p:nvGrpSpPr>
        <p:grpSpPr>
          <a:xfrm>
            <a:off x="4154807" y="727558"/>
            <a:ext cx="1453584" cy="1736515"/>
            <a:chOff x="3662033" y="575493"/>
            <a:chExt cx="1453584" cy="1736515"/>
          </a:xfrm>
        </p:grpSpPr>
        <p:pic>
          <p:nvPicPr>
            <p:cNvPr id="23" name="Рисунок 22">
              <a:extLst>
                <a:ext uri="{FF2B5EF4-FFF2-40B4-BE49-F238E27FC236}">
                  <a16:creationId xmlns:a16="http://schemas.microsoft.com/office/drawing/2014/main" id="{33F1AD4F-D7D8-411A-B2CA-5242C8C105F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6362" t="24782" r="25040" b="13755"/>
            <a:stretch/>
          </p:blipFill>
          <p:spPr>
            <a:xfrm>
              <a:off x="3662033" y="575493"/>
              <a:ext cx="1453584" cy="1736515"/>
            </a:xfrm>
            <a:prstGeom prst="rect">
              <a:avLst/>
            </a:prstGeom>
          </p:spPr>
        </p:pic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6F389525-056B-4309-8AD3-00E116EA77E6}"/>
                </a:ext>
              </a:extLst>
            </p:cNvPr>
            <p:cNvSpPr txBox="1"/>
            <p:nvPr/>
          </p:nvSpPr>
          <p:spPr>
            <a:xfrm>
              <a:off x="3754021" y="575493"/>
              <a:ext cx="7441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1200" dirty="0"/>
                <a:t>1н-211,5</a:t>
              </a:r>
            </a:p>
          </p:txBody>
        </p:sp>
      </p:grpSp>
      <p:grpSp>
        <p:nvGrpSpPr>
          <p:cNvPr id="29" name="Группа 28">
            <a:extLst>
              <a:ext uri="{FF2B5EF4-FFF2-40B4-BE49-F238E27FC236}">
                <a16:creationId xmlns:a16="http://schemas.microsoft.com/office/drawing/2014/main" id="{7BC65ABB-612E-49BA-81E0-2FAE06F84FD9}"/>
              </a:ext>
            </a:extLst>
          </p:cNvPr>
          <p:cNvGrpSpPr/>
          <p:nvPr/>
        </p:nvGrpSpPr>
        <p:grpSpPr>
          <a:xfrm>
            <a:off x="5725040" y="699324"/>
            <a:ext cx="1206678" cy="2346520"/>
            <a:chOff x="5207605" y="578168"/>
            <a:chExt cx="1206678" cy="2346520"/>
          </a:xfrm>
        </p:grpSpPr>
        <p:pic>
          <p:nvPicPr>
            <p:cNvPr id="27" name="Рисунок 26">
              <a:extLst>
                <a:ext uri="{FF2B5EF4-FFF2-40B4-BE49-F238E27FC236}">
                  <a16:creationId xmlns:a16="http://schemas.microsoft.com/office/drawing/2014/main" id="{77331ABD-9997-4423-A9B8-0C337A271BE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 l="25205" t="14747" r="33479" b="29428"/>
            <a:stretch/>
          </p:blipFill>
          <p:spPr>
            <a:xfrm>
              <a:off x="5207605" y="578168"/>
              <a:ext cx="1199994" cy="2161854"/>
            </a:xfrm>
            <a:prstGeom prst="rect">
              <a:avLst/>
            </a:prstGeom>
          </p:spPr>
        </p:pic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9F5765D2-0EB0-44BC-80A4-444786785050}"/>
                </a:ext>
              </a:extLst>
            </p:cNvPr>
            <p:cNvSpPr txBox="1"/>
            <p:nvPr/>
          </p:nvSpPr>
          <p:spPr>
            <a:xfrm>
              <a:off x="5670169" y="2463023"/>
              <a:ext cx="7441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1200" dirty="0">
                  <a:solidFill>
                    <a:schemeClr val="bg1"/>
                  </a:solidFill>
                </a:rPr>
                <a:t>1н-218,8</a:t>
              </a:r>
            </a:p>
            <a:p>
              <a:endParaRPr lang="ru-RU" sz="1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0" name="Группа 29">
            <a:extLst>
              <a:ext uri="{FF2B5EF4-FFF2-40B4-BE49-F238E27FC236}">
                <a16:creationId xmlns:a16="http://schemas.microsoft.com/office/drawing/2014/main" id="{9EABCAD5-7294-42AE-A7D0-27C2EEDC7196}"/>
              </a:ext>
            </a:extLst>
          </p:cNvPr>
          <p:cNvGrpSpPr>
            <a:grpSpLocks noChangeAspect="1"/>
          </p:cNvGrpSpPr>
          <p:nvPr/>
        </p:nvGrpSpPr>
        <p:grpSpPr>
          <a:xfrm>
            <a:off x="7101931" y="619694"/>
            <a:ext cx="1522392" cy="2197735"/>
            <a:chOff x="3486847" y="3750402"/>
            <a:chExt cx="1672351" cy="2414216"/>
          </a:xfrm>
        </p:grpSpPr>
        <p:pic>
          <p:nvPicPr>
            <p:cNvPr id="31" name="Рисунок 30">
              <a:extLst>
                <a:ext uri="{FF2B5EF4-FFF2-40B4-BE49-F238E27FC236}">
                  <a16:creationId xmlns:a16="http://schemas.microsoft.com/office/drawing/2014/main" id="{76A92B09-4DB1-49A6-BDD4-34072B0383D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27939" t="30363" r="35119" b="31089"/>
            <a:stretch/>
          </p:blipFill>
          <p:spPr>
            <a:xfrm>
              <a:off x="3486847" y="3837876"/>
              <a:ext cx="1672351" cy="2326742"/>
            </a:xfrm>
            <a:prstGeom prst="rect">
              <a:avLst/>
            </a:prstGeom>
          </p:spPr>
        </p:pic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F5A2A983-78DD-447D-BBB8-D34D79FF0792}"/>
                </a:ext>
              </a:extLst>
            </p:cNvPr>
            <p:cNvSpPr txBox="1"/>
            <p:nvPr/>
          </p:nvSpPr>
          <p:spPr>
            <a:xfrm>
              <a:off x="4354340" y="3750402"/>
              <a:ext cx="7441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1200" dirty="0"/>
                <a:t>1н-238,6</a:t>
              </a:r>
            </a:p>
          </p:txBody>
        </p:sp>
      </p:grpSp>
      <p:grpSp>
        <p:nvGrpSpPr>
          <p:cNvPr id="43" name="Группа 42">
            <a:extLst>
              <a:ext uri="{FF2B5EF4-FFF2-40B4-BE49-F238E27FC236}">
                <a16:creationId xmlns:a16="http://schemas.microsoft.com/office/drawing/2014/main" id="{7BE7881E-D699-40CC-B27D-496201B6EA16}"/>
              </a:ext>
            </a:extLst>
          </p:cNvPr>
          <p:cNvGrpSpPr/>
          <p:nvPr/>
        </p:nvGrpSpPr>
        <p:grpSpPr>
          <a:xfrm>
            <a:off x="8821091" y="709639"/>
            <a:ext cx="1376758" cy="2088792"/>
            <a:chOff x="8119077" y="575493"/>
            <a:chExt cx="1376758" cy="2088792"/>
          </a:xfrm>
        </p:grpSpPr>
        <p:pic>
          <p:nvPicPr>
            <p:cNvPr id="34" name="Рисунок 33">
              <a:extLst>
                <a:ext uri="{FF2B5EF4-FFF2-40B4-BE49-F238E27FC236}">
                  <a16:creationId xmlns:a16="http://schemas.microsoft.com/office/drawing/2014/main" id="{D2E81AEF-208B-4C42-9EFF-FF33799B87E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25219" t="24916" r="30939" b="23906"/>
            <a:stretch/>
          </p:blipFill>
          <p:spPr>
            <a:xfrm>
              <a:off x="8119077" y="575493"/>
              <a:ext cx="1342016" cy="2088792"/>
            </a:xfrm>
            <a:prstGeom prst="rect">
              <a:avLst/>
            </a:prstGeom>
          </p:spPr>
        </p:pic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3EC798AF-EDAE-4B97-B361-A4099758CA84}"/>
                </a:ext>
              </a:extLst>
            </p:cNvPr>
            <p:cNvSpPr txBox="1"/>
            <p:nvPr/>
          </p:nvSpPr>
          <p:spPr>
            <a:xfrm>
              <a:off x="8751721" y="575493"/>
              <a:ext cx="7441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1200" dirty="0"/>
                <a:t>1н-244,3</a:t>
              </a:r>
            </a:p>
          </p:txBody>
        </p:sp>
      </p:grpSp>
      <p:grpSp>
        <p:nvGrpSpPr>
          <p:cNvPr id="42" name="Группа 41">
            <a:extLst>
              <a:ext uri="{FF2B5EF4-FFF2-40B4-BE49-F238E27FC236}">
                <a16:creationId xmlns:a16="http://schemas.microsoft.com/office/drawing/2014/main" id="{7828C315-89E6-41C8-B56D-09554E5A51FE}"/>
              </a:ext>
            </a:extLst>
          </p:cNvPr>
          <p:cNvGrpSpPr/>
          <p:nvPr/>
        </p:nvGrpSpPr>
        <p:grpSpPr>
          <a:xfrm>
            <a:off x="10314498" y="705495"/>
            <a:ext cx="1485611" cy="2065903"/>
            <a:chOff x="9558192" y="559989"/>
            <a:chExt cx="1485611" cy="2065903"/>
          </a:xfrm>
        </p:grpSpPr>
        <p:pic>
          <p:nvPicPr>
            <p:cNvPr id="37" name="Рисунок 36">
              <a:extLst>
                <a:ext uri="{FF2B5EF4-FFF2-40B4-BE49-F238E27FC236}">
                  <a16:creationId xmlns:a16="http://schemas.microsoft.com/office/drawing/2014/main" id="{1640B628-5C57-4832-8A9D-648B303B44E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5926" r="12555"/>
            <a:stretch/>
          </p:blipFill>
          <p:spPr>
            <a:xfrm>
              <a:off x="9558192" y="575493"/>
              <a:ext cx="1429434" cy="2050399"/>
            </a:xfrm>
            <a:prstGeom prst="rect">
              <a:avLst/>
            </a:prstGeom>
          </p:spPr>
        </p:pic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A9AC3B0A-6E28-421C-8F84-57E372D0F3E4}"/>
                </a:ext>
              </a:extLst>
            </p:cNvPr>
            <p:cNvSpPr txBox="1"/>
            <p:nvPr/>
          </p:nvSpPr>
          <p:spPr>
            <a:xfrm>
              <a:off x="10299689" y="559989"/>
              <a:ext cx="7441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1200" dirty="0"/>
                <a:t>1н-251,9</a:t>
              </a:r>
            </a:p>
          </p:txBody>
        </p:sp>
      </p:grpSp>
      <p:grpSp>
        <p:nvGrpSpPr>
          <p:cNvPr id="46" name="Группа 45">
            <a:extLst>
              <a:ext uri="{FF2B5EF4-FFF2-40B4-BE49-F238E27FC236}">
                <a16:creationId xmlns:a16="http://schemas.microsoft.com/office/drawing/2014/main" id="{53917E64-FDE0-4892-AC56-ADA6B347CE7E}"/>
              </a:ext>
            </a:extLst>
          </p:cNvPr>
          <p:cNvGrpSpPr/>
          <p:nvPr/>
        </p:nvGrpSpPr>
        <p:grpSpPr>
          <a:xfrm>
            <a:off x="385272" y="3917697"/>
            <a:ext cx="1512690" cy="2102938"/>
            <a:chOff x="153974" y="4179569"/>
            <a:chExt cx="1512690" cy="2102938"/>
          </a:xfrm>
        </p:grpSpPr>
        <p:pic>
          <p:nvPicPr>
            <p:cNvPr id="40" name="Рисунок 39">
              <a:extLst>
                <a:ext uri="{FF2B5EF4-FFF2-40B4-BE49-F238E27FC236}">
                  <a16:creationId xmlns:a16="http://schemas.microsoft.com/office/drawing/2014/main" id="{5E8FD11F-1995-4CAD-BC0D-0CBCCAAD4C7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21088" t="22088" r="28688" b="25543"/>
            <a:stretch/>
          </p:blipFill>
          <p:spPr>
            <a:xfrm>
              <a:off x="153974" y="4179569"/>
              <a:ext cx="1512592" cy="2102938"/>
            </a:xfrm>
            <a:prstGeom prst="rect">
              <a:avLst/>
            </a:prstGeom>
          </p:spPr>
        </p:pic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2B6FAE74-0F61-49E3-9DBE-5F79A27262EC}"/>
                </a:ext>
              </a:extLst>
            </p:cNvPr>
            <p:cNvSpPr txBox="1"/>
            <p:nvPr/>
          </p:nvSpPr>
          <p:spPr>
            <a:xfrm>
              <a:off x="922550" y="4179569"/>
              <a:ext cx="7441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1200" dirty="0"/>
                <a:t>1н-268,9</a:t>
              </a:r>
            </a:p>
          </p:txBody>
        </p:sp>
      </p:grpSp>
      <p:pic>
        <p:nvPicPr>
          <p:cNvPr id="45" name="Рисунок 44">
            <a:extLst>
              <a:ext uri="{FF2B5EF4-FFF2-40B4-BE49-F238E27FC236}">
                <a16:creationId xmlns:a16="http://schemas.microsoft.com/office/drawing/2014/main" id="{73AA8A7E-5A04-44C7-A33C-C36E2106626E}"/>
              </a:ext>
            </a:extLst>
          </p:cNvPr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54" t="21550" r="17422" b="19263"/>
          <a:stretch/>
        </p:blipFill>
        <p:spPr>
          <a:xfrm>
            <a:off x="2034410" y="3954556"/>
            <a:ext cx="2193740" cy="2102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7816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A115A9E4-E34C-4A5F-A4B4-63B0069B63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784" y="679262"/>
            <a:ext cx="8029926" cy="54461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9C6C35-DA29-4014-848A-6B97B8A294D3}"/>
              </a:ext>
            </a:extLst>
          </p:cNvPr>
          <p:cNvSpPr txBox="1"/>
          <p:nvPr/>
        </p:nvSpPr>
        <p:spPr>
          <a:xfrm>
            <a:off x="955811" y="123010"/>
            <a:ext cx="1028037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600" dirty="0">
                <a:latin typeface="+mj-lt"/>
              </a:rPr>
              <a:t>Рудная минерализация</a:t>
            </a:r>
            <a:r>
              <a:rPr lang="en-US" sz="2600" dirty="0">
                <a:latin typeface="+mj-lt"/>
              </a:rPr>
              <a:t> </a:t>
            </a:r>
            <a:r>
              <a:rPr lang="ru-RU" sz="2600" dirty="0">
                <a:latin typeface="+mj-lt"/>
              </a:rPr>
              <a:t>в </a:t>
            </a:r>
            <a:r>
              <a:rPr lang="ru-RU" sz="2600">
                <a:latin typeface="+mj-lt"/>
              </a:rPr>
              <a:t>породах Новолушниковского </a:t>
            </a:r>
            <a:r>
              <a:rPr lang="ru-RU" sz="2600" dirty="0">
                <a:latin typeface="+mj-lt"/>
              </a:rPr>
              <a:t>рудопроявления</a:t>
            </a:r>
          </a:p>
          <a:p>
            <a:endParaRPr lang="ru-RU" sz="2600" dirty="0">
              <a:latin typeface="+mj-lt"/>
            </a:endParaRPr>
          </a:p>
        </p:txBody>
      </p:sp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D1043223-3E52-4632-BFC1-362EC5E7C71F}"/>
              </a:ext>
            </a:extLst>
          </p:cNvPr>
          <p:cNvGrpSpPr>
            <a:grpSpLocks noChangeAspect="1"/>
          </p:cNvGrpSpPr>
          <p:nvPr/>
        </p:nvGrpSpPr>
        <p:grpSpPr>
          <a:xfrm>
            <a:off x="8674933" y="2925738"/>
            <a:ext cx="3022781" cy="3199645"/>
            <a:chOff x="3875314" y="574766"/>
            <a:chExt cx="3274423" cy="3466011"/>
          </a:xfrm>
        </p:grpSpPr>
        <p:pic>
          <p:nvPicPr>
            <p:cNvPr id="14" name="Рисунок 13">
              <a:extLst>
                <a:ext uri="{FF2B5EF4-FFF2-40B4-BE49-F238E27FC236}">
                  <a16:creationId xmlns:a16="http://schemas.microsoft.com/office/drawing/2014/main" id="{4EEF5B95-9EFB-4FCD-BBD7-BD3BC5E7E56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027" t="6647" r="40997" b="40708"/>
            <a:stretch/>
          </p:blipFill>
          <p:spPr>
            <a:xfrm>
              <a:off x="3875314" y="574766"/>
              <a:ext cx="3274423" cy="3466011"/>
            </a:xfrm>
            <a:prstGeom prst="rect">
              <a:avLst/>
            </a:prstGeom>
          </p:spPr>
        </p:pic>
        <p:pic>
          <p:nvPicPr>
            <p:cNvPr id="16" name="Рисунок 15">
              <a:extLst>
                <a:ext uri="{FF2B5EF4-FFF2-40B4-BE49-F238E27FC236}">
                  <a16:creationId xmlns:a16="http://schemas.microsoft.com/office/drawing/2014/main" id="{8A515CD1-812E-4255-BBF4-1AEF931C4D0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9286" t="89583" r="2380" b="2827"/>
            <a:stretch/>
          </p:blipFill>
          <p:spPr>
            <a:xfrm>
              <a:off x="3969364" y="3474602"/>
              <a:ext cx="975360" cy="499653"/>
            </a:xfrm>
            <a:prstGeom prst="rect">
              <a:avLst/>
            </a:prstGeom>
          </p:spPr>
        </p:pic>
      </p:grpSp>
      <p:sp>
        <p:nvSpPr>
          <p:cNvPr id="18" name="Прямоугольник 17">
            <a:extLst>
              <a:ext uri="{FF2B5EF4-FFF2-40B4-BE49-F238E27FC236}">
                <a16:creationId xmlns:a16="http://schemas.microsoft.com/office/drawing/2014/main" id="{1EFCE902-98D6-4EA9-9E3F-5E6256DEC21D}"/>
              </a:ext>
            </a:extLst>
          </p:cNvPr>
          <p:cNvSpPr/>
          <p:nvPr/>
        </p:nvSpPr>
        <p:spPr>
          <a:xfrm>
            <a:off x="11012938" y="5496121"/>
            <a:ext cx="398534" cy="30774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Gn</a:t>
            </a:r>
            <a:endParaRPr lang="ru-RU" sz="1400" b="1" dirty="0">
              <a:solidFill>
                <a:schemeClr val="tx1"/>
              </a:solidFill>
            </a:endParaRPr>
          </a:p>
        </p:txBody>
      </p:sp>
      <p:sp>
        <p:nvSpPr>
          <p:cNvPr id="21" name="Прямоугольник 20">
            <a:extLst>
              <a:ext uri="{FF2B5EF4-FFF2-40B4-BE49-F238E27FC236}">
                <a16:creationId xmlns:a16="http://schemas.microsoft.com/office/drawing/2014/main" id="{C0E99448-A0A2-481A-8DCC-88AC6F7E0346}"/>
              </a:ext>
            </a:extLst>
          </p:cNvPr>
          <p:cNvSpPr/>
          <p:nvPr/>
        </p:nvSpPr>
        <p:spPr>
          <a:xfrm>
            <a:off x="9963295" y="5649994"/>
            <a:ext cx="398534" cy="30774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Bi</a:t>
            </a:r>
            <a:endParaRPr lang="ru-RU" sz="1600" b="1" dirty="0">
              <a:solidFill>
                <a:schemeClr val="tx1"/>
              </a:solidFill>
            </a:endParaRPr>
          </a:p>
        </p:txBody>
      </p:sp>
      <p:cxnSp>
        <p:nvCxnSpPr>
          <p:cNvPr id="23" name="Прямая со стрелкой 22">
            <a:extLst>
              <a:ext uri="{FF2B5EF4-FFF2-40B4-BE49-F238E27FC236}">
                <a16:creationId xmlns:a16="http://schemas.microsoft.com/office/drawing/2014/main" id="{065306BD-A26C-457F-BF6C-6C935F668A0C}"/>
              </a:ext>
            </a:extLst>
          </p:cNvPr>
          <p:cNvCxnSpPr>
            <a:cxnSpLocks/>
          </p:cNvCxnSpPr>
          <p:nvPr/>
        </p:nvCxnSpPr>
        <p:spPr>
          <a:xfrm flipV="1">
            <a:off x="10361829" y="5482350"/>
            <a:ext cx="431942" cy="18887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70DAFBF5-66E3-4F7F-9E52-3FC6CC4089CE}"/>
              </a:ext>
            </a:extLst>
          </p:cNvPr>
          <p:cNvSpPr txBox="1"/>
          <p:nvPr/>
        </p:nvSpPr>
        <p:spPr>
          <a:xfrm>
            <a:off x="11045987" y="3059670"/>
            <a:ext cx="8708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7</a:t>
            </a:r>
            <a:r>
              <a:rPr lang="ru-RU" sz="1200" dirty="0">
                <a:solidFill>
                  <a:schemeClr val="bg1"/>
                </a:solidFill>
              </a:rPr>
              <a:t>н-181,4</a:t>
            </a:r>
          </a:p>
        </p:txBody>
      </p:sp>
      <p:grpSp>
        <p:nvGrpSpPr>
          <p:cNvPr id="10" name="Группа 9">
            <a:extLst>
              <a:ext uri="{FF2B5EF4-FFF2-40B4-BE49-F238E27FC236}">
                <a16:creationId xmlns:a16="http://schemas.microsoft.com/office/drawing/2014/main" id="{7F8606BE-5652-4F8E-8E46-1D0C86CB30C0}"/>
              </a:ext>
            </a:extLst>
          </p:cNvPr>
          <p:cNvGrpSpPr/>
          <p:nvPr/>
        </p:nvGrpSpPr>
        <p:grpSpPr>
          <a:xfrm>
            <a:off x="8695418" y="628192"/>
            <a:ext cx="2451902" cy="2228593"/>
            <a:chOff x="8763569" y="619868"/>
            <a:chExt cx="2451902" cy="2228593"/>
          </a:xfrm>
        </p:grpSpPr>
        <p:grpSp>
          <p:nvGrpSpPr>
            <p:cNvPr id="12" name="Группа 11">
              <a:extLst>
                <a:ext uri="{FF2B5EF4-FFF2-40B4-BE49-F238E27FC236}">
                  <a16:creationId xmlns:a16="http://schemas.microsoft.com/office/drawing/2014/main" id="{109BE717-2D93-4028-8EB6-3275E64F1DE2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8763569" y="672548"/>
              <a:ext cx="2431183" cy="2175913"/>
              <a:chOff x="4305827" y="1808404"/>
              <a:chExt cx="3770811" cy="3374882"/>
            </a:xfrm>
          </p:grpSpPr>
          <p:grpSp>
            <p:nvGrpSpPr>
              <p:cNvPr id="8" name="Группа 7">
                <a:extLst>
                  <a:ext uri="{FF2B5EF4-FFF2-40B4-BE49-F238E27FC236}">
                    <a16:creationId xmlns:a16="http://schemas.microsoft.com/office/drawing/2014/main" id="{2E98A9B8-CE85-4351-A614-5A7F7D32EDCF}"/>
                  </a:ext>
                </a:extLst>
              </p:cNvPr>
              <p:cNvGrpSpPr/>
              <p:nvPr/>
            </p:nvGrpSpPr>
            <p:grpSpPr>
              <a:xfrm>
                <a:off x="4305827" y="1808404"/>
                <a:ext cx="3770811" cy="3374882"/>
                <a:chOff x="4305827" y="1808404"/>
                <a:chExt cx="3770811" cy="3374882"/>
              </a:xfrm>
            </p:grpSpPr>
            <p:pic>
              <p:nvPicPr>
                <p:cNvPr id="3" name="Рисунок 2">
                  <a:extLst>
                    <a:ext uri="{FF2B5EF4-FFF2-40B4-BE49-F238E27FC236}">
                      <a16:creationId xmlns:a16="http://schemas.microsoft.com/office/drawing/2014/main" id="{A502E3D7-3F4A-4C91-986E-120B3C8BA0A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35640" t="25358" r="32143" b="23380"/>
                <a:stretch/>
              </p:blipFill>
              <p:spPr>
                <a:xfrm>
                  <a:off x="4305827" y="1808404"/>
                  <a:ext cx="3770811" cy="3374882"/>
                </a:xfrm>
                <a:prstGeom prst="rect">
                  <a:avLst/>
                </a:prstGeom>
              </p:spPr>
            </p:pic>
            <p:pic>
              <p:nvPicPr>
                <p:cNvPr id="7" name="Рисунок 6">
                  <a:extLst>
                    <a:ext uri="{FF2B5EF4-FFF2-40B4-BE49-F238E27FC236}">
                      <a16:creationId xmlns:a16="http://schemas.microsoft.com/office/drawing/2014/main" id="{812DE4BC-4075-4BA8-AC52-90E38893AFC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89286" t="89848" r="2380" b="2827"/>
                <a:stretch/>
              </p:blipFill>
              <p:spPr>
                <a:xfrm>
                  <a:off x="7053943" y="4563290"/>
                  <a:ext cx="975360" cy="482237"/>
                </a:xfrm>
                <a:prstGeom prst="rect">
                  <a:avLst/>
                </a:prstGeom>
              </p:spPr>
            </p:pic>
          </p:grpSp>
          <p:sp>
            <p:nvSpPr>
              <p:cNvPr id="9" name="Прямоугольник 8">
                <a:extLst>
                  <a:ext uri="{FF2B5EF4-FFF2-40B4-BE49-F238E27FC236}">
                    <a16:creationId xmlns:a16="http://schemas.microsoft.com/office/drawing/2014/main" id="{3AF7E4A4-EA30-4357-9108-304DE57D1A01}"/>
                  </a:ext>
                </a:extLst>
              </p:cNvPr>
              <p:cNvSpPr/>
              <p:nvPr/>
            </p:nvSpPr>
            <p:spPr>
              <a:xfrm>
                <a:off x="5746834" y="3831772"/>
                <a:ext cx="575589" cy="40483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000" b="1" dirty="0" err="1">
                    <a:solidFill>
                      <a:schemeClr val="tx1"/>
                    </a:solidFill>
                  </a:rPr>
                  <a:t>Ilm</a:t>
                </a:r>
                <a:endParaRPr lang="ru-RU" sz="1000" b="1" dirty="0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87CE5197-5A02-4F6C-A032-4B74F08693BA}"/>
                </a:ext>
              </a:extLst>
            </p:cNvPr>
            <p:cNvSpPr txBox="1"/>
            <p:nvPr/>
          </p:nvSpPr>
          <p:spPr>
            <a:xfrm>
              <a:off x="10344577" y="619868"/>
              <a:ext cx="87089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</a:t>
              </a:r>
              <a:r>
                <a:rPr lang="ru-RU" sz="1400" dirty="0">
                  <a:solidFill>
                    <a:schemeClr val="bg1"/>
                  </a:solidFill>
                </a:rPr>
                <a:t>н-139,1</a:t>
              </a: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5C7277F5-C110-4B9E-A3DE-C2B4E2BE3CC2}"/>
              </a:ext>
            </a:extLst>
          </p:cNvPr>
          <p:cNvSpPr txBox="1"/>
          <p:nvPr/>
        </p:nvSpPr>
        <p:spPr>
          <a:xfrm>
            <a:off x="189055" y="6143536"/>
            <a:ext cx="12142282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400" dirty="0">
                <a:ea typeface="Calibri" panose="020F0502020204030204" pitchFamily="34" charset="0"/>
              </a:rPr>
              <a:t>Микроф</a:t>
            </a:r>
            <a:r>
              <a:rPr lang="ru-RU" sz="1400" dirty="0">
                <a:effectLst/>
                <a:ea typeface="Calibri" panose="020F0502020204030204" pitchFamily="34" charset="0"/>
              </a:rPr>
              <a:t>отографии основных рудных минералов в отражённом свете. Сокращения минералов</a:t>
            </a:r>
            <a:r>
              <a:rPr lang="en-US" sz="1400" dirty="0">
                <a:effectLst/>
                <a:ea typeface="Calibri" panose="020F0502020204030204" pitchFamily="34" charset="0"/>
              </a:rPr>
              <a:t> </a:t>
            </a:r>
            <a:r>
              <a:rPr lang="ru-RU" sz="1400" dirty="0">
                <a:effectLst/>
                <a:ea typeface="Calibri" panose="020F0502020204030204" pitchFamily="34" charset="0"/>
              </a:rPr>
              <a:t>по (</a:t>
            </a:r>
            <a:r>
              <a:rPr lang="en-US" sz="1400" dirty="0">
                <a:effectLst/>
                <a:ea typeface="Calibri" panose="020F0502020204030204" pitchFamily="34" charset="0"/>
              </a:rPr>
              <a:t>Warr, 2021)</a:t>
            </a:r>
            <a:r>
              <a:rPr lang="ru-RU" sz="1400" dirty="0">
                <a:effectLst/>
                <a:ea typeface="Calibri" panose="020F0502020204030204" pitchFamily="34" charset="0"/>
              </a:rPr>
              <a:t>: </a:t>
            </a:r>
            <a:r>
              <a:rPr lang="en-US" sz="1400" dirty="0" err="1">
                <a:effectLst/>
                <a:ea typeface="Calibri" panose="020F0502020204030204" pitchFamily="34" charset="0"/>
              </a:rPr>
              <a:t>Apy</a:t>
            </a:r>
            <a:r>
              <a:rPr lang="en-US" sz="1400" dirty="0">
                <a:effectLst/>
                <a:ea typeface="Calibri" panose="020F0502020204030204" pitchFamily="34" charset="0"/>
              </a:rPr>
              <a:t> </a:t>
            </a:r>
            <a:r>
              <a:rPr lang="ru-RU" sz="1400" dirty="0">
                <a:effectLst/>
                <a:ea typeface="Calibri" panose="020F0502020204030204" pitchFamily="34" charset="0"/>
              </a:rPr>
              <a:t>– арсенопирит, </a:t>
            </a:r>
            <a:r>
              <a:rPr lang="en-US" sz="1400" dirty="0" err="1">
                <a:effectLst/>
                <a:ea typeface="Calibri" panose="020F0502020204030204" pitchFamily="34" charset="0"/>
              </a:rPr>
              <a:t>Ccp</a:t>
            </a:r>
            <a:r>
              <a:rPr lang="ru-RU" sz="1400" dirty="0">
                <a:effectLst/>
                <a:ea typeface="Calibri" panose="020F0502020204030204" pitchFamily="34" charset="0"/>
              </a:rPr>
              <a:t> – халькопирит, </a:t>
            </a:r>
            <a:r>
              <a:rPr lang="en-US" sz="1400" dirty="0" err="1">
                <a:effectLst/>
                <a:ea typeface="Calibri" panose="020F0502020204030204" pitchFamily="34" charset="0"/>
              </a:rPr>
              <a:t>Fahl</a:t>
            </a:r>
            <a:r>
              <a:rPr lang="en-US" sz="1400" dirty="0">
                <a:effectLst/>
                <a:ea typeface="Calibri" panose="020F0502020204030204" pitchFamily="34" charset="0"/>
              </a:rPr>
              <a:t> </a:t>
            </a:r>
            <a:r>
              <a:rPr lang="ru-RU" sz="1400" dirty="0">
                <a:effectLst/>
                <a:ea typeface="Calibri" panose="020F0502020204030204" pitchFamily="34" charset="0"/>
              </a:rPr>
              <a:t>– блёклые руды, </a:t>
            </a:r>
            <a:r>
              <a:rPr lang="en-US" sz="1400" dirty="0" err="1">
                <a:effectLst/>
                <a:ea typeface="Calibri" panose="020F0502020204030204" pitchFamily="34" charset="0"/>
              </a:rPr>
              <a:t>Gn</a:t>
            </a:r>
            <a:r>
              <a:rPr lang="ru-RU" sz="1400" dirty="0">
                <a:effectLst/>
                <a:ea typeface="Calibri" panose="020F0502020204030204" pitchFamily="34" charset="0"/>
              </a:rPr>
              <a:t> – галенит, </a:t>
            </a:r>
            <a:r>
              <a:rPr lang="en-US" sz="1400" dirty="0">
                <a:effectLst/>
                <a:ea typeface="Calibri" panose="020F0502020204030204" pitchFamily="34" charset="0"/>
              </a:rPr>
              <a:t>Hem </a:t>
            </a:r>
            <a:r>
              <a:rPr lang="ru-RU" sz="1400" dirty="0">
                <a:effectLst/>
                <a:ea typeface="Calibri" panose="020F0502020204030204" pitchFamily="34" charset="0"/>
              </a:rPr>
              <a:t>– гематит, </a:t>
            </a:r>
            <a:r>
              <a:rPr lang="en-US" sz="1400" dirty="0">
                <a:effectLst/>
                <a:ea typeface="Calibri" panose="020F0502020204030204" pitchFamily="34" charset="0"/>
              </a:rPr>
              <a:t>Mag </a:t>
            </a:r>
            <a:r>
              <a:rPr lang="ru-RU" sz="1400" dirty="0">
                <a:effectLst/>
                <a:ea typeface="Calibri" panose="020F0502020204030204" pitchFamily="34" charset="0"/>
              </a:rPr>
              <a:t>– магнетит, </a:t>
            </a:r>
            <a:r>
              <a:rPr lang="en-US" sz="1400" dirty="0">
                <a:effectLst/>
                <a:ea typeface="Calibri" panose="020F0502020204030204" pitchFamily="34" charset="0"/>
              </a:rPr>
              <a:t>Mol </a:t>
            </a:r>
            <a:r>
              <a:rPr lang="ru-RU" sz="1400" dirty="0">
                <a:effectLst/>
                <a:ea typeface="Calibri" panose="020F0502020204030204" pitchFamily="34" charset="0"/>
              </a:rPr>
              <a:t>– молибденит, </a:t>
            </a:r>
            <a:r>
              <a:rPr lang="en-US" sz="1400" dirty="0" err="1">
                <a:effectLst/>
                <a:ea typeface="Calibri" panose="020F0502020204030204" pitchFamily="34" charset="0"/>
              </a:rPr>
              <a:t>Py</a:t>
            </a:r>
            <a:r>
              <a:rPr lang="ru-RU" sz="1400" dirty="0">
                <a:effectLst/>
                <a:ea typeface="Calibri" panose="020F0502020204030204" pitchFamily="34" charset="0"/>
              </a:rPr>
              <a:t> – пирит, </a:t>
            </a:r>
            <a:r>
              <a:rPr lang="en-US" sz="1400" dirty="0" err="1">
                <a:effectLst/>
                <a:ea typeface="Calibri" panose="020F0502020204030204" pitchFamily="34" charset="0"/>
              </a:rPr>
              <a:t>Pyh</a:t>
            </a:r>
            <a:r>
              <a:rPr lang="en-US" sz="1400" dirty="0">
                <a:effectLst/>
                <a:ea typeface="Calibri" panose="020F0502020204030204" pitchFamily="34" charset="0"/>
              </a:rPr>
              <a:t> </a:t>
            </a:r>
            <a:r>
              <a:rPr lang="ru-RU" sz="1400" dirty="0">
                <a:effectLst/>
                <a:ea typeface="Calibri" panose="020F0502020204030204" pitchFamily="34" charset="0"/>
              </a:rPr>
              <a:t>– пирротин, </a:t>
            </a:r>
            <a:r>
              <a:rPr lang="en-US" sz="1400" dirty="0">
                <a:effectLst/>
                <a:ea typeface="Calibri" panose="020F0502020204030204" pitchFamily="34" charset="0"/>
              </a:rPr>
              <a:t>Rt </a:t>
            </a:r>
            <a:r>
              <a:rPr lang="ru-RU" sz="1400" dirty="0">
                <a:effectLst/>
                <a:ea typeface="Calibri" panose="020F0502020204030204" pitchFamily="34" charset="0"/>
              </a:rPr>
              <a:t>– рутил, </a:t>
            </a:r>
            <a:r>
              <a:rPr lang="en-US" sz="1400" dirty="0" err="1">
                <a:effectLst/>
                <a:ea typeface="Calibri" panose="020F0502020204030204" pitchFamily="34" charset="0"/>
              </a:rPr>
              <a:t>Sp</a:t>
            </a:r>
            <a:r>
              <a:rPr lang="ru-RU" sz="1400" dirty="0">
                <a:effectLst/>
                <a:ea typeface="Calibri" panose="020F0502020204030204" pitchFamily="34" charset="0"/>
              </a:rPr>
              <a:t> – сфалерит, </a:t>
            </a:r>
            <a:r>
              <a:rPr lang="en-US" sz="1400" dirty="0" err="1">
                <a:effectLst/>
                <a:ea typeface="Calibri" panose="020F0502020204030204" pitchFamily="34" charset="0"/>
              </a:rPr>
              <a:t>Ilm</a:t>
            </a:r>
            <a:r>
              <a:rPr lang="ru-RU" sz="1400" dirty="0">
                <a:effectLst/>
                <a:ea typeface="Calibri" panose="020F0502020204030204" pitchFamily="34" charset="0"/>
              </a:rPr>
              <a:t> – ильменит, </a:t>
            </a:r>
            <a:r>
              <a:rPr lang="en-US" sz="1400" dirty="0">
                <a:effectLst/>
                <a:ea typeface="Calibri" panose="020F0502020204030204" pitchFamily="34" charset="0"/>
              </a:rPr>
              <a:t>Bi </a:t>
            </a:r>
            <a:r>
              <a:rPr lang="ru-RU" sz="1400" dirty="0">
                <a:effectLst/>
                <a:ea typeface="Calibri" panose="020F0502020204030204" pitchFamily="34" charset="0"/>
              </a:rPr>
              <a:t>– самородный висмут </a:t>
            </a:r>
            <a:endParaRPr lang="ru-RU" sz="1400" dirty="0"/>
          </a:p>
        </p:txBody>
      </p:sp>
    </p:spTree>
    <p:extLst>
      <p:ext uri="{BB962C8B-B14F-4D97-AF65-F5344CB8AC3E}">
        <p14:creationId xmlns:p14="http://schemas.microsoft.com/office/powerpoint/2010/main" val="20428401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Таблица 1">
            <a:extLst>
              <a:ext uri="{FF2B5EF4-FFF2-40B4-BE49-F238E27FC236}">
                <a16:creationId xmlns:a16="http://schemas.microsoft.com/office/drawing/2014/main" id="{EC9B704D-AEB8-487B-9E6D-4BD73BAC64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0587660"/>
              </p:ext>
            </p:extLst>
          </p:nvPr>
        </p:nvGraphicFramePr>
        <p:xfrm>
          <a:off x="2136503" y="624840"/>
          <a:ext cx="4945923" cy="251990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03184">
                  <a:extLst>
                    <a:ext uri="{9D8B030D-6E8A-4147-A177-3AD203B41FA5}">
                      <a16:colId xmlns:a16="http://schemas.microsoft.com/office/drawing/2014/main" val="24182894"/>
                    </a:ext>
                  </a:extLst>
                </a:gridCol>
                <a:gridCol w="1352731">
                  <a:extLst>
                    <a:ext uri="{9D8B030D-6E8A-4147-A177-3AD203B41FA5}">
                      <a16:colId xmlns:a16="http://schemas.microsoft.com/office/drawing/2014/main" val="3572038648"/>
                    </a:ext>
                  </a:extLst>
                </a:gridCol>
                <a:gridCol w="676366">
                  <a:extLst>
                    <a:ext uri="{9D8B030D-6E8A-4147-A177-3AD203B41FA5}">
                      <a16:colId xmlns:a16="http://schemas.microsoft.com/office/drawing/2014/main" val="3597362148"/>
                    </a:ext>
                  </a:extLst>
                </a:gridCol>
                <a:gridCol w="760911">
                  <a:extLst>
                    <a:ext uri="{9D8B030D-6E8A-4147-A177-3AD203B41FA5}">
                      <a16:colId xmlns:a16="http://schemas.microsoft.com/office/drawing/2014/main" val="1684716872"/>
                    </a:ext>
                  </a:extLst>
                </a:gridCol>
                <a:gridCol w="1352731">
                  <a:extLst>
                    <a:ext uri="{9D8B030D-6E8A-4147-A177-3AD203B41FA5}">
                      <a16:colId xmlns:a16="http://schemas.microsoft.com/office/drawing/2014/main" val="457795421"/>
                    </a:ext>
                  </a:extLst>
                </a:gridCol>
              </a:tblGrid>
              <a:tr h="229082"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 dirty="0">
                          <a:effectLst/>
                        </a:rPr>
                        <a:t>Проба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 dirty="0">
                          <a:effectLst/>
                        </a:rPr>
                        <a:t>Содержание </a:t>
                      </a:r>
                      <a:r>
                        <a:rPr lang="en-US" sz="1100" u="none" strike="noStrike" dirty="0">
                          <a:effectLst/>
                        </a:rPr>
                        <a:t>Au, </a:t>
                      </a:r>
                      <a:r>
                        <a:rPr lang="ru-RU" sz="1100" u="none" strike="noStrike" dirty="0">
                          <a:effectLst/>
                        </a:rPr>
                        <a:t>г/т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 dirty="0">
                          <a:effectLst/>
                        </a:rPr>
                        <a:t>Проба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100" u="none" strike="noStrike" dirty="0">
                          <a:effectLst/>
                        </a:rPr>
                        <a:t>Содержание </a:t>
                      </a:r>
                      <a:r>
                        <a:rPr lang="en-US" sz="1100" u="none" strike="noStrike" dirty="0">
                          <a:effectLst/>
                        </a:rPr>
                        <a:t>Au, </a:t>
                      </a:r>
                      <a:r>
                        <a:rPr lang="ru-RU" sz="1100" u="none" strike="noStrike" dirty="0">
                          <a:effectLst/>
                        </a:rPr>
                        <a:t>г/т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47570746"/>
                  </a:ext>
                </a:extLst>
              </a:tr>
              <a:tr h="229082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 dirty="0">
                          <a:effectLst/>
                        </a:rPr>
                        <a:t>1H-53, 8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100" u="none" strike="noStrike" dirty="0">
                          <a:effectLst/>
                        </a:rPr>
                        <a:t>0,44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7H-27, 5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100" u="none" strike="noStrike" dirty="0">
                          <a:effectLst/>
                        </a:rPr>
                        <a:t>0,98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4372781"/>
                  </a:ext>
                </a:extLst>
              </a:tr>
              <a:tr h="229082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 dirty="0">
                          <a:effectLst/>
                        </a:rPr>
                        <a:t>1H-80.3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100" u="none" strike="noStrike">
                          <a:effectLst/>
                        </a:rPr>
                        <a:t>0,085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7H-73, 9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100" u="none" strike="noStrike">
                          <a:effectLst/>
                        </a:rPr>
                        <a:t>0,38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50224024"/>
                  </a:ext>
                </a:extLst>
              </a:tr>
              <a:tr h="229082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1H-86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100" u="none" strike="noStrike">
                          <a:effectLst/>
                        </a:rPr>
                        <a:t>0,2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7H-90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100" u="none" strike="noStrike">
                          <a:effectLst/>
                        </a:rPr>
                        <a:t>0,15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3880361"/>
                  </a:ext>
                </a:extLst>
              </a:tr>
              <a:tr h="229082">
                <a:tc>
                  <a:txBody>
                    <a:bodyPr/>
                    <a:lstStyle/>
                    <a:p>
                      <a:pPr algn="l" fontAlgn="b"/>
                      <a:r>
                        <a:rPr lang="ru-RU" sz="1100" u="none" strike="noStrike">
                          <a:effectLst/>
                        </a:rPr>
                        <a:t>1Н-171.3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100" u="none" strike="noStrike">
                          <a:effectLst/>
                        </a:rPr>
                        <a:t>0,17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7H-139, 1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100" u="none" strike="noStrike">
                          <a:effectLst/>
                        </a:rPr>
                        <a:t>0,45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28133541"/>
                  </a:ext>
                </a:extLst>
              </a:tr>
              <a:tr h="229082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1H-199, 4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100" u="none" strike="noStrike" dirty="0">
                          <a:effectLst/>
                        </a:rPr>
                        <a:t>6,4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DE2E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7H-154.3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100" u="none" strike="noStrike">
                          <a:effectLst/>
                        </a:rPr>
                        <a:t>0,072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46115546"/>
                  </a:ext>
                </a:extLst>
              </a:tr>
              <a:tr h="229082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1H-204.5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100" u="none" strike="noStrike" dirty="0">
                          <a:effectLst/>
                        </a:rPr>
                        <a:t>0,23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7H-158.6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100" u="none" strike="noStrike">
                          <a:effectLst/>
                        </a:rPr>
                        <a:t>0,24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24464477"/>
                  </a:ext>
                </a:extLst>
              </a:tr>
              <a:tr h="229082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1H-252, 5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100" u="none" strike="noStrike" dirty="0">
                          <a:effectLst/>
                        </a:rPr>
                        <a:t>0,92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100" u="none" strike="noStrike">
                          <a:effectLst/>
                        </a:rPr>
                        <a:t>7Н-171</a:t>
                      </a:r>
                      <a:r>
                        <a:rPr lang="ru-RU" sz="1100" u="none" strike="noStrike" dirty="0">
                          <a:effectLst/>
                        </a:rPr>
                        <a:t>, 5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100" u="none" strike="noStrike">
                          <a:effectLst/>
                        </a:rPr>
                        <a:t>0,31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19338662"/>
                  </a:ext>
                </a:extLst>
              </a:tr>
              <a:tr h="229082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1H-253, 5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100" u="none" strike="noStrike">
                          <a:effectLst/>
                        </a:rPr>
                        <a:t>0,52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100" u="none" strike="noStrike">
                          <a:effectLst/>
                        </a:rPr>
                        <a:t>7Н-181</a:t>
                      </a:r>
                      <a:r>
                        <a:rPr lang="ru-RU" sz="1100" u="none" strike="noStrike" dirty="0">
                          <a:effectLst/>
                        </a:rPr>
                        <a:t>, 4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100" u="none" strike="noStrike">
                          <a:effectLst/>
                        </a:rPr>
                        <a:t>0,09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61463351"/>
                  </a:ext>
                </a:extLst>
              </a:tr>
              <a:tr h="229082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1H-280, 7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100" u="none" strike="noStrike">
                          <a:effectLst/>
                        </a:rPr>
                        <a:t>0,73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100" u="none" strike="noStrike">
                          <a:effectLst/>
                        </a:rPr>
                        <a:t>7Н-190</a:t>
                      </a:r>
                      <a:r>
                        <a:rPr lang="ru-RU" sz="1100" u="none" strike="noStrike" dirty="0">
                          <a:effectLst/>
                        </a:rPr>
                        <a:t>, 5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100" u="none" strike="noStrike" dirty="0">
                          <a:effectLst/>
                        </a:rPr>
                        <a:t>0,97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8890355"/>
                  </a:ext>
                </a:extLst>
              </a:tr>
              <a:tr h="229082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1H-293, 2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100" u="none" strike="noStrike" dirty="0">
                          <a:effectLst/>
                        </a:rPr>
                        <a:t>0, 17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100" u="none" strike="noStrike">
                          <a:effectLst/>
                        </a:rPr>
                        <a:t>7Н-195</a:t>
                      </a:r>
                      <a:r>
                        <a:rPr lang="ru-RU" sz="1100" u="none" strike="noStrike" dirty="0">
                          <a:effectLst/>
                        </a:rPr>
                        <a:t>, 5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100" u="none" strike="noStrike" dirty="0">
                          <a:effectLst/>
                        </a:rPr>
                        <a:t>0,18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8828413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68C9624-9C8E-45E0-BF11-5192B078CD52}"/>
              </a:ext>
            </a:extLst>
          </p:cNvPr>
          <p:cNvSpPr txBox="1"/>
          <p:nvPr/>
        </p:nvSpPr>
        <p:spPr>
          <a:xfrm>
            <a:off x="986246" y="102716"/>
            <a:ext cx="1021950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2000" u="none" strike="noStrike" dirty="0">
                <a:effectLst/>
                <a:latin typeface="+mj-lt"/>
              </a:rPr>
              <a:t>Содержание </a:t>
            </a:r>
            <a:r>
              <a:rPr lang="en-US" sz="2000" u="none" strike="noStrike" dirty="0">
                <a:effectLst/>
                <a:latin typeface="+mj-lt"/>
              </a:rPr>
              <a:t>Au</a:t>
            </a:r>
            <a:r>
              <a:rPr lang="ru-RU" sz="2000" u="none" strike="noStrike" dirty="0">
                <a:effectLst/>
                <a:latin typeface="+mj-lt"/>
              </a:rPr>
              <a:t> в породах по результатам исследования атомно-абсорбционным методом</a:t>
            </a:r>
            <a:endParaRPr lang="ru-RU" sz="2000" dirty="0">
              <a:latin typeface="+mj-lt"/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9D9108E7-45AE-431D-B618-B4DB6923AA1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30" t="12445" r="37979" b="50811"/>
          <a:stretch/>
        </p:blipFill>
        <p:spPr>
          <a:xfrm>
            <a:off x="2275841" y="3429000"/>
            <a:ext cx="1898468" cy="3175367"/>
          </a:xfrm>
          <a:prstGeom prst="rect">
            <a:avLst/>
          </a:prstGeom>
        </p:spPr>
      </p:pic>
      <p:cxnSp>
        <p:nvCxnSpPr>
          <p:cNvPr id="9" name="Прямая со стрелкой 8">
            <a:extLst>
              <a:ext uri="{FF2B5EF4-FFF2-40B4-BE49-F238E27FC236}">
                <a16:creationId xmlns:a16="http://schemas.microsoft.com/office/drawing/2014/main" id="{171EA23D-B180-4A10-B0ED-99F9970D04F9}"/>
              </a:ext>
            </a:extLst>
          </p:cNvPr>
          <p:cNvCxnSpPr>
            <a:cxnSpLocks/>
          </p:cNvCxnSpPr>
          <p:nvPr/>
        </p:nvCxnSpPr>
        <p:spPr>
          <a:xfrm flipH="1">
            <a:off x="3030220" y="1944118"/>
            <a:ext cx="480061" cy="148488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9D54AA3F-0D71-4BAB-99D0-FB0570F7077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32" r="21047" b="17715"/>
          <a:stretch/>
        </p:blipFill>
        <p:spPr>
          <a:xfrm>
            <a:off x="4573851" y="3429000"/>
            <a:ext cx="2508575" cy="3175367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0740B288-25E0-4DA3-B28A-28363F8BFB2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69" t="59810" r="28159"/>
          <a:stretch/>
        </p:blipFill>
        <p:spPr>
          <a:xfrm>
            <a:off x="7229419" y="3638551"/>
            <a:ext cx="2508576" cy="2756263"/>
          </a:xfrm>
          <a:prstGeom prst="rect">
            <a:avLst/>
          </a:prstGeom>
        </p:spPr>
      </p:pic>
      <p:cxnSp>
        <p:nvCxnSpPr>
          <p:cNvPr id="16" name="Прямая со стрелкой 15">
            <a:extLst>
              <a:ext uri="{FF2B5EF4-FFF2-40B4-BE49-F238E27FC236}">
                <a16:creationId xmlns:a16="http://schemas.microsoft.com/office/drawing/2014/main" id="{3BCF8942-028D-4190-A4B3-0319393096E1}"/>
              </a:ext>
            </a:extLst>
          </p:cNvPr>
          <p:cNvCxnSpPr>
            <a:cxnSpLocks/>
          </p:cNvCxnSpPr>
          <p:nvPr/>
        </p:nvCxnSpPr>
        <p:spPr>
          <a:xfrm>
            <a:off x="3773170" y="2405128"/>
            <a:ext cx="1294856" cy="102387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Прямая со стрелкой 20">
            <a:extLst>
              <a:ext uri="{FF2B5EF4-FFF2-40B4-BE49-F238E27FC236}">
                <a16:creationId xmlns:a16="http://schemas.microsoft.com/office/drawing/2014/main" id="{72BBBC2E-F894-4C0D-BEC6-1AA9FE8ABCA7}"/>
              </a:ext>
            </a:extLst>
          </p:cNvPr>
          <p:cNvCxnSpPr>
            <a:cxnSpLocks/>
          </p:cNvCxnSpPr>
          <p:nvPr/>
        </p:nvCxnSpPr>
        <p:spPr>
          <a:xfrm>
            <a:off x="6576967" y="2801368"/>
            <a:ext cx="1307193" cy="83718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12B9649A-FE83-4EE0-ABC3-3C02B2D7774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324" t="27683" r="11904" b="16825"/>
          <a:stretch/>
        </p:blipFill>
        <p:spPr>
          <a:xfrm>
            <a:off x="7592269" y="624840"/>
            <a:ext cx="2437617" cy="2548418"/>
          </a:xfrm>
          <a:prstGeom prst="rect">
            <a:avLst/>
          </a:prstGeom>
        </p:spPr>
      </p:pic>
      <p:cxnSp>
        <p:nvCxnSpPr>
          <p:cNvPr id="25" name="Прямая со стрелкой 24">
            <a:extLst>
              <a:ext uri="{FF2B5EF4-FFF2-40B4-BE49-F238E27FC236}">
                <a16:creationId xmlns:a16="http://schemas.microsoft.com/office/drawing/2014/main" id="{3A0ED1FD-8476-42C8-920E-84BEF5E76B5A}"/>
              </a:ext>
            </a:extLst>
          </p:cNvPr>
          <p:cNvCxnSpPr>
            <a:cxnSpLocks/>
          </p:cNvCxnSpPr>
          <p:nvPr/>
        </p:nvCxnSpPr>
        <p:spPr>
          <a:xfrm>
            <a:off x="6582226" y="980022"/>
            <a:ext cx="1010043" cy="15800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78762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0CF8C2-C932-4D7F-BA38-BA6358092357}"/>
              </a:ext>
            </a:extLst>
          </p:cNvPr>
          <p:cNvSpPr txBox="1"/>
          <p:nvPr/>
        </p:nvSpPr>
        <p:spPr>
          <a:xfrm>
            <a:off x="5486400" y="81280"/>
            <a:ext cx="2854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dirty="0">
                <a:latin typeface="+mj-lt"/>
              </a:rPr>
              <a:t>Выводы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6C292A-A70C-43E8-B86A-FB3C52650F28}"/>
              </a:ext>
            </a:extLst>
          </p:cNvPr>
          <p:cNvSpPr txBox="1"/>
          <p:nvPr/>
        </p:nvSpPr>
        <p:spPr>
          <a:xfrm>
            <a:off x="121920" y="1018115"/>
            <a:ext cx="12070080" cy="50302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Tx/>
              <a:buAutoNum type="arabicParenR"/>
            </a:pPr>
            <a:r>
              <a:rPr lang="ru-RU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Впервые для </a:t>
            </a:r>
            <a:r>
              <a:rPr lang="ru-RU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Новолушниковского</a:t>
            </a:r>
            <a:r>
              <a:rPr lang="ru-RU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рудопроявления детально охарактеризован минеральный состав, включающий редкие </a:t>
            </a:r>
            <a:r>
              <a:rPr lang="ru-RU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Bi</a:t>
            </a:r>
            <a:r>
              <a:rPr lang="ru-RU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-</a:t>
            </a:r>
            <a:r>
              <a:rPr lang="ru-RU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Te</a:t>
            </a:r>
            <a:r>
              <a:rPr lang="ru-RU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-Co-Ni минералы (самородный </a:t>
            </a:r>
            <a:r>
              <a:rPr lang="ru-RU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Bi</a:t>
            </a:r>
            <a:r>
              <a:rPr lang="ru-RU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ru-RU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сульфоцумоит</a:t>
            </a:r>
            <a:r>
              <a:rPr lang="ru-RU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ru-RU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баксанит</a:t>
            </a:r>
            <a:r>
              <a:rPr lang="ru-RU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кобальтин, герсдорфит и др.).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Tx/>
              <a:buAutoNum type="arabicParenR"/>
            </a:pPr>
            <a:endParaRPr lang="ru-RU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AutoNum type="arabicParenR"/>
            </a:pPr>
            <a:r>
              <a:rPr lang="ru-RU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Изотопные характеристики жильных кварца и карбонатов свидетельствуют о магматическом источнике флюидов [</a:t>
            </a:r>
            <a:r>
              <a:rPr lang="en-US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Hoefs</a:t>
            </a:r>
            <a:r>
              <a:rPr lang="ru-RU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2009], воздействовавших на вмещающие терригенно-карбонатные породы разреза. Тогда как изотопный состав серы пирита демонстрирует смешанный источник – магматический для сульфидов в измененных </a:t>
            </a:r>
            <a:r>
              <a:rPr lang="ru-RU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плагиогранитах</a:t>
            </a:r>
            <a:r>
              <a:rPr lang="ru-RU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и смешанный, с существенным вкладом коровой серы, для </a:t>
            </a:r>
            <a:r>
              <a:rPr lang="ru-RU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метасоматизированных</a:t>
            </a:r>
            <a:r>
              <a:rPr lang="ru-RU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терригенно-карбонатных пород выше по разрезу  [</a:t>
            </a:r>
            <a:r>
              <a:rPr lang="en-US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Seal</a:t>
            </a:r>
            <a:r>
              <a:rPr lang="ru-RU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2006].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AutoNum type="arabicParenR"/>
            </a:pPr>
            <a:endParaRPr lang="ru-RU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ru-RU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ru-RU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Предполижительно</a:t>
            </a:r>
            <a:r>
              <a:rPr lang="ru-RU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ru-RU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Новолушниковское</a:t>
            </a:r>
            <a:r>
              <a:rPr lang="ru-RU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рудопроявление можно отнести </a:t>
            </a:r>
            <a:r>
              <a:rPr lang="en-US" dirty="0">
                <a:ea typeface="Calibri" panose="020F0502020204030204" pitchFamily="34" charset="0"/>
                <a:cs typeface="Times New Roman" panose="02020603050405020304" pitchFamily="18" charset="0"/>
              </a:rPr>
              <a:t>intrusion-related </a:t>
            </a:r>
            <a:r>
              <a:rPr lang="ru-RU" dirty="0">
                <a:ea typeface="Calibri" panose="020F0502020204030204" pitchFamily="34" charset="0"/>
                <a:cs typeface="Times New Roman" panose="02020603050405020304" pitchFamily="18" charset="0"/>
              </a:rPr>
              <a:t>типу, но на данном этапе исследований данное утверждение является дискуссионным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1451076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26CD9391-9607-4741-BA94-1D6FB724BC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740" y="0"/>
            <a:ext cx="10287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A44331F-C9F3-4412-BFD0-33D47F7D47DE}"/>
              </a:ext>
            </a:extLst>
          </p:cNvPr>
          <p:cNvSpPr txBox="1"/>
          <p:nvPr/>
        </p:nvSpPr>
        <p:spPr>
          <a:xfrm>
            <a:off x="3408405" y="125389"/>
            <a:ext cx="53751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4400" dirty="0">
                <a:solidFill>
                  <a:schemeClr val="bg1"/>
                </a:solidFill>
              </a:rPr>
              <a:t>Спасибо за внимание</a:t>
            </a:r>
          </a:p>
        </p:txBody>
      </p:sp>
    </p:spTree>
    <p:extLst>
      <p:ext uri="{BB962C8B-B14F-4D97-AF65-F5344CB8AC3E}">
        <p14:creationId xmlns:p14="http://schemas.microsoft.com/office/powerpoint/2010/main" val="15499507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A7A21A55-2116-41B3-BEC5-BE00DEE475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475" y="891540"/>
            <a:ext cx="5230368" cy="5074920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87E7AC9A-C3A8-4247-90E7-C919F4CEC0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891540"/>
            <a:ext cx="5729571" cy="4873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4150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912E1A9-6AA9-4004-BC6D-965A47CF74AF}"/>
              </a:ext>
            </a:extLst>
          </p:cNvPr>
          <p:cNvSpPr txBox="1"/>
          <p:nvPr/>
        </p:nvSpPr>
        <p:spPr>
          <a:xfrm>
            <a:off x="236062" y="118906"/>
            <a:ext cx="11719875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400" dirty="0">
                <a:latin typeface="+mj-lt"/>
              </a:rPr>
              <a:t>Рудная минерализация</a:t>
            </a:r>
            <a:r>
              <a:rPr lang="en-US" sz="2400" dirty="0">
                <a:latin typeface="+mj-lt"/>
              </a:rPr>
              <a:t> </a:t>
            </a:r>
            <a:r>
              <a:rPr lang="ru-RU" sz="2400" dirty="0">
                <a:latin typeface="+mj-lt"/>
              </a:rPr>
              <a:t>в </a:t>
            </a:r>
            <a:r>
              <a:rPr lang="ru-RU" sz="2400" dirty="0" err="1">
                <a:latin typeface="+mj-lt"/>
              </a:rPr>
              <a:t>метасоматитах</a:t>
            </a:r>
            <a:r>
              <a:rPr lang="ru-RU" sz="2400" dirty="0">
                <a:latin typeface="+mj-lt"/>
              </a:rPr>
              <a:t> по </a:t>
            </a:r>
            <a:r>
              <a:rPr lang="ru-RU" sz="2400" err="1">
                <a:latin typeface="+mj-lt"/>
              </a:rPr>
              <a:t>гранитоидам</a:t>
            </a:r>
            <a:r>
              <a:rPr lang="ru-RU" sz="2400">
                <a:latin typeface="+mj-lt"/>
              </a:rPr>
              <a:t> Новолушниковского </a:t>
            </a:r>
            <a:r>
              <a:rPr lang="ru-RU" sz="2400" dirty="0">
                <a:latin typeface="+mj-lt"/>
              </a:rPr>
              <a:t>комплекса</a:t>
            </a:r>
          </a:p>
          <a:p>
            <a:endParaRPr lang="ru-RU" sz="2600" dirty="0">
              <a:latin typeface="+mj-lt"/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E0D4B104-461B-4657-9FB4-523D9477CA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6370" y="813426"/>
            <a:ext cx="6819260" cy="5914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7990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0D183EF-5BC5-41B0-8404-863FB644CAFC}"/>
              </a:ext>
            </a:extLst>
          </p:cNvPr>
          <p:cNvSpPr txBox="1"/>
          <p:nvPr/>
        </p:nvSpPr>
        <p:spPr>
          <a:xfrm>
            <a:off x="1070518" y="490643"/>
            <a:ext cx="9891131" cy="29563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ru-RU" dirty="0"/>
              <a:t>Рудопроявление золота Жила №13 по прогнозным ресурсам отнесено к категории средних по запасам месторождений и получило </a:t>
            </a:r>
            <a:r>
              <a:rPr lang="ru-RU"/>
              <a:t>название Новолушниковское </a:t>
            </a:r>
            <a:r>
              <a:rPr lang="ru-RU" dirty="0"/>
              <a:t>месторождение</a:t>
            </a:r>
            <a:r>
              <a:rPr lang="ru-RU"/>
              <a:t>. На </a:t>
            </a:r>
            <a:r>
              <a:rPr lang="ru-RU" dirty="0"/>
              <a:t>сегодняшний день прогнозные ресурсы золота категории Р1+2 оценены в 24 т, в том числе Р1 – 8,3 т и Р2 – 15,7 т. При расчет прогнозных ресурсов среднее содержание золота по жилам принято равным 6,7 г/т, а по прожилково-вкрапленным зонами – 4 г/т [</a:t>
            </a:r>
            <a:r>
              <a:rPr lang="ru-R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Геология и полезные ископаемые России. Т. 2. Западная Сибирь/ Ред. А.Э. Конторович, В.В. Сурков. СПб.: Изд-во ВСЕГЕИ, 2000. 679 с</a:t>
            </a:r>
            <a:r>
              <a:rPr lang="ru-RU" dirty="0"/>
              <a:t>].</a:t>
            </a:r>
          </a:p>
        </p:txBody>
      </p:sp>
    </p:spTree>
    <p:extLst>
      <p:ext uri="{BB962C8B-B14F-4D97-AF65-F5344CB8AC3E}">
        <p14:creationId xmlns:p14="http://schemas.microsoft.com/office/powerpoint/2010/main" val="3937025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0DC9E10-CEF0-4C91-BCF4-19A16D6FD7C5}"/>
              </a:ext>
            </a:extLst>
          </p:cNvPr>
          <p:cNvSpPr txBox="1"/>
          <p:nvPr/>
        </p:nvSpPr>
        <p:spPr>
          <a:xfrm>
            <a:off x="1313280" y="138767"/>
            <a:ext cx="9565439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600" dirty="0">
                <a:latin typeface="+mj-lt"/>
              </a:rPr>
              <a:t>Рудная минерализация</a:t>
            </a:r>
            <a:r>
              <a:rPr lang="en-US" sz="2600" dirty="0">
                <a:latin typeface="+mj-lt"/>
              </a:rPr>
              <a:t> </a:t>
            </a:r>
            <a:r>
              <a:rPr lang="ru-RU" sz="2600" dirty="0">
                <a:latin typeface="+mj-lt"/>
              </a:rPr>
              <a:t>в </a:t>
            </a:r>
            <a:r>
              <a:rPr lang="ru-RU" sz="2600" dirty="0" err="1">
                <a:latin typeface="+mj-lt"/>
              </a:rPr>
              <a:t>метасоматитах</a:t>
            </a:r>
            <a:r>
              <a:rPr lang="ru-RU" sz="2600" dirty="0">
                <a:latin typeface="+mj-lt"/>
              </a:rPr>
              <a:t> по терригенным породам</a:t>
            </a:r>
          </a:p>
          <a:p>
            <a:endParaRPr lang="ru-RU" sz="2600" dirty="0">
              <a:latin typeface="+mj-lt"/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9D490AF7-441F-4791-B2CB-36FF36A655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716" y="1098226"/>
            <a:ext cx="11344568" cy="5355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216370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4376</TotalTime>
  <Words>2397</Words>
  <Application>Microsoft Office PowerPoint</Application>
  <PresentationFormat>Широкоэкранный</PresentationFormat>
  <Paragraphs>304</Paragraphs>
  <Slides>18</Slides>
  <Notes>13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6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18</vt:i4>
      </vt:variant>
    </vt:vector>
  </HeadingPairs>
  <TitlesOfParts>
    <vt:vector size="25" baseType="lpstr">
      <vt:lpstr>Arial</vt:lpstr>
      <vt:lpstr>Calibri</vt:lpstr>
      <vt:lpstr>Calibri Light</vt:lpstr>
      <vt:lpstr>NewtonC</vt:lpstr>
      <vt:lpstr>Times New Roman</vt:lpstr>
      <vt:lpstr>TimesNewRomanPSMT</vt:lpstr>
      <vt:lpstr>Тема Office</vt:lpstr>
      <vt:lpstr>Минералогия, изотопный состав (S, O, C) и условия формирования золото-сульфидного оруденения Новолушниковского рудопроявления  (северо-западная часть Салаирского кряжа)</vt:lpstr>
      <vt:lpstr>Презентация PowerPoint</vt:lpstr>
      <vt:lpstr>Презентация PowerPoint</vt:lpstr>
      <vt:lpstr>Фактический материал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Оценка потенциальной рудоносности гранитоидов Улантовского массива (Западный Салаир, Россия) на Cu-Mo-порфировую минерализацию.</dc:title>
  <dc:creator>Пронякин Евгений Алексеевич</dc:creator>
  <cp:lastModifiedBy>Евгений Пронякин</cp:lastModifiedBy>
  <cp:revision>74</cp:revision>
  <dcterms:created xsi:type="dcterms:W3CDTF">2025-04-13T09:49:25Z</dcterms:created>
  <dcterms:modified xsi:type="dcterms:W3CDTF">2026-04-22T05:40:48Z</dcterms:modified>
</cp:coreProperties>
</file>