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1" r:id="rId4"/>
    <p:sldId id="263" r:id="rId5"/>
    <p:sldId id="259" r:id="rId6"/>
    <p:sldId id="260" r:id="rId7"/>
    <p:sldId id="321" r:id="rId8"/>
    <p:sldId id="264" r:id="rId9"/>
    <p:sldId id="322" r:id="rId10"/>
    <p:sldId id="323" r:id="rId11"/>
    <p:sldId id="325" r:id="rId12"/>
    <p:sldId id="330" r:id="rId13"/>
    <p:sldId id="326" r:id="rId14"/>
    <p:sldId id="324" r:id="rId15"/>
    <p:sldId id="327" r:id="rId16"/>
    <p:sldId id="328" r:id="rId17"/>
    <p:sldId id="331" r:id="rId18"/>
    <p:sldId id="332" r:id="rId19"/>
    <p:sldId id="329" r:id="rId20"/>
    <p:sldId id="25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3315" autoAdjust="0"/>
  </p:normalViewPr>
  <p:slideViewPr>
    <p:cSldViewPr>
      <p:cViewPr varScale="1">
        <p:scale>
          <a:sx n="82" d="100"/>
          <a:sy n="82" d="100"/>
        </p:scale>
        <p:origin x="648" y="58"/>
      </p:cViewPr>
      <p:guideLst>
        <p:guide orient="horz" pos="2160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36C9C-BE77-4AC8-9570-D1CBE55F744C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276A4-75F6-4AA5-8789-AA99E21273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4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Уважаемые коллеги, добрый день.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Вашему вниманию представляется доклад на тему:</a:t>
            </a:r>
            <a:b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«Медно-порфировое оруденение северной части Западной металлогенической зоны Амуро-Сихотэ-Алинской провинции».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56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Рудная минерализация связана с ореолами  кварц-серицитовых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Она не имеет четкого литологического контроля и часто приурочена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экзоконтактам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даек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нижнеамурского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 Рудная минерализация представлена кварц-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халькопиритовыми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кварц-сульфидными прожилками, формирующими линейные штокверки.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8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B4FF-0CC3-C4AE-E97D-D0D76D0E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38440A-CF34-3AA3-28B5-388C9FF6B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7218A71-6C53-30E2-DFD0-543FACA3C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рудными минералами являются халькопирит, широко распространен пирит разных генераций, реже встречается: молибденит, галенит, сфалерит, магнетит. Главный вторичный минерал – борнит, который образует каёмки замещения по зернам халькопирита.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58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Рудопроявление Горбатый принадлежит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Ангочиканскому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РРУ. Сложено осадочными образованиями нижнего мела, прорванными дайками, малыми интрузивными телами позднемеловых гранодиорит-порфиров, раннепалеогеновых гранодиоритов и кварцевых диоритовых порфиритов.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8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слайде  демонстрируются  карты вторичных ореолов рассеяния меди и молибдена. Отмечается тесная пространственная и генетическая связь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Au. Ореолы Pb, Zn,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встречаются по их периферии. Для Горбатого прогнозные ресурсы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(Р3) составляют 304 тыс. т,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27 тыс. т, Au — 8,2 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88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экзоконтактам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интрузивных образований приурочены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гидротермалиты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среди которых выделены: 1) кварц-серицитовые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2)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сульфидизированные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породы, 3) кварцевые и кварц-сульфидные прожилки.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3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Оруденение связано со штокверками прожилков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метасоматитах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Присутствуют кварц-сульфидные, кварц-халькопирит-пиритовые, кварц-хлорит серицитовые прожилки различной ориентировки.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671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рудные минералы представлены халькопиритом, пиритом разных генераций, молибденитом, более реже встречается: галенит, сфалерит, магнетит. Главный вторичный минерал – борнит. К более редким минералам относятся аргентит, монацит, циркон, барит.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59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показаны известные объекты медно-порфирового типа ЗМЗ - крупное месторождение Малмыж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Понийское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рудное поле. Видно, что они связаны с небольшими интрузиями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монцонитов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диоритов и гранодиоритов, прорывающих меловые терригенные толщи.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96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Рудные объекты северной части ЗМЗ характеризуются определенными признаками сходства с другими рудными объектами южной части этой зоны. К числу этих признаков относятся: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Связь с интрузиями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все проявления ассоциируют с малыми телами диорит-гранодиоритовой формации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нижнеамурский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комплекс).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Тектонический контроль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оруденение приурочено к зонам разломов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близширотным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диагональным), активизированным в позднем мелу.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Метасоматическая зональность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повсеместно проявлена «классическая» порфировая зональность: от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калишпатовых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(или биотит-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калишпатовых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через кварц-серицитовые (березиты) 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пропилитам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 руд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штокверковый, прожилково-вкрапленный, с сульфидами (халькопирит, пирит, молибденит, борнит).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Геохимическая зональность – центральные части обогащены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-Au, периферия – Pb-Zn-Ag-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можно говорить об их общей формационной принадлежности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все перечисленные объекты относятся к медно-порфировой (золото-медно-порфировой) 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439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Установлено, что все изученные проявления связаны с интрузиями диорит-гранодиоритовой формации и часто контролируется зонами разломов.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Присутствует выраженная метасоматическая зональность.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Минерализация носит комплексный характер —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 с проявлением геохимической зональности.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совокупности признаков объекты аналогичны крупным порфировым системам, в том числе месторождению Малмыж.</a:t>
            </a:r>
          </a:p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северная часть Западной металлогенической зоны является перспективным в металлогеническим отношении районом, где, имея в виду комплекс благоприятных критериев и признаков, можно прогнозировать промышленное медно-порфировое оруденение, по аналогии с известными рудным объектами южной части ЗМЗ.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29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Актуальность работы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обусловлена тем, что при высокой изученности южной части Западной металлогенической зоны (ЗМЗ) на медно-порфировый тип её северный сегмент исследован значительно слабее, несмотря на наличие выявленных рудопроявлений медно-порфирового типа. Отсутствие комплексной интерпретации этих объектов ограничивает возможности прогнозирования и оценки их рудного потенциала.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работе обобщены данные по медно-порфировым проявлениям северной части зоны, установлена их связь с интрузиями диорит-гранодиоритовой формации и показано сходство с крупными порфировыми системами региона.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775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за внимание. Готов ответить на вопросы.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554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Целью исследования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выявление закономерностей размещения и особенностей формирования медно-порфирового оруденения.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6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показано положение района исследований в пределах Нижнего Приамурья, где расположены основные изученные объекты: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Коврижненское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Горбатый и Кентавр. Все они приурочены к северной части Западной металлогенической зоны.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59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Район изучается с середины XX века: выполнены геологические съемки масштаба 1:200 000–1:50 000 и поисковые работы, в результате которых выявлены рудопроявления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Коврижненское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Горбатое и Кентавр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Ангочиканский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РРУ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Ваюнский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РРУ) и установлена их связь с интрузивным магматизмом.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Работы 2014 г. подтвердили комплексные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–Au аномалии и признаки порфирового оруденения, однако выполнены не в полном объеме (отсутствует бурение).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Изученность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рудного поля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Тахтинский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РРУ) включает этапы от старательского освоения россыпей до комплексных геологоразведочных работ, металлометрические исследования 60х г, выявили медно-золотую минерализацию.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Последующие исследования носили фрагментарный характер. В 2012 - 2016 гг.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РП изучалось комплексом поисково-оценочных работ ООО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ГГК»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Современная переоценка показала наличие прогнозных ресурсов (Au — 8 т,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50 тыс. т по категории Р2)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4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представлена схема металлогенического районирования Дальневосточного региона, на которой видно, что Западная металлогеническая зона является ведущей в отношении размещения медно-порфирового, с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оруденения. В её пределах сосредоточены основные рудные объекты этого типа, включая крупное месторождение Малмыж.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востоку от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рудного поля медно-порфировая специализация сменяется полиметаллической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Тильбенское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рудопроявление), а далее — золоторудной (мест.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Дыльменское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рудопроявления: Полянка, Золотая Гора,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Тахтинское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Кабачинское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26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D93DB-3ADC-12F9-B9FB-211C40F3E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32CAD5E-C9C2-14E3-8FB8-75DEDEC77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B783539-3226-B1B8-1404-029FD7C94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тектонической схеме показано, что рудные объекты контролируются системой разломов, все рудопроявления тяготеют к зонам крупных разломов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близширотного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диагонального простирания.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 размещение связано с зонами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тектоно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-магматической активизации.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Аналогичная структурная позиция характерна и для крупного порфирового месторождения региона - Малмыж.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региональной геологической карте видно, что медно-порфировые объекты тяготеют к складчатым толщам мелового возраста, прорванных интрузиями умеренно-кислого состава.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00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Рудные объекты медно-порфирового типа северной части ЗМЗ рассматриваются далее на примере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рудного поля и рудопроявления Горбатого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Ангочиканского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рудного узла.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Геологическое строение северной части ЗМЗ  определяется широким развитием вулканогенно-терригенных отложений верхнего мела, прорванными интрузиями диорит-гранодиоритовой формации, с которыми связано оруденение.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Основной объём разреза составляют вулканогенно-терригенные отложения верхнего мела. Это преимущественно песчаники, алевролиты и вулканогенные породы.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Несмотря на относительно небольшие размеры интрузий, их роль в рудообразовании является определяющей. Интрузивный магматизм разделен на разновозрастные комплексы, наиболее важным из которых в металлогеническом отношении является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нижнеамурский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диорит -гранодиоритовой формации.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94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показаны гидротермально-метасоматические изменения в пределах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Тырского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рудного поля, которые характеризуются  определенной зональностью. В центральных частях преобладают хлорит-биотит-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калишпатовые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в промежуточной зоне сменяются кварц-серицитовыми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метасоматитами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по периферии развиты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пропилиты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Такая зональность является классической для порфировых систем и отражает смену физико-химических условий  относительно рудогенерирующих интрузий. По результатам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литогеохимической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съёмки 2015 г., на площади была выделена комплексная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аномалия, вытянутая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субширотном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C276A4-75F6-4AA5-8789-AA99E21273D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4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47728" y="0"/>
            <a:ext cx="4906888" cy="1143000"/>
          </a:xfrm>
        </p:spPr>
        <p:txBody>
          <a:bodyPr>
            <a:normAutofit/>
          </a:bodyPr>
          <a:lstStyle/>
          <a:p>
            <a:r>
              <a:rPr lang="ru-RU" sz="2000" b="1" dirty="0" err="1"/>
              <a:t>Бадридинов</a:t>
            </a:r>
            <a:r>
              <a:rPr lang="ru-RU" sz="2000" b="1" dirty="0"/>
              <a:t> </a:t>
            </a:r>
            <a:r>
              <a:rPr lang="ru-RU" sz="2000" b="1" dirty="0" err="1"/>
              <a:t>Р.В.,Кириллов</a:t>
            </a:r>
            <a:r>
              <a:rPr lang="ru-RU" sz="2000" b="1" dirty="0"/>
              <a:t> В.Е.</a:t>
            </a:r>
            <a:br>
              <a:rPr lang="ru-RU" sz="2000" b="1" dirty="0"/>
            </a:br>
            <a:r>
              <a:rPr lang="ru-RU" sz="2000" b="1" dirty="0"/>
              <a:t>(</a:t>
            </a:r>
            <a:r>
              <a:rPr lang="ru-RU" sz="2000" b="1" dirty="0" err="1"/>
              <a:t>ИТиГ</a:t>
            </a:r>
            <a:r>
              <a:rPr lang="ru-RU" sz="2000" b="1" dirty="0"/>
              <a:t> ДВО РАН)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524000" y="1196752"/>
            <a:ext cx="8579296" cy="2088232"/>
          </a:xfrm>
        </p:spPr>
        <p:txBody>
          <a:bodyPr/>
          <a:lstStyle/>
          <a:p>
            <a:pPr algn="ctr">
              <a:buNone/>
            </a:pPr>
            <a:r>
              <a:rPr lang="ru-RU" sz="2400" b="1" dirty="0"/>
              <a:t>     </a:t>
            </a:r>
            <a:r>
              <a:rPr lang="ru-RU" sz="2600" b="1">
                <a:solidFill>
                  <a:schemeClr val="accent2">
                    <a:lumMod val="75000"/>
                  </a:schemeClr>
                </a:solidFill>
              </a:rPr>
              <a:t>Меднопорфировое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 оруденение северной части Западной металлогенической зоны Амурско-Сихотэ-Алинской провинции </a:t>
            </a:r>
          </a:p>
          <a:p>
            <a:pPr algn="ctr">
              <a:buNone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(Хабаровский край)</a:t>
            </a:r>
          </a:p>
          <a:p>
            <a:endParaRPr lang="ru-RU" dirty="0"/>
          </a:p>
        </p:txBody>
      </p:sp>
      <p:pic>
        <p:nvPicPr>
          <p:cNvPr id="6" name="Picture 2" descr="http://itig.as.khb.ru/icon/it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116632"/>
            <a:ext cx="1470902" cy="1082584"/>
          </a:xfrm>
          <a:prstGeom prst="rect">
            <a:avLst/>
          </a:prstGeom>
          <a:noFill/>
        </p:spPr>
      </p:pic>
      <p:pic>
        <p:nvPicPr>
          <p:cNvPr id="2051" name="Picture 3" descr="E:\ФОТО\ДАЛЬНИЙ ВОСТОК\СЕЗОН_2011\уч. Делькен\P10101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528" y="2996952"/>
            <a:ext cx="4896544" cy="3672408"/>
          </a:xfrm>
          <a:prstGeom prst="rect">
            <a:avLst/>
          </a:prstGeom>
          <a:noFill/>
        </p:spPr>
      </p:pic>
      <p:pic>
        <p:nvPicPr>
          <p:cNvPr id="1026" name="Picture 2" descr="D:\Desktop\СОИСКАТЕЛИ\БАДРИДИНОВ\МИАСС\Кириллов Рис.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4112" y="2924944"/>
            <a:ext cx="3096344" cy="3716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8E23E-503D-5F51-0B39-84E15F4A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576064"/>
          </a:xfrm>
        </p:spPr>
        <p:txBody>
          <a:bodyPr>
            <a:normAutofit/>
          </a:bodyPr>
          <a:lstStyle/>
          <a:p>
            <a:r>
              <a:rPr lang="ru-RU" sz="2400" b="1" dirty="0" err="1"/>
              <a:t>Тырское</a:t>
            </a:r>
            <a:r>
              <a:rPr lang="ru-RU" sz="2400" b="1" dirty="0"/>
              <a:t> РП. Рудная минерализация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ECA2ED-F12E-A17A-0FE3-FD5D0C0E1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712620"/>
            <a:ext cx="3684667" cy="30764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38543-C6E4-CD1A-215D-8AF018891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692697"/>
            <a:ext cx="3562537" cy="3076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EF626B-8367-1457-4A46-F011EAC2B421}"/>
              </a:ext>
            </a:extLst>
          </p:cNvPr>
          <p:cNvSpPr txBox="1"/>
          <p:nvPr/>
        </p:nvSpPr>
        <p:spPr>
          <a:xfrm>
            <a:off x="6384033" y="3789040"/>
            <a:ext cx="367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Кварц-</a:t>
            </a:r>
            <a:r>
              <a:rPr lang="ru-RU" sz="1400" dirty="0" err="1"/>
              <a:t>халькопиритовые</a:t>
            </a:r>
            <a:r>
              <a:rPr lang="ru-RU" sz="1400" dirty="0"/>
              <a:t> прожилки в кварц-серицитовом </a:t>
            </a:r>
            <a:r>
              <a:rPr lang="ru-RU" sz="1400" dirty="0" err="1"/>
              <a:t>метасоматите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FA84E-31F4-75F9-DB29-07F9FED981DC}"/>
              </a:ext>
            </a:extLst>
          </p:cNvPr>
          <p:cNvSpPr txBox="1"/>
          <p:nvPr/>
        </p:nvSpPr>
        <p:spPr>
          <a:xfrm>
            <a:off x="1775520" y="3769117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Сульфидно-кварцевый штокверк по интенсивно кварц-</a:t>
            </a:r>
            <a:r>
              <a:rPr lang="ru-RU" sz="1400" dirty="0" err="1"/>
              <a:t>серицитизированным</a:t>
            </a:r>
            <a:r>
              <a:rPr lang="ru-RU" sz="1400" dirty="0"/>
              <a:t> песчаникам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668288-7929-1466-B970-295CC3699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216" y="4325442"/>
            <a:ext cx="5097056" cy="24879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B3E0A-185B-E074-02C4-28D66AE68BBF}"/>
              </a:ext>
            </a:extLst>
          </p:cNvPr>
          <p:cNvSpPr txBox="1"/>
          <p:nvPr/>
        </p:nvSpPr>
        <p:spPr>
          <a:xfrm>
            <a:off x="8472265" y="6021288"/>
            <a:ext cx="24455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Кварц-халькопирит-пиритовые прожилки в диорит-порфирите</a:t>
            </a:r>
          </a:p>
        </p:txBody>
      </p:sp>
    </p:spTree>
    <p:extLst>
      <p:ext uri="{BB962C8B-B14F-4D97-AF65-F5344CB8AC3E}">
        <p14:creationId xmlns:p14="http://schemas.microsoft.com/office/powerpoint/2010/main" val="347110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1C2F-DD3B-77AD-E7AA-7D92525C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448F6C-CC70-AAD1-3C80-36F24271D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775"/>
            <a:ext cx="9144000" cy="5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800" dirty="0" err="1">
                <a:latin typeface="Century Gothic" panose="020B0502020202020204" pitchFamily="34" charset="0"/>
                <a:cs typeface="Arial" charset="0"/>
              </a:rPr>
              <a:t>Тырское</a:t>
            </a:r>
            <a:r>
              <a:rPr lang="ru-RU" altLang="ru-RU" sz="2800" dirty="0">
                <a:latin typeface="Century Gothic" panose="020B0502020202020204" pitchFamily="34" charset="0"/>
                <a:cs typeface="Arial" charset="0"/>
              </a:rPr>
              <a:t> РП. Минеральный состав руд </a:t>
            </a:r>
          </a:p>
        </p:txBody>
      </p:sp>
      <p:pic>
        <p:nvPicPr>
          <p:cNvPr id="28" name="Рисунок 27" descr="Изображение выглядит как снимок экрана, серый, лин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28163C-E89F-E3EA-E9F2-E2D9B60B0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1862" y="3734271"/>
            <a:ext cx="2952328" cy="295232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2EFCA1-59EE-F62E-E035-DB73F98CF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1730" y="568111"/>
            <a:ext cx="2952330" cy="29523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39B2287-A424-BAAD-06D7-8046B69B480A}"/>
              </a:ext>
            </a:extLst>
          </p:cNvPr>
          <p:cNvSpPr txBox="1"/>
          <p:nvPr/>
        </p:nvSpPr>
        <p:spPr>
          <a:xfrm>
            <a:off x="4621731" y="853609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56</a:t>
            </a:r>
            <a:r>
              <a:rPr lang="ru-RU" sz="1100" dirty="0"/>
              <a:t>.</a:t>
            </a:r>
            <a:r>
              <a:rPr lang="en-US" sz="1100" dirty="0"/>
              <a:t>3m</a:t>
            </a:r>
            <a:endParaRPr lang="ru-RU" sz="1100" dirty="0"/>
          </a:p>
        </p:txBody>
      </p:sp>
      <p:pic>
        <p:nvPicPr>
          <p:cNvPr id="35" name="Рисунок 34" descr="Изображение выглядит как карт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7B86759-0581-CCE6-11B7-2029D9AE1D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19006" y="3734270"/>
            <a:ext cx="2952329" cy="29523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C939E74-348B-4888-0CFD-03955636D536}"/>
              </a:ext>
            </a:extLst>
          </p:cNvPr>
          <p:cNvSpPr txBox="1"/>
          <p:nvPr/>
        </p:nvSpPr>
        <p:spPr>
          <a:xfrm>
            <a:off x="4618777" y="4005064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159</a:t>
            </a:r>
            <a:r>
              <a:rPr lang="ru-RU" sz="1100" dirty="0"/>
              <a:t>.</a:t>
            </a:r>
            <a:r>
              <a:rPr lang="en-US" sz="1100" dirty="0"/>
              <a:t>7m</a:t>
            </a:r>
            <a:endParaRPr lang="ru-RU" sz="1100" dirty="0"/>
          </a:p>
        </p:txBody>
      </p:sp>
      <p:pic>
        <p:nvPicPr>
          <p:cNvPr id="68" name="Рисунок 67" descr="Изображение выглядит как строительный материал, гранит, строительство, камен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F364A4-FC2A-46E5-81D5-999C1D3124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1861" y="570765"/>
            <a:ext cx="2952330" cy="295233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0D504AE-E5DF-7252-65D0-4DF48D6A3571}"/>
              </a:ext>
            </a:extLst>
          </p:cNvPr>
          <p:cNvSpPr txBox="1"/>
          <p:nvPr/>
        </p:nvSpPr>
        <p:spPr>
          <a:xfrm>
            <a:off x="1584147" y="915859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346.2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EED843-F3A2-B1A9-87FC-1AE3AC3BFE27}"/>
              </a:ext>
            </a:extLst>
          </p:cNvPr>
          <p:cNvSpPr txBox="1"/>
          <p:nvPr/>
        </p:nvSpPr>
        <p:spPr>
          <a:xfrm>
            <a:off x="1586608" y="3988506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/>
              <a:t>68.6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177F-B2AE-BA1D-B35B-C0C0CE2C5288}"/>
              </a:ext>
            </a:extLst>
          </p:cNvPr>
          <p:cNvSpPr txBox="1"/>
          <p:nvPr/>
        </p:nvSpPr>
        <p:spPr>
          <a:xfrm>
            <a:off x="1591861" y="3112393"/>
            <a:ext cx="2952331" cy="369332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875BC-0FE8-DED8-DDF9-11381BCBF507}"/>
              </a:ext>
            </a:extLst>
          </p:cNvPr>
          <p:cNvSpPr txBox="1"/>
          <p:nvPr/>
        </p:nvSpPr>
        <p:spPr>
          <a:xfrm>
            <a:off x="1591861" y="3103979"/>
            <a:ext cx="2952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Кварц-халькопирит-пиритовый прожилок в диоритовых порфиритах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7C46A-754A-5941-FA0B-0890B475904E}"/>
              </a:ext>
            </a:extLst>
          </p:cNvPr>
          <p:cNvSpPr txBox="1"/>
          <p:nvPr/>
        </p:nvSpPr>
        <p:spPr>
          <a:xfrm>
            <a:off x="4619835" y="3103570"/>
            <a:ext cx="2952331" cy="369332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02118-B488-1479-5309-981897DE2AC4}"/>
              </a:ext>
            </a:extLst>
          </p:cNvPr>
          <p:cNvSpPr txBox="1"/>
          <p:nvPr/>
        </p:nvSpPr>
        <p:spPr>
          <a:xfrm>
            <a:off x="4619835" y="3095156"/>
            <a:ext cx="2952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Серия халькопирит-кварцевых прожилков центрального типа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458D1-774D-2F0B-E782-11DFA9E40CA2}"/>
              </a:ext>
            </a:extLst>
          </p:cNvPr>
          <p:cNvSpPr txBox="1"/>
          <p:nvPr/>
        </p:nvSpPr>
        <p:spPr>
          <a:xfrm>
            <a:off x="7646148" y="3105949"/>
            <a:ext cx="2952331" cy="369332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588FB9-FC17-3183-4582-98432B99ADA9}"/>
              </a:ext>
            </a:extLst>
          </p:cNvPr>
          <p:cNvSpPr txBox="1"/>
          <p:nvPr/>
        </p:nvSpPr>
        <p:spPr>
          <a:xfrm>
            <a:off x="7646148" y="3097535"/>
            <a:ext cx="2952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Зерно халькопирита частично замещенное борнитом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85397-6386-E96F-046F-2E7F811DB308}"/>
              </a:ext>
            </a:extLst>
          </p:cNvPr>
          <p:cNvSpPr txBox="1"/>
          <p:nvPr/>
        </p:nvSpPr>
        <p:spPr>
          <a:xfrm>
            <a:off x="1591861" y="6109513"/>
            <a:ext cx="2949701" cy="369332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588EF4-D8AE-C2B0-67D4-BEB3B4482316}"/>
              </a:ext>
            </a:extLst>
          </p:cNvPr>
          <p:cNvSpPr txBox="1"/>
          <p:nvPr/>
        </p:nvSpPr>
        <p:spPr>
          <a:xfrm>
            <a:off x="1589231" y="6122755"/>
            <a:ext cx="29523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Серия кварц-сульфидных прожилков, смещенных кварц-карбонатным прожилком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69AF0B-5D49-C7A4-6C36-5D315FFEB374}"/>
              </a:ext>
            </a:extLst>
          </p:cNvPr>
          <p:cNvSpPr txBox="1"/>
          <p:nvPr/>
        </p:nvSpPr>
        <p:spPr>
          <a:xfrm>
            <a:off x="7643518" y="6266027"/>
            <a:ext cx="2952331" cy="369332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515146-866B-4A1D-E9FA-0D6833A36CC9}"/>
              </a:ext>
            </a:extLst>
          </p:cNvPr>
          <p:cNvSpPr txBox="1"/>
          <p:nvPr/>
        </p:nvSpPr>
        <p:spPr>
          <a:xfrm>
            <a:off x="7643518" y="6257613"/>
            <a:ext cx="29523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Магнетит участками замещенный гематитом с зернами халькопирита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FE0C1-1728-73E3-5C12-F26D6932DBF5}"/>
              </a:ext>
            </a:extLst>
          </p:cNvPr>
          <p:cNvSpPr txBox="1"/>
          <p:nvPr/>
        </p:nvSpPr>
        <p:spPr>
          <a:xfrm>
            <a:off x="4629523" y="6096027"/>
            <a:ext cx="2949701" cy="369332"/>
          </a:xfrm>
          <a:prstGeom prst="rect">
            <a:avLst/>
          </a:prstGeom>
          <a:solidFill>
            <a:srgbClr val="262626">
              <a:alpha val="69804"/>
            </a:srgb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CD659-E993-C7A5-0D4C-6FF34E9DAECE}"/>
              </a:ext>
            </a:extLst>
          </p:cNvPr>
          <p:cNvSpPr txBox="1"/>
          <p:nvPr/>
        </p:nvSpPr>
        <p:spPr>
          <a:xfrm>
            <a:off x="4619004" y="6093297"/>
            <a:ext cx="29523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Кварц-</a:t>
            </a:r>
            <a:r>
              <a:rPr lang="ru-RU" sz="105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молибденитовый</a:t>
            </a:r>
            <a:r>
              <a:rPr lang="ru-RU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 прожилок, раздробленный пирит-кварц-карбонатным прожилком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CE24AD-2C25-4482-7B63-F4125A9E4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34" y="893240"/>
            <a:ext cx="2955621" cy="21948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9080A042-6CF9-6B71-A6EE-E48EA8BEDA7B}"/>
              </a:ext>
            </a:extLst>
          </p:cNvPr>
          <p:cNvSpPr txBox="1"/>
          <p:nvPr/>
        </p:nvSpPr>
        <p:spPr>
          <a:xfrm>
            <a:off x="7738416" y="890860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146.1</a:t>
            </a:r>
            <a:r>
              <a:rPr lang="en-US" sz="1100" dirty="0">
                <a:solidFill>
                  <a:schemeClr val="bg1"/>
                </a:solidFill>
              </a:rPr>
              <a:t>m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E91E56-FB17-B6A6-A9F5-5DC2CBC48A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92" y="4005064"/>
            <a:ext cx="2979581" cy="223468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C35DB38-5F72-C0E3-90C6-22FF4967E14B}"/>
              </a:ext>
            </a:extLst>
          </p:cNvPr>
          <p:cNvSpPr txBox="1"/>
          <p:nvPr/>
        </p:nvSpPr>
        <p:spPr>
          <a:xfrm>
            <a:off x="7639817" y="4005064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dirty="0"/>
              <a:t>51.4</a:t>
            </a:r>
            <a:r>
              <a:rPr lang="en-US" sz="1100" dirty="0"/>
              <a:t>m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06451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45932-F78A-B8C2-F502-4110B705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504446"/>
          </a:xfrm>
        </p:spPr>
        <p:txBody>
          <a:bodyPr>
            <a:noAutofit/>
          </a:bodyPr>
          <a:lstStyle/>
          <a:p>
            <a:r>
              <a:rPr lang="ru-RU" sz="2800" dirty="0"/>
              <a:t>Рудовмещающие породы рудопроявления Горбатый</a:t>
            </a:r>
          </a:p>
        </p:txBody>
      </p:sp>
      <p:pic>
        <p:nvPicPr>
          <p:cNvPr id="4" name="Объект 5">
            <a:extLst>
              <a:ext uri="{FF2B5EF4-FFF2-40B4-BE49-F238E27FC236}">
                <a16:creationId xmlns:a16="http://schemas.microsoft.com/office/drawing/2014/main" id="{A503159D-87DD-0A94-9E98-0F0D5B050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646595"/>
            <a:ext cx="3724102" cy="452212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50686B-DBA1-9FB6-06EB-EB26D143C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9551" r="35825" b="25850"/>
          <a:stretch>
            <a:fillRect/>
          </a:stretch>
        </p:blipFill>
        <p:spPr>
          <a:xfrm>
            <a:off x="8112224" y="4077073"/>
            <a:ext cx="2232248" cy="2190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BB3C0F-A3B7-26DE-2852-9FFA75C03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16401" r="29001" b="9401"/>
          <a:stretch>
            <a:fillRect/>
          </a:stretch>
        </p:blipFill>
        <p:spPr>
          <a:xfrm rot="5400000">
            <a:off x="5786504" y="946926"/>
            <a:ext cx="2088232" cy="2170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1FC7F1-0E9F-81A1-7525-76C1C804EAFF}"/>
              </a:ext>
            </a:extLst>
          </p:cNvPr>
          <p:cNvSpPr txBox="1"/>
          <p:nvPr/>
        </p:nvSpPr>
        <p:spPr>
          <a:xfrm>
            <a:off x="6142251" y="718935"/>
            <a:ext cx="1290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Гранодиориты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42E47-ECC4-2DCF-4E97-FA35CBAC7DAF}"/>
              </a:ext>
            </a:extLst>
          </p:cNvPr>
          <p:cNvSpPr txBox="1"/>
          <p:nvPr/>
        </p:nvSpPr>
        <p:spPr>
          <a:xfrm>
            <a:off x="8256241" y="3429001"/>
            <a:ext cx="2170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a typeface="Malgun Gothic" panose="020B0503020000020004" pitchFamily="34" charset="-127"/>
              </a:rPr>
              <a:t>Гидротермальная брекчия: обломки песчаников в </a:t>
            </a:r>
            <a:r>
              <a:rPr lang="en-US" sz="1200" dirty="0" err="1">
                <a:ea typeface="Malgun Gothic" panose="020B0503020000020004" pitchFamily="34" charset="-127"/>
              </a:rPr>
              <a:t>py</a:t>
            </a:r>
            <a:r>
              <a:rPr lang="ru-RU" sz="1200" dirty="0">
                <a:ea typeface="Malgun Gothic" panose="020B0503020000020004" pitchFamily="34" charset="-127"/>
              </a:rPr>
              <a:t>-</a:t>
            </a:r>
            <a:r>
              <a:rPr lang="en-US" sz="1200" dirty="0">
                <a:ea typeface="Malgun Gothic" panose="020B0503020000020004" pitchFamily="34" charset="-127"/>
              </a:rPr>
              <a:t>q </a:t>
            </a:r>
            <a:r>
              <a:rPr lang="ru-RU" sz="1200" dirty="0">
                <a:ea typeface="Malgun Gothic" panose="020B0503020000020004" pitchFamily="34" charset="-127"/>
              </a:rPr>
              <a:t>цементе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6845CF-882F-20EC-2B12-43093D08F787}"/>
              </a:ext>
            </a:extLst>
          </p:cNvPr>
          <p:cNvSpPr txBox="1"/>
          <p:nvPr/>
        </p:nvSpPr>
        <p:spPr>
          <a:xfrm>
            <a:off x="8400256" y="620689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Алевропесчаники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4B82BA-C528-EF9C-8AFA-9B9556BF8E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3995" r="40823" b="13601"/>
          <a:stretch>
            <a:fillRect/>
          </a:stretch>
        </p:blipFill>
        <p:spPr>
          <a:xfrm rot="5400000">
            <a:off x="5881540" y="3571453"/>
            <a:ext cx="1820466" cy="2255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D22C6A-1821-4B6D-4E1A-FC204D72E109}"/>
              </a:ext>
            </a:extLst>
          </p:cNvPr>
          <p:cNvSpPr txBox="1"/>
          <p:nvPr/>
        </p:nvSpPr>
        <p:spPr>
          <a:xfrm>
            <a:off x="5807968" y="3290501"/>
            <a:ext cx="2304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a typeface="Calibri" panose="020F0502020204030204" pitchFamily="34" charset="0"/>
              </a:rPr>
              <a:t>Кварцевые диоритовые порфириты</a:t>
            </a:r>
            <a:endParaRPr lang="ru-RU" sz="12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CD8199-C3AE-8DE5-73FA-0D2AA2D1B1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17451" r="12988" b="39009"/>
          <a:stretch>
            <a:fillRect/>
          </a:stretch>
        </p:blipFill>
        <p:spPr>
          <a:xfrm>
            <a:off x="1775520" y="5248368"/>
            <a:ext cx="3168352" cy="14930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64555E-7B6B-5ACB-C790-297D3DA65EEF}"/>
              </a:ext>
            </a:extLst>
          </p:cNvPr>
          <p:cNvSpPr txBox="1"/>
          <p:nvPr/>
        </p:nvSpPr>
        <p:spPr>
          <a:xfrm>
            <a:off x="4943873" y="5877272"/>
            <a:ext cx="30342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Гидротермально-магматические брекчии, обломки хлорит-серицитовых </a:t>
            </a:r>
            <a:r>
              <a:rPr lang="ru-RU" sz="1400" dirty="0" err="1"/>
              <a:t>метасоматитов</a:t>
            </a:r>
            <a:endParaRPr lang="ru-RU" sz="1050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07B0D68-B9BD-EC1E-59E8-AF2D4FA1A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t="17801" r="30050" b="16401"/>
          <a:stretch>
            <a:fillRect/>
          </a:stretch>
        </p:blipFill>
        <p:spPr>
          <a:xfrm rot="5400000">
            <a:off x="8204332" y="888621"/>
            <a:ext cx="2070581" cy="225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esktop\СОИСКАТЕЛИ\БАДРИДИНОВ\МИАСС\Mo горбатый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24" y="1268761"/>
            <a:ext cx="3967372" cy="47525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78255" y="332656"/>
            <a:ext cx="77943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Рудопроявление Горбатый </a:t>
            </a:r>
          </a:p>
          <a:p>
            <a:pPr algn="ctr"/>
            <a:r>
              <a:rPr lang="ru-RU" sz="2400" b="1" dirty="0"/>
              <a:t>Карты вторичных ореолов рассеяния меди и молибдена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2CCD2D-46B1-E5A8-857B-4498C79045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32" y="1268761"/>
            <a:ext cx="4222060" cy="47525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F2E0F-65F7-AD03-BD33-99F8D236E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476672"/>
          </a:xfrm>
        </p:spPr>
        <p:txBody>
          <a:bodyPr>
            <a:noAutofit/>
          </a:bodyPr>
          <a:lstStyle/>
          <a:p>
            <a:r>
              <a:rPr lang="ru-RU" sz="2800" dirty="0"/>
              <a:t>Минеральный состав руд рудопроявления Горбатый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EFB011-F666-519D-885A-23F563B49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22035" r="19437"/>
          <a:stretch>
            <a:fillRect/>
          </a:stretch>
        </p:blipFill>
        <p:spPr>
          <a:xfrm>
            <a:off x="1631504" y="692697"/>
            <a:ext cx="3312369" cy="2542343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B24E03-1086-D14F-8926-BED070A66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75" y="656693"/>
            <a:ext cx="3623672" cy="25783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47D6E8-628B-33E4-42B7-348175E15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23247" r="20825" b="10887"/>
          <a:stretch>
            <a:fillRect/>
          </a:stretch>
        </p:blipFill>
        <p:spPr>
          <a:xfrm>
            <a:off x="1631503" y="3499469"/>
            <a:ext cx="3279186" cy="30978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499A5C-744E-54A0-E2E0-F60C462B7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6401" r="15350" b="1402"/>
          <a:stretch>
            <a:fillRect/>
          </a:stretch>
        </p:blipFill>
        <p:spPr>
          <a:xfrm rot="5400000">
            <a:off x="8657845" y="4832448"/>
            <a:ext cx="2012349" cy="19692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7AD28E-B388-68F9-FD1E-4497C2C3D4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9670" y="1719581"/>
            <a:ext cx="4013715" cy="18879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F02E092-6F98-29CD-0BF1-7F694E35D6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5384" r="24801"/>
          <a:stretch>
            <a:fillRect/>
          </a:stretch>
        </p:blipFill>
        <p:spPr>
          <a:xfrm>
            <a:off x="4978935" y="3497037"/>
            <a:ext cx="3591184" cy="22329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27C539-A374-6C49-CAE5-9C0C5364DA35}"/>
              </a:ext>
            </a:extLst>
          </p:cNvPr>
          <p:cNvSpPr txBox="1"/>
          <p:nvPr/>
        </p:nvSpPr>
        <p:spPr>
          <a:xfrm>
            <a:off x="1653248" y="727184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91.0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F7F46C-9F29-91C0-E7A2-6AB9AFA1329F}"/>
              </a:ext>
            </a:extLst>
          </p:cNvPr>
          <p:cNvSpPr txBox="1"/>
          <p:nvPr/>
        </p:nvSpPr>
        <p:spPr>
          <a:xfrm>
            <a:off x="5037647" y="712515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143.0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F5D07B-1610-4FE1-FFE9-45812FECD1C2}"/>
              </a:ext>
            </a:extLst>
          </p:cNvPr>
          <p:cNvSpPr txBox="1"/>
          <p:nvPr/>
        </p:nvSpPr>
        <p:spPr>
          <a:xfrm>
            <a:off x="9882848" y="685712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117.0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129C12-ED81-1DA5-8E4E-15B4DF020DC1}"/>
              </a:ext>
            </a:extLst>
          </p:cNvPr>
          <p:cNvSpPr txBox="1"/>
          <p:nvPr/>
        </p:nvSpPr>
        <p:spPr>
          <a:xfrm>
            <a:off x="4998395" y="3976142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40.3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C422C3-CEAB-A686-A04E-132FE6BA9F69}"/>
              </a:ext>
            </a:extLst>
          </p:cNvPr>
          <p:cNvSpPr txBox="1"/>
          <p:nvPr/>
        </p:nvSpPr>
        <p:spPr>
          <a:xfrm>
            <a:off x="10012096" y="4786799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51.1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50CDF6-DFC7-DF0D-3AD0-21EB4CAE6289}"/>
              </a:ext>
            </a:extLst>
          </p:cNvPr>
          <p:cNvSpPr txBox="1"/>
          <p:nvPr/>
        </p:nvSpPr>
        <p:spPr>
          <a:xfrm>
            <a:off x="1653248" y="3497037"/>
            <a:ext cx="655905" cy="261610"/>
          </a:xfrm>
          <a:prstGeom prst="rect">
            <a:avLst/>
          </a:prstGeom>
          <a:solidFill>
            <a:srgbClr val="FFFFFF">
              <a:alpha val="40000"/>
            </a:srgbClr>
          </a:solidFill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238.4</a:t>
            </a:r>
            <a:r>
              <a:rPr lang="en-US" sz="1100" dirty="0"/>
              <a:t>m</a:t>
            </a:r>
            <a:endParaRPr lang="ru-RU" sz="1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71FDC0-8AAF-5EF8-2482-911DD126BAA0}"/>
              </a:ext>
            </a:extLst>
          </p:cNvPr>
          <p:cNvSpPr txBox="1"/>
          <p:nvPr/>
        </p:nvSpPr>
        <p:spPr>
          <a:xfrm>
            <a:off x="5365598" y="6396336"/>
            <a:ext cx="336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/>
              <a:t>Дендриты самородной меди по площади скола.</a:t>
            </a:r>
          </a:p>
          <a:p>
            <a:pPr algn="r"/>
            <a:r>
              <a:rPr lang="ru-RU" sz="1200" dirty="0"/>
              <a:t>Диаметр поля обзора – 1.3 см.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D5FCF2-0333-0811-8F33-9BB6E1F15C6A}"/>
              </a:ext>
            </a:extLst>
          </p:cNvPr>
          <p:cNvSpPr txBox="1"/>
          <p:nvPr/>
        </p:nvSpPr>
        <p:spPr>
          <a:xfrm>
            <a:off x="1631504" y="2780929"/>
            <a:ext cx="331236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Кварц-халькопирит-пиритовые прожилки в порфировидных гранодиоритах.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9455DA-BAC6-4EFB-DFAE-28141CC3FF27}"/>
              </a:ext>
            </a:extLst>
          </p:cNvPr>
          <p:cNvSpPr txBox="1"/>
          <p:nvPr/>
        </p:nvSpPr>
        <p:spPr>
          <a:xfrm>
            <a:off x="4979787" y="2958041"/>
            <a:ext cx="362367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Пирит-кварцевые прожилки в </a:t>
            </a:r>
            <a:r>
              <a:rPr lang="ru-RU" sz="1200" dirty="0" err="1"/>
              <a:t>алевропесчаниках</a:t>
            </a:r>
            <a:r>
              <a:rPr lang="ru-RU" sz="1200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513327-2E79-2035-2A67-9099A176E372}"/>
              </a:ext>
            </a:extLst>
          </p:cNvPr>
          <p:cNvSpPr txBox="1"/>
          <p:nvPr/>
        </p:nvSpPr>
        <p:spPr>
          <a:xfrm>
            <a:off x="8625453" y="3863485"/>
            <a:ext cx="198214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Гранодиориты порфировидные с </a:t>
            </a:r>
            <a:r>
              <a:rPr lang="ru-RU" sz="1200" dirty="0" err="1"/>
              <a:t>разноориентированными</a:t>
            </a:r>
            <a:r>
              <a:rPr lang="ru-RU" sz="1200" dirty="0"/>
              <a:t> кварцевыми прожилками.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8D0458-5892-470C-A021-116AD6B070B2}"/>
              </a:ext>
            </a:extLst>
          </p:cNvPr>
          <p:cNvSpPr txBox="1"/>
          <p:nvPr/>
        </p:nvSpPr>
        <p:spPr>
          <a:xfrm>
            <a:off x="1631503" y="6165305"/>
            <a:ext cx="327918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Гранодиориты порфировидные с пирит-хлорит-кварцевыми прожилками.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09752C-EAAD-361B-EB1D-D8DAADCC2873}"/>
              </a:ext>
            </a:extLst>
          </p:cNvPr>
          <p:cNvSpPr txBox="1"/>
          <p:nvPr/>
        </p:nvSpPr>
        <p:spPr>
          <a:xfrm>
            <a:off x="4971975" y="5668844"/>
            <a:ext cx="3598144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Прожилок карбонат-хлорит-халькопирит-кварцевого </a:t>
            </a:r>
          </a:p>
          <a:p>
            <a:pPr algn="ctr"/>
            <a:r>
              <a:rPr lang="ru-RU" sz="1200" dirty="0"/>
              <a:t>состава в песчаниках с гнездами халькопирита.</a:t>
            </a:r>
          </a:p>
        </p:txBody>
      </p:sp>
    </p:spTree>
    <p:extLst>
      <p:ext uri="{BB962C8B-B14F-4D97-AF65-F5344CB8AC3E}">
        <p14:creationId xmlns:p14="http://schemas.microsoft.com/office/powerpoint/2010/main" val="437954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Рудная минерализация в </a:t>
            </a:r>
            <a:r>
              <a:rPr lang="ru-RU" sz="2800" b="1" dirty="0" err="1"/>
              <a:t>экзоконтактах</a:t>
            </a:r>
            <a:r>
              <a:rPr lang="ru-RU" sz="2800" b="1" dirty="0"/>
              <a:t> тел </a:t>
            </a:r>
            <a:r>
              <a:rPr lang="ru-RU" sz="2800" b="1" dirty="0" err="1"/>
              <a:t>гранитоидов</a:t>
            </a:r>
            <a:r>
              <a:rPr lang="ru-RU" sz="2800" b="1" dirty="0"/>
              <a:t> </a:t>
            </a:r>
            <a:r>
              <a:rPr lang="ru-RU" sz="2800" dirty="0"/>
              <a:t>Электронно-микроскопическое изображение</a:t>
            </a:r>
          </a:p>
        </p:txBody>
      </p:sp>
      <p:pic>
        <p:nvPicPr>
          <p:cNvPr id="3" name="Picture 2" descr="D:\Desktop\СОИСКАТЕЛИ\БАДРИДИНОВ\МИАСС\БАД МЕДН ПОРФ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207568" y="1484784"/>
            <a:ext cx="7933390" cy="45860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43873" y="6309320"/>
            <a:ext cx="18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Пробы № 1, №19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568" y="57150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Пробы: Б-3 песчаник (в, е);  Б4 - диоритовые порфириты (г);</a:t>
            </a:r>
            <a:br>
              <a:rPr lang="ru-RU" sz="2000" dirty="0"/>
            </a:br>
            <a:r>
              <a:rPr lang="ru-RU" sz="2000" dirty="0"/>
              <a:t>Б-7 </a:t>
            </a:r>
            <a:r>
              <a:rPr lang="ru-RU" sz="2000" dirty="0" err="1"/>
              <a:t>гранодиориты</a:t>
            </a:r>
            <a:r>
              <a:rPr lang="ru-RU" sz="2000" dirty="0"/>
              <a:t> (а, б, </a:t>
            </a:r>
            <a:r>
              <a:rPr lang="ru-RU" sz="2000" dirty="0" err="1"/>
              <a:t>д</a:t>
            </a:r>
            <a:r>
              <a:rPr lang="ru-RU" sz="2000" dirty="0"/>
              <a:t>)</a:t>
            </a:r>
          </a:p>
        </p:txBody>
      </p:sp>
      <p:pic>
        <p:nvPicPr>
          <p:cNvPr id="1026" name="Picture 2" descr="D:\Desktop\СОИСКАТЕЛИ\БАДРИДИНОВ\КОВРИЖИНСКОЕ\ГОРБАТЫЙ\СЭМ\Миас микроск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423592" y="1484784"/>
            <a:ext cx="7586270" cy="43924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43672" y="332656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Новообразованная минерализация </a:t>
            </a:r>
          </a:p>
          <a:p>
            <a:pPr algn="ctr"/>
            <a:r>
              <a:rPr lang="ru-RU" sz="2000" b="1" dirty="0"/>
              <a:t>в интрузивных породах и в их </a:t>
            </a:r>
            <a:r>
              <a:rPr lang="ru-RU" sz="2000" b="1" dirty="0" err="1"/>
              <a:t>экзоконтактах</a:t>
            </a:r>
            <a:r>
              <a:rPr lang="ru-RU" sz="2000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9616" y="105273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Электронно-микроскопическое изображение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70237F-867D-0985-9DD1-BBC02A14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20080"/>
          </a:xfrm>
        </p:spPr>
        <p:txBody>
          <a:bodyPr>
            <a:noAutofit/>
          </a:bodyPr>
          <a:lstStyle/>
          <a:p>
            <a:r>
              <a:rPr lang="ru-RU" sz="2400" dirty="0"/>
              <a:t>Южная часть Западной металлогенической зоны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85631D-FE99-D7FF-9311-2BF9F8EF87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9856" y="4024800"/>
            <a:ext cx="3146442" cy="28332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DEF90B-C8BD-5743-F1FE-E4D84DF08A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98" y="980728"/>
            <a:ext cx="2550582" cy="5440024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9A4F97-AFF3-0526-62DA-51924D299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524000" y="764705"/>
            <a:ext cx="4752528" cy="3386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9DA910-36F9-0384-903B-0AF78C74FDD6}"/>
              </a:ext>
            </a:extLst>
          </p:cNvPr>
          <p:cNvSpPr txBox="1"/>
          <p:nvPr/>
        </p:nvSpPr>
        <p:spPr>
          <a:xfrm>
            <a:off x="8077035" y="6273226"/>
            <a:ext cx="2570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dirty="0"/>
          </a:p>
          <a:p>
            <a:r>
              <a:rPr lang="ru-RU" sz="1600" dirty="0"/>
              <a:t> </a:t>
            </a:r>
            <a:r>
              <a:rPr lang="en-US" sz="1600" dirty="0"/>
              <a:t>[</a:t>
            </a:r>
            <a:r>
              <a:rPr lang="ru-RU" sz="1600" dirty="0"/>
              <a:t>Петров О. В. и др., 2020 г.</a:t>
            </a:r>
            <a:r>
              <a:rPr lang="en-US" sz="1600" dirty="0"/>
              <a:t>]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05CF5-E43C-1CB6-D6CF-0807EE6549FF}"/>
              </a:ext>
            </a:extLst>
          </p:cNvPr>
          <p:cNvSpPr txBox="1"/>
          <p:nvPr/>
        </p:nvSpPr>
        <p:spPr>
          <a:xfrm>
            <a:off x="1673914" y="980728"/>
            <a:ext cx="2644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Схема геологического строения </a:t>
            </a:r>
          </a:p>
          <a:p>
            <a:r>
              <a:rPr lang="ru-RU" sz="1400" dirty="0"/>
              <a:t>Малмыжского рудного поля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EFAF4-25E8-D228-B414-013A1DBA5C35}"/>
              </a:ext>
            </a:extLst>
          </p:cNvPr>
          <p:cNvSpPr txBox="1"/>
          <p:nvPr/>
        </p:nvSpPr>
        <p:spPr>
          <a:xfrm>
            <a:off x="2779978" y="5847279"/>
            <a:ext cx="1902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/>
              <a:t>Схема геологического </a:t>
            </a:r>
          </a:p>
          <a:p>
            <a:pPr algn="r"/>
            <a:r>
              <a:rPr lang="ru-RU" sz="1400" dirty="0"/>
              <a:t>строения </a:t>
            </a:r>
            <a:r>
              <a:rPr lang="ru-RU" sz="1400" dirty="0" err="1"/>
              <a:t>Понийского</a:t>
            </a:r>
            <a:r>
              <a:rPr lang="ru-RU" sz="1400" dirty="0"/>
              <a:t> </a:t>
            </a:r>
          </a:p>
          <a:p>
            <a:pPr algn="r"/>
            <a:r>
              <a:rPr lang="ru-RU" sz="1400" dirty="0"/>
              <a:t>потенциального </a:t>
            </a:r>
          </a:p>
          <a:p>
            <a:pPr algn="r"/>
            <a:r>
              <a:rPr lang="ru-RU" sz="1400" dirty="0"/>
              <a:t>рудного поля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45885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0230B-8DB5-3579-56A8-DB401A3B0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5612"/>
            <a:ext cx="8229600" cy="418058"/>
          </a:xfrm>
        </p:spPr>
        <p:txBody>
          <a:bodyPr>
            <a:noAutofit/>
          </a:bodyPr>
          <a:lstStyle/>
          <a:p>
            <a:r>
              <a:rPr lang="ru-RU" sz="2800" dirty="0"/>
              <a:t>Сравнительная таблица объектов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BADBB9B-3C40-2E84-1C21-C5A319A4B9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03513" y="764705"/>
          <a:ext cx="8856982" cy="5832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1974">
                  <a:extLst>
                    <a:ext uri="{9D8B030D-6E8A-4147-A177-3AD203B41FA5}">
                      <a16:colId xmlns:a16="http://schemas.microsoft.com/office/drawing/2014/main" val="2893496235"/>
                    </a:ext>
                  </a:extLst>
                </a:gridCol>
                <a:gridCol w="2105072">
                  <a:extLst>
                    <a:ext uri="{9D8B030D-6E8A-4147-A177-3AD203B41FA5}">
                      <a16:colId xmlns:a16="http://schemas.microsoft.com/office/drawing/2014/main" val="2090497412"/>
                    </a:ext>
                  </a:extLst>
                </a:gridCol>
                <a:gridCol w="1780353">
                  <a:extLst>
                    <a:ext uri="{9D8B030D-6E8A-4147-A177-3AD203B41FA5}">
                      <a16:colId xmlns:a16="http://schemas.microsoft.com/office/drawing/2014/main" val="3575566112"/>
                    </a:ext>
                  </a:extLst>
                </a:gridCol>
                <a:gridCol w="1657186">
                  <a:extLst>
                    <a:ext uri="{9D8B030D-6E8A-4147-A177-3AD203B41FA5}">
                      <a16:colId xmlns:a16="http://schemas.microsoft.com/office/drawing/2014/main" val="3397850862"/>
                    </a:ext>
                  </a:extLst>
                </a:gridCol>
                <a:gridCol w="1612397">
                  <a:extLst>
                    <a:ext uri="{9D8B030D-6E8A-4147-A177-3AD203B41FA5}">
                      <a16:colId xmlns:a16="http://schemas.microsoft.com/office/drawing/2014/main" val="3186189692"/>
                    </a:ext>
                  </a:extLst>
                </a:gridCol>
              </a:tblGrid>
              <a:tr h="2973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1" u="none" strike="noStrike">
                          <a:effectLst/>
                        </a:rPr>
                        <a:t>Параметр</a:t>
                      </a:r>
                      <a:endParaRPr lang="ru-RU" sz="1200" b="1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2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1" u="none" strike="noStrike">
                          <a:effectLst/>
                        </a:rPr>
                        <a:t>Малмыж</a:t>
                      </a:r>
                      <a:endParaRPr lang="ru-RU" sz="1200" b="1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2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1" u="none" strike="noStrike">
                          <a:effectLst/>
                        </a:rPr>
                        <a:t>Пони</a:t>
                      </a:r>
                      <a:endParaRPr lang="ru-RU" sz="1200" b="1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2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1" u="none" strike="noStrike">
                          <a:effectLst/>
                        </a:rPr>
                        <a:t>Тыр</a:t>
                      </a:r>
                      <a:endParaRPr lang="ru-RU" sz="1200" b="1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2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200" b="1" u="none" strike="noStrike" dirty="0">
                          <a:effectLst/>
                        </a:rPr>
                        <a:t>Горбатый</a:t>
                      </a:r>
                      <a:endParaRPr lang="ru-RU" sz="12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2" marR="6242" marT="6242" marB="0" anchor="ctr"/>
                </a:tc>
                <a:extLst>
                  <a:ext uri="{0D108BD9-81ED-4DB2-BD59-A6C34878D82A}">
                    <a16:rowId xmlns:a16="http://schemas.microsoft.com/office/drawing/2014/main" val="1836951788"/>
                  </a:ext>
                </a:extLst>
              </a:tr>
              <a:tr h="7548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Местоположение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 dirty="0">
                          <a:effectLst/>
                        </a:rPr>
                        <a:t>Южная часть Западной металлогенической зоны, Нижнее Приамурье (Хабаровский край)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50 км к СВ от Малмыжа, Пони-Мулинский рудный узел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Северная часть Западной зоны, Тахтинский РУ, пос. Тыр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 dirty="0">
                          <a:effectLst/>
                        </a:rPr>
                        <a:t>Северная часть Западной металлогенической зоны, </a:t>
                      </a:r>
                      <a:r>
                        <a:rPr lang="ru-RU" sz="1000" u="none" strike="noStrike" dirty="0" err="1">
                          <a:effectLst/>
                        </a:rPr>
                        <a:t>Ангочиканский</a:t>
                      </a:r>
                      <a:r>
                        <a:rPr lang="ru-RU" sz="1000" u="none" strike="noStrike" dirty="0">
                          <a:effectLst/>
                        </a:rPr>
                        <a:t> РУ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1582427790"/>
                  </a:ext>
                </a:extLst>
              </a:tr>
              <a:tr h="10064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Вмещающие породы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Нижнемеловые терригенные отложения ларгасинской свиты (песчаники, алевролиты, туффиты)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 dirty="0">
                          <a:effectLst/>
                        </a:rPr>
                        <a:t>Нижнемеловые песчано-алевролитовые и </a:t>
                      </a:r>
                      <a:r>
                        <a:rPr lang="ru-RU" sz="1000" u="none" strike="noStrike" dirty="0" err="1">
                          <a:effectLst/>
                        </a:rPr>
                        <a:t>туфогенные</a:t>
                      </a:r>
                      <a:r>
                        <a:rPr lang="ru-RU" sz="1000" u="none" strike="noStrike" dirty="0">
                          <a:effectLst/>
                        </a:rPr>
                        <a:t> образования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Верхнемеловые вулканогенно-терригенные отложения (песчаники, алевролиты, туфы)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Нижнемеловые осадочные образования (флишевая формация)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993888705"/>
                  </a:ext>
                </a:extLst>
              </a:tr>
              <a:tr h="7548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Интрузивный состав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Диориты, кварцевые диориты, гранодиориты, диорит-порфиры 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 dirty="0" err="1">
                          <a:effectLst/>
                        </a:rPr>
                        <a:t>Монцодиорит</a:t>
                      </a:r>
                      <a:r>
                        <a:rPr lang="ru-RU" sz="1000" u="none" strike="noStrike" dirty="0">
                          <a:effectLst/>
                        </a:rPr>
                        <a:t>-порфиры, </a:t>
                      </a:r>
                      <a:r>
                        <a:rPr lang="ru-RU" sz="1000" u="none" strike="noStrike" dirty="0" err="1">
                          <a:effectLst/>
                        </a:rPr>
                        <a:t>монцониты</a:t>
                      </a:r>
                      <a:r>
                        <a:rPr lang="ru-RU" sz="1000" u="none" strike="noStrike" dirty="0">
                          <a:effectLst/>
                        </a:rPr>
                        <a:t>, кварцевые диориты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Диорит-порфириты, гранодиорит-порфиры (нижнеамурский комплекс)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Гранодиорит-порфиры, кварцевые диоритовые порфириты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4294124853"/>
                  </a:ext>
                </a:extLst>
              </a:tr>
              <a:tr h="10064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Метасоматическая зональность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 dirty="0">
                          <a:effectLst/>
                        </a:rPr>
                        <a:t>Кварц-биотит-</a:t>
                      </a:r>
                      <a:r>
                        <a:rPr lang="ru-RU" sz="1000" u="none" strike="noStrike" dirty="0" err="1">
                          <a:effectLst/>
                        </a:rPr>
                        <a:t>калишпатовые</a:t>
                      </a:r>
                      <a:r>
                        <a:rPr lang="ru-RU" sz="1000" u="none" strike="noStrike" dirty="0">
                          <a:effectLst/>
                        </a:rPr>
                        <a:t> → кварц-серицит-карбонат-хлоритовые → кварц-серицитовые → </a:t>
                      </a:r>
                      <a:r>
                        <a:rPr lang="ru-RU" sz="1000" u="none" strike="noStrike" dirty="0" err="1">
                          <a:effectLst/>
                        </a:rPr>
                        <a:t>пропилиты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Калишпатизация, серицит-кварцевые, березиты, пропилиты (хлорит-эпидотовая и актинолитовая фации)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Хлорит-биотит-калишпатовые → кварц-серицитовые → пропилиты (зональность выдержана)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Кварц-серицитовые метасоматиты, сульфидизированные породы, пропилиты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554402461"/>
                  </a:ext>
                </a:extLst>
              </a:tr>
              <a:tr h="7548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Тип оруденения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Золото-медно-порфировое, штокверки (магнетит-сульфидные и кварц-сульфидные)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Золото-медно-порфировое + золото-кварцевое; штокверки, линейные зоны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Медно-порфировое с золотом, штокверковая сеть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Медно-порфировое с молибденом и золотом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2864374332"/>
                  </a:ext>
                </a:extLst>
              </a:tr>
              <a:tr h="75481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Главные рудные минералы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Халькопирит, борнит, пирит, магнетит, молибденит, самородное Au (включения в Cu-сульфидах)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Пирит, пирротин, халькопирит, борнит, магнетит, самородное Au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Халькопирит, пирит (разных генераций), молибденит, сфалерит, галенит, борнит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 dirty="0">
                          <a:effectLst/>
                        </a:rPr>
                        <a:t>Халькопирит, пирит, молибденит, галенит, сфалерит, магнетит, борнит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1948659800"/>
                  </a:ext>
                </a:extLst>
              </a:tr>
              <a:tr h="50320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ru-RU" sz="1000" b="1" u="none" strike="noStrike" dirty="0">
                          <a:effectLst/>
                        </a:rPr>
                        <a:t>Геохимическая специализация</a:t>
                      </a:r>
                      <a:endParaRPr lang="ru-RU" sz="1000" b="1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Cu-Mo-Au (центральные части), периферия – Pb, Zn, Ag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Cu-Mo-Au, с полиметаллами на флангах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ru-RU" sz="1000" u="none" strike="noStrike">
                          <a:effectLst/>
                        </a:rPr>
                        <a:t>Cu-Au (центральная ось), Pb-Zn на периферии</a:t>
                      </a:r>
                      <a:endParaRPr lang="ru-RU" sz="1000" b="0" i="0" u="none" strike="noStrike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00" u="none" strike="noStrike" dirty="0">
                          <a:effectLst/>
                        </a:rPr>
                        <a:t>Mo-Cu-Au (</a:t>
                      </a:r>
                      <a:r>
                        <a:rPr lang="ru-RU" sz="1000" u="none" strike="noStrike" dirty="0">
                          <a:effectLst/>
                        </a:rPr>
                        <a:t>центр), </a:t>
                      </a:r>
                      <a:r>
                        <a:rPr lang="en-US" sz="1000" u="none" strike="noStrike" dirty="0">
                          <a:effectLst/>
                        </a:rPr>
                        <a:t>Pb-Zn-Mn </a:t>
                      </a:r>
                      <a:r>
                        <a:rPr lang="ru-RU" sz="1000" u="none" strike="noStrike" dirty="0">
                          <a:effectLst/>
                        </a:rPr>
                        <a:t>по периферии</a:t>
                      </a:r>
                      <a:endParaRPr lang="ru-RU" sz="1000" b="0" i="0" u="none" strike="noStrike" dirty="0">
                        <a:solidFill>
                          <a:srgbClr val="0F1115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909" marR="6242" marT="6242" marB="0" anchor="ctr"/>
                </a:tc>
                <a:extLst>
                  <a:ext uri="{0D108BD9-81ED-4DB2-BD59-A6C34878D82A}">
                    <a16:rowId xmlns:a16="http://schemas.microsoft.com/office/drawing/2014/main" val="2433150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94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68D1F-921D-E68A-E23F-5001650A6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/>
              <a:t>Выводы: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105C72-FF32-F3FC-EC2B-A5999E3E2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24744"/>
            <a:ext cx="8229600" cy="554461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dirty="0"/>
              <a:t>Установлено, что северная часть Западной металлогенической зоны Амуро-Сихотэ-Алинской провинции характеризуется развитием медно-порфирового оруденения, приуроченного к интрузиям диорит-гранодиоритовой формации и зонам их тектонического контроля.</a:t>
            </a:r>
          </a:p>
          <a:p>
            <a:pPr lvl="0"/>
            <a:r>
              <a:rPr lang="ru-RU" dirty="0"/>
              <a:t>Показано, что медно-порфировые рудопроявления (</a:t>
            </a:r>
            <a:r>
              <a:rPr lang="ru-RU" dirty="0" err="1"/>
              <a:t>Тырское</a:t>
            </a:r>
            <a:r>
              <a:rPr lang="ru-RU" dirty="0"/>
              <a:t>, </a:t>
            </a:r>
            <a:r>
              <a:rPr lang="ru-RU" dirty="0" err="1"/>
              <a:t>Коврижненское</a:t>
            </a:r>
            <a:r>
              <a:rPr lang="ru-RU" dirty="0"/>
              <a:t>, Горбатый, Кентавр) формируются в пределах вулканогенно-терригенных комплексов верхнего мела, прорванных малыми интрузивными телами.</a:t>
            </a:r>
          </a:p>
          <a:p>
            <a:pPr lvl="0"/>
            <a:r>
              <a:rPr lang="ru-RU" dirty="0"/>
              <a:t>Выявлена связь оруденения с развитием гидротермально-метасоматических процессов (</a:t>
            </a:r>
            <a:r>
              <a:rPr lang="ru-RU" dirty="0" err="1"/>
              <a:t>березитами</a:t>
            </a:r>
            <a:r>
              <a:rPr lang="ru-RU" dirty="0"/>
              <a:t> и </a:t>
            </a:r>
            <a:r>
              <a:rPr lang="ru-RU" dirty="0" err="1"/>
              <a:t>пропилитами</a:t>
            </a:r>
            <a:r>
              <a:rPr lang="ru-RU" dirty="0"/>
              <a:t>), формирующими зональные ореолы вокруг рудоносных интрузий.</a:t>
            </a:r>
          </a:p>
          <a:p>
            <a:pPr lvl="0"/>
            <a:r>
              <a:rPr lang="ru-RU" dirty="0"/>
              <a:t>Установлено, что рудная минерализация носит комплексный характер (</a:t>
            </a:r>
            <a:r>
              <a:rPr lang="ru-RU" dirty="0" err="1"/>
              <a:t>Cu</a:t>
            </a:r>
            <a:r>
              <a:rPr lang="ru-RU" dirty="0"/>
              <a:t>–</a:t>
            </a:r>
            <a:r>
              <a:rPr lang="ru-RU" dirty="0" err="1"/>
              <a:t>Mo</a:t>
            </a:r>
            <a:r>
              <a:rPr lang="ru-RU" dirty="0"/>
              <a:t>–Au) с выраженной геохимической зональностью: центральные части систем обогащены медью и молибденом, на периферии возрастает роль полиметаллов (Pb, </a:t>
            </a:r>
            <a:r>
              <a:rPr lang="ru-RU" dirty="0" err="1"/>
              <a:t>Zn</a:t>
            </a:r>
            <a:r>
              <a:rPr lang="ru-RU" dirty="0"/>
              <a:t>).</a:t>
            </a:r>
          </a:p>
          <a:p>
            <a:pPr lvl="0"/>
            <a:r>
              <a:rPr lang="ru-RU" dirty="0"/>
              <a:t>По совокупности геологических, минералогических и геохимических признаков изученные рудные объекты являются аналогами «классических» порфировых систем и демонстрируют сходство с крупными объектами региона, в том числе с месторождением Малмыж.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86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Актуальность проблемы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268760"/>
            <a:ext cx="8229600" cy="532859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3600" b="1" dirty="0"/>
              <a:t>Актуальность работы </a:t>
            </a:r>
            <a:r>
              <a:rPr lang="ru-RU" sz="3600" dirty="0"/>
              <a:t>обусловлена возрастающей потребностью в прогнозировании и выявлении новых рудных источников меди и золота в пределах Дальневосточного региона России. </a:t>
            </a:r>
          </a:p>
          <a:p>
            <a:pPr marL="0" indent="0">
              <a:buNone/>
            </a:pPr>
            <a:r>
              <a:rPr lang="ru-RU" sz="3600" dirty="0"/>
              <a:t>Несмотря на высокую изученность южной части Западной металлогенической зоны Амуро-Сихотэ-Алинской провинции, ее северный сегмент остается недостаточно исследованным, что делает его изучение важной научной и прикладной задачей.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b="1" dirty="0"/>
              <a:t>Научная новизна</a:t>
            </a:r>
            <a:r>
              <a:rPr lang="ru-RU" sz="3600" dirty="0"/>
              <a:t>:</a:t>
            </a:r>
          </a:p>
          <a:p>
            <a:r>
              <a:rPr lang="ru-RU" sz="3600" dirty="0"/>
              <a:t>впервые обобщены данные по медно-порфировым проявлениям северной части Западной металлогенической зоны Амуро-Сихотэ-Алинской провинции; </a:t>
            </a:r>
          </a:p>
          <a:p>
            <a:r>
              <a:rPr lang="ru-RU" sz="3600" dirty="0"/>
              <a:t>выявлена связь </a:t>
            </a:r>
            <a:r>
              <a:rPr lang="ru-RU" sz="3600" dirty="0" err="1"/>
              <a:t>оруденения</a:t>
            </a:r>
            <a:r>
              <a:rPr lang="ru-RU" sz="3600" dirty="0"/>
              <a:t> с </a:t>
            </a:r>
            <a:r>
              <a:rPr lang="ru-RU" sz="3600" dirty="0" err="1"/>
              <a:t>интрузиями</a:t>
            </a:r>
            <a:r>
              <a:rPr lang="ru-RU" sz="3600" dirty="0"/>
              <a:t> диорит-гранодиоритовой формации </a:t>
            </a:r>
          </a:p>
          <a:p>
            <a:r>
              <a:rPr lang="ru-RU" sz="3600" dirty="0"/>
              <a:t>установлено их сходство с крупными порфировыми системами региона; </a:t>
            </a:r>
          </a:p>
          <a:p>
            <a:r>
              <a:rPr lang="ru-RU" sz="3600" dirty="0"/>
              <a:t>показана высокая перспективность территории на поиски медно-порфировых рудных объектов.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116632"/>
            <a:ext cx="8229600" cy="1143000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</p:txBody>
      </p:sp>
      <p:pic>
        <p:nvPicPr>
          <p:cNvPr id="1026" name="Picture 2" descr="E:\ФОТО\ДАЛЬНИЙ ВОСТОК\СЕЗОН_2011\пос  Тыр\P1010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608" y="1250758"/>
            <a:ext cx="6936770" cy="520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71664" y="5661249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Река Амур  возле поселка </a:t>
            </a:r>
            <a:r>
              <a:rPr lang="ru-RU" sz="2400" dirty="0" err="1">
                <a:solidFill>
                  <a:schemeClr val="bg1"/>
                </a:solidFill>
              </a:rPr>
              <a:t>Тыр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E7006-4202-7D44-843A-09B3202F8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и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48EDAB-2E8E-922F-B09F-5198DA3F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9294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Целью</a:t>
            </a:r>
            <a:r>
              <a:rPr lang="ru-RU" dirty="0"/>
              <a:t> работы является выявление закономерностей размещения и геолого-генетических особенностей медно-порфирового оруденения северной части Западной металлогенической зоны Амуро-Сихотэ-Алинской провинции с оценкой перспектив ее рудоносности.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Для достижения поставленной цели решались следующие </a:t>
            </a:r>
            <a:r>
              <a:rPr lang="ru-RU" b="1" dirty="0"/>
              <a:t>задачи</a:t>
            </a:r>
            <a:r>
              <a:rPr lang="ru-RU" dirty="0"/>
              <a:t>:</a:t>
            </a:r>
          </a:p>
          <a:p>
            <a:r>
              <a:rPr lang="ru-RU" dirty="0"/>
              <a:t>обобщение данных по известным медно-порфировым рудопроявлениям (</a:t>
            </a:r>
            <a:r>
              <a:rPr lang="ru-RU" dirty="0" err="1"/>
              <a:t>Тырское</a:t>
            </a:r>
            <a:r>
              <a:rPr lang="ru-RU" dirty="0"/>
              <a:t>, Горбатый, </a:t>
            </a:r>
            <a:r>
              <a:rPr lang="ru-RU" dirty="0" err="1"/>
              <a:t>Коврижненское</a:t>
            </a:r>
            <a:r>
              <a:rPr lang="ru-RU" dirty="0"/>
              <a:t>, Кентавр); </a:t>
            </a:r>
          </a:p>
          <a:p>
            <a:r>
              <a:rPr lang="ru-RU" dirty="0"/>
              <a:t>выявление особенностей вещественного состава интрузивных комплексов и определение их связи с </a:t>
            </a:r>
            <a:r>
              <a:rPr lang="ru-RU" dirty="0" err="1"/>
              <a:t>оруденением</a:t>
            </a:r>
            <a:r>
              <a:rPr lang="ru-RU" dirty="0"/>
              <a:t>; </a:t>
            </a:r>
          </a:p>
          <a:p>
            <a:r>
              <a:rPr lang="ru-RU" dirty="0"/>
              <a:t>изучение типов гидротермально-метасоматических изменений, их геохимической специализации и рудоносности; </a:t>
            </a:r>
          </a:p>
          <a:p>
            <a:r>
              <a:rPr lang="ru-RU" dirty="0"/>
              <a:t>общая оценка промышленных перспектив площади на медно-порфировый тип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78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карта, пейзаж, природа, го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2FAC7F-96DA-46A9-BB1A-BADA1F040D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1"/>
          <a:stretch>
            <a:fillRect/>
          </a:stretch>
        </p:blipFill>
        <p:spPr>
          <a:xfrm>
            <a:off x="5816352" y="3645024"/>
            <a:ext cx="4602394" cy="308829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612150D-7F5D-4058-3391-38AFCA621AE9}"/>
              </a:ext>
            </a:extLst>
          </p:cNvPr>
          <p:cNvSpPr/>
          <p:nvPr/>
        </p:nvSpPr>
        <p:spPr>
          <a:xfrm>
            <a:off x="4130447" y="2464807"/>
            <a:ext cx="167261" cy="95538"/>
          </a:xfrm>
          <a:prstGeom prst="rect">
            <a:avLst/>
          </a:prstGeom>
          <a:noFill/>
          <a:ln w="12700">
            <a:solidFill>
              <a:srgbClr val="F30B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4CC3D2-C7E6-58E2-03B7-E4DC2330F85A}"/>
              </a:ext>
            </a:extLst>
          </p:cNvPr>
          <p:cNvSpPr txBox="1"/>
          <p:nvPr/>
        </p:nvSpPr>
        <p:spPr>
          <a:xfrm>
            <a:off x="7032104" y="5966505"/>
            <a:ext cx="728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пос. Тыр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D77388-FDF6-6EFC-1EED-2B0BCADAF8B0}"/>
              </a:ext>
            </a:extLst>
          </p:cNvPr>
          <p:cNvSpPr txBox="1"/>
          <p:nvPr/>
        </p:nvSpPr>
        <p:spPr>
          <a:xfrm>
            <a:off x="5839493" y="4861599"/>
            <a:ext cx="707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FFFFFF"/>
                </a:solidFill>
                <a:latin typeface="Century Gothic" panose="020B0502020202020204" pitchFamily="34" charset="0"/>
              </a:rPr>
              <a:t>р. Амур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E308FC4-BCEF-EF49-296A-1B384E51106E}"/>
              </a:ext>
            </a:extLst>
          </p:cNvPr>
          <p:cNvSpPr/>
          <p:nvPr/>
        </p:nvSpPr>
        <p:spPr>
          <a:xfrm>
            <a:off x="6569878" y="4581129"/>
            <a:ext cx="1326323" cy="96183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30B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374E4A-2EC2-18A3-79C4-67B58F490CF5}"/>
              </a:ext>
            </a:extLst>
          </p:cNvPr>
          <p:cNvSpPr txBox="1"/>
          <p:nvPr/>
        </p:nvSpPr>
        <p:spPr>
          <a:xfrm>
            <a:off x="6706694" y="4815432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Тырское</a:t>
            </a:r>
          </a:p>
          <a:p>
            <a:pPr algn="ctr"/>
            <a:r>
              <a:rPr lang="ru-RU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РП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D272B-C5D2-A817-A12A-AA8212E7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775"/>
            <a:ext cx="8244408" cy="5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Местоположение</a:t>
            </a:r>
          </a:p>
        </p:txBody>
      </p:sp>
      <p:pic>
        <p:nvPicPr>
          <p:cNvPr id="7" name="Рисунок 6" descr="Изображение выглядит как карта, текст, атлас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B0948D9-98B4-4AE5-C295-290A8B4FC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37" y="544903"/>
            <a:ext cx="3593555" cy="6165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1A5C43-FA85-DD04-2772-532FED7DE5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9493" y="589209"/>
            <a:ext cx="4579253" cy="2938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8902A2-990E-0DA8-D823-FFBF97085BF4}"/>
              </a:ext>
            </a:extLst>
          </p:cNvPr>
          <p:cNvSpPr txBox="1"/>
          <p:nvPr/>
        </p:nvSpPr>
        <p:spPr>
          <a:xfrm>
            <a:off x="5816352" y="2420887"/>
            <a:ext cx="1143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Кентавр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BC6F7-59FD-2969-2C4A-F6A59D529C25}"/>
              </a:ext>
            </a:extLst>
          </p:cNvPr>
          <p:cNvSpPr txBox="1"/>
          <p:nvPr/>
        </p:nvSpPr>
        <p:spPr>
          <a:xfrm>
            <a:off x="5902896" y="3158541"/>
            <a:ext cx="1326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Century Gothic" panose="020B0502020202020204" pitchFamily="34" charset="0"/>
              </a:rPr>
              <a:t>Горбатый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BFF15-D596-AE4E-2F3E-E804420EC00B}"/>
              </a:ext>
            </a:extLst>
          </p:cNvPr>
          <p:cNvSpPr txBox="1"/>
          <p:nvPr/>
        </p:nvSpPr>
        <p:spPr>
          <a:xfrm>
            <a:off x="7896200" y="2971756"/>
            <a:ext cx="2088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Коврижненское</a:t>
            </a:r>
            <a:endParaRPr lang="ru-RU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A875BF-2360-EEED-523D-56BD65EC4E85}"/>
              </a:ext>
            </a:extLst>
          </p:cNvPr>
          <p:cNvSpPr/>
          <p:nvPr/>
        </p:nvSpPr>
        <p:spPr>
          <a:xfrm>
            <a:off x="10206282" y="908721"/>
            <a:ext cx="210199" cy="18522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30B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6DC6FA3-1439-DBFC-299C-6E2643F58C02}"/>
              </a:ext>
            </a:extLst>
          </p:cNvPr>
          <p:cNvSpPr/>
          <p:nvPr/>
        </p:nvSpPr>
        <p:spPr>
          <a:xfrm>
            <a:off x="4223792" y="1749286"/>
            <a:ext cx="167262" cy="9553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F18E740-CEFE-0AAF-AEAB-60ED7FB96AB8}"/>
              </a:ext>
            </a:extLst>
          </p:cNvPr>
          <p:cNvCxnSpPr>
            <a:cxnSpLocks/>
          </p:cNvCxnSpPr>
          <p:nvPr/>
        </p:nvCxnSpPr>
        <p:spPr>
          <a:xfrm>
            <a:off x="4391054" y="1797055"/>
            <a:ext cx="1632938" cy="667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347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/>
              <a:t>История геологического изучения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908720"/>
            <a:ext cx="8229600" cy="5688632"/>
          </a:xfrm>
        </p:spPr>
        <p:txBody>
          <a:bodyPr>
            <a:normAutofit fontScale="55000" lnSpcReduction="20000"/>
          </a:bodyPr>
          <a:lstStyle/>
          <a:p>
            <a:r>
              <a:rPr lang="ru-RU" i="1" dirty="0"/>
              <a:t>Западная часть площади</a:t>
            </a:r>
            <a:r>
              <a:rPr lang="ru-RU" dirty="0"/>
              <a:t>: изучалась с середины XX века: выполнены геологические съемки масштаба 1:200 000–1:50 000 и поисковыми работы, с выявлением рудопроявлений </a:t>
            </a:r>
            <a:r>
              <a:rPr lang="ru-RU" b="1" dirty="0" err="1"/>
              <a:t>Коврижненское</a:t>
            </a:r>
            <a:r>
              <a:rPr lang="ru-RU" b="1" dirty="0"/>
              <a:t>, Горбатое и Кентавр</a:t>
            </a:r>
            <a:r>
              <a:rPr lang="ru-RU" dirty="0"/>
              <a:t> (</a:t>
            </a:r>
            <a:r>
              <a:rPr lang="ru-RU" dirty="0" err="1"/>
              <a:t>Ангочиканский</a:t>
            </a:r>
            <a:r>
              <a:rPr lang="ru-RU" dirty="0"/>
              <a:t> РРУ и </a:t>
            </a:r>
            <a:r>
              <a:rPr lang="ru-RU" dirty="0" err="1"/>
              <a:t>Ваюнский</a:t>
            </a:r>
            <a:r>
              <a:rPr lang="ru-RU" dirty="0"/>
              <a:t> РРУ), установлена их связь с интрузивным магматизмом.</a:t>
            </a:r>
          </a:p>
          <a:p>
            <a:r>
              <a:rPr lang="ru-RU" dirty="0"/>
              <a:t>Работы 2014 г. подтвердили комплексные </a:t>
            </a:r>
            <a:r>
              <a:rPr lang="ru-RU" dirty="0" err="1"/>
              <a:t>Cu</a:t>
            </a:r>
            <a:r>
              <a:rPr lang="ru-RU" dirty="0"/>
              <a:t>–</a:t>
            </a:r>
            <a:r>
              <a:rPr lang="ru-RU" dirty="0" err="1"/>
              <a:t>Mo</a:t>
            </a:r>
            <a:r>
              <a:rPr lang="ru-RU" dirty="0"/>
              <a:t>–Au аномалии и признаки порфирового оруденения, однако выполнены не в полном объеме (отсутствует бурение).</a:t>
            </a:r>
          </a:p>
          <a:p>
            <a:r>
              <a:rPr lang="ru-RU" dirty="0"/>
              <a:t>Район перспективен, но недостаточно изучен.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i="1" dirty="0"/>
              <a:t>Восточная часть площади</a:t>
            </a:r>
            <a:r>
              <a:rPr lang="ru-RU" dirty="0"/>
              <a:t>: </a:t>
            </a:r>
            <a:r>
              <a:rPr lang="ru-RU" dirty="0" err="1"/>
              <a:t>иученность</a:t>
            </a:r>
            <a:r>
              <a:rPr lang="ru-RU" dirty="0"/>
              <a:t> </a:t>
            </a:r>
            <a:r>
              <a:rPr lang="ru-RU" b="1" dirty="0" err="1"/>
              <a:t>Тырского</a:t>
            </a:r>
            <a:r>
              <a:rPr lang="ru-RU" b="1" dirty="0"/>
              <a:t> рудного поля </a:t>
            </a:r>
            <a:r>
              <a:rPr lang="ru-RU" dirty="0"/>
              <a:t>(</a:t>
            </a:r>
            <a:r>
              <a:rPr lang="ru-RU" dirty="0" err="1"/>
              <a:t>Тахтинский</a:t>
            </a:r>
            <a:r>
              <a:rPr lang="ru-RU" dirty="0"/>
              <a:t> РРУ) включает этапы от старательского освоения россыпей до комплексных геологоразведочных работ, ключевыми из которых стали металлометрические исследования 1958–1961 гг., выявившие медно-золотую минерализацию.</a:t>
            </a:r>
          </a:p>
          <a:p>
            <a:r>
              <a:rPr lang="ru-RU" dirty="0"/>
              <a:t>Последующие исследования носили фрагментарный характер и были ориентированы преимущественно на поверхностные методы, при ограниченном объёме бурения, что не позволило оценить глубинное строение рудной системы.</a:t>
            </a:r>
          </a:p>
          <a:p>
            <a:r>
              <a:rPr lang="ru-RU" dirty="0"/>
              <a:t>Современная переоценка показала наличие прогнозных ресурсов (Au — 8 т, </a:t>
            </a:r>
            <a:r>
              <a:rPr lang="ru-RU" dirty="0" err="1"/>
              <a:t>Cu</a:t>
            </a:r>
            <a:r>
              <a:rPr lang="ru-RU" dirty="0"/>
              <a:t> — 50 тыс. т по категории Р2) , однако </a:t>
            </a:r>
            <a:r>
              <a:rPr lang="ru-RU" dirty="0" err="1"/>
              <a:t>Тырское</a:t>
            </a:r>
            <a:r>
              <a:rPr lang="ru-RU" dirty="0"/>
              <a:t> рудное поле остаётся недостаточно изученным.</a:t>
            </a:r>
          </a:p>
          <a:p>
            <a:endParaRPr lang="ru-RU" b="1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34104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/>
              <a:t>Схема металлогенического районирования</a:t>
            </a:r>
          </a:p>
        </p:txBody>
      </p:sp>
      <p:pic>
        <p:nvPicPr>
          <p:cNvPr id="3074" name="Picture 2" descr="D:\Desktop\СОИСКАТЕЛИ\БАДРИДИНОВ\МИАСС\Бадридинов Рис. 1. Схема юга ДВ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520" y="972546"/>
            <a:ext cx="3672408" cy="491290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2DF350-9712-3EC8-5F00-DB8CE7DE1BC5}"/>
              </a:ext>
            </a:extLst>
          </p:cNvPr>
          <p:cNvSpPr txBox="1"/>
          <p:nvPr/>
        </p:nvSpPr>
        <p:spPr>
          <a:xfrm>
            <a:off x="1638194" y="601878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Схема металлогенического районирования южной части территории Дальневосточного федерального округа на </a:t>
            </a:r>
            <a:r>
              <a:rPr lang="ru-RU" sz="1200" dirty="0" err="1"/>
              <a:t>меднопорфировое</a:t>
            </a:r>
            <a:r>
              <a:rPr lang="ru-RU" sz="1200" dirty="0"/>
              <a:t> оруденение по [Минина и др., 2019].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46C0F-B6D8-61E5-59AD-E7FAF805C17D}"/>
              </a:ext>
            </a:extLst>
          </p:cNvPr>
          <p:cNvSpPr txBox="1"/>
          <p:nvPr/>
        </p:nvSpPr>
        <p:spPr>
          <a:xfrm>
            <a:off x="5879976" y="551723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dirty="0"/>
              <a:t>Фрагмент государственной геологической карты РФ:</a:t>
            </a:r>
          </a:p>
          <a:p>
            <a:pPr algn="l"/>
            <a:r>
              <a:rPr lang="ru-RU" sz="1200" dirty="0"/>
              <a:t>карта полезных ископаемых, </a:t>
            </a:r>
            <a:r>
              <a:rPr lang="en-US" sz="1200" dirty="0"/>
              <a:t>N-54</a:t>
            </a:r>
          </a:p>
          <a:p>
            <a:pPr algn="l"/>
            <a:r>
              <a:rPr lang="ru-RU" sz="1200" dirty="0"/>
              <a:t>(Николаевск-на-Амуре) (по Р.А. </a:t>
            </a:r>
            <a:r>
              <a:rPr lang="ru-RU" sz="1200" dirty="0" err="1"/>
              <a:t>Саутченкова</a:t>
            </a:r>
            <a:r>
              <a:rPr lang="ru-RU" sz="1200" dirty="0"/>
              <a:t> и др. 2015 с дополнением авторов)</a:t>
            </a:r>
          </a:p>
        </p:txBody>
      </p:sp>
      <p:pic>
        <p:nvPicPr>
          <p:cNvPr id="2050" name="Picture 2" descr="D:\Desktop\СОИСКАТЕЛИ\БАДРИДИНОВ\МИАСС\НИЖ АМУР МЕТАЛЛОГЕНИЯ РЕД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952" y="764704"/>
            <a:ext cx="4777428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AA91E-7F84-734C-7505-624A1F99F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7416F5-B7F2-8646-114E-6D1F6EF88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775"/>
            <a:ext cx="8244408" cy="54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Региональная позиция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951B8339-8D28-536E-0D9B-FA05753EE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1" y="692696"/>
            <a:ext cx="4924333" cy="547260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1B8E5-793A-90AE-CB6E-3E1A1C88BEEB}"/>
              </a:ext>
            </a:extLst>
          </p:cNvPr>
          <p:cNvSpPr txBox="1"/>
          <p:nvPr/>
        </p:nvSpPr>
        <p:spPr>
          <a:xfrm>
            <a:off x="1625894" y="6035280"/>
            <a:ext cx="4020311" cy="79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050" dirty="0">
                <a:solidFill>
                  <a:srgbClr val="000000"/>
                </a:solidFill>
                <a:ea typeface="Calibri" panose="020F0502020204030204" pitchFamily="34" charset="0"/>
                <a:cs typeface="NewtonC"/>
              </a:rPr>
              <a:t>Тектоническая схема Нижнего Приамурья с местами положения рудных объектов медно-порфировой рудной формации [</a:t>
            </a:r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По О. В. Петров, В. В. Шатов, А. И. </a:t>
            </a:r>
            <a:r>
              <a:rPr lang="ru-RU" sz="1050" dirty="0" err="1">
                <a:ea typeface="Calibri" panose="020F0502020204030204" pitchFamily="34" charset="0"/>
                <a:cs typeface="Times New Roman" panose="02020603050405020304" pitchFamily="18" charset="0"/>
              </a:rPr>
              <a:t>Ханчук</a:t>
            </a:r>
            <a:r>
              <a:rPr lang="ru-RU" sz="1050" dirty="0">
                <a:ea typeface="Calibri" panose="020F0502020204030204" pitchFamily="34" charset="0"/>
                <a:cs typeface="Times New Roman" panose="02020603050405020304" pitchFamily="18" charset="0"/>
              </a:rPr>
              <a:t>, и др., с дополнениями авторов].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1DC34-E9F5-851D-00FC-9A072013665D}"/>
              </a:ext>
            </a:extLst>
          </p:cNvPr>
          <p:cNvSpPr txBox="1"/>
          <p:nvPr/>
        </p:nvSpPr>
        <p:spPr>
          <a:xfrm>
            <a:off x="5670712" y="6182086"/>
            <a:ext cx="4817777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0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Фрагмент геологической карты (1:1000000) Нижнего Амура с местами положения объектов медно-порфировой формации</a:t>
            </a:r>
            <a:r>
              <a:rPr lang="en-US" sz="10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(по </a:t>
            </a:r>
            <a:r>
              <a:rPr lang="ru-RU" sz="105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Забродину</a:t>
            </a:r>
            <a:r>
              <a:rPr lang="ru-RU" sz="105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В.Ю.,  2007г)</a:t>
            </a:r>
            <a:endParaRPr lang="ru-RU" sz="105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A364BE-471A-48E6-5631-6BE9788C3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74" y="701154"/>
            <a:ext cx="4187287" cy="53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1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0E3DD4-52A4-F883-EAE7-4473AA584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908721"/>
            <a:ext cx="4320480" cy="5245237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998166-3909-D1CF-BD81-45307FE76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717032"/>
            <a:ext cx="3672408" cy="291408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989B1BD-2C0F-A1C1-E214-F441B42589C3}"/>
              </a:ext>
            </a:extLst>
          </p:cNvPr>
          <p:cNvSpPr txBox="1">
            <a:spLocks/>
          </p:cNvSpPr>
          <p:nvPr/>
        </p:nvSpPr>
        <p:spPr>
          <a:xfrm>
            <a:off x="6096000" y="332656"/>
            <a:ext cx="4248472" cy="357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Геологическая карта рудопроявления Горбатое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1FB9132-78C4-2196-2F1C-D5D7C0B7C3B7}"/>
              </a:ext>
            </a:extLst>
          </p:cNvPr>
          <p:cNvSpPr txBox="1">
            <a:spLocks/>
          </p:cNvSpPr>
          <p:nvPr/>
        </p:nvSpPr>
        <p:spPr>
          <a:xfrm>
            <a:off x="2135560" y="116632"/>
            <a:ext cx="3744416" cy="357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Геологическая карта </a:t>
            </a:r>
            <a:r>
              <a:rPr lang="ru-RU" sz="1600" b="1" dirty="0" err="1"/>
              <a:t>Тырского</a:t>
            </a:r>
            <a:r>
              <a:rPr lang="ru-RU" sz="1600" b="1" dirty="0"/>
              <a:t> рудного поля</a:t>
            </a:r>
          </a:p>
        </p:txBody>
      </p:sp>
      <p:pic>
        <p:nvPicPr>
          <p:cNvPr id="3" name="Рисунок 2" descr="Изображение выглядит как карта, текст, атлас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FF3B212-8D81-F9E3-5A59-1B416B729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620689"/>
            <a:ext cx="3672408" cy="30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A98A7-91FF-F26E-FDE7-BC3D2387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202"/>
            <a:ext cx="8229600" cy="465470"/>
          </a:xfrm>
        </p:spPr>
        <p:txBody>
          <a:bodyPr>
            <a:noAutofit/>
          </a:bodyPr>
          <a:lstStyle/>
          <a:p>
            <a:r>
              <a:rPr lang="ru-RU" sz="2000" dirty="0" err="1"/>
              <a:t>Тырское</a:t>
            </a:r>
            <a:r>
              <a:rPr lang="ru-RU" sz="2000" dirty="0"/>
              <a:t> РП. </a:t>
            </a:r>
            <a:r>
              <a:rPr lang="ru-RU" sz="2000"/>
              <a:t>Гидротермально-метасоматические образования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DD0730-4283-35A0-CB81-DA541BA18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76673"/>
            <a:ext cx="4206814" cy="347368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118EA-B624-3E5F-4C0A-FB020C5229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0687" y="4044039"/>
            <a:ext cx="3356480" cy="2232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514EBF-8286-279D-C653-52B5BBDD47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4072" y="4073588"/>
            <a:ext cx="3378534" cy="22444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C73E90-364E-9AC6-44C5-8210BD1985F7}"/>
              </a:ext>
            </a:extLst>
          </p:cNvPr>
          <p:cNvSpPr txBox="1"/>
          <p:nvPr/>
        </p:nvSpPr>
        <p:spPr>
          <a:xfrm>
            <a:off x="2200687" y="6345034"/>
            <a:ext cx="3381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Пропилитизированный</a:t>
            </a:r>
            <a:r>
              <a:rPr lang="ru-RU" sz="1400" dirty="0"/>
              <a:t> диорит-порфирит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168E33-D834-C3F6-91A3-EB0648662789}"/>
              </a:ext>
            </a:extLst>
          </p:cNvPr>
          <p:cNvSpPr txBox="1"/>
          <p:nvPr/>
        </p:nvSpPr>
        <p:spPr>
          <a:xfrm>
            <a:off x="6960096" y="6334780"/>
            <a:ext cx="337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Кварц-серицитовые </a:t>
            </a:r>
            <a:r>
              <a:rPr lang="ru-RU" sz="1400" dirty="0" err="1"/>
              <a:t>метасоматиты</a:t>
            </a:r>
            <a:r>
              <a:rPr lang="ru-RU" sz="1400" dirty="0"/>
              <a:t> с вкрапленностью пирита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D4FC10-7CA4-EFEB-70FA-26B4A80EE9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14" y="444601"/>
            <a:ext cx="4320480" cy="35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08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2374</Words>
  <Application>Microsoft Office PowerPoint</Application>
  <PresentationFormat>Широкоэкранный</PresentationFormat>
  <Paragraphs>212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Malgun Gothic</vt:lpstr>
      <vt:lpstr>Arial</vt:lpstr>
      <vt:lpstr>Calibri</vt:lpstr>
      <vt:lpstr>Century Gothic</vt:lpstr>
      <vt:lpstr>Times New Roman</vt:lpstr>
      <vt:lpstr>Тема Office</vt:lpstr>
      <vt:lpstr>Бадридинов Р.В.,Кириллов В.Е. (ИТиГ ДВО РАН) </vt:lpstr>
      <vt:lpstr>Актуальность проблемы</vt:lpstr>
      <vt:lpstr>Цели и задачи</vt:lpstr>
      <vt:lpstr>Презентация PowerPoint</vt:lpstr>
      <vt:lpstr>История геологического изучения</vt:lpstr>
      <vt:lpstr>Схема металлогенического районирования</vt:lpstr>
      <vt:lpstr>Презентация PowerPoint</vt:lpstr>
      <vt:lpstr>Презентация PowerPoint</vt:lpstr>
      <vt:lpstr>Тырское РП. Гидротермально-метасоматические образования</vt:lpstr>
      <vt:lpstr>Тырское РП. Рудная минерализация</vt:lpstr>
      <vt:lpstr>Презентация PowerPoint</vt:lpstr>
      <vt:lpstr>Рудовмещающие породы рудопроявления Горбатый</vt:lpstr>
      <vt:lpstr>Презентация PowerPoint</vt:lpstr>
      <vt:lpstr>Минеральный состав руд рудопроявления Горбатый</vt:lpstr>
      <vt:lpstr>Рудная минерализация в экзоконтактах тел гранитоидов Электронно-микроскопическое изображение</vt:lpstr>
      <vt:lpstr>Пробы: Б-3 песчаник (в, е);  Б4 - диоритовые порфириты (г); Б-7 гранодиориты (а, б, д)</vt:lpstr>
      <vt:lpstr>Южная часть Западной металлогенической зоны</vt:lpstr>
      <vt:lpstr>Сравнительная таблица объектов</vt:lpstr>
      <vt:lpstr>Выводы: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Бадридинов Р.В.,Кириллов В.Е.</dc:title>
  <dc:creator>admin</dc:creator>
  <cp:lastModifiedBy>User</cp:lastModifiedBy>
  <cp:revision>51</cp:revision>
  <dcterms:created xsi:type="dcterms:W3CDTF">2026-03-19T23:10:17Z</dcterms:created>
  <dcterms:modified xsi:type="dcterms:W3CDTF">2026-04-20T16:44:45Z</dcterms:modified>
</cp:coreProperties>
</file>