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sldIdLst>
    <p:sldId id="256" r:id="rId2"/>
    <p:sldId id="267" r:id="rId3"/>
    <p:sldId id="286" r:id="rId4"/>
    <p:sldId id="257" r:id="rId5"/>
    <p:sldId id="275" r:id="rId6"/>
    <p:sldId id="271" r:id="rId7"/>
    <p:sldId id="276" r:id="rId8"/>
    <p:sldId id="277" r:id="rId9"/>
    <p:sldId id="287" r:id="rId10"/>
    <p:sldId id="263" r:id="rId11"/>
    <p:sldId id="280" r:id="rId12"/>
    <p:sldId id="279" r:id="rId13"/>
    <p:sldId id="278" r:id="rId14"/>
    <p:sldId id="283" r:id="rId15"/>
    <p:sldId id="288" r:id="rId16"/>
    <p:sldId id="262" r:id="rId17"/>
    <p:sldId id="260" r:id="rId18"/>
    <p:sldId id="259" r:id="rId19"/>
    <p:sldId id="282" r:id="rId20"/>
    <p:sldId id="284" r:id="rId21"/>
    <p:sldId id="266" r:id="rId22"/>
    <p:sldId id="281" r:id="rId23"/>
    <p:sldId id="285" r:id="rId24"/>
    <p:sldId id="291" r:id="rId25"/>
    <p:sldId id="289" r:id="rId26"/>
    <p:sldId id="29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60" autoAdjust="0"/>
    <p:restoredTop sz="84911" autoAdjust="0"/>
  </p:normalViewPr>
  <p:slideViewPr>
    <p:cSldViewPr snapToGrid="0">
      <p:cViewPr>
        <p:scale>
          <a:sx n="93" d="100"/>
          <a:sy n="93" d="100"/>
        </p:scale>
        <p:origin x="81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A86FA-5E2F-4F00-8048-66FBF68127F7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F4936-C244-4EE3-A6C6-7CDEEFE5056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МПМ Шагала</a:t>
            </a:r>
            <a:r>
              <a:rPr lang="ru-RU" baseline="0" dirty="0"/>
              <a:t> локализовано в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контурах Западно-Балхашского вулканического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района юго-западного звена Девонского Центрально-Казахстанского вулкано-плутонического пояса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F4936-C244-4EE3-A6C6-7CDEEFE50562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данным минералогического картирования установлено, что гидротермально-метасоматическая зональность месторождения Шагала проявлена в последовательной смене от периферии к центру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пропилитовых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серицитовых изменений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Наиболее крупная по площади зона представлена серицитовыми изменениями.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Серицит неравномерно замещает как биотит, так и плагиоклаз.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Также в пределах зоны этих изменений наблюдается карбонатизация, где 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онкозернистый кальцитовый агрегат пятнами замещает более основные участки зерен плагиоклаза, а также выполняет тонкие прожилки </a:t>
            </a:r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Стоит отметить, что интенсивность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мет.изменений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может сильно варьироваться как в горизонтальном, так и в вертикальном плане. Общий процент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мет.изм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 8%. В пределах этой зоны находится более 95% всех запасов месторождения. 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Дайки рвущие гранитоиды 1 фазы также подвержены метасоматическим изменениям кварц-серицитового типа, однако степень этих изменений на порядок выше нежели чем в гранитоидах 1,3 фазы (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20-30%).</a:t>
            </a:r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Зона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пропилитовых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изменений гранитоидов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фазы. Наиболее сильно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пропилитовый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тип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мет.изм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развит во вмещающих ЮСИ вулканических породах. Степень изменений в гранитоидах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находтся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пределах до 3-5 %. В пределах данного типа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мет.изм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наблюдается пиритовая минерализация.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F4936-C244-4EE3-A6C6-7CDEEFE50562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данным минералогического картирования установлено, что гидротермально-метасоматическая зональность месторождения Шагала проявлена в последовательной смене от периферии к центру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пропилитовых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серицитовых изменений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Наиболее крупная по площади зона представлена серицитовыми изменениями.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Серицит неравномерно замещает как биотит, так и плагиоклаз.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Также в пределах зоны этих изменений наблюдается карбонатизация, где 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онкозернистый кальцитовый агрегат пятнами замещает более основные участки зерен плагиоклаза, а также выполняет тонкие прожилки </a:t>
            </a:r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Стоит отметить, что интенсивность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мет.изменений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может сильно варьироваться как в горизонтальном, так и в вертикальном плане. Общий процент мет.изм до 8%. В пределах этой зоны находится более 95% всех запасов месторождения. 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Дайки рвущие гранитоиды 1 фазы также подвержены метасоматическим изменениям кварц-серицитового типа, однако степень этих изменений на порядок выше нежели чем в гранитоидах 1,3 фазы (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20-30%).</a:t>
            </a:r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Зона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пропилитовых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изменений гранитоидов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фазы. Наиболее сильно пропилитовый тип мет.изм развит во вмещающих ЮСИ вулканических породах. Степень изменений в гранитоидах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находтся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пределах до 3-5 %. В пределах данного типа мет.изм наблюдается пиритовая минерализация.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F4936-C244-4EE3-A6C6-7CDEEFE50562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данным минералогического картирования установлено, что гидротермально-метасоматическая зональность месторождения Шагала относится к серицитовому типу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проявлена в последовательной смене от периферии к центру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пропилитовых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серицитовых изменений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Наиболее крупная по площади зона представлена серицитовыми изменениями.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Серицит неравномерно замещает как биотит, так и плагиоклаз.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Также в пределах зоны этих изменений наблюдается карбонатизация, где 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онкозернистый кальцитовый агрегат пятнами замещает более основные участки зерен плагиоклаза, а также выполняет тонкие прожилки </a:t>
            </a:r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Стоит отметить, что интенсивность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мет.изменений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может сильно варьироваться как в горизонтальном, так и в вертикальном плане. Общий процент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мет.изм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 8%. В пределах этой зоны находится более 95% всех запасов месторождения. 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Дайки рвущие гранитоиды 1 фазы также подвержены метасоматическим изменениям кварц-серицитового типа, однако степень этих изменений на порядок выше нежели чем в гранитоидах 1,3 фазы (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20-30%).</a:t>
            </a:r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Зона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пропилитовых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изменений гранитоидов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фазы. Наиболее сильно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пропилитовый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тип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мет.изм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развит во вмещающих ЮСИ вулканических породах. Степень изменений в гранитоидах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находтся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пределах до 3-5 %. В пределах данного типа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мет.изм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наблюдается пиритовая минерализация.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F4936-C244-4EE3-A6C6-7CDEEFE50562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ru-RU" altLang="en-US" dirty="0"/>
              <a:t>на о</a:t>
            </a:r>
            <a:r>
              <a:rPr lang="en-US" altLang="en-US" dirty="0" err="1"/>
              <a:t>бобщен</a:t>
            </a:r>
            <a:r>
              <a:rPr lang="ru-RU" altLang="en-US" dirty="0"/>
              <a:t>ной</a:t>
            </a:r>
            <a:r>
              <a:rPr lang="en-US" altLang="ru-RU" dirty="0"/>
              <a:t> </a:t>
            </a:r>
            <a:r>
              <a:rPr lang="en-US" altLang="en-US" dirty="0" err="1"/>
              <a:t>зональност</a:t>
            </a:r>
            <a:r>
              <a:rPr lang="ru-RU" altLang="en-US" dirty="0"/>
              <a:t>и</a:t>
            </a:r>
            <a:r>
              <a:rPr lang="en-US" altLang="ru-RU" dirty="0"/>
              <a:t> </a:t>
            </a:r>
            <a:r>
              <a:rPr lang="en-US" altLang="en-US" dirty="0" err="1"/>
              <a:t>телескопированных</a:t>
            </a:r>
            <a:r>
              <a:rPr lang="en-US" altLang="ru-RU" dirty="0"/>
              <a:t> </a:t>
            </a:r>
            <a:r>
              <a:rPr lang="en-US" altLang="en-US" dirty="0" err="1"/>
              <a:t>меднопорфировых</a:t>
            </a:r>
            <a:r>
              <a:rPr lang="en-US" altLang="ru-RU" dirty="0"/>
              <a:t> </a:t>
            </a:r>
            <a:r>
              <a:rPr lang="en-US" altLang="en-US" dirty="0" err="1"/>
              <a:t>месторождений</a:t>
            </a:r>
            <a:r>
              <a:rPr lang="en-US" altLang="ru-RU" dirty="0"/>
              <a:t> 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Рудная вкрапленно-прожилковая штокверковая минерализация наиболее широко развита в гранитоидах I и III фаз. Основными рудными минералами являются пирит, халькопирит.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dirty="0">
                <a:sym typeface="+mn-ea"/>
              </a:rPr>
              <a:t>Зональность</a:t>
            </a:r>
            <a:r>
              <a:rPr lang="en-US" altLang="ru-RU" dirty="0">
                <a:sym typeface="+mn-ea"/>
              </a:rPr>
              <a:t> </a:t>
            </a:r>
            <a:r>
              <a:rPr lang="en-US" altLang="en-US" dirty="0">
                <a:sym typeface="+mn-ea"/>
              </a:rPr>
              <a:t>распределения</a:t>
            </a:r>
            <a:r>
              <a:rPr lang="en-US" altLang="ru-RU" dirty="0">
                <a:sym typeface="+mn-ea"/>
              </a:rPr>
              <a:t> </a:t>
            </a:r>
            <a:r>
              <a:rPr lang="en-US" altLang="en-US" dirty="0">
                <a:sym typeface="+mn-ea"/>
              </a:rPr>
              <a:t>рудных</a:t>
            </a:r>
            <a:r>
              <a:rPr lang="en-US" altLang="ru-RU" dirty="0">
                <a:sym typeface="+mn-ea"/>
              </a:rPr>
              <a:t> </a:t>
            </a:r>
            <a:r>
              <a:rPr lang="en-US" altLang="en-US" dirty="0">
                <a:sym typeface="+mn-ea"/>
              </a:rPr>
              <a:t>минералов</a:t>
            </a:r>
            <a:r>
              <a:rPr lang="en-US" altLang="ru-RU" dirty="0">
                <a:sym typeface="+mn-ea"/>
              </a:rPr>
              <a:t>, </a:t>
            </a:r>
            <a:r>
              <a:rPr lang="en-US" altLang="en-US" dirty="0">
                <a:sym typeface="+mn-ea"/>
              </a:rPr>
              <a:t>выявленная</a:t>
            </a:r>
            <a:r>
              <a:rPr lang="en-US" altLang="ru-RU" dirty="0">
                <a:sym typeface="+mn-ea"/>
              </a:rPr>
              <a:t> </a:t>
            </a:r>
            <a:r>
              <a:rPr lang="en-US" altLang="en-US" dirty="0">
                <a:sym typeface="+mn-ea"/>
              </a:rPr>
              <a:t>на</a:t>
            </a:r>
            <a:r>
              <a:rPr lang="en-US" altLang="ru-RU" dirty="0">
                <a:sym typeface="+mn-ea"/>
              </a:rPr>
              <a:t> </a:t>
            </a:r>
            <a:r>
              <a:rPr lang="en-US" altLang="en-US" dirty="0">
                <a:sym typeface="+mn-ea"/>
              </a:rPr>
              <a:t>основе</a:t>
            </a:r>
            <a:r>
              <a:rPr lang="en-US" altLang="ru-RU" dirty="0">
                <a:sym typeface="+mn-ea"/>
              </a:rPr>
              <a:t> </a:t>
            </a:r>
            <a:endParaRPr lang="en-US" alt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dirty="0">
                <a:sym typeface="+mn-ea"/>
              </a:rPr>
              <a:t>данных</a:t>
            </a:r>
            <a:r>
              <a:rPr lang="en-US" altLang="ru-RU" dirty="0">
                <a:sym typeface="+mn-ea"/>
              </a:rPr>
              <a:t> </a:t>
            </a:r>
            <a:r>
              <a:rPr lang="en-US" altLang="en-US" dirty="0">
                <a:sym typeface="+mn-ea"/>
              </a:rPr>
              <a:t>минералогического</a:t>
            </a:r>
            <a:r>
              <a:rPr lang="en-US" altLang="ru-RU" dirty="0">
                <a:sym typeface="+mn-ea"/>
              </a:rPr>
              <a:t> </a:t>
            </a:r>
            <a:r>
              <a:rPr lang="en-US" altLang="en-US" dirty="0">
                <a:sym typeface="+mn-ea"/>
              </a:rPr>
              <a:t>картирования</a:t>
            </a:r>
            <a:r>
              <a:rPr lang="en-US" altLang="ru-RU" dirty="0">
                <a:sym typeface="+mn-ea"/>
              </a:rPr>
              <a:t> </a:t>
            </a:r>
            <a:r>
              <a:rPr lang="en-US" altLang="en-US" dirty="0">
                <a:sym typeface="+mn-ea"/>
              </a:rPr>
              <a:t>и</a:t>
            </a:r>
            <a:r>
              <a:rPr lang="en-US" altLang="ru-RU" dirty="0">
                <a:sym typeface="+mn-ea"/>
              </a:rPr>
              <a:t> </a:t>
            </a:r>
            <a:r>
              <a:rPr lang="en-US" altLang="en-US" dirty="0">
                <a:sym typeface="+mn-ea"/>
              </a:rPr>
              <a:t>изучении</a:t>
            </a:r>
            <a:r>
              <a:rPr lang="en-US" altLang="ru-RU" dirty="0">
                <a:sym typeface="+mn-ea"/>
              </a:rPr>
              <a:t> </a:t>
            </a:r>
            <a:r>
              <a:rPr lang="en-US" altLang="en-US" dirty="0">
                <a:sym typeface="+mn-ea"/>
              </a:rPr>
              <a:t>вещественного</a:t>
            </a:r>
            <a:r>
              <a:rPr lang="en-US" altLang="ru-RU" dirty="0">
                <a:sym typeface="+mn-ea"/>
              </a:rPr>
              <a:t> </a:t>
            </a:r>
            <a:r>
              <a:rPr lang="en-US" altLang="en-US" dirty="0">
                <a:sym typeface="+mn-ea"/>
              </a:rPr>
              <a:t>состава</a:t>
            </a:r>
            <a:r>
              <a:rPr lang="en-US" altLang="ru-RU" dirty="0">
                <a:sym typeface="+mn-ea"/>
              </a:rPr>
              <a:t> </a:t>
            </a:r>
            <a:r>
              <a:rPr lang="en-US" altLang="en-US" dirty="0">
                <a:sym typeface="+mn-ea"/>
              </a:rPr>
              <a:t>руд</a:t>
            </a:r>
            <a:r>
              <a:rPr lang="en-US" altLang="ru-RU" dirty="0">
                <a:sym typeface="+mn-ea"/>
              </a:rPr>
              <a:t> </a:t>
            </a:r>
            <a:endParaRPr lang="en-US" alt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en-US" dirty="0">
                <a:sym typeface="+mn-ea"/>
              </a:rPr>
              <a:t>М</a:t>
            </a:r>
            <a:r>
              <a:rPr lang="en-US" altLang="en-US" dirty="0" err="1">
                <a:sym typeface="+mn-ea"/>
              </a:rPr>
              <a:t>есторождени</a:t>
            </a:r>
            <a:r>
              <a:rPr lang="ru-RU" altLang="en-US" dirty="0">
                <a:sym typeface="+mn-ea"/>
              </a:rPr>
              <a:t>я……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effectLst/>
                <a:sym typeface="+mn-ea"/>
              </a:rPr>
              <a:t>Средние содержания полезных компонентов в породах оцениваются как 0,25% для </a:t>
            </a:r>
            <a:r>
              <a:rPr lang="ru-RU" dirty="0" err="1">
                <a:effectLst/>
                <a:sym typeface="+mn-ea"/>
              </a:rPr>
              <a:t>Cu</a:t>
            </a:r>
            <a:r>
              <a:rPr lang="ru-RU" dirty="0">
                <a:effectLst/>
                <a:sym typeface="+mn-ea"/>
              </a:rPr>
              <a:t> и 0,007% для </a:t>
            </a:r>
            <a:r>
              <a:rPr lang="en-US" dirty="0">
                <a:effectLst/>
                <a:sym typeface="+mn-ea"/>
              </a:rPr>
              <a:t>Mo</a:t>
            </a:r>
            <a:r>
              <a:rPr lang="ru-RU" dirty="0">
                <a:effectLst/>
                <a:sym typeface="+mn-ea"/>
              </a:rPr>
              <a:t>.  </a:t>
            </a:r>
            <a:endParaRPr lang="ru-RU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F4936-C244-4EE3-A6C6-7CDEEFE50562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dirty="0">
                <a:effectLst/>
                <a:sym typeface="+mn-ea"/>
              </a:rPr>
              <a:t>Основными рудными минералами являются пирит, халькопирит. </a:t>
            </a:r>
            <a:r>
              <a:rPr lang="en-US" altLang="ru-RU" dirty="0">
                <a:effectLst/>
                <a:sym typeface="+mn-ea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dirty="0">
                <a:effectLst/>
                <a:sym typeface="+mn-ea"/>
              </a:rPr>
              <a:t>Второстепенные рудные минералы представлены сфеном, брукитом, магнетитом, молибденитом,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dirty="0">
                <a:effectLst/>
                <a:sym typeface="+mn-ea"/>
              </a:rPr>
              <a:t> халькозином, ковеллином, пирротином, галенитом и сфалеритом.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dirty="0">
                <a:effectLst/>
                <a:sym typeface="+mn-ea"/>
              </a:rPr>
              <a:t> </a:t>
            </a:r>
            <a:endParaRPr lang="en-US" altLang="ru-RU" dirty="0">
              <a:effectLst/>
              <a:sym typeface="+mn-ea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F4936-C244-4EE3-A6C6-7CDEEFE50562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US" dirty="0"/>
              <a:t>преобладаюим типом прожилков с медной минерализацией является кварц …..при этом прожилки с наибольшим содержанием халькопирита представлены серицит-халькопиритовым типом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F4936-C244-4EE3-A6C6-7CDEEFE5056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432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на</a:t>
            </a:r>
            <a:r>
              <a:rPr lang="ru-RU" altLang="en-US" dirty="0"/>
              <a:t> примере одного из центральных профилей в пределах месторождений были выделены зоны аномалий полезных элементов. Так ...медь... свинец - локализация прожилков с полисульфидной минерализацией</a:t>
            </a:r>
          </a:p>
          <a:p>
            <a:r>
              <a:rPr lang="ru-RU" altLang="en-US" dirty="0"/>
              <a:t>золото как примесь в золоте (табл)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F4936-C244-4EE3-A6C6-7CDEEFE50562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на</a:t>
            </a:r>
            <a:r>
              <a:rPr lang="ru-RU" altLang="en-US" dirty="0"/>
              <a:t> примере одного из центральных профилей в пределах месторождений были выделены зоны аномалий полезных элементов. Так ...медь... свинец - локализация прожилков с полисульфидной минерализацией</a:t>
            </a:r>
          </a:p>
          <a:p>
            <a:r>
              <a:rPr lang="ru-RU" altLang="en-US" dirty="0"/>
              <a:t>золото как примесь в золоте </a:t>
            </a:r>
          </a:p>
          <a:p>
            <a:r>
              <a:rPr lang="ru-RU" altLang="ru-RU" dirty="0"/>
              <a:t>УКАЗАТЬ БЛОКИ КСЕНОЛИТОВ, СОДЕРЖАНИЯ МЕДИ ОТ 0.15-0.30 %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F4936-C244-4EE3-A6C6-7CDEEFE50562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географически находится в Западном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Прибалхашьеприурочено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 небольшой Южно-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Сарышаганской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анитоидной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интрузии (ЮСИ), в 2 км южнее от более крупного Сарышаганского гранитоидного массива.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ЮСИ в плане имеет форму вытянутого в СЗ направлении штока размером 2.5*0.6 км и представлена преобладающими плагиогранодиорит-порфирами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фаза), которые прорваны серией даек гранодиорит-гранит-порфиров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фаза) и отдельным телом порфировидных гранитов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фаза).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контурах ЮСИ распространены ксенолиты вмещающих пород, представленные алевролитами, туфоалевролитами, туфоалевропесчаниками и риодацитами.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F4936-C244-4EE3-A6C6-7CDEEFE50562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 месторождение географически находится в Западном Прибалхашье, в 12 км к Ю-З от пос. Сарышаган. Оруденение приурочено к небольшой Южно-Сарышаганской гранитоидной интрузии (ЮСИ), в 2 км южнее от более крупного Сарышаганского гранитоидного массива.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ЮСИ в плане имеет форму вытянутого в СЗ направлении штока размером 2.5*0.6 км и представлена преобладающими плагиогранодиорит-порфирами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фаза), которые прорваны серией даек гранодиорит-гранит-порфиров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фаза) и отдельным телом порфировидных гранитов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фаза).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контурах ЮСИ распространены ксенолиты вмещающих пород, представленные алевролитами, туфоалевролитами, туфоалевропесчаниками и риодацитами.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F4936-C244-4EE3-A6C6-7CDEEFE50562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 месторождение географически находится в Западном Прибалхашье, в 12 км к Ю-З от пос. Сарышаган. Оруденение приурочено к небольшой Южно-Сарышаганской гранитоидной интрузии (ЮСИ), в 2 км южнее от более крупного Сарышаганского гранитоидного массива.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ЮСИ в плане имеет форму вытянутого в СЗ направлении штока размером 2.5*0.6 км и представлена преобладающими плагиогранодиорит-порфирами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фаза), которые прорваны серией даек гранодиорит-гранит-порфиров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фаза) и отдельным телом порфировидных гранитов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фаза).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контурах ЮСИ распространены ксенолиты вмещающих пород, представленные алевролитами, туфоалевролитами, туфоалевропесчаниками и риодацитами.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F4936-C244-4EE3-A6C6-7CDEEFE50562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 месторождение географически находится в Западном Прибалхашье, в 12 км к Ю-З от пос. Сарышаган. Оруденение приурочено к небольшой Южно-Сарышаганской гранитоидной интрузии (ЮСИ), в 2 км южнее от более крупного Сарышаганского гранитоидного массива.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ЮСИ в плане имеет форму вытянутого в СЗ направлении штока размером 2.5*0.6 км и представлена преобладающими плагиогранодиорит-порфирами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фаза), которые прорваны серией даек гранодиорит-гранит-порфиров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фаза) и отдельным телом порфировидных гранитов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фаза).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контурах ЮСИ распространены ксенолиты вмещающих пород, представленные алевролитами, туфоалевролитами, туфоалевропесчаниками и риодацитами.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F4936-C244-4EE3-A6C6-7CDEEFE50562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 месторождение географически находится в Западном Прибалхашье, в 12 км к Ю-З от пос. Сарышаган. Оруденение приурочено к небольшой Южно-Сарышаганской гранитоидной интрузии (ЮСИ), в 2 км южнее от более крупного Сарышаганского гранитоидного массива.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ЮСИ в плане имеет форму вытянутого в СЗ направлении штока размером 2.5*0.6 км и представлена преобладающими плагиогранодиорит-порфирами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фаза), которые прорваны серией даек гранодиорит-гранит-порфиров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фаза) и отдельным телом порфировидных гранитов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фаза).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контурах ЮСИ распространены ксенолиты вмещающих пород, представленные алевролитами, туфоалевролитами, туфоалевропесчаниками и риодацитами.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F4936-C244-4EE3-A6C6-7CDEEFE50562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/>
              <a:t>Из пород I фазы были выделены цирконы.</a:t>
            </a:r>
          </a:p>
          <a:p>
            <a:r>
              <a:rPr lang="ru-RU" altLang="ru-RU" dirty="0"/>
              <a:t>Они имеют размеры 250-350 мкм (по удлинению), магматический облик</a:t>
            </a:r>
          </a:p>
          <a:p>
            <a:r>
              <a:rPr lang="ru-RU" altLang="ru-RU" dirty="0"/>
              <a:t>с концентрической осцилляторной зональностью.</a:t>
            </a:r>
          </a:p>
          <a:p>
            <a:r>
              <a:rPr lang="ru-RU" altLang="ru-RU" dirty="0"/>
              <a:t>Получен конкордантный U-Pb возраст, составляющий </a:t>
            </a:r>
            <a:r>
              <a:rPr lang="ru-RU" altLang="ru-RU" sz="1600" b="1" dirty="0"/>
              <a:t>371.9</a:t>
            </a:r>
            <a:r>
              <a:rPr lang="ru-RU" altLang="ru-RU" sz="1600" b="1" u="sng" dirty="0"/>
              <a:t>+</a:t>
            </a:r>
            <a:r>
              <a:rPr lang="ru-RU" altLang="ru-RU" sz="1600" b="1" dirty="0"/>
              <a:t>1,8 млн лет</a:t>
            </a:r>
            <a:r>
              <a:rPr lang="ru-RU" altLang="ru-RU" dirty="0"/>
              <a:t>. </a:t>
            </a:r>
          </a:p>
          <a:p>
            <a:r>
              <a:rPr lang="ru-RU" altLang="ru-RU" dirty="0"/>
              <a:t>Этот возраст, с учётом погрешности, отвечает границе фран-фамен (верхний девон),</a:t>
            </a:r>
          </a:p>
          <a:p>
            <a:r>
              <a:rPr lang="ru-RU" altLang="ru-RU" dirty="0"/>
              <a:t>что подтверждает принадлежность гранитоидов ЮСИ к членам Девонского вулкано-плутонического пояса Казахстана.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F4936-C244-4EE3-A6C6-7CDEEFE50562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данным минералогического картирования установлено, что гидротермально-метасоматическая зональность месторождения Шагала относится к серицитовому ореолу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проявлена в последовательной смене от периферии к центру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пропилитовых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серицитовых изменений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Наиболее крупная по площади зона представлена серицитовыми изменениями.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Серицит неравномерно замещает как биотит, так и плагиоклаз.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Также в пределах зоны этих изменений наблюдается карбонатизация, где 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онкозернистый кальцитовый агрегат пятнами замещает более основные участки зерен плагиоклаза, а также выполняет тонкие прожилки </a:t>
            </a:r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Стоит отметить, что интенсивность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мет.изменений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может сильно варьироваться как в горизонтальном, так и в вертикальном плане. Общий процент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мет.изм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 8%. В пределах этой зоны находится более 95% всех запасов месторождения. 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Дайки рвущие гранитоиды 1 фазы также подвержены метасоматическим изменениям кварц-серицитового типа, однако степень этих изменений на порядок выше нежели чем в гранитоидах 1,3 фазы (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20-30%).</a:t>
            </a:r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Зона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пропилитовых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изменений гранитоидов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фазы. Наиболее сильно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пропилитовый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тип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мет.изм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развит во вмещающих ЮСИ вулканических породах. Степень изменений в гранитоидах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находтся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пределах до 3-5 %. В пределах данного типа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мет.изм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наблюдается пиритовая минерализация.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F4936-C244-4EE3-A6C6-7CDEEFE50562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данным минералогического картирования установлено, что гидротермально-метасоматическая зональность месторождения Шагала проявлена в последовательной смене от периферии к центру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пропилитовых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серицитовых изменений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Наиболее крупная по площади зона представлена серицитовыми</a:t>
            </a:r>
            <a:r>
              <a:rPr lang="en-US" alt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ru-RU" alt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серицит-хлоритовыми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изменениями.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Серицит неравномерно замещает как биотит, так и плагиоклаз.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Также в пределах зоны этих изменений наблюдается карбонатизация, где 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онкозернистый кальцитовый агрегат пятнами замещает более основные участки зерен плагиоклаза, а также выполняет тонкие прожилки </a:t>
            </a:r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Стоит отметить, что интенсивность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мет.изменений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может сильно варьироваться как в горизонтальном, так и в вертикальном плане. Общий процент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мет.изм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 8%. В пределах этой зоны находится более 95% всех запасов месторождения. 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Дайки рвущие гранитоиды 1 фазы также подвержены метасоматическим изменениям кварц-серицитового типа, однако степень этих изменений на порядок выше нежели чем в гранитоидах 1,3 фазы (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20-30%).</a:t>
            </a:r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Зона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пропилитовых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изменений гранитоидов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фазы. Наиболее сильно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пропилитовый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тип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мет.изм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развит во вмещающих ЮСИ вулканических породах. Степень изменений в гранитоидах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находтся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пределах до 3-5 %. В пределах данного типа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мет.изм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наблюдается пиритовая минерализация.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F4936-C244-4EE3-A6C6-7CDEEFE50562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4/21/26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4/21/26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4/21/26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4/21/26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t>4/21/26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2476262" y="2105891"/>
            <a:ext cx="7132410" cy="17051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Метасоматическая зональность и типы рудной минерализации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-порфирового месторождения Шагала, Республика Казахстан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br>
              <a:rPr lang="en-US" altLang="ru-RU" sz="2800" dirty="0">
                <a:solidFill>
                  <a:srgbClr val="90C2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ru-RU" sz="2800" dirty="0">
              <a:solidFill>
                <a:srgbClr val="90C2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056118" y="4203628"/>
            <a:ext cx="8016795" cy="1398886"/>
          </a:xfrm>
        </p:spPr>
        <p:txBody>
          <a:bodyPr lIns="90000" tIns="45000" rIns="90000" bIns="45000">
            <a:noAutofit/>
          </a:bodyPr>
          <a:lstStyle/>
          <a:p>
            <a:pPr marL="0" indent="0" algn="ctr" eaLnBrk="1" hangingPunct="1">
              <a:spcAft>
                <a:spcPts val="80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alt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Антонишин Н.А.</a:t>
            </a:r>
          </a:p>
          <a:p>
            <a:pPr marL="0" indent="0" algn="ctr" eaLnBrk="1" hangingPunct="1">
              <a:spcAft>
                <a:spcPts val="80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n.antonishin@yandex.ru</a:t>
            </a:r>
            <a:endParaRPr lang="ru-RU" altLang="ru-RU" sz="1600" dirty="0">
              <a:solidFill>
                <a:schemeClr val="tx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ctr" eaLnBrk="1" hangingPunct="1">
              <a:spcAft>
                <a:spcPts val="80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alt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Научный руководитель Шардакова Г.Ю.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29D4981-9707-EB7C-7EA6-D0B29AB17B6F}"/>
              </a:ext>
            </a:extLst>
          </p:cNvPr>
          <p:cNvSpPr txBox="1">
            <a:spLocks/>
          </p:cNvSpPr>
          <p:nvPr/>
        </p:nvSpPr>
        <p:spPr>
          <a:xfrm>
            <a:off x="2170049" y="171422"/>
            <a:ext cx="7305961" cy="19344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XXXII молодежная научная школа</a:t>
            </a:r>
            <a:b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«Металлогения древних и современных океанов-2026»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«Стратегические элементы: минералого-геохимические и цифровые модели»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(20–24 апреля 2026 г., г. Миасс)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D01EF8-521F-B157-6B99-F8B807B35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29" y="171422"/>
            <a:ext cx="1937020" cy="15419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BAA44F-063C-7B62-A99E-E4A387334F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22" r="6207"/>
          <a:stretch/>
        </p:blipFill>
        <p:spPr>
          <a:xfrm>
            <a:off x="9608672" y="171422"/>
            <a:ext cx="2545883" cy="15419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0" y="129381"/>
            <a:ext cx="9513444" cy="67286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621" y="6215960"/>
            <a:ext cx="815558" cy="1470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139E37-2446-595D-73D4-BA50C66B1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562" y="1966874"/>
            <a:ext cx="5739298" cy="29242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05803D-AEA3-EF42-D666-36089CE35E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4649" y="1685023"/>
            <a:ext cx="1615301" cy="253276"/>
          </a:xfrm>
          <a:prstGeom prst="rect">
            <a:avLst/>
          </a:prstGeom>
        </p:spPr>
      </p:pic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DF623984-B4F6-755A-E9DD-19E1AF00D0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530" y="4703940"/>
            <a:ext cx="991330" cy="1871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0" y="129381"/>
            <a:ext cx="9513444" cy="67286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012" y="1763906"/>
            <a:ext cx="3236164" cy="4825607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H="1" flipV="1">
            <a:off x="2369820" y="2720340"/>
            <a:ext cx="5579192" cy="14563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621" y="6215960"/>
            <a:ext cx="815558" cy="1470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0" y="129381"/>
            <a:ext cx="9513444" cy="6728619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H="1" flipV="1">
            <a:off x="1569720" y="1912620"/>
            <a:ext cx="6379292" cy="22640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621" y="6215960"/>
            <a:ext cx="815558" cy="147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5015" y="1775460"/>
            <a:ext cx="3220161" cy="481405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0" y="129381"/>
            <a:ext cx="9513444" cy="6728619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3208020" y="4176709"/>
            <a:ext cx="4740992" cy="2581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012" y="1763905"/>
            <a:ext cx="3236164" cy="48256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621" y="6215960"/>
            <a:ext cx="815558" cy="1470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0" y="129381"/>
            <a:ext cx="9513444" cy="6728619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H="1" flipV="1">
            <a:off x="1716712" y="1495420"/>
            <a:ext cx="6232300" cy="26812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621" y="6215960"/>
            <a:ext cx="815558" cy="147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1502" y="1763905"/>
            <a:ext cx="3236164" cy="482560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0" y="129381"/>
            <a:ext cx="9513444" cy="6728619"/>
          </a:xfrm>
          <a:prstGeom prst="rect">
            <a:avLst/>
          </a:prstGeom>
        </p:spPr>
      </p:pic>
      <p:pic>
        <p:nvPicPr>
          <p:cNvPr id="2" name="Изображение 1" descr="img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700" y="1779270"/>
            <a:ext cx="6083300" cy="5149215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9085207" y="4238307"/>
            <a:ext cx="249555" cy="23114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FF00"/>
              </a:highligh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7286"/>
            <a:ext cx="10561066" cy="6410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036" y="6108010"/>
            <a:ext cx="815558" cy="1470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89" y="2755612"/>
            <a:ext cx="2362656" cy="28881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265" y="2755612"/>
            <a:ext cx="2424986" cy="27495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6383" y="2755612"/>
            <a:ext cx="2967025" cy="28881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89" y="71047"/>
            <a:ext cx="4873515" cy="2570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8851" y="71047"/>
            <a:ext cx="4873516" cy="25700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6702" y="2340020"/>
            <a:ext cx="1721202" cy="325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9099" y="5366657"/>
            <a:ext cx="1657945" cy="2770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2874" y="2340020"/>
            <a:ext cx="1721202" cy="325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2206" y="5312380"/>
            <a:ext cx="1721202" cy="325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2874" y="5433295"/>
            <a:ext cx="1721202" cy="325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43302" y="2755611"/>
            <a:ext cx="2830937" cy="27495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9099" y="5862386"/>
            <a:ext cx="22156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Chp</a:t>
            </a:r>
            <a:r>
              <a:rPr lang="en-US" dirty="0"/>
              <a:t> –</a:t>
            </a:r>
            <a:r>
              <a:rPr lang="ru-RU" dirty="0"/>
              <a:t> халькопирит</a:t>
            </a:r>
            <a:r>
              <a:rPr lang="en-US" dirty="0"/>
              <a:t> </a:t>
            </a:r>
          </a:p>
          <a:p>
            <a:r>
              <a:rPr lang="en-US" dirty="0"/>
              <a:t>Py – </a:t>
            </a:r>
            <a:r>
              <a:rPr lang="ru-RU" dirty="0"/>
              <a:t>пирит</a:t>
            </a:r>
            <a:endParaRPr lang="en-US" dirty="0"/>
          </a:p>
          <a:p>
            <a:r>
              <a:rPr lang="en-US" dirty="0"/>
              <a:t>Mgt - </a:t>
            </a:r>
            <a:r>
              <a:rPr lang="ru-RU" dirty="0"/>
              <a:t>магнетит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75856" y="5862386"/>
            <a:ext cx="1875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Chl</a:t>
            </a:r>
            <a:r>
              <a:rPr lang="en-US" dirty="0"/>
              <a:t> –</a:t>
            </a:r>
            <a:r>
              <a:rPr lang="ru-RU" dirty="0"/>
              <a:t> сфалерит</a:t>
            </a:r>
            <a:endParaRPr lang="en-US" dirty="0"/>
          </a:p>
          <a:p>
            <a:r>
              <a:rPr lang="en-US" dirty="0" err="1"/>
              <a:t>Chc</a:t>
            </a:r>
            <a:r>
              <a:rPr lang="en-US" dirty="0"/>
              <a:t> – </a:t>
            </a:r>
            <a:r>
              <a:rPr lang="ru-RU" dirty="0"/>
              <a:t>халькозин</a:t>
            </a:r>
            <a:endParaRPr lang="en-US" dirty="0"/>
          </a:p>
          <a:p>
            <a:r>
              <a:rPr lang="en-US" dirty="0" err="1"/>
              <a:t>Cv</a:t>
            </a:r>
            <a:r>
              <a:rPr lang="en-US" dirty="0"/>
              <a:t> </a:t>
            </a:r>
            <a:r>
              <a:rPr lang="ru-RU" dirty="0"/>
              <a:t>- ковеллин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72777" y="5862386"/>
            <a:ext cx="15295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Cph</a:t>
            </a:r>
            <a:r>
              <a:rPr lang="en-US" dirty="0"/>
              <a:t> –</a:t>
            </a:r>
            <a:r>
              <a:rPr lang="ru-RU" dirty="0"/>
              <a:t> сфен</a:t>
            </a:r>
            <a:r>
              <a:rPr lang="en-US" dirty="0"/>
              <a:t> </a:t>
            </a:r>
          </a:p>
          <a:p>
            <a:r>
              <a:rPr lang="en-US" dirty="0"/>
              <a:t>Br – </a:t>
            </a:r>
            <a:r>
              <a:rPr lang="ru-RU" dirty="0"/>
              <a:t>брукит</a:t>
            </a:r>
            <a:endParaRPr lang="en-US" dirty="0"/>
          </a:p>
          <a:p>
            <a:r>
              <a:rPr lang="en-US" dirty="0" err="1"/>
              <a:t>Gn</a:t>
            </a:r>
            <a:r>
              <a:rPr lang="en-US" dirty="0"/>
              <a:t> - </a:t>
            </a:r>
            <a:r>
              <a:rPr lang="ru-RU" dirty="0"/>
              <a:t>галенит</a:t>
            </a:r>
            <a:endParaRPr lang="en-US" dirty="0"/>
          </a:p>
        </p:txBody>
      </p:sp>
      <p:pic>
        <p:nvPicPr>
          <p:cNvPr id="4" name="Изображение 3" descr="Снимок экрана 2026-04-20 11180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6285" y="3429000"/>
            <a:ext cx="46609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973E04-43E6-085F-FD69-6E7838A53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199541" y="5286016"/>
            <a:ext cx="1819408" cy="10623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84" y="0"/>
            <a:ext cx="7272616" cy="53899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67" y="-149087"/>
            <a:ext cx="3398511" cy="44726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0800000" flipV="1">
            <a:off x="4919384" y="5574654"/>
            <a:ext cx="7272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Типы прожилков по </a:t>
            </a:r>
            <a:r>
              <a:rPr lang="en-US" sz="1200" dirty="0"/>
              <a:t>Sillitoe R.H.</a:t>
            </a:r>
            <a:r>
              <a:rPr lang="ru-RU" sz="1200" dirty="0"/>
              <a:t>, 2010:</a:t>
            </a:r>
          </a:p>
          <a:p>
            <a:r>
              <a:rPr lang="ru-RU" sz="1200" dirty="0"/>
              <a:t>1) сульфидсодержащие, состоящие преимущественно из зернистого кварца, либо с узкими, либо без легко видимых зальбандов (А и В типы); </a:t>
            </a:r>
          </a:p>
          <a:p>
            <a:r>
              <a:rPr lang="ru-RU" sz="1200" dirty="0"/>
              <a:t>2) поздние кварц-сульфидные прожилки с кристаллической структурой и отчетливыми зальбандами, в которых полевые шпаты разрушены (включая тип D).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1107FAD-5451-7D76-D566-531ADF089796}"/>
              </a:ext>
            </a:extLst>
          </p:cNvPr>
          <p:cNvSpPr/>
          <p:nvPr/>
        </p:nvSpPr>
        <p:spPr>
          <a:xfrm>
            <a:off x="3906078" y="0"/>
            <a:ext cx="327992" cy="268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311F80-76F8-30CB-0CA4-7EE6066ED6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01" y="4375146"/>
            <a:ext cx="1690556" cy="10646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A4C549-CCC8-2C0F-7E3C-B7F0BDCCA7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9457" y="5046429"/>
            <a:ext cx="1398617" cy="170471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E597B0-9A03-ED78-CC3E-4DB92CCD44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996" y="5389988"/>
            <a:ext cx="1504366" cy="148248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53" y="1511894"/>
            <a:ext cx="5771308" cy="4037088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1817189" y="3430410"/>
            <a:ext cx="760020" cy="5462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овое поле 3"/>
          <p:cNvSpPr txBox="1"/>
          <p:nvPr/>
        </p:nvSpPr>
        <p:spPr>
          <a:xfrm>
            <a:off x="1482725" y="37191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b="1"/>
              <a:t>A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2146935" y="30175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b="1"/>
              <a:t>B</a:t>
            </a:r>
          </a:p>
        </p:txBody>
      </p:sp>
      <p:pic>
        <p:nvPicPr>
          <p:cNvPr id="18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366" y="293214"/>
            <a:ext cx="8674634" cy="3348511"/>
          </a:xfrm>
          <a:prstGeom prst="rect">
            <a:avLst/>
          </a:prstGeom>
        </p:spPr>
      </p:pic>
      <p:pic>
        <p:nvPicPr>
          <p:cNvPr id="20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8940" y="3235123"/>
            <a:ext cx="1155741" cy="218229"/>
          </a:xfrm>
          <a:prstGeom prst="rect">
            <a:avLst/>
          </a:prstGeom>
        </p:spPr>
      </p:pic>
      <p:sp>
        <p:nvSpPr>
          <p:cNvPr id="23" name="TextBox 9"/>
          <p:cNvSpPr txBox="1"/>
          <p:nvPr/>
        </p:nvSpPr>
        <p:spPr>
          <a:xfrm>
            <a:off x="5064750" y="878317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0.10%</a:t>
            </a:r>
          </a:p>
        </p:txBody>
      </p:sp>
      <p:sp>
        <p:nvSpPr>
          <p:cNvPr id="24" name="TextBox 10"/>
          <p:cNvSpPr txBox="1"/>
          <p:nvPr/>
        </p:nvSpPr>
        <p:spPr>
          <a:xfrm>
            <a:off x="8031283" y="3297216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0.10%</a:t>
            </a:r>
          </a:p>
        </p:txBody>
      </p:sp>
      <p:sp>
        <p:nvSpPr>
          <p:cNvPr id="25" name="TextBox 11"/>
          <p:cNvSpPr txBox="1"/>
          <p:nvPr/>
        </p:nvSpPr>
        <p:spPr>
          <a:xfrm>
            <a:off x="6538695" y="3017520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0.10%</a:t>
            </a:r>
          </a:p>
        </p:txBody>
      </p:sp>
      <p:sp>
        <p:nvSpPr>
          <p:cNvPr id="26" name="TextBox 12"/>
          <p:cNvSpPr txBox="1"/>
          <p:nvPr/>
        </p:nvSpPr>
        <p:spPr>
          <a:xfrm>
            <a:off x="7015470" y="969779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0.05%</a:t>
            </a:r>
          </a:p>
        </p:txBody>
      </p:sp>
      <p:sp>
        <p:nvSpPr>
          <p:cNvPr id="27" name="TextBox 14"/>
          <p:cNvSpPr txBox="1"/>
          <p:nvPr/>
        </p:nvSpPr>
        <p:spPr>
          <a:xfrm>
            <a:off x="4837672" y="1639609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0.05%</a:t>
            </a:r>
          </a:p>
        </p:txBody>
      </p:sp>
      <p:sp>
        <p:nvSpPr>
          <p:cNvPr id="28" name="TextBox 15"/>
          <p:cNvSpPr txBox="1"/>
          <p:nvPr/>
        </p:nvSpPr>
        <p:spPr>
          <a:xfrm>
            <a:off x="9165016" y="1997847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0.05%</a:t>
            </a:r>
          </a:p>
        </p:txBody>
      </p:sp>
      <p:sp>
        <p:nvSpPr>
          <p:cNvPr id="29" name="TextBox 16"/>
          <p:cNvSpPr txBox="1"/>
          <p:nvPr/>
        </p:nvSpPr>
        <p:spPr>
          <a:xfrm>
            <a:off x="7511314" y="1151934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2 g/t</a:t>
            </a:r>
          </a:p>
        </p:txBody>
      </p:sp>
      <p:cxnSp>
        <p:nvCxnSpPr>
          <p:cNvPr id="30" name="Прямая со стрелкой 29"/>
          <p:cNvCxnSpPr>
            <a:stCxn id="29" idx="1"/>
          </p:cNvCxnSpPr>
          <p:nvPr/>
        </p:nvCxnSpPr>
        <p:spPr>
          <a:xfrm flipH="1" flipV="1">
            <a:off x="7293429" y="945441"/>
            <a:ext cx="217885" cy="3219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29" idx="1"/>
          </p:cNvCxnSpPr>
          <p:nvPr/>
        </p:nvCxnSpPr>
        <p:spPr>
          <a:xfrm flipH="1">
            <a:off x="7293429" y="1267350"/>
            <a:ext cx="217885" cy="47876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Текстовое поле 33"/>
          <p:cNvSpPr txBox="1"/>
          <p:nvPr/>
        </p:nvSpPr>
        <p:spPr>
          <a:xfrm>
            <a:off x="3328835" y="192517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b="1" dirty="0"/>
              <a:t>A</a:t>
            </a:r>
          </a:p>
        </p:txBody>
      </p:sp>
      <p:sp>
        <p:nvSpPr>
          <p:cNvPr id="9" name="Стрелка вправо 8"/>
          <p:cNvSpPr/>
          <p:nvPr/>
        </p:nvSpPr>
        <p:spPr>
          <a:xfrm rot="8356331">
            <a:off x="2406214" y="2649753"/>
            <a:ext cx="1942561" cy="19669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141641B-E88D-2386-7C05-0F6802896041}"/>
              </a:ext>
            </a:extLst>
          </p:cNvPr>
          <p:cNvCxnSpPr/>
          <p:nvPr/>
        </p:nvCxnSpPr>
        <p:spPr>
          <a:xfrm flipH="1">
            <a:off x="4889770" y="2625222"/>
            <a:ext cx="5691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BC92777-7C8F-2F06-D4FD-10B266D0D101}"/>
              </a:ext>
            </a:extLst>
          </p:cNvPr>
          <p:cNvCxnSpPr/>
          <p:nvPr/>
        </p:nvCxnSpPr>
        <p:spPr>
          <a:xfrm flipV="1">
            <a:off x="4889770" y="440987"/>
            <a:ext cx="830094" cy="21842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056574D-5EEC-2298-6DAA-4121EBEEE984}"/>
              </a:ext>
            </a:extLst>
          </p:cNvPr>
          <p:cNvCxnSpPr/>
          <p:nvPr/>
        </p:nvCxnSpPr>
        <p:spPr>
          <a:xfrm flipV="1">
            <a:off x="5458875" y="1506732"/>
            <a:ext cx="637125" cy="11184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B43BB84-4B6D-6722-A896-EAAE74745150}"/>
              </a:ext>
            </a:extLst>
          </p:cNvPr>
          <p:cNvCxnSpPr/>
          <p:nvPr/>
        </p:nvCxnSpPr>
        <p:spPr>
          <a:xfrm flipH="1">
            <a:off x="7146587" y="440987"/>
            <a:ext cx="758852" cy="7596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4746E2DD-2913-80FA-06B7-58603F50BE34}"/>
              </a:ext>
            </a:extLst>
          </p:cNvPr>
          <p:cNvCxnSpPr/>
          <p:nvPr/>
        </p:nvCxnSpPr>
        <p:spPr>
          <a:xfrm>
            <a:off x="6096000" y="1506732"/>
            <a:ext cx="442695" cy="263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205B270-FDC2-D829-4F92-5FA05D864F28}"/>
              </a:ext>
            </a:extLst>
          </p:cNvPr>
          <p:cNvCxnSpPr/>
          <p:nvPr/>
        </p:nvCxnSpPr>
        <p:spPr>
          <a:xfrm flipH="1">
            <a:off x="6264613" y="1533104"/>
            <a:ext cx="274082" cy="2130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F55DFD9B-FD16-AFD3-AB4A-26CB99D51D79}"/>
              </a:ext>
            </a:extLst>
          </p:cNvPr>
          <p:cNvCxnSpPr>
            <a:cxnSpLocks/>
          </p:cNvCxnSpPr>
          <p:nvPr/>
        </p:nvCxnSpPr>
        <p:spPr>
          <a:xfrm flipH="1">
            <a:off x="6096000" y="1746115"/>
            <a:ext cx="192969" cy="6922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87F3CBA5-D8BE-B4BA-5358-F0D52AB692D9}"/>
              </a:ext>
            </a:extLst>
          </p:cNvPr>
          <p:cNvCxnSpPr>
            <a:cxnSpLocks/>
          </p:cNvCxnSpPr>
          <p:nvPr/>
        </p:nvCxnSpPr>
        <p:spPr>
          <a:xfrm>
            <a:off x="6096000" y="2431915"/>
            <a:ext cx="194411" cy="3813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1FBD28D1-650A-D197-D573-8C2DC2571149}"/>
              </a:ext>
            </a:extLst>
          </p:cNvPr>
          <p:cNvCxnSpPr>
            <a:cxnSpLocks/>
          </p:cNvCxnSpPr>
          <p:nvPr/>
        </p:nvCxnSpPr>
        <p:spPr>
          <a:xfrm flipV="1">
            <a:off x="6288969" y="1200611"/>
            <a:ext cx="643851" cy="16126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C1CEE545-3C1A-F666-5E1A-0EF6342185C8}"/>
              </a:ext>
            </a:extLst>
          </p:cNvPr>
          <p:cNvCxnSpPr/>
          <p:nvPr/>
        </p:nvCxnSpPr>
        <p:spPr>
          <a:xfrm>
            <a:off x="6932820" y="1200611"/>
            <a:ext cx="2137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14">
            <a:extLst>
              <a:ext uri="{FF2B5EF4-FFF2-40B4-BE49-F238E27FC236}">
                <a16:creationId xmlns:a16="http://schemas.microsoft.com/office/drawing/2014/main" id="{90E951B0-9580-4B4C-BD21-1872E5CBCE81}"/>
              </a:ext>
            </a:extLst>
          </p:cNvPr>
          <p:cNvSpPr txBox="1"/>
          <p:nvPr/>
        </p:nvSpPr>
        <p:spPr>
          <a:xfrm>
            <a:off x="5876432" y="944706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0.15%</a:t>
            </a: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DCC9D6DC-2F7A-50E6-3C9C-95577D72C220}"/>
              </a:ext>
            </a:extLst>
          </p:cNvPr>
          <p:cNvCxnSpPr>
            <a:cxnSpLocks/>
          </p:cNvCxnSpPr>
          <p:nvPr/>
        </p:nvCxnSpPr>
        <p:spPr>
          <a:xfrm>
            <a:off x="6513855" y="2905328"/>
            <a:ext cx="525848" cy="722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83E9ABD1-B730-5339-6952-E6E898A4663C}"/>
              </a:ext>
            </a:extLst>
          </p:cNvPr>
          <p:cNvCxnSpPr>
            <a:cxnSpLocks/>
          </p:cNvCxnSpPr>
          <p:nvPr/>
        </p:nvCxnSpPr>
        <p:spPr>
          <a:xfrm flipV="1">
            <a:off x="6513855" y="2065977"/>
            <a:ext cx="374865" cy="8393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D0E40D75-8898-2390-2C37-8D1B3111C85A}"/>
              </a:ext>
            </a:extLst>
          </p:cNvPr>
          <p:cNvCxnSpPr>
            <a:cxnSpLocks/>
          </p:cNvCxnSpPr>
          <p:nvPr/>
        </p:nvCxnSpPr>
        <p:spPr>
          <a:xfrm flipV="1">
            <a:off x="6889568" y="440987"/>
            <a:ext cx="1242755" cy="16249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30F47E2D-2914-4FCE-5D5A-0BA4882D6A9D}"/>
              </a:ext>
            </a:extLst>
          </p:cNvPr>
          <p:cNvCxnSpPr/>
          <p:nvPr/>
        </p:nvCxnSpPr>
        <p:spPr>
          <a:xfrm flipV="1">
            <a:off x="7039703" y="440987"/>
            <a:ext cx="1144501" cy="25291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14">
            <a:extLst>
              <a:ext uri="{FF2B5EF4-FFF2-40B4-BE49-F238E27FC236}">
                <a16:creationId xmlns:a16="http://schemas.microsoft.com/office/drawing/2014/main" id="{9AC42AB1-F818-9979-9B8F-C5E721A6E933}"/>
              </a:ext>
            </a:extLst>
          </p:cNvPr>
          <p:cNvSpPr txBox="1"/>
          <p:nvPr/>
        </p:nvSpPr>
        <p:spPr>
          <a:xfrm>
            <a:off x="6871579" y="2055502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0.15%</a:t>
            </a: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88936CC9-7775-4A1C-DEB6-7626FA89D565}"/>
              </a:ext>
            </a:extLst>
          </p:cNvPr>
          <p:cNvCxnSpPr>
            <a:cxnSpLocks/>
          </p:cNvCxnSpPr>
          <p:nvPr/>
        </p:nvCxnSpPr>
        <p:spPr>
          <a:xfrm>
            <a:off x="7293429" y="2941430"/>
            <a:ext cx="3185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65ADD2D8-DD19-1026-C253-85680BB7AA43}"/>
              </a:ext>
            </a:extLst>
          </p:cNvPr>
          <p:cNvCxnSpPr>
            <a:cxnSpLocks/>
          </p:cNvCxnSpPr>
          <p:nvPr/>
        </p:nvCxnSpPr>
        <p:spPr>
          <a:xfrm flipV="1">
            <a:off x="7270204" y="440987"/>
            <a:ext cx="1029360" cy="24990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AFBFBE86-DD2D-79DA-1E17-8AD753E9187F}"/>
              </a:ext>
            </a:extLst>
          </p:cNvPr>
          <p:cNvCxnSpPr>
            <a:cxnSpLocks/>
          </p:cNvCxnSpPr>
          <p:nvPr/>
        </p:nvCxnSpPr>
        <p:spPr>
          <a:xfrm>
            <a:off x="8372735" y="439607"/>
            <a:ext cx="216784" cy="3256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3296E895-1F47-2C4E-FA61-36569F11BBE9}"/>
              </a:ext>
            </a:extLst>
          </p:cNvPr>
          <p:cNvCxnSpPr/>
          <p:nvPr/>
        </p:nvCxnSpPr>
        <p:spPr>
          <a:xfrm flipH="1">
            <a:off x="7611953" y="765243"/>
            <a:ext cx="980813" cy="21748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14">
            <a:extLst>
              <a:ext uri="{FF2B5EF4-FFF2-40B4-BE49-F238E27FC236}">
                <a16:creationId xmlns:a16="http://schemas.microsoft.com/office/drawing/2014/main" id="{525A2145-7434-72F5-D93E-DD8E53FE6E01}"/>
              </a:ext>
            </a:extLst>
          </p:cNvPr>
          <p:cNvSpPr txBox="1"/>
          <p:nvPr/>
        </p:nvSpPr>
        <p:spPr>
          <a:xfrm>
            <a:off x="7826665" y="1459686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0.15%</a:t>
            </a:r>
          </a:p>
        </p:txBody>
      </p:sp>
      <p:sp>
        <p:nvSpPr>
          <p:cNvPr id="71" name="TextBox 14">
            <a:extLst>
              <a:ext uri="{FF2B5EF4-FFF2-40B4-BE49-F238E27FC236}">
                <a16:creationId xmlns:a16="http://schemas.microsoft.com/office/drawing/2014/main" id="{17277FC9-9E2C-D858-EC90-683A5DC08AE4}"/>
              </a:ext>
            </a:extLst>
          </p:cNvPr>
          <p:cNvSpPr txBox="1"/>
          <p:nvPr/>
        </p:nvSpPr>
        <p:spPr>
          <a:xfrm>
            <a:off x="9054777" y="2517270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0.15%</a:t>
            </a:r>
          </a:p>
        </p:txBody>
      </p:sp>
      <p:sp>
        <p:nvSpPr>
          <p:cNvPr id="72" name="TextBox 14">
            <a:extLst>
              <a:ext uri="{FF2B5EF4-FFF2-40B4-BE49-F238E27FC236}">
                <a16:creationId xmlns:a16="http://schemas.microsoft.com/office/drawing/2014/main" id="{EBD5D64B-0F02-1CF0-97E9-99FA98CA0C75}"/>
              </a:ext>
            </a:extLst>
          </p:cNvPr>
          <p:cNvSpPr txBox="1"/>
          <p:nvPr/>
        </p:nvSpPr>
        <p:spPr>
          <a:xfrm>
            <a:off x="8414705" y="2638728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0.15%</a:t>
            </a:r>
          </a:p>
        </p:txBody>
      </p: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8A32D58B-45FA-0B8E-B8C5-448169BEB469}"/>
              </a:ext>
            </a:extLst>
          </p:cNvPr>
          <p:cNvCxnSpPr>
            <a:cxnSpLocks/>
          </p:cNvCxnSpPr>
          <p:nvPr/>
        </p:nvCxnSpPr>
        <p:spPr>
          <a:xfrm flipH="1">
            <a:off x="8589519" y="2118174"/>
            <a:ext cx="534780" cy="3137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AD06ECA7-64A8-017F-FF82-13AAD9EDF4D0}"/>
              </a:ext>
            </a:extLst>
          </p:cNvPr>
          <p:cNvCxnSpPr/>
          <p:nvPr/>
        </p:nvCxnSpPr>
        <p:spPr>
          <a:xfrm flipH="1">
            <a:off x="8220790" y="2438400"/>
            <a:ext cx="368729" cy="8099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388EC236-7D43-AC18-D00D-19A49E5E9FEE}"/>
              </a:ext>
            </a:extLst>
          </p:cNvPr>
          <p:cNvCxnSpPr/>
          <p:nvPr/>
        </p:nvCxnSpPr>
        <p:spPr>
          <a:xfrm flipV="1">
            <a:off x="8220790" y="3235123"/>
            <a:ext cx="368729" cy="13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DDE7D2CD-3C90-3EB2-F072-96D305D9ECD9}"/>
              </a:ext>
            </a:extLst>
          </p:cNvPr>
          <p:cNvCxnSpPr/>
          <p:nvPr/>
        </p:nvCxnSpPr>
        <p:spPr>
          <a:xfrm flipV="1">
            <a:off x="8589519" y="2118174"/>
            <a:ext cx="534780" cy="11301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8F49667B-B65F-8A68-5E21-A0D946CAAB8A}"/>
              </a:ext>
            </a:extLst>
          </p:cNvPr>
          <p:cNvCxnSpPr>
            <a:cxnSpLocks/>
          </p:cNvCxnSpPr>
          <p:nvPr/>
        </p:nvCxnSpPr>
        <p:spPr>
          <a:xfrm>
            <a:off x="9264648" y="2170918"/>
            <a:ext cx="4005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86FE35D2-9952-5FEE-39D1-A278D37CA5C2}"/>
              </a:ext>
            </a:extLst>
          </p:cNvPr>
          <p:cNvCxnSpPr>
            <a:cxnSpLocks/>
          </p:cNvCxnSpPr>
          <p:nvPr/>
        </p:nvCxnSpPr>
        <p:spPr>
          <a:xfrm flipH="1">
            <a:off x="9463084" y="2170918"/>
            <a:ext cx="219180" cy="6423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451765B7-F9E2-A6F8-F407-007BE5EAF42A}"/>
              </a:ext>
            </a:extLst>
          </p:cNvPr>
          <p:cNvCxnSpPr>
            <a:cxnSpLocks/>
          </p:cNvCxnSpPr>
          <p:nvPr/>
        </p:nvCxnSpPr>
        <p:spPr>
          <a:xfrm flipH="1">
            <a:off x="9232652" y="2813271"/>
            <a:ext cx="236109" cy="4350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94A26FDD-B96F-B7E3-8F38-0D46EA583211}"/>
              </a:ext>
            </a:extLst>
          </p:cNvPr>
          <p:cNvCxnSpPr>
            <a:cxnSpLocks/>
          </p:cNvCxnSpPr>
          <p:nvPr/>
        </p:nvCxnSpPr>
        <p:spPr>
          <a:xfrm flipH="1">
            <a:off x="8764333" y="3248352"/>
            <a:ext cx="4683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6DA1254D-A551-06D1-AC82-587F756A2BB4}"/>
              </a:ext>
            </a:extLst>
          </p:cNvPr>
          <p:cNvCxnSpPr>
            <a:cxnSpLocks/>
          </p:cNvCxnSpPr>
          <p:nvPr/>
        </p:nvCxnSpPr>
        <p:spPr>
          <a:xfrm flipV="1">
            <a:off x="8762726" y="2170918"/>
            <a:ext cx="501922" cy="10774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24CD7816-73A4-F925-3F3F-36F7EDF20C12}"/>
              </a:ext>
            </a:extLst>
          </p:cNvPr>
          <p:cNvSpPr txBox="1"/>
          <p:nvPr/>
        </p:nvSpPr>
        <p:spPr>
          <a:xfrm>
            <a:off x="3986628" y="1533104"/>
            <a:ext cx="7545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Py</a:t>
            </a:r>
            <a:endParaRPr lang="ru-US" sz="100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0726751-F822-1A7D-88F3-AFEFF94C2366}"/>
              </a:ext>
            </a:extLst>
          </p:cNvPr>
          <p:cNvSpPr txBox="1"/>
          <p:nvPr/>
        </p:nvSpPr>
        <p:spPr>
          <a:xfrm>
            <a:off x="9498831" y="1592285"/>
            <a:ext cx="7545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Py</a:t>
            </a:r>
            <a:endParaRPr lang="ru-US" sz="1000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781A0F1-5726-FE5D-408D-C5F421CA670B}"/>
              </a:ext>
            </a:extLst>
          </p:cNvPr>
          <p:cNvSpPr txBox="1"/>
          <p:nvPr/>
        </p:nvSpPr>
        <p:spPr>
          <a:xfrm>
            <a:off x="6022220" y="669402"/>
            <a:ext cx="7545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Py+Chp</a:t>
            </a:r>
            <a:endParaRPr lang="ru-US" sz="10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B7B7BAD-6524-0302-CE41-EEE6A7C8F1E9}"/>
              </a:ext>
            </a:extLst>
          </p:cNvPr>
          <p:cNvSpPr txBox="1"/>
          <p:nvPr/>
        </p:nvSpPr>
        <p:spPr>
          <a:xfrm>
            <a:off x="6428885" y="3170458"/>
            <a:ext cx="7545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Py+Chp</a:t>
            </a:r>
            <a:endParaRPr lang="ru-US" sz="1000" dirty="0"/>
          </a:p>
        </p:txBody>
      </p:sp>
      <p:sp>
        <p:nvSpPr>
          <p:cNvPr id="106" name="Текстовое поле 33">
            <a:extLst>
              <a:ext uri="{FF2B5EF4-FFF2-40B4-BE49-F238E27FC236}">
                <a16:creationId xmlns:a16="http://schemas.microsoft.com/office/drawing/2014/main" id="{09BF1255-DAEE-EDB7-C3A4-758BAA987B4C}"/>
              </a:ext>
            </a:extLst>
          </p:cNvPr>
          <p:cNvSpPr txBox="1"/>
          <p:nvPr/>
        </p:nvSpPr>
        <p:spPr>
          <a:xfrm>
            <a:off x="9843027" y="109064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b="1" dirty="0"/>
              <a:t>B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741" y="955143"/>
            <a:ext cx="90592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Объектом изучения данной работы является </a:t>
            </a:r>
            <a:r>
              <a:rPr lang="en-US" sz="1800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Cu</a:t>
            </a:r>
            <a:r>
              <a:rPr lang="ru-RU" sz="1800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</a:t>
            </a:r>
            <a:r>
              <a:rPr lang="en-US" sz="1800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Mo</a:t>
            </a:r>
            <a:r>
              <a:rPr lang="ru-RU" sz="1800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-порфировое месторождение Шагала (Западное </a:t>
            </a:r>
            <a:r>
              <a:rPr lang="ru-RU" sz="1800" kern="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Прибалхашье</a:t>
            </a:r>
            <a:r>
              <a:rPr lang="ru-RU" sz="1800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Республика Казахстан). </a:t>
            </a:r>
            <a:endParaRPr lang="en-US" sz="1800" kern="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sz="1800" kern="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sz="1800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Цель исследования – уточнение строения рудно-магматической системы месторождения Шагала, приуроченного к Южно-Сарышаганской гранитной интрузии как востребованного объекта для расширения минерально-сырьевой базы меди Республики Казахстан.  </a:t>
            </a:r>
            <a:endParaRPr lang="en-US" sz="1800" kern="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kern="5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sz="1800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Задачи данной работы: изучение метасоматических изменений и типов рудной минерализации, проявленных на месторождении Шагала. 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53" y="1511894"/>
            <a:ext cx="5771308" cy="4037088"/>
          </a:xfrm>
          <a:prstGeom prst="rect">
            <a:avLst/>
          </a:prstGeom>
        </p:spPr>
      </p:pic>
      <p:cxnSp>
        <p:nvCxnSpPr>
          <p:cNvPr id="20" name="Прямая соединительная линия 5"/>
          <p:cNvCxnSpPr/>
          <p:nvPr/>
        </p:nvCxnSpPr>
        <p:spPr>
          <a:xfrm flipV="1">
            <a:off x="1817189" y="3430410"/>
            <a:ext cx="760020" cy="5462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Текстовое поле 31"/>
          <p:cNvSpPr txBox="1"/>
          <p:nvPr/>
        </p:nvSpPr>
        <p:spPr>
          <a:xfrm>
            <a:off x="1482725" y="37191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b="1"/>
              <a:t>A</a:t>
            </a:r>
          </a:p>
        </p:txBody>
      </p:sp>
      <p:sp>
        <p:nvSpPr>
          <p:cNvPr id="33" name="Текстовое поле 32"/>
          <p:cNvSpPr txBox="1"/>
          <p:nvPr/>
        </p:nvSpPr>
        <p:spPr>
          <a:xfrm>
            <a:off x="2146935" y="3017520"/>
            <a:ext cx="1369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b="1"/>
              <a:t>B</a:t>
            </a:r>
          </a:p>
        </p:txBody>
      </p:sp>
      <p:graphicFrame>
        <p:nvGraphicFramePr>
          <p:cNvPr id="7" name="Таблица 6"/>
          <p:cNvGraphicFramePr/>
          <p:nvPr/>
        </p:nvGraphicFramePr>
        <p:xfrm>
          <a:off x="5064760" y="3982720"/>
          <a:ext cx="3822700" cy="1348105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5105"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 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Weight%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US"/>
                    </a:p>
                  </a:txBody>
                  <a:tcP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US"/>
                    </a:p>
                  </a:txBody>
                  <a:tcP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US"/>
                    </a:p>
                  </a:txBody>
                  <a:tcP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US"/>
                    </a:p>
                  </a:txBody>
                  <a:tcPr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Mineral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Cu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S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Fe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Au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Total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Chp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35.21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34.43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30.14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0.35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100.13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Chp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35.05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34.19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30.48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0.48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100.2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Chp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34.94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35.11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30.02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0.41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100.48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Chp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35.16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34.5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30.08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0.48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100.22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Chp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35.22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34.4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30.42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0.22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sz="1100" b="0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100.26</a:t>
                      </a:r>
                    </a:p>
                  </a:txBody>
                  <a:tcPr marL="9842" marR="9842" marT="9842" marB="0" anchor="b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7" name="Рисунок 4">
            <a:extLst>
              <a:ext uri="{FF2B5EF4-FFF2-40B4-BE49-F238E27FC236}">
                <a16:creationId xmlns:a16="http://schemas.microsoft.com/office/drawing/2014/main" id="{C5FFF2D4-ED26-1F29-C523-98D81F32D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366" y="293214"/>
            <a:ext cx="8674634" cy="3348511"/>
          </a:xfrm>
          <a:prstGeom prst="rect">
            <a:avLst/>
          </a:prstGeom>
        </p:spPr>
      </p:pic>
      <p:pic>
        <p:nvPicPr>
          <p:cNvPr id="68" name="Рисунок 2">
            <a:extLst>
              <a:ext uri="{FF2B5EF4-FFF2-40B4-BE49-F238E27FC236}">
                <a16:creationId xmlns:a16="http://schemas.microsoft.com/office/drawing/2014/main" id="{AC71ADBC-3A50-B3ED-8D35-05D6CD165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8940" y="3235123"/>
            <a:ext cx="1155741" cy="218229"/>
          </a:xfrm>
          <a:prstGeom prst="rect">
            <a:avLst/>
          </a:prstGeom>
        </p:spPr>
      </p:pic>
      <p:sp>
        <p:nvSpPr>
          <p:cNvPr id="69" name="TextBox 9">
            <a:extLst>
              <a:ext uri="{FF2B5EF4-FFF2-40B4-BE49-F238E27FC236}">
                <a16:creationId xmlns:a16="http://schemas.microsoft.com/office/drawing/2014/main" id="{F1028F83-9702-71AE-C614-E9FECC8F390D}"/>
              </a:ext>
            </a:extLst>
          </p:cNvPr>
          <p:cNvSpPr txBox="1"/>
          <p:nvPr/>
        </p:nvSpPr>
        <p:spPr>
          <a:xfrm>
            <a:off x="5064750" y="878317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0.10%</a:t>
            </a:r>
          </a:p>
        </p:txBody>
      </p:sp>
      <p:sp>
        <p:nvSpPr>
          <p:cNvPr id="70" name="TextBox 10">
            <a:extLst>
              <a:ext uri="{FF2B5EF4-FFF2-40B4-BE49-F238E27FC236}">
                <a16:creationId xmlns:a16="http://schemas.microsoft.com/office/drawing/2014/main" id="{E4E89DCB-0C4A-961C-719F-BEF51619583D}"/>
              </a:ext>
            </a:extLst>
          </p:cNvPr>
          <p:cNvSpPr txBox="1"/>
          <p:nvPr/>
        </p:nvSpPr>
        <p:spPr>
          <a:xfrm>
            <a:off x="8031283" y="3297216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0.10%</a:t>
            </a:r>
          </a:p>
        </p:txBody>
      </p:sp>
      <p:sp>
        <p:nvSpPr>
          <p:cNvPr id="71" name="TextBox 11">
            <a:extLst>
              <a:ext uri="{FF2B5EF4-FFF2-40B4-BE49-F238E27FC236}">
                <a16:creationId xmlns:a16="http://schemas.microsoft.com/office/drawing/2014/main" id="{58D53C74-9A04-1AE7-3486-1F463CCF013C}"/>
              </a:ext>
            </a:extLst>
          </p:cNvPr>
          <p:cNvSpPr txBox="1"/>
          <p:nvPr/>
        </p:nvSpPr>
        <p:spPr>
          <a:xfrm>
            <a:off x="6538695" y="3017520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0.10%</a:t>
            </a:r>
          </a:p>
        </p:txBody>
      </p:sp>
      <p:sp>
        <p:nvSpPr>
          <p:cNvPr id="72" name="TextBox 12">
            <a:extLst>
              <a:ext uri="{FF2B5EF4-FFF2-40B4-BE49-F238E27FC236}">
                <a16:creationId xmlns:a16="http://schemas.microsoft.com/office/drawing/2014/main" id="{C9006BBA-01E9-C648-5DBF-7621DC8FFF65}"/>
              </a:ext>
            </a:extLst>
          </p:cNvPr>
          <p:cNvSpPr txBox="1"/>
          <p:nvPr/>
        </p:nvSpPr>
        <p:spPr>
          <a:xfrm>
            <a:off x="7015470" y="969779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0.05%</a:t>
            </a:r>
          </a:p>
        </p:txBody>
      </p:sp>
      <p:sp>
        <p:nvSpPr>
          <p:cNvPr id="73" name="TextBox 14">
            <a:extLst>
              <a:ext uri="{FF2B5EF4-FFF2-40B4-BE49-F238E27FC236}">
                <a16:creationId xmlns:a16="http://schemas.microsoft.com/office/drawing/2014/main" id="{04E3F831-7284-2CE7-94FC-296851DEA531}"/>
              </a:ext>
            </a:extLst>
          </p:cNvPr>
          <p:cNvSpPr txBox="1"/>
          <p:nvPr/>
        </p:nvSpPr>
        <p:spPr>
          <a:xfrm>
            <a:off x="4837672" y="1639609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0.05%</a:t>
            </a:r>
          </a:p>
        </p:txBody>
      </p:sp>
      <p:sp>
        <p:nvSpPr>
          <p:cNvPr id="74" name="TextBox 15">
            <a:extLst>
              <a:ext uri="{FF2B5EF4-FFF2-40B4-BE49-F238E27FC236}">
                <a16:creationId xmlns:a16="http://schemas.microsoft.com/office/drawing/2014/main" id="{3A9E8E42-0A9B-B759-FBAF-28CDF4D20D07}"/>
              </a:ext>
            </a:extLst>
          </p:cNvPr>
          <p:cNvSpPr txBox="1"/>
          <p:nvPr/>
        </p:nvSpPr>
        <p:spPr>
          <a:xfrm>
            <a:off x="9165016" y="1997847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0.05%</a:t>
            </a:r>
          </a:p>
        </p:txBody>
      </p:sp>
      <p:sp>
        <p:nvSpPr>
          <p:cNvPr id="75" name="TextBox 16">
            <a:extLst>
              <a:ext uri="{FF2B5EF4-FFF2-40B4-BE49-F238E27FC236}">
                <a16:creationId xmlns:a16="http://schemas.microsoft.com/office/drawing/2014/main" id="{91313A64-66C4-D52F-F5A7-6546A88D9BC6}"/>
              </a:ext>
            </a:extLst>
          </p:cNvPr>
          <p:cNvSpPr txBox="1"/>
          <p:nvPr/>
        </p:nvSpPr>
        <p:spPr>
          <a:xfrm>
            <a:off x="7511314" y="1151934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2 g/t</a:t>
            </a:r>
          </a:p>
        </p:txBody>
      </p:sp>
      <p:cxnSp>
        <p:nvCxnSpPr>
          <p:cNvPr id="76" name="Прямая со стрелкой 75">
            <a:extLst>
              <a:ext uri="{FF2B5EF4-FFF2-40B4-BE49-F238E27FC236}">
                <a16:creationId xmlns:a16="http://schemas.microsoft.com/office/drawing/2014/main" id="{E9940562-3C83-30B5-E1C5-774C3B9BEC04}"/>
              </a:ext>
            </a:extLst>
          </p:cNvPr>
          <p:cNvCxnSpPr>
            <a:stCxn id="75" idx="1"/>
          </p:cNvCxnSpPr>
          <p:nvPr/>
        </p:nvCxnSpPr>
        <p:spPr>
          <a:xfrm flipH="1" flipV="1">
            <a:off x="7293429" y="945441"/>
            <a:ext cx="217885" cy="3219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23112BC3-AA2E-CC3F-C9DA-BAEFB81B87BD}"/>
              </a:ext>
            </a:extLst>
          </p:cNvPr>
          <p:cNvCxnSpPr>
            <a:stCxn id="75" idx="1"/>
          </p:cNvCxnSpPr>
          <p:nvPr/>
        </p:nvCxnSpPr>
        <p:spPr>
          <a:xfrm flipH="1">
            <a:off x="7293429" y="1267350"/>
            <a:ext cx="217885" cy="47876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Текстовое поле 33">
            <a:extLst>
              <a:ext uri="{FF2B5EF4-FFF2-40B4-BE49-F238E27FC236}">
                <a16:creationId xmlns:a16="http://schemas.microsoft.com/office/drawing/2014/main" id="{6C1DA3FE-B30A-62D0-FEAB-6A1A016F7A82}"/>
              </a:ext>
            </a:extLst>
          </p:cNvPr>
          <p:cNvSpPr txBox="1"/>
          <p:nvPr/>
        </p:nvSpPr>
        <p:spPr>
          <a:xfrm>
            <a:off x="3328835" y="192517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b="1" dirty="0"/>
              <a:t>A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DE3CD74E-C49D-3B05-C207-D3F1901FFD0E}"/>
              </a:ext>
            </a:extLst>
          </p:cNvPr>
          <p:cNvCxnSpPr/>
          <p:nvPr/>
        </p:nvCxnSpPr>
        <p:spPr>
          <a:xfrm flipH="1">
            <a:off x="4889770" y="2625222"/>
            <a:ext cx="5691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A4F032BF-8E01-FB3B-C41E-B7E4DCCE3737}"/>
              </a:ext>
            </a:extLst>
          </p:cNvPr>
          <p:cNvCxnSpPr/>
          <p:nvPr/>
        </p:nvCxnSpPr>
        <p:spPr>
          <a:xfrm flipV="1">
            <a:off x="4889770" y="440987"/>
            <a:ext cx="830094" cy="21842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85850BB8-E502-65E5-24EA-CD38273DB225}"/>
              </a:ext>
            </a:extLst>
          </p:cNvPr>
          <p:cNvCxnSpPr/>
          <p:nvPr/>
        </p:nvCxnSpPr>
        <p:spPr>
          <a:xfrm flipV="1">
            <a:off x="5458875" y="1506732"/>
            <a:ext cx="637125" cy="11184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FF3C9C66-021D-3EB6-0769-E3140D8CC71F}"/>
              </a:ext>
            </a:extLst>
          </p:cNvPr>
          <p:cNvCxnSpPr/>
          <p:nvPr/>
        </p:nvCxnSpPr>
        <p:spPr>
          <a:xfrm flipH="1">
            <a:off x="7146587" y="440987"/>
            <a:ext cx="758852" cy="7596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290F1438-D07E-05CA-E94E-0BD8D9F6EB73}"/>
              </a:ext>
            </a:extLst>
          </p:cNvPr>
          <p:cNvCxnSpPr/>
          <p:nvPr/>
        </p:nvCxnSpPr>
        <p:spPr>
          <a:xfrm>
            <a:off x="6096000" y="1506732"/>
            <a:ext cx="442695" cy="263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449D1B2F-43BE-DB20-B567-9084C99B8AA1}"/>
              </a:ext>
            </a:extLst>
          </p:cNvPr>
          <p:cNvCxnSpPr/>
          <p:nvPr/>
        </p:nvCxnSpPr>
        <p:spPr>
          <a:xfrm flipH="1">
            <a:off x="6264613" y="1533104"/>
            <a:ext cx="274082" cy="2130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12B425C2-997C-75B1-F9A8-BBF11D5683C1}"/>
              </a:ext>
            </a:extLst>
          </p:cNvPr>
          <p:cNvCxnSpPr>
            <a:cxnSpLocks/>
          </p:cNvCxnSpPr>
          <p:nvPr/>
        </p:nvCxnSpPr>
        <p:spPr>
          <a:xfrm flipH="1">
            <a:off x="6096000" y="1746115"/>
            <a:ext cx="192969" cy="6922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2BFADD54-5142-BC60-3303-49B555718F09}"/>
              </a:ext>
            </a:extLst>
          </p:cNvPr>
          <p:cNvCxnSpPr>
            <a:cxnSpLocks/>
          </p:cNvCxnSpPr>
          <p:nvPr/>
        </p:nvCxnSpPr>
        <p:spPr>
          <a:xfrm>
            <a:off x="6096000" y="2431915"/>
            <a:ext cx="194411" cy="3813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7563A7A1-6E39-C28E-5BB4-1ADFF37328F1}"/>
              </a:ext>
            </a:extLst>
          </p:cNvPr>
          <p:cNvCxnSpPr>
            <a:cxnSpLocks/>
          </p:cNvCxnSpPr>
          <p:nvPr/>
        </p:nvCxnSpPr>
        <p:spPr>
          <a:xfrm flipV="1">
            <a:off x="6288969" y="1200611"/>
            <a:ext cx="643851" cy="16126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6E921D81-847A-4E8D-0257-CB3C41BD0EA6}"/>
              </a:ext>
            </a:extLst>
          </p:cNvPr>
          <p:cNvCxnSpPr/>
          <p:nvPr/>
        </p:nvCxnSpPr>
        <p:spPr>
          <a:xfrm>
            <a:off x="6932820" y="1200611"/>
            <a:ext cx="2137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14">
            <a:extLst>
              <a:ext uri="{FF2B5EF4-FFF2-40B4-BE49-F238E27FC236}">
                <a16:creationId xmlns:a16="http://schemas.microsoft.com/office/drawing/2014/main" id="{EA81A64C-C948-B8BF-DB57-5058220D6974}"/>
              </a:ext>
            </a:extLst>
          </p:cNvPr>
          <p:cNvSpPr txBox="1"/>
          <p:nvPr/>
        </p:nvSpPr>
        <p:spPr>
          <a:xfrm>
            <a:off x="5876432" y="944706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0.15%</a:t>
            </a:r>
          </a:p>
        </p:txBody>
      </p: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490BA1B7-7518-D4CC-D1B9-8B2E2B7C5AA6}"/>
              </a:ext>
            </a:extLst>
          </p:cNvPr>
          <p:cNvCxnSpPr>
            <a:cxnSpLocks/>
          </p:cNvCxnSpPr>
          <p:nvPr/>
        </p:nvCxnSpPr>
        <p:spPr>
          <a:xfrm>
            <a:off x="6513855" y="2905328"/>
            <a:ext cx="525848" cy="722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A3B9811A-EB21-DCF9-5312-36F808B3EFE6}"/>
              </a:ext>
            </a:extLst>
          </p:cNvPr>
          <p:cNvCxnSpPr>
            <a:cxnSpLocks/>
          </p:cNvCxnSpPr>
          <p:nvPr/>
        </p:nvCxnSpPr>
        <p:spPr>
          <a:xfrm flipV="1">
            <a:off x="6513855" y="2065977"/>
            <a:ext cx="374865" cy="8393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58455F6B-FCA6-0169-775D-88B80DABE9AA}"/>
              </a:ext>
            </a:extLst>
          </p:cNvPr>
          <p:cNvCxnSpPr>
            <a:cxnSpLocks/>
          </p:cNvCxnSpPr>
          <p:nvPr/>
        </p:nvCxnSpPr>
        <p:spPr>
          <a:xfrm flipV="1">
            <a:off x="6889568" y="440987"/>
            <a:ext cx="1242755" cy="16249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71A2F3D3-FDE7-144B-28EC-BED792E32EC8}"/>
              </a:ext>
            </a:extLst>
          </p:cNvPr>
          <p:cNvCxnSpPr/>
          <p:nvPr/>
        </p:nvCxnSpPr>
        <p:spPr>
          <a:xfrm flipV="1">
            <a:off x="7039703" y="440987"/>
            <a:ext cx="1144501" cy="25291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14">
            <a:extLst>
              <a:ext uri="{FF2B5EF4-FFF2-40B4-BE49-F238E27FC236}">
                <a16:creationId xmlns:a16="http://schemas.microsoft.com/office/drawing/2014/main" id="{D67F8BB7-5982-932E-554E-E10684D9815B}"/>
              </a:ext>
            </a:extLst>
          </p:cNvPr>
          <p:cNvSpPr txBox="1"/>
          <p:nvPr/>
        </p:nvSpPr>
        <p:spPr>
          <a:xfrm>
            <a:off x="6871579" y="2055502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0.15%</a:t>
            </a:r>
          </a:p>
        </p:txBody>
      </p:sp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7ED6F6F3-6918-6AE1-3BCF-B3CEC58FF12E}"/>
              </a:ext>
            </a:extLst>
          </p:cNvPr>
          <p:cNvCxnSpPr>
            <a:cxnSpLocks/>
          </p:cNvCxnSpPr>
          <p:nvPr/>
        </p:nvCxnSpPr>
        <p:spPr>
          <a:xfrm>
            <a:off x="7293429" y="2941430"/>
            <a:ext cx="3185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id="{700134FF-AB55-ED90-1B86-8271FD682310}"/>
              </a:ext>
            </a:extLst>
          </p:cNvPr>
          <p:cNvCxnSpPr>
            <a:cxnSpLocks/>
          </p:cNvCxnSpPr>
          <p:nvPr/>
        </p:nvCxnSpPr>
        <p:spPr>
          <a:xfrm flipV="1">
            <a:off x="7270204" y="440987"/>
            <a:ext cx="1029360" cy="24990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16E58F70-62D7-65B7-5C9D-D59C7544DAFB}"/>
              </a:ext>
            </a:extLst>
          </p:cNvPr>
          <p:cNvCxnSpPr>
            <a:cxnSpLocks/>
          </p:cNvCxnSpPr>
          <p:nvPr/>
        </p:nvCxnSpPr>
        <p:spPr>
          <a:xfrm>
            <a:off x="8372735" y="439607"/>
            <a:ext cx="216784" cy="3256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>
            <a:extLst>
              <a:ext uri="{FF2B5EF4-FFF2-40B4-BE49-F238E27FC236}">
                <a16:creationId xmlns:a16="http://schemas.microsoft.com/office/drawing/2014/main" id="{C3539B6A-A7D1-0ADE-3269-A49F9FCAACCA}"/>
              </a:ext>
            </a:extLst>
          </p:cNvPr>
          <p:cNvCxnSpPr/>
          <p:nvPr/>
        </p:nvCxnSpPr>
        <p:spPr>
          <a:xfrm flipH="1">
            <a:off x="7611953" y="765243"/>
            <a:ext cx="980813" cy="21748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14">
            <a:extLst>
              <a:ext uri="{FF2B5EF4-FFF2-40B4-BE49-F238E27FC236}">
                <a16:creationId xmlns:a16="http://schemas.microsoft.com/office/drawing/2014/main" id="{08D892C1-A4CD-4583-1209-F6A33C248CE6}"/>
              </a:ext>
            </a:extLst>
          </p:cNvPr>
          <p:cNvSpPr txBox="1"/>
          <p:nvPr/>
        </p:nvSpPr>
        <p:spPr>
          <a:xfrm>
            <a:off x="7826665" y="1459686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0.15%</a:t>
            </a:r>
          </a:p>
        </p:txBody>
      </p:sp>
      <p:sp>
        <p:nvSpPr>
          <p:cNvPr id="100" name="TextBox 14">
            <a:extLst>
              <a:ext uri="{FF2B5EF4-FFF2-40B4-BE49-F238E27FC236}">
                <a16:creationId xmlns:a16="http://schemas.microsoft.com/office/drawing/2014/main" id="{19EB3C9E-C87C-1015-4427-C3FCCDC46EAA}"/>
              </a:ext>
            </a:extLst>
          </p:cNvPr>
          <p:cNvSpPr txBox="1"/>
          <p:nvPr/>
        </p:nvSpPr>
        <p:spPr>
          <a:xfrm>
            <a:off x="9054777" y="2517270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0.15%</a:t>
            </a:r>
          </a:p>
        </p:txBody>
      </p:sp>
      <p:sp>
        <p:nvSpPr>
          <p:cNvPr id="101" name="TextBox 14">
            <a:extLst>
              <a:ext uri="{FF2B5EF4-FFF2-40B4-BE49-F238E27FC236}">
                <a16:creationId xmlns:a16="http://schemas.microsoft.com/office/drawing/2014/main" id="{27956EB8-4995-C10D-2D3D-24E0BF24350E}"/>
              </a:ext>
            </a:extLst>
          </p:cNvPr>
          <p:cNvSpPr txBox="1"/>
          <p:nvPr/>
        </p:nvSpPr>
        <p:spPr>
          <a:xfrm>
            <a:off x="8414705" y="2638728"/>
            <a:ext cx="788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0.15%</a:t>
            </a:r>
          </a:p>
        </p:txBody>
      </p: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37EBE97D-15C4-0FB0-75E9-C1861CA79643}"/>
              </a:ext>
            </a:extLst>
          </p:cNvPr>
          <p:cNvCxnSpPr>
            <a:cxnSpLocks/>
          </p:cNvCxnSpPr>
          <p:nvPr/>
        </p:nvCxnSpPr>
        <p:spPr>
          <a:xfrm flipH="1">
            <a:off x="8589519" y="2118174"/>
            <a:ext cx="534780" cy="3137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>
            <a:extLst>
              <a:ext uri="{FF2B5EF4-FFF2-40B4-BE49-F238E27FC236}">
                <a16:creationId xmlns:a16="http://schemas.microsoft.com/office/drawing/2014/main" id="{32C45B86-C1E4-55E4-070E-B205C24F48F2}"/>
              </a:ext>
            </a:extLst>
          </p:cNvPr>
          <p:cNvCxnSpPr/>
          <p:nvPr/>
        </p:nvCxnSpPr>
        <p:spPr>
          <a:xfrm flipH="1">
            <a:off x="8220790" y="2438400"/>
            <a:ext cx="368729" cy="8099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>
            <a:extLst>
              <a:ext uri="{FF2B5EF4-FFF2-40B4-BE49-F238E27FC236}">
                <a16:creationId xmlns:a16="http://schemas.microsoft.com/office/drawing/2014/main" id="{1A9ABAA1-DD65-BAD3-8D5C-0DD651CFE8E2}"/>
              </a:ext>
            </a:extLst>
          </p:cNvPr>
          <p:cNvCxnSpPr/>
          <p:nvPr/>
        </p:nvCxnSpPr>
        <p:spPr>
          <a:xfrm flipV="1">
            <a:off x="8220790" y="3235123"/>
            <a:ext cx="368729" cy="13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>
            <a:extLst>
              <a:ext uri="{FF2B5EF4-FFF2-40B4-BE49-F238E27FC236}">
                <a16:creationId xmlns:a16="http://schemas.microsoft.com/office/drawing/2014/main" id="{956F0AC2-F93F-581F-EE15-E894DDCB79C7}"/>
              </a:ext>
            </a:extLst>
          </p:cNvPr>
          <p:cNvCxnSpPr/>
          <p:nvPr/>
        </p:nvCxnSpPr>
        <p:spPr>
          <a:xfrm flipV="1">
            <a:off x="8589519" y="2118174"/>
            <a:ext cx="534780" cy="11301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609C48FA-6B7D-E578-383A-8BBD247EE55F}"/>
              </a:ext>
            </a:extLst>
          </p:cNvPr>
          <p:cNvCxnSpPr>
            <a:cxnSpLocks/>
          </p:cNvCxnSpPr>
          <p:nvPr/>
        </p:nvCxnSpPr>
        <p:spPr>
          <a:xfrm>
            <a:off x="9264648" y="2170918"/>
            <a:ext cx="4005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id="{F453A90F-07D9-ACEF-68AA-60BDFA7E0E51}"/>
              </a:ext>
            </a:extLst>
          </p:cNvPr>
          <p:cNvCxnSpPr>
            <a:cxnSpLocks/>
          </p:cNvCxnSpPr>
          <p:nvPr/>
        </p:nvCxnSpPr>
        <p:spPr>
          <a:xfrm flipH="1">
            <a:off x="9463084" y="2170918"/>
            <a:ext cx="219180" cy="6423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>
            <a:extLst>
              <a:ext uri="{FF2B5EF4-FFF2-40B4-BE49-F238E27FC236}">
                <a16:creationId xmlns:a16="http://schemas.microsoft.com/office/drawing/2014/main" id="{6B339A68-9154-2C85-D554-6A356B066C0F}"/>
              </a:ext>
            </a:extLst>
          </p:cNvPr>
          <p:cNvCxnSpPr>
            <a:cxnSpLocks/>
          </p:cNvCxnSpPr>
          <p:nvPr/>
        </p:nvCxnSpPr>
        <p:spPr>
          <a:xfrm flipH="1">
            <a:off x="9232652" y="2813271"/>
            <a:ext cx="236109" cy="4350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>
            <a:extLst>
              <a:ext uri="{FF2B5EF4-FFF2-40B4-BE49-F238E27FC236}">
                <a16:creationId xmlns:a16="http://schemas.microsoft.com/office/drawing/2014/main" id="{DA9C6947-1CB2-E2A4-A1DC-6FD63FF978A4}"/>
              </a:ext>
            </a:extLst>
          </p:cNvPr>
          <p:cNvCxnSpPr>
            <a:cxnSpLocks/>
          </p:cNvCxnSpPr>
          <p:nvPr/>
        </p:nvCxnSpPr>
        <p:spPr>
          <a:xfrm flipH="1">
            <a:off x="8764333" y="3248352"/>
            <a:ext cx="4683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>
            <a:extLst>
              <a:ext uri="{FF2B5EF4-FFF2-40B4-BE49-F238E27FC236}">
                <a16:creationId xmlns:a16="http://schemas.microsoft.com/office/drawing/2014/main" id="{88DBE62A-F0DE-EDDA-1BD4-CB6836D6B03C}"/>
              </a:ext>
            </a:extLst>
          </p:cNvPr>
          <p:cNvCxnSpPr>
            <a:cxnSpLocks/>
          </p:cNvCxnSpPr>
          <p:nvPr/>
        </p:nvCxnSpPr>
        <p:spPr>
          <a:xfrm flipV="1">
            <a:off x="8762726" y="2170918"/>
            <a:ext cx="501922" cy="10774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5CF1006F-5326-349A-BA63-16F8BCC8EEBB}"/>
              </a:ext>
            </a:extLst>
          </p:cNvPr>
          <p:cNvSpPr txBox="1"/>
          <p:nvPr/>
        </p:nvSpPr>
        <p:spPr>
          <a:xfrm>
            <a:off x="3986628" y="1533104"/>
            <a:ext cx="7545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Py</a:t>
            </a:r>
            <a:endParaRPr lang="ru-US" sz="1000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ADF3BC1-4B6B-6C01-1FB5-991153895F99}"/>
              </a:ext>
            </a:extLst>
          </p:cNvPr>
          <p:cNvSpPr txBox="1"/>
          <p:nvPr/>
        </p:nvSpPr>
        <p:spPr>
          <a:xfrm>
            <a:off x="9498831" y="1592285"/>
            <a:ext cx="7545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Py</a:t>
            </a:r>
            <a:endParaRPr lang="ru-US" sz="1000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2411FDF-8580-AEA2-37F3-52BDD2DBB22E}"/>
              </a:ext>
            </a:extLst>
          </p:cNvPr>
          <p:cNvSpPr txBox="1"/>
          <p:nvPr/>
        </p:nvSpPr>
        <p:spPr>
          <a:xfrm>
            <a:off x="6022220" y="669402"/>
            <a:ext cx="7545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Py+Chp</a:t>
            </a:r>
            <a:endParaRPr lang="ru-US" sz="1000" dirty="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4F359061-E662-57A7-5762-EE83A8964D08}"/>
              </a:ext>
            </a:extLst>
          </p:cNvPr>
          <p:cNvSpPr txBox="1"/>
          <p:nvPr/>
        </p:nvSpPr>
        <p:spPr>
          <a:xfrm>
            <a:off x="6428885" y="3170458"/>
            <a:ext cx="7545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Py+Chp</a:t>
            </a:r>
            <a:endParaRPr lang="ru-US" sz="1000" dirty="0"/>
          </a:p>
        </p:txBody>
      </p:sp>
      <p:sp>
        <p:nvSpPr>
          <p:cNvPr id="21" name="Стрелка вправо 20"/>
          <p:cNvSpPr/>
          <p:nvPr/>
        </p:nvSpPr>
        <p:spPr>
          <a:xfrm rot="8356331">
            <a:off x="2406214" y="2649753"/>
            <a:ext cx="1942561" cy="19669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" y="170688"/>
            <a:ext cx="8774420" cy="5551932"/>
          </a:xfrm>
          <a:prstGeom prst="rect">
            <a:avLst/>
          </a:prstGeom>
        </p:spPr>
      </p:pic>
      <p:pic>
        <p:nvPicPr>
          <p:cNvPr id="3" name="Изображение 2" descr="Снимок экрана 2026-04-20 1251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525" y="2298700"/>
            <a:ext cx="302260" cy="130175"/>
          </a:xfrm>
          <a:prstGeom prst="rect">
            <a:avLst/>
          </a:prstGeom>
        </p:spPr>
      </p:pic>
      <p:pic>
        <p:nvPicPr>
          <p:cNvPr id="4" name="Изображение 3" descr="Снимок экрана 2026-04-20 1252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070" y="2245995"/>
            <a:ext cx="619125" cy="182880"/>
          </a:xfrm>
          <a:prstGeom prst="rect">
            <a:avLst/>
          </a:prstGeom>
        </p:spPr>
      </p:pic>
      <p:pic>
        <p:nvPicPr>
          <p:cNvPr id="6" name="Изображение 3" descr="Снимок экрана 2026-04-20 125217">
            <a:extLst>
              <a:ext uri="{FF2B5EF4-FFF2-40B4-BE49-F238E27FC236}">
                <a16:creationId xmlns:a16="http://schemas.microsoft.com/office/drawing/2014/main" id="{0CBEB22C-E09A-5FE0-E72E-C0196BF7F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030" y="5031063"/>
            <a:ext cx="619125" cy="1828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22034" y="1004298"/>
            <a:ext cx="7894959" cy="4849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ru-RU" sz="1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Метасоматические изменения </a:t>
            </a:r>
            <a:r>
              <a:rPr lang="ru-RU" sz="1600" kern="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гранитоидов</a:t>
            </a:r>
            <a:r>
              <a:rPr lang="ru-RU" sz="1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ЮСИ, с которыми связано медно-порфировое месторождение Шагала, относятся к серицитовому ореолу (по </a:t>
            </a:r>
            <a:r>
              <a:rPr lang="ru-RU" sz="1600" kern="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Грабежев</a:t>
            </a:r>
            <a:r>
              <a:rPr lang="ru-RU" sz="1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1992);</a:t>
            </a:r>
            <a:r>
              <a:rPr lang="en-US" sz="16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sz="1600" kern="5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ru-RU" sz="16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Рудная минерализация относится к прожилково-вкрапленному типу </a:t>
            </a:r>
            <a:r>
              <a:rPr lang="ru-RU" sz="1600" kern="5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инаиболее</a:t>
            </a:r>
            <a:r>
              <a:rPr lang="ru-RU" sz="16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развита в пределах </a:t>
            </a:r>
            <a:r>
              <a:rPr lang="ru-RU" sz="1600" kern="5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плагиогранит</a:t>
            </a:r>
            <a:r>
              <a:rPr lang="ru-RU" sz="16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-порфиров и порфировидных гранитов;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ru-RU" sz="16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Наиболее богатая минерализация меди и молибдена наблюдается в пределах прожилков В-типа;</a:t>
            </a:r>
            <a:endParaRPr lang="en-US" sz="16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ru-RU" sz="1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Медная минерализация в пределах месторождения </a:t>
            </a:r>
            <a:r>
              <a:rPr lang="ru-RU" sz="16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 основном представлена </a:t>
            </a:r>
            <a:r>
              <a:rPr lang="ru-RU" sz="1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халькопиритом, второстепенные минералы - халькозин и ковеллин</a:t>
            </a:r>
            <a:r>
              <a:rPr lang="ru-RU" sz="16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;</a:t>
            </a:r>
            <a:endParaRPr lang="en-US" sz="16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ru-RU" sz="1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 контурах ЮСИ присутствуют крупные блоки ксенолитов вмещающих пород, также несущие медную минерализацию</a:t>
            </a:r>
            <a:r>
              <a:rPr lang="ru-RU" sz="16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;</a:t>
            </a:r>
            <a:endParaRPr lang="ru-RU" sz="16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ru-RU" sz="1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Рудоносные </a:t>
            </a:r>
            <a:r>
              <a:rPr lang="ru-RU" sz="1600" kern="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плагиогранит</a:t>
            </a:r>
            <a:r>
              <a:rPr lang="ru-RU" sz="16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-порфиры</a:t>
            </a:r>
            <a:r>
              <a:rPr lang="ru-RU" sz="1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имеют возраст 371</a:t>
            </a:r>
            <a:r>
              <a:rPr lang="en-US" sz="16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,9 +-1.8</a:t>
            </a:r>
            <a:r>
              <a:rPr lang="ru-RU" sz="16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млн лет отвечающих границе </a:t>
            </a:r>
            <a:r>
              <a:rPr lang="ru-RU" sz="1600" kern="5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фран-фамен</a:t>
            </a:r>
            <a:r>
              <a:rPr lang="ru-RU" sz="16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6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D3</a:t>
            </a:r>
            <a:r>
              <a:rPr lang="ru-RU" sz="16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что характерно для МПМ в пределах Девонского ВПП.</a:t>
            </a:r>
            <a:endParaRPr lang="en-US" sz="16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8223" y="590717"/>
            <a:ext cx="60984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kern="50" dirty="0">
                <a:latin typeface="Symbol" panose="05050102010706020507" pitchFamily="2" charset="2"/>
                <a:ea typeface="SimSun" panose="02010600030101010101" pitchFamily="2" charset="-122"/>
                <a:cs typeface="Times New Roman" panose="02020603050405020304" pitchFamily="18" charset="0"/>
              </a:rPr>
              <a:t>Выводы</a:t>
            </a:r>
            <a:r>
              <a:rPr lang="ru-RU" sz="1800" b="1" kern="50" dirty="0">
                <a:effectLst/>
                <a:latin typeface="Symbol" panose="05050102010706020507" pitchFamily="2" charset="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">
            <a:extLst>
              <a:ext uri="{FF2B5EF4-FFF2-40B4-BE49-F238E27FC236}">
                <a16:creationId xmlns:a16="http://schemas.microsoft.com/office/drawing/2014/main" id="{8D7B9156-D99C-D9C5-8099-80B2AA8A0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037" y="-170544"/>
            <a:ext cx="13951950" cy="71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4"/>
          <p:cNvSpPr txBox="1"/>
          <p:nvPr/>
        </p:nvSpPr>
        <p:spPr>
          <a:xfrm>
            <a:off x="4261568" y="1498573"/>
            <a:ext cx="743966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4000" dirty="0"/>
              <a:t>Спасибо за внимание!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B98F9A-9E78-9824-3F08-AE6DB79EF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8" y="-1890724"/>
            <a:ext cx="8395853" cy="1187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4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AC0ACC-AF1F-E9B0-F965-B63857DFC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13"/>
            <a:ext cx="8687142" cy="6996476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B3E6F71-B60F-3BC9-133C-17A20117D1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881766"/>
              </p:ext>
            </p:extLst>
          </p:nvPr>
        </p:nvGraphicFramePr>
        <p:xfrm>
          <a:off x="3617841" y="3567295"/>
          <a:ext cx="8574159" cy="11239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7210">
                  <a:extLst>
                    <a:ext uri="{9D8B030D-6E8A-4147-A177-3AD203B41FA5}">
                      <a16:colId xmlns:a16="http://schemas.microsoft.com/office/drawing/2014/main" val="4072486227"/>
                    </a:ext>
                  </a:extLst>
                </a:gridCol>
                <a:gridCol w="522947">
                  <a:extLst>
                    <a:ext uri="{9D8B030D-6E8A-4147-A177-3AD203B41FA5}">
                      <a16:colId xmlns:a16="http://schemas.microsoft.com/office/drawing/2014/main" val="3626836074"/>
                    </a:ext>
                  </a:extLst>
                </a:gridCol>
                <a:gridCol w="446684">
                  <a:extLst>
                    <a:ext uri="{9D8B030D-6E8A-4147-A177-3AD203B41FA5}">
                      <a16:colId xmlns:a16="http://schemas.microsoft.com/office/drawing/2014/main" val="22503906"/>
                    </a:ext>
                  </a:extLst>
                </a:gridCol>
                <a:gridCol w="501158">
                  <a:extLst>
                    <a:ext uri="{9D8B030D-6E8A-4147-A177-3AD203B41FA5}">
                      <a16:colId xmlns:a16="http://schemas.microsoft.com/office/drawing/2014/main" val="2123480939"/>
                    </a:ext>
                  </a:extLst>
                </a:gridCol>
                <a:gridCol w="544737">
                  <a:extLst>
                    <a:ext uri="{9D8B030D-6E8A-4147-A177-3AD203B41FA5}">
                      <a16:colId xmlns:a16="http://schemas.microsoft.com/office/drawing/2014/main" val="1208990790"/>
                    </a:ext>
                  </a:extLst>
                </a:gridCol>
                <a:gridCol w="577422">
                  <a:extLst>
                    <a:ext uri="{9D8B030D-6E8A-4147-A177-3AD203B41FA5}">
                      <a16:colId xmlns:a16="http://schemas.microsoft.com/office/drawing/2014/main" val="1039603593"/>
                    </a:ext>
                  </a:extLst>
                </a:gridCol>
                <a:gridCol w="642789">
                  <a:extLst>
                    <a:ext uri="{9D8B030D-6E8A-4147-A177-3AD203B41FA5}">
                      <a16:colId xmlns:a16="http://schemas.microsoft.com/office/drawing/2014/main" val="2938538464"/>
                    </a:ext>
                  </a:extLst>
                </a:gridCol>
                <a:gridCol w="490264">
                  <a:extLst>
                    <a:ext uri="{9D8B030D-6E8A-4147-A177-3AD203B41FA5}">
                      <a16:colId xmlns:a16="http://schemas.microsoft.com/office/drawing/2014/main" val="1277394623"/>
                    </a:ext>
                  </a:extLst>
                </a:gridCol>
                <a:gridCol w="544737">
                  <a:extLst>
                    <a:ext uri="{9D8B030D-6E8A-4147-A177-3AD203B41FA5}">
                      <a16:colId xmlns:a16="http://schemas.microsoft.com/office/drawing/2014/main" val="1865484599"/>
                    </a:ext>
                  </a:extLst>
                </a:gridCol>
                <a:gridCol w="512052">
                  <a:extLst>
                    <a:ext uri="{9D8B030D-6E8A-4147-A177-3AD203B41FA5}">
                      <a16:colId xmlns:a16="http://schemas.microsoft.com/office/drawing/2014/main" val="2771727535"/>
                    </a:ext>
                  </a:extLst>
                </a:gridCol>
                <a:gridCol w="577422">
                  <a:extLst>
                    <a:ext uri="{9D8B030D-6E8A-4147-A177-3AD203B41FA5}">
                      <a16:colId xmlns:a16="http://schemas.microsoft.com/office/drawing/2014/main" val="2018011948"/>
                    </a:ext>
                  </a:extLst>
                </a:gridCol>
                <a:gridCol w="522947">
                  <a:extLst>
                    <a:ext uri="{9D8B030D-6E8A-4147-A177-3AD203B41FA5}">
                      <a16:colId xmlns:a16="http://schemas.microsoft.com/office/drawing/2014/main" val="2071553770"/>
                    </a:ext>
                  </a:extLst>
                </a:gridCol>
                <a:gridCol w="653685">
                  <a:extLst>
                    <a:ext uri="{9D8B030D-6E8A-4147-A177-3AD203B41FA5}">
                      <a16:colId xmlns:a16="http://schemas.microsoft.com/office/drawing/2014/main" val="360008455"/>
                    </a:ext>
                  </a:extLst>
                </a:gridCol>
                <a:gridCol w="610105">
                  <a:extLst>
                    <a:ext uri="{9D8B030D-6E8A-4147-A177-3AD203B41FA5}">
                      <a16:colId xmlns:a16="http://schemas.microsoft.com/office/drawing/2014/main" val="1117008628"/>
                    </a:ext>
                  </a:extLst>
                </a:gridCol>
              </a:tblGrid>
              <a:tr h="1557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200" u="none" strike="noStrike" dirty="0">
                          <a:effectLst/>
                        </a:rPr>
                        <a:t>ROCKTYPE</a:t>
                      </a:r>
                      <a:endParaRPr lang="en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200" u="none" strike="noStrike" dirty="0">
                          <a:effectLst/>
                        </a:rPr>
                        <a:t>SiO2</a:t>
                      </a:r>
                      <a:endParaRPr lang="en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200" u="none" strike="noStrike">
                          <a:effectLst/>
                        </a:rPr>
                        <a:t>Ti</a:t>
                      </a:r>
                      <a:r>
                        <a:rPr lang="ru-RU" sz="1200" u="none" strike="noStrike">
                          <a:effectLst/>
                        </a:rPr>
                        <a:t>О2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200" u="none" strike="noStrike">
                          <a:effectLst/>
                        </a:rPr>
                        <a:t>Al2O3</a:t>
                      </a:r>
                      <a:endParaRPr lang="en" sz="12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200" u="none" strike="noStrike">
                          <a:effectLst/>
                        </a:rPr>
                        <a:t>Fe2O3</a:t>
                      </a:r>
                      <a:endParaRPr lang="en" sz="12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200" u="none" strike="noStrike">
                          <a:effectLst/>
                        </a:rPr>
                        <a:t>FeO</a:t>
                      </a:r>
                      <a:endParaRPr lang="en" sz="12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200" u="none" strike="noStrike">
                          <a:effectLst/>
                        </a:rPr>
                        <a:t>MnO</a:t>
                      </a:r>
                      <a:endParaRPr lang="en" sz="12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200" u="none" strike="noStrike">
                          <a:effectLst/>
                        </a:rPr>
                        <a:t>MgO</a:t>
                      </a:r>
                      <a:endParaRPr lang="en" sz="12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200" u="none" strike="noStrike">
                          <a:effectLst/>
                        </a:rPr>
                        <a:t>CaO</a:t>
                      </a:r>
                      <a:endParaRPr lang="en" sz="12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200" u="none" strike="noStrike">
                          <a:effectLst/>
                        </a:rPr>
                        <a:t>Na2O</a:t>
                      </a:r>
                      <a:endParaRPr lang="en" sz="12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200" u="none" strike="noStrike">
                          <a:effectLst/>
                        </a:rPr>
                        <a:t>K2O</a:t>
                      </a:r>
                      <a:endParaRPr lang="en" sz="12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200" u="none" strike="noStrike">
                          <a:effectLst/>
                        </a:rPr>
                        <a:t>P2O5</a:t>
                      </a:r>
                      <a:endParaRPr lang="en" sz="12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200" u="none" strike="noStrike">
                          <a:effectLst/>
                        </a:rPr>
                        <a:t>LOI</a:t>
                      </a:r>
                      <a:endParaRPr lang="en" sz="12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200" u="none" strike="noStrike">
                          <a:effectLst/>
                        </a:rPr>
                        <a:t>Cymm</a:t>
                      </a:r>
                      <a:endParaRPr lang="en" sz="12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6272927"/>
                  </a:ext>
                </a:extLst>
              </a:tr>
              <a:tr h="1557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200" u="none" strike="noStrike" dirty="0">
                          <a:effectLst/>
                        </a:rPr>
                        <a:t>main Pl-gr-</a:t>
                      </a:r>
                      <a:r>
                        <a:rPr lang="en" sz="1200" u="none" strike="noStrike" dirty="0" err="1">
                          <a:effectLst/>
                        </a:rPr>
                        <a:t>porf</a:t>
                      </a:r>
                      <a:endParaRPr lang="en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69.99</a:t>
                      </a:r>
                      <a:endParaRPr lang="ru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0.32</a:t>
                      </a:r>
                      <a:endParaRPr lang="ru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15.04</a:t>
                      </a:r>
                      <a:endParaRPr lang="ru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1.72</a:t>
                      </a:r>
                      <a:endParaRPr lang="ru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0.47</a:t>
                      </a:r>
                      <a:endParaRPr lang="ru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0.11</a:t>
                      </a:r>
                      <a:endParaRPr lang="ru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1.05</a:t>
                      </a:r>
                      <a:endParaRPr lang="ru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1.91</a:t>
                      </a:r>
                      <a:endParaRPr lang="ru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5.67</a:t>
                      </a:r>
                      <a:endParaRPr lang="ru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1.73</a:t>
                      </a:r>
                      <a:endParaRPr lang="ru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0.08</a:t>
                      </a:r>
                      <a:endParaRPr lang="ru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1.39</a:t>
                      </a:r>
                      <a:endParaRPr lang="ru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100.03</a:t>
                      </a:r>
                      <a:endParaRPr lang="ru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3890515"/>
                  </a:ext>
                </a:extLst>
              </a:tr>
              <a:tr h="1557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200" u="none" strike="noStrike">
                          <a:effectLst/>
                        </a:rPr>
                        <a:t>altered Pl-gr-porf</a:t>
                      </a:r>
                      <a:endParaRPr lang="en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66.57</a:t>
                      </a:r>
                      <a:endParaRPr lang="ru-US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0.36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15.65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0.88</a:t>
                      </a:r>
                      <a:endParaRPr lang="ru-US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3.31</a:t>
                      </a:r>
                      <a:endParaRPr lang="ru-US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0.08</a:t>
                      </a:r>
                      <a:endParaRPr lang="ru-US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1.48</a:t>
                      </a:r>
                      <a:endParaRPr lang="ru-US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2.06</a:t>
                      </a:r>
                      <a:endParaRPr lang="ru-US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4.19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2.48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0.09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2.16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99.92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977791"/>
                  </a:ext>
                </a:extLst>
              </a:tr>
              <a:tr h="1557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200" u="none" strike="noStrike">
                          <a:effectLst/>
                        </a:rPr>
                        <a:t>poorf gr</a:t>
                      </a:r>
                      <a:endParaRPr lang="en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69.95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0.32</a:t>
                      </a:r>
                      <a:endParaRPr lang="ru-US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14.96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1.42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0.77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0.05</a:t>
                      </a:r>
                      <a:endParaRPr lang="ru-US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1.21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1.64</a:t>
                      </a:r>
                      <a:endParaRPr lang="ru-US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5.49</a:t>
                      </a:r>
                      <a:endParaRPr lang="ru-US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1.56</a:t>
                      </a:r>
                      <a:endParaRPr lang="ru-US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0.15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1.81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99.59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762947"/>
                  </a:ext>
                </a:extLst>
              </a:tr>
              <a:tr h="1557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200" u="none" strike="noStrike">
                          <a:effectLst/>
                        </a:rPr>
                        <a:t>pl-gr-porf dikes</a:t>
                      </a:r>
                      <a:endParaRPr lang="en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68.12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0.47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13.70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2.80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1.63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0.10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1.73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2.91</a:t>
                      </a:r>
                      <a:endParaRPr lang="ru-US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3.88</a:t>
                      </a:r>
                      <a:endParaRPr lang="ru-US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1.87</a:t>
                      </a:r>
                      <a:endParaRPr lang="ru-US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0.16</a:t>
                      </a:r>
                      <a:endParaRPr lang="ru-US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2.08</a:t>
                      </a:r>
                      <a:endParaRPr lang="ru-US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100.00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459509"/>
                  </a:ext>
                </a:extLst>
              </a:tr>
              <a:tr h="1557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200" u="none" strike="noStrike">
                          <a:effectLst/>
                        </a:rPr>
                        <a:t>alt pl-gr-porf dikes</a:t>
                      </a:r>
                      <a:endParaRPr lang="en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69.25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0.32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14.51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1.83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2.19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0.06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0.73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1.30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5.54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>
                          <a:effectLst/>
                        </a:rPr>
                        <a:t>1.71</a:t>
                      </a:r>
                      <a:endParaRPr lang="ru-U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0.08</a:t>
                      </a:r>
                      <a:endParaRPr lang="ru-US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1.68</a:t>
                      </a:r>
                      <a:endParaRPr lang="ru-US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US" sz="1200" u="none" strike="noStrike" dirty="0">
                          <a:effectLst/>
                        </a:rPr>
                        <a:t>97.46</a:t>
                      </a:r>
                      <a:endParaRPr lang="ru-US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9" marR="4449" marT="44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545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7668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5CC1C-27B2-1BEE-4F73-1F1027FE3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41D8B4-8027-F891-13A6-41CE5C515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08" y="0"/>
            <a:ext cx="3997650" cy="28374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83C677-615B-D472-B245-DDB72005F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17" y="3026332"/>
            <a:ext cx="3877031" cy="2940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91E6B2-6887-C16A-4C13-EE7BDBFD0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700" y="3627000"/>
            <a:ext cx="6756435" cy="26823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D96215-EC8A-B256-4C85-EB874561B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558" y="457200"/>
            <a:ext cx="4623683" cy="23090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C682B26-A5CD-BDFB-69CA-474AEFCEC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7707" y="161469"/>
            <a:ext cx="3115110" cy="326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28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76734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064" y="3301912"/>
            <a:ext cx="4976936" cy="3556088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3790411" y="5451249"/>
            <a:ext cx="381540" cy="42635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FF00"/>
              </a:highligh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93603" y="5387295"/>
            <a:ext cx="1060450" cy="277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Shagala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0251535" y="5174116"/>
            <a:ext cx="120650" cy="12382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FF00"/>
              </a:highligh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73785" y="5174116"/>
            <a:ext cx="1060450" cy="277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Shagala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92" y="100289"/>
            <a:ext cx="9279369" cy="6491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221" y="6114360"/>
            <a:ext cx="815558" cy="147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8331" y="3078480"/>
            <a:ext cx="3106269" cy="37795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92" y="100289"/>
            <a:ext cx="9279369" cy="64910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429" y="3386229"/>
            <a:ext cx="2669770" cy="34245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429" y="3386229"/>
            <a:ext cx="2675057" cy="3424573"/>
          </a:xfrm>
          <a:prstGeom prst="rect">
            <a:avLst/>
          </a:prstGeom>
        </p:spPr>
      </p:pic>
      <p:cxnSp>
        <p:nvCxnSpPr>
          <p:cNvPr id="5" name="Прямая со стрелкой 4"/>
          <p:cNvCxnSpPr>
            <a:stCxn id="6" idx="1"/>
          </p:cNvCxnSpPr>
          <p:nvPr/>
        </p:nvCxnSpPr>
        <p:spPr>
          <a:xfrm flipH="1" flipV="1">
            <a:off x="3869977" y="3787386"/>
            <a:ext cx="3676452" cy="13111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8221" y="6114360"/>
            <a:ext cx="815558" cy="1470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92" y="100289"/>
            <a:ext cx="9279369" cy="6491012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 flipV="1">
            <a:off x="1710144" y="1881606"/>
            <a:ext cx="5836285" cy="31711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429" y="3386228"/>
            <a:ext cx="2680296" cy="34245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8221" y="6120710"/>
            <a:ext cx="815558" cy="147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8221" y="6127060"/>
            <a:ext cx="815558" cy="1470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92" y="100289"/>
            <a:ext cx="9279369" cy="64910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429" y="3386229"/>
            <a:ext cx="2669770" cy="3424574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3120759" y="4212139"/>
            <a:ext cx="4425670" cy="8863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8221" y="6114360"/>
            <a:ext cx="815558" cy="1470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92" y="100289"/>
            <a:ext cx="9279369" cy="6491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221" y="6114360"/>
            <a:ext cx="815558" cy="1470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9653" y="3753753"/>
            <a:ext cx="1902347" cy="31042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5796" y="3753754"/>
            <a:ext cx="1745275" cy="31042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4867" y="3753755"/>
            <a:ext cx="2077581" cy="31042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9" y="2972"/>
            <a:ext cx="7259206" cy="570548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4259642" y="3233969"/>
            <a:ext cx="120650" cy="123825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FF00"/>
              </a:highligh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199317" y="3095855"/>
            <a:ext cx="120650" cy="123825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FF00"/>
              </a:highligh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544723" y="3560199"/>
            <a:ext cx="120650" cy="123825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FF00"/>
              </a:highligh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985004" y="3436374"/>
            <a:ext cx="120650" cy="123825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FF00"/>
              </a:highligh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100891" y="3645924"/>
            <a:ext cx="120650" cy="123825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FF00"/>
              </a:highligh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557966" y="4191230"/>
            <a:ext cx="120650" cy="123825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FF00"/>
              </a:highlight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322222" y="3974536"/>
            <a:ext cx="120650" cy="123825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FF00"/>
              </a:highligh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536072" y="1938452"/>
            <a:ext cx="120650" cy="123825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FF00"/>
              </a:highlight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807660" y="2252777"/>
            <a:ext cx="120650" cy="123825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FF00"/>
              </a:highlight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507622" y="1357427"/>
            <a:ext cx="120650" cy="123825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FF00"/>
              </a:highlight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687010" y="1233602"/>
            <a:ext cx="120650" cy="123825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FF00"/>
              </a:highlight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766715" y="492976"/>
            <a:ext cx="120650" cy="123825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FF00"/>
              </a:highlight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586539" y="721576"/>
            <a:ext cx="120650" cy="123825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FF00"/>
              </a:highlight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415422" y="845401"/>
            <a:ext cx="120650" cy="123825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FF00"/>
              </a:highlight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058235" y="431063"/>
            <a:ext cx="120650" cy="123825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FF00"/>
              </a:highlight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762124" y="1400289"/>
            <a:ext cx="120650" cy="123825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FF00"/>
              </a:highlight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672430" y="1276464"/>
            <a:ext cx="120650" cy="123825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FF00"/>
              </a:highlight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201572" y="4635614"/>
            <a:ext cx="120650" cy="12382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FF00"/>
              </a:highlight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634" y="-28362"/>
            <a:ext cx="6345133" cy="418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75295" y="4500324"/>
            <a:ext cx="1536255" cy="295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403" y="5208022"/>
            <a:ext cx="1687322" cy="161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8405" y="4975048"/>
            <a:ext cx="2154474" cy="142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286" y="4607834"/>
            <a:ext cx="1959245" cy="216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046" y="431063"/>
            <a:ext cx="2949844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69B05BBD-26AF-2549-58F8-0C2749CC5258}"/>
              </a:ext>
            </a:extLst>
          </p:cNvPr>
          <p:cNvSpPr/>
          <p:nvPr/>
        </p:nvSpPr>
        <p:spPr>
          <a:xfrm>
            <a:off x="309425" y="5916646"/>
            <a:ext cx="328613" cy="324682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FF00"/>
              </a:highlight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83BB0F5-65FC-C147-9FC4-2D13893E7985}"/>
              </a:ext>
            </a:extLst>
          </p:cNvPr>
          <p:cNvSpPr/>
          <p:nvPr/>
        </p:nvSpPr>
        <p:spPr>
          <a:xfrm>
            <a:off x="310190" y="6398294"/>
            <a:ext cx="328614" cy="32468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FF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CBAF42-F42D-D897-6216-873BDFC85BD6}"/>
              </a:ext>
            </a:extLst>
          </p:cNvPr>
          <p:cNvSpPr txBox="1"/>
          <p:nvPr/>
        </p:nvSpPr>
        <p:spPr>
          <a:xfrm>
            <a:off x="638038" y="6407171"/>
            <a:ext cx="36263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Медно-порфировые месторождения Девонского возраста</a:t>
            </a:r>
            <a:endParaRPr lang="ru-US" sz="1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F2ECD3-C194-2C39-802C-6285CD495FCD}"/>
              </a:ext>
            </a:extLst>
          </p:cNvPr>
          <p:cNvSpPr txBox="1"/>
          <p:nvPr/>
        </p:nvSpPr>
        <p:spPr>
          <a:xfrm>
            <a:off x="641728" y="5925824"/>
            <a:ext cx="3732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Медно-порфировые месторождения Карбонового возраста</a:t>
            </a:r>
            <a:endParaRPr lang="ru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397</TotalTime>
  <Words>2193</Words>
  <Application>Microsoft Macintosh PowerPoint</Application>
  <PresentationFormat>Широкоэкранный</PresentationFormat>
  <Paragraphs>295</Paragraphs>
  <Slides>26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Symbol</vt:lpstr>
      <vt:lpstr>Times New Roman</vt:lpstr>
      <vt:lpstr>Trebuchet MS</vt:lpstr>
      <vt:lpstr>Wingdings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mac</cp:lastModifiedBy>
  <cp:revision>73</cp:revision>
  <dcterms:created xsi:type="dcterms:W3CDTF">2026-04-06T05:24:00Z</dcterms:created>
  <dcterms:modified xsi:type="dcterms:W3CDTF">2026-04-21T09:18:52Z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F8B40E62A2E444A68421F19AD70DB657_12</vt:lpwstr>
  </property>
  <property fmtid="{D5CDD505-2E9C-101B-9397-08002B2CF9AE}" pid="3" name="KSOProductBuildVer">
    <vt:lpwstr>1049-12.2.0.23196</vt:lpwstr>
  </property>
</Properties>
</file>