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71" r:id="rId3"/>
    <p:sldId id="269" r:id="rId4"/>
    <p:sldId id="260" r:id="rId5"/>
    <p:sldId id="259" r:id="rId6"/>
    <p:sldId id="261" r:id="rId7"/>
    <p:sldId id="270" r:id="rId8"/>
    <p:sldId id="263" r:id="rId9"/>
    <p:sldId id="268" r:id="rId10"/>
    <p:sldId id="266" r:id="rId11"/>
    <p:sldId id="265" r:id="rId12"/>
    <p:sldId id="272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 showGuides="1">
      <p:cViewPr>
        <p:scale>
          <a:sx n="110" d="100"/>
          <a:sy n="110" d="100"/>
        </p:scale>
        <p:origin x="51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886F0-D4A6-4A3F-8EDC-D6DA4AC627A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3F8F4-CEDB-42EB-93D4-59F59249D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0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3F8F4-CEDB-42EB-93D4-59F59249DB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4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3F8F4-CEDB-42EB-93D4-59F59249DB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5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4C0CE-61F1-F859-050A-3C85457CF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F9B058-BE8C-D767-087B-0F9E37AC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7A4AA-D092-1C56-8904-F6B4B217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CF4B-7492-4D5C-8E42-C0EBC6616A96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70171B-1A99-41B6-CE18-AB9EE925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580F7-620B-A40C-DE3F-D0A2F439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0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CE630-7FE4-AEFB-56A4-D4B1A0D7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5F219C-37C0-7306-7008-F6ADBFEF7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D3EA2-ECD8-EE08-1434-611EEB3B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CF00-DEDF-4146-A055-B0C9B01C3C7A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FDD40-0DEE-51BB-757E-13D46805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45BE07-77D6-0F46-8C78-1D173105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550DBA-47A4-BE7B-3020-2974B42B4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BC7974-588F-D662-AEF6-314D72C10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AE1037-B666-226C-C800-FAC92322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9AFF-CB14-4A1E-A241-5E9063D992C7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8D3A0-52F0-3ABF-97D9-16D2EDB9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460CB-D4C5-6D3D-1D09-F7B08AFB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3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2CBF6-BFBB-FF9A-EB6A-B4DF8E3D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7FCBA8-C933-0EC6-07E4-5BFCE232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C8D737-776D-0759-7499-9A7A6FC2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4A4A-F213-4DAB-AC89-66B3E995AEED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4C77-50CD-C48A-934C-038C1AC3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BF4B3-EFD1-650F-3FBB-0BCCBDEF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6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85A36-829C-ACC4-8C66-62DDA0ED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91C510-DA93-87CC-EDCA-D1A906FF0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1EA0E-9BEA-C057-57B2-70BDB37A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5EA3-3EF0-456F-86F0-EF33E23509D8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77728-DB21-30F3-B47B-29776807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D517E-28D5-9395-4D1C-0BD7DB69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4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E1A70-5F7B-39B7-ACFA-9151FEBE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2AC77D-DCF3-86AB-E64A-51A9AF541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8992C9-2C2D-DE90-87F5-5C4522407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A65352-0D3A-0601-C7D3-CA35ADD5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D068-850D-456D-AD8E-C04BC0EBA9C8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5D88FB-476B-AAB0-4C7C-57408DB4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4EDEED-BCAE-2ABD-FD27-3E8278E2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67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49557-2A81-D248-B722-DE2507D6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DB6915-A2DC-482E-F3EA-C45EB231A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44A286-C1AC-7A14-965A-023C1912F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35B731-41F4-8D26-9676-F985DB497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85C03B-660F-735E-54B3-DFDE7324B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ED94F8-1ACC-9CB3-3DDF-C5578B66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2B29-0FDA-4EB3-9C52-FB63649F90A7}" type="datetime1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CD77C9-6ABA-2487-77DE-CDA0EF40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7E877D-62A2-8FB4-E73C-763CAE62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9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5B655-C28A-623B-6A15-FB0C5622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012D7C-AB0F-B2A3-02C8-A79C5702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C98F2-248C-429B-AF39-A8EA047F813A}" type="datetime1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CAE6E4-78C5-171D-4398-07432B8B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22D179-64E3-BA29-55E1-499F5CD5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4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A5D1EB-17B1-C6B8-40DB-EC7C7F37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7188-AD0F-44E1-A900-5102E8B8C61D}" type="datetime1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E099D4-5B85-4F62-178F-36D40F55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D68F5A-1B4F-C2D9-F596-2C34053A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5558-81AE-91D4-752F-457B00DD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09B80-3231-17CE-D3D8-2F3D550E6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A18D1F-0E1E-E3C3-9008-EFE4118DC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EC2D16-DAAF-F742-26FE-6CDFEC88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F507-B38E-4FD3-A22A-B6CF0A7A6FED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FDC9A2-22EC-117A-5E93-0E01AA0C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52FCE-7CA4-271C-0DDC-05EFEC07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94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F1B94-DB94-3C09-A0F1-C8DA9A0F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BC10AD-1AD7-EFB4-64A7-4CDEEE2B9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87A815-5E2E-D941-C56F-F0321BBA8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0896F0-147C-D437-FCCC-34D67509C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5DC1-1735-4FC5-8C84-7E083C2E8492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6A3811-0451-65BB-8BD6-555C321F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0FA55-02E0-3F9C-2FFC-3CACD4A8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20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BFDB6-890D-EE9F-0D49-E444435A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BA7B7D-3723-E186-B5B7-0C72DE897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191609-C05A-5865-F75D-A1FD09CEA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A47C3-10EA-406E-9369-A130869F46D8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EE49A-1A1E-F702-28B8-BCC97168E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CF877-5A72-45AC-CB06-6D53D12BF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9AC5-8020-4498-A627-926B86E3A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5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valeriia.zh.rock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FE9641-D160-72B4-DA5C-354313CA0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88" y="284655"/>
            <a:ext cx="1424659" cy="10610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49A47C-1FD2-3D5F-3200-E80277BEB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36" y="5314785"/>
            <a:ext cx="1399595" cy="1483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87556B-BCC1-B669-1245-C73E6B6FA48B}"/>
              </a:ext>
            </a:extLst>
          </p:cNvPr>
          <p:cNvSpPr txBox="1"/>
          <p:nvPr/>
        </p:nvSpPr>
        <p:spPr>
          <a:xfrm>
            <a:off x="1414272" y="394125"/>
            <a:ext cx="9363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XXXII МОЛОДЕЖНАЯ НАУЧНАЯ ШКОЛА </a:t>
            </a:r>
            <a:b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ИМ. ПРОФ. В.В. ЗАЙКОВА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«Металлогения древних и современных океанов-2026.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элементы: минералого-геохимические и цифровые модели»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C542E-9FC2-FD89-E370-1FCA949D1D84}"/>
              </a:ext>
            </a:extLst>
          </p:cNvPr>
          <p:cNvSpPr txBox="1"/>
          <p:nvPr/>
        </p:nvSpPr>
        <p:spPr>
          <a:xfrm>
            <a:off x="1053846" y="2558365"/>
            <a:ext cx="10275570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Средне-кислый интрузивный магматизм </a:t>
            </a:r>
          </a:p>
          <a:p>
            <a:pPr algn="ctr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Чингиз-</a:t>
            </a:r>
            <a:r>
              <a:rPr lang="ru-RU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Тарабагатйской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области: </a:t>
            </a:r>
          </a:p>
          <a:p>
            <a:pPr algn="ctr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геохимические особенности и рудоносность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B3C24-941B-7DBF-4EF5-DB4C98E937D5}"/>
              </a:ext>
            </a:extLst>
          </p:cNvPr>
          <p:cNvSpPr txBox="1"/>
          <p:nvPr/>
        </p:nvSpPr>
        <p:spPr>
          <a:xfrm>
            <a:off x="5871410" y="5341944"/>
            <a:ext cx="6193254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  <a:buNone/>
            </a:pPr>
            <a:r>
              <a:rPr lang="ru-RU" sz="1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Жданова В.С.</a:t>
            </a:r>
            <a:r>
              <a:rPr lang="ru-RU" sz="1400" b="1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Козин А.К.</a:t>
            </a:r>
            <a:r>
              <a:rPr lang="ru-RU" sz="1400" b="1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b="1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Конопелько Д.Л.</a:t>
            </a:r>
            <a:r>
              <a:rPr lang="ru-RU" sz="1400" b="1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Алиев Э.Ш.</a:t>
            </a:r>
            <a:r>
              <a:rPr lang="ru-RU" sz="1400" b="1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Стахеев С.Н.</a:t>
            </a:r>
            <a:r>
              <a:rPr lang="ru-RU" sz="1400" b="1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4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800"/>
              </a:spcAft>
              <a:buNone/>
            </a:pP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Южно-Уральский федеральный научный центр минералогии </a:t>
            </a:r>
          </a:p>
          <a:p>
            <a:pPr algn="r">
              <a:spcAft>
                <a:spcPts val="800"/>
              </a:spcAft>
              <a:buNone/>
            </a:pP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геоэкологии </a:t>
            </a:r>
            <a:r>
              <a:rPr lang="ru-RU" sz="1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</a:t>
            </a: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РАН, </a:t>
            </a:r>
            <a:r>
              <a:rPr lang="ru-RU" sz="1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Миаcс</a:t>
            </a: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Россия; </a:t>
            </a:r>
            <a:r>
              <a:rPr lang="en-US" sz="1200" i="1" u="sng" kern="10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valeriia</a:t>
            </a:r>
            <a:r>
              <a:rPr lang="ru-RU" sz="1200" i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200" i="1" u="sng" kern="10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zh</a:t>
            </a:r>
            <a:r>
              <a:rPr lang="ru-RU" sz="1200" i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200" i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rock</a:t>
            </a:r>
            <a:r>
              <a:rPr lang="ru-RU" sz="1200" i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sz="1200" i="1" u="sng" kern="10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gmail</a:t>
            </a:r>
            <a:r>
              <a:rPr lang="ru-RU" sz="1200" i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200" i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</a:t>
            </a:r>
            <a:endParaRPr lang="ru-RU" sz="12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800"/>
              </a:spcAft>
              <a:buNone/>
            </a:pP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– Санкт-Петербургский государственный университет, Санкт-Петербург, Россия; </a:t>
            </a:r>
          </a:p>
          <a:p>
            <a:pPr algn="r">
              <a:spcAft>
                <a:spcPts val="800"/>
              </a:spcAft>
              <a:buNone/>
            </a:pPr>
            <a:r>
              <a:rPr lang="en-US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–“EA Minerals” LTD, </a:t>
            </a: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Казахстан;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– TOO "M&amp;H Explorations", </a:t>
            </a:r>
            <a:r>
              <a:rPr lang="ru-RU" sz="1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2088833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FEC75-74D7-4EF8-FC5F-65A3FF6D0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41" y="332641"/>
            <a:ext cx="6181236" cy="4487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D1F85-B0EC-8639-DA8D-1F59B29D5D12}"/>
              </a:ext>
            </a:extLst>
          </p:cNvPr>
          <p:cNvSpPr txBox="1"/>
          <p:nvPr/>
        </p:nvSpPr>
        <p:spPr>
          <a:xfrm>
            <a:off x="6383382" y="5182351"/>
            <a:ext cx="5491843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Интрузивные массивы в пределах Чингиз-Тарбагатайской тектонической зоны имеют перспективы для обнаружения рудоносных медно-порфировых систем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A264883-D66F-77DD-A696-90E2D0A0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10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D5604E-6ED0-8A83-E8E1-CC01E9FC8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3" y="345179"/>
            <a:ext cx="4354068" cy="3083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E84E40-4459-563A-68DB-9415D678E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8" y="3671196"/>
            <a:ext cx="4241993" cy="3050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4217FF-A496-398C-C0DF-3A9F82864363}"/>
              </a:ext>
            </a:extLst>
          </p:cNvPr>
          <p:cNvSpPr txBox="1"/>
          <p:nvPr/>
        </p:nvSpPr>
        <p:spPr>
          <a:xfrm>
            <a:off x="5920957" y="4819699"/>
            <a:ext cx="5954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(В основе диаграмма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Seedorff E., 2005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8258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BDC69-EB4F-847D-123B-19205EE0F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72" y="129327"/>
            <a:ext cx="5132163" cy="44284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123AC-DEA6-507B-B4CF-3E6A46CCD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5" y="87949"/>
            <a:ext cx="5538598" cy="2895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75AB75-7A4B-12F1-72C4-3E422E8B5DBC}"/>
              </a:ext>
            </a:extLst>
          </p:cNvPr>
          <p:cNvSpPr txBox="1"/>
          <p:nvPr/>
        </p:nvSpPr>
        <p:spPr>
          <a:xfrm>
            <a:off x="4953382" y="4964043"/>
            <a:ext cx="6810373" cy="1720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Порфировидные </a:t>
            </a:r>
            <a:r>
              <a:rPr kumimoji="0" lang="ru-RU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гранитоиды</a:t>
            </a: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малых интрузивных тел </a:t>
            </a: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массивы по р. Кусак) по своим геохимическим параметрам соответствуют порфировым системам с золото-медным оруденением. Высокую перспективность по геохимическим характеристикам изученных гранитов также демонстрируют небольшие гранитные массивы г. </a:t>
            </a:r>
            <a:r>
              <a:rPr kumimoji="0" lang="ru-RU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Докенжал</a:t>
            </a: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Вокруг крупного массива предшественниками показана значительная зона </a:t>
            </a:r>
            <a:r>
              <a:rPr kumimoji="0" lang="ru-RU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вторичнокварцитовых</a:t>
            </a: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изменений вмещающих вулканогенно-осадочных пород верхнего ордовика.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AED762-9B97-5C09-AD30-D88201936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" y="3140327"/>
            <a:ext cx="4518747" cy="331033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0A8168-A205-3ACF-10F0-3D8C4BD15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5"/>
          <a:stretch>
            <a:fillRect/>
          </a:stretch>
        </p:blipFill>
        <p:spPr>
          <a:xfrm>
            <a:off x="4793979" y="3262376"/>
            <a:ext cx="2178321" cy="12954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07E913-6E87-9819-623A-E58C93FE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11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B1464-CAB3-DDF7-B820-66313E8FD628}"/>
              </a:ext>
            </a:extLst>
          </p:cNvPr>
          <p:cNvSpPr txBox="1"/>
          <p:nvPr/>
        </p:nvSpPr>
        <p:spPr>
          <a:xfrm>
            <a:off x="4515872" y="2777292"/>
            <a:ext cx="18840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05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Plotinskaya</a:t>
            </a:r>
            <a:r>
              <a:rPr lang="ru-RU" sz="10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ru-RU" sz="10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0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</a:t>
            </a:r>
            <a:r>
              <a:rPr lang="ru-RU" sz="105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2017</a:t>
            </a:r>
            <a:r>
              <a:rPr lang="ru-RU" sz="105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E8147-9FD4-AEF4-812E-A9B60391646E}"/>
              </a:ext>
            </a:extLst>
          </p:cNvPr>
          <p:cNvSpPr txBox="1"/>
          <p:nvPr/>
        </p:nvSpPr>
        <p:spPr>
          <a:xfrm>
            <a:off x="6338525" y="4528719"/>
            <a:ext cx="6810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 основе диаграмма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Loucks R.R. </a:t>
            </a:r>
            <a:b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Distinctive composition of copper-ore-forming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arcmagmas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4B858-8D1E-F58E-6EFC-5FB9BCD9E25B}"/>
              </a:ext>
            </a:extLst>
          </p:cNvPr>
          <p:cNvSpPr txBox="1"/>
          <p:nvPr/>
        </p:nvSpPr>
        <p:spPr>
          <a:xfrm>
            <a:off x="-803410" y="6468889"/>
            <a:ext cx="68103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 основе диаграмма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Zarasvandi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24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89EB46-2D0D-5F1F-4BFC-022F3F9D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12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09A572-3E3B-45CE-C1CD-7F6E953F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19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37E40-08A3-3E85-B588-783E68C9A685}"/>
              </a:ext>
            </a:extLst>
          </p:cNvPr>
          <p:cNvSpPr txBox="1"/>
          <p:nvPr/>
        </p:nvSpPr>
        <p:spPr>
          <a:xfrm>
            <a:off x="9204960" y="148046"/>
            <a:ext cx="2987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kern="100" dirty="0"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8119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3D158-E3F0-0241-D170-C5E300273E0B}"/>
              </a:ext>
            </a:extLst>
          </p:cNvPr>
          <p:cNvSpPr txBox="1"/>
          <p:nvPr/>
        </p:nvSpPr>
        <p:spPr>
          <a:xfrm>
            <a:off x="228600" y="0"/>
            <a:ext cx="11585448" cy="660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/>
              <a:t>Литература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ru-RU" dirty="0"/>
              <a:t>1.	Геологическая карта СССР. Масштаб 1:200 000. Лист </a:t>
            </a:r>
            <a:r>
              <a:rPr lang="en-US" dirty="0"/>
              <a:t>L-44-IV (</a:t>
            </a:r>
            <a:r>
              <a:rPr lang="ru-RU" dirty="0"/>
              <a:t>Ново-Троицкое). Серия Тарбагатая / Голышев С.Н., </a:t>
            </a:r>
            <a:r>
              <a:rPr lang="ru-RU" dirty="0" err="1"/>
              <a:t>Ленивцева</a:t>
            </a:r>
            <a:r>
              <a:rPr lang="ru-RU" dirty="0"/>
              <a:t> А.В., </a:t>
            </a:r>
            <a:r>
              <a:rPr lang="ru-RU" dirty="0" err="1"/>
              <a:t>Твердислов</a:t>
            </a:r>
            <a:r>
              <a:rPr lang="ru-RU" dirty="0"/>
              <a:t> Ю.А., Пятенко И.К. – М.: </a:t>
            </a:r>
            <a:r>
              <a:rPr lang="ru-RU" dirty="0" err="1"/>
              <a:t>Госгеолтехиздат</a:t>
            </a:r>
            <a:r>
              <a:rPr lang="ru-RU" dirty="0"/>
              <a:t>, 1959. 99 с. 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ru-RU" dirty="0"/>
              <a:t>2.	Геологическая карта СССР. Масштаб 1:200 000. Лист </a:t>
            </a:r>
            <a:r>
              <a:rPr lang="en-US" dirty="0"/>
              <a:t>L-44-X (</a:t>
            </a:r>
            <a:r>
              <a:rPr lang="ru-RU" dirty="0"/>
              <a:t>Урджар). Серия Чингиз-Саурская / Ред. Маркова Н.Г. – М.: </a:t>
            </a:r>
            <a:r>
              <a:rPr lang="ru-RU" dirty="0" err="1"/>
              <a:t>Госгеолтехиздат</a:t>
            </a:r>
            <a:r>
              <a:rPr lang="ru-RU" dirty="0"/>
              <a:t>, 1961. 79 с. 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ru-RU" dirty="0"/>
              <a:t>3.	Геологическая карта СССР. Масштаб 1:200 000. Лист </a:t>
            </a:r>
            <a:r>
              <a:rPr lang="en-US" dirty="0"/>
              <a:t>M-44-XXXIII. </a:t>
            </a:r>
            <a:r>
              <a:rPr lang="ru-RU" dirty="0"/>
              <a:t>Серия Чингиз-Саурская / Ред. </a:t>
            </a:r>
            <a:r>
              <a:rPr lang="ru-RU" dirty="0" err="1"/>
              <a:t>Борукаев</a:t>
            </a:r>
            <a:r>
              <a:rPr lang="ru-RU" dirty="0"/>
              <a:t> Р.А. – М.: </a:t>
            </a:r>
            <a:r>
              <a:rPr lang="ru-RU" dirty="0" err="1"/>
              <a:t>Госгеолтехиздат</a:t>
            </a:r>
            <a:r>
              <a:rPr lang="ru-RU" dirty="0"/>
              <a:t>, 1962. 106 с. 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ru-RU" dirty="0"/>
              <a:t>4.	Геология СССР. Том </a:t>
            </a:r>
            <a:r>
              <a:rPr lang="en-US" dirty="0"/>
              <a:t>XX. </a:t>
            </a:r>
            <a:r>
              <a:rPr lang="ru-RU" dirty="0"/>
              <a:t>Центральный Казахстан. Геологическое описание. Книга 2 / Гл. ред. акад. Сидоренко А.В. – М.: Недра, 1972. 380 с.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ru-RU" dirty="0"/>
              <a:t>5.	</a:t>
            </a:r>
            <a:r>
              <a:rPr lang="en-US" dirty="0"/>
              <a:t>Loucks R.R. Distinctive composition of copper-ore-forming </a:t>
            </a:r>
            <a:r>
              <a:rPr lang="en-US" dirty="0" err="1"/>
              <a:t>arcmagmas</a:t>
            </a:r>
            <a:r>
              <a:rPr lang="en-US" dirty="0"/>
              <a:t> // Australian Journal of Earth Sciences: An International Geoscience Journal of the Geological Society of Australia, 2014. V. 61, Is. 1. P. 5-16.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en-US" dirty="0"/>
              <a:t>6.	Pearce J.A., Harris N.B.W., </a:t>
            </a:r>
            <a:r>
              <a:rPr lang="en-US" dirty="0" err="1"/>
              <a:t>Tindle</a:t>
            </a:r>
            <a:r>
              <a:rPr lang="en-US" dirty="0"/>
              <a:t> A.G. Trace Element Discrimination Diagrams for the Tectonic Interpretation of Granitic Rocks // Journal of Petrology, 1984. V. 25. P. 956-983.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en-US" dirty="0"/>
              <a:t>7.	</a:t>
            </a:r>
            <a:r>
              <a:rPr lang="en-US" dirty="0" err="1"/>
              <a:t>Plotinskaya</a:t>
            </a:r>
            <a:r>
              <a:rPr lang="en-US" dirty="0"/>
              <a:t> </a:t>
            </a:r>
            <a:r>
              <a:rPr lang="en-US" dirty="0" err="1"/>
              <a:t>O.Yu</a:t>
            </a:r>
            <a:r>
              <a:rPr lang="en-US" dirty="0"/>
              <a:t>., </a:t>
            </a:r>
            <a:r>
              <a:rPr lang="en-US" dirty="0" err="1"/>
              <a:t>Grabezhev</a:t>
            </a:r>
            <a:r>
              <a:rPr lang="en-US" dirty="0"/>
              <a:t> A.I., </a:t>
            </a:r>
            <a:r>
              <a:rPr lang="en-US" dirty="0" err="1"/>
              <a:t>Tessalina</a:t>
            </a:r>
            <a:r>
              <a:rPr lang="en-US" dirty="0"/>
              <a:t> S., Seltmann R., </a:t>
            </a:r>
            <a:r>
              <a:rPr lang="en-US" dirty="0" err="1"/>
              <a:t>Groznova</a:t>
            </a:r>
            <a:r>
              <a:rPr lang="en-US" dirty="0"/>
              <a:t> E.O., Abramov S.S. Porphyry deposits of the Urals: Geological framework and metallogeny // Ore Geology Reviews, 2017. V. 85. P. 153-173.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en-US" dirty="0"/>
              <a:t>8.	Seedorff E., </a:t>
            </a:r>
            <a:r>
              <a:rPr lang="en-US" dirty="0" err="1"/>
              <a:t>Dilles</a:t>
            </a:r>
            <a:r>
              <a:rPr lang="en-US" dirty="0"/>
              <a:t> J.H., </a:t>
            </a:r>
            <a:r>
              <a:rPr lang="en-US" dirty="0" err="1"/>
              <a:t>Proffett</a:t>
            </a:r>
            <a:r>
              <a:rPr lang="en-US" dirty="0"/>
              <a:t> J.M.J., Einaudi M.T., Zurcher L., Stavast W.J.A., Johnson D.A., Barton M.C. Porphyry deposits: Characteristics and origin of hypogene features // Economic Geology, 2005. V. 100. P. 251-298.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en-US" dirty="0"/>
              <a:t>9.	Sinclair, W.D. Porphyry Deposits. In: Goodfellow, W.D., Ed., Mineral Deposits of Canada: A Synthesis of Major Deposit-Types, District Metallogeny, the Evolution of Geological Provinces, and Exploration Method / Geological Association of Canada, Mineral Deposits Division, Special Publication, Canada, Newfoundland, 2007. P. 223-243.</a:t>
            </a:r>
          </a:p>
          <a:p>
            <a:pPr marL="357188" indent="-357188" defTabSz="539750">
              <a:tabLst>
                <a:tab pos="357188" algn="l"/>
              </a:tabLst>
            </a:pPr>
            <a:r>
              <a:rPr lang="en-US" dirty="0"/>
              <a:t>10.	</a:t>
            </a:r>
            <a:r>
              <a:rPr lang="en-US" dirty="0" err="1"/>
              <a:t>Zarasvandi</a:t>
            </a:r>
            <a:r>
              <a:rPr lang="en-US" dirty="0"/>
              <a:t> A., Rezaei M., Sadeghi M., Lentz D., </a:t>
            </a:r>
            <a:r>
              <a:rPr lang="en-US" dirty="0" err="1"/>
              <a:t>Adelpour</a:t>
            </a:r>
            <a:r>
              <a:rPr lang="en-US" dirty="0"/>
              <a:t> M., </a:t>
            </a:r>
            <a:r>
              <a:rPr lang="en-US" dirty="0" err="1"/>
              <a:t>Pourkaseb</a:t>
            </a:r>
            <a:r>
              <a:rPr lang="en-US" dirty="0"/>
              <a:t> H. Rare earth element signatures of economic and sub-economic porphyry copper systems in </a:t>
            </a:r>
            <a:r>
              <a:rPr lang="en-US" dirty="0" err="1"/>
              <a:t>Urumieh</a:t>
            </a:r>
            <a:r>
              <a:rPr lang="en-US" dirty="0"/>
              <a:t>–Dokhtar Magmatic Arc (UDMA), Iran // Ore Geol. Rev., 2016. V. 70. P. 407-423.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A601E7-2DE0-9A7B-70E4-99DB1045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8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174C66-8DB7-591C-CA04-E9E37D158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0"/>
            <a:ext cx="9125712" cy="68442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6FBDD4-4B81-114A-AC69-1D9A2F66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656" y="6479159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0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4D080-AB69-F0D6-7A4D-9852A1413663}"/>
              </a:ext>
            </a:extLst>
          </p:cNvPr>
          <p:cNvSpPr txBox="1"/>
          <p:nvPr/>
        </p:nvSpPr>
        <p:spPr>
          <a:xfrm>
            <a:off x="23101" y="-16477"/>
            <a:ext cx="6115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Порфировые месторождения </a:t>
            </a:r>
            <a:r>
              <a:rPr lang="ru-RU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азахстана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6860D9F-E51F-F9A1-3B17-5395B1086E5C}"/>
              </a:ext>
            </a:extLst>
          </p:cNvPr>
          <p:cNvGrpSpPr/>
          <p:nvPr/>
        </p:nvGrpSpPr>
        <p:grpSpPr>
          <a:xfrm>
            <a:off x="23101" y="480974"/>
            <a:ext cx="6240539" cy="5981909"/>
            <a:chOff x="23101" y="661735"/>
            <a:chExt cx="6240539" cy="598190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C7E1D0E-B53C-96BA-0184-648FFE4E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"/>
            <a:stretch>
              <a:fillRect/>
            </a:stretch>
          </p:blipFill>
          <p:spPr>
            <a:xfrm>
              <a:off x="23101" y="661735"/>
              <a:ext cx="6240539" cy="5981909"/>
            </a:xfrm>
            <a:prstGeom prst="rect">
              <a:avLst/>
            </a:prstGeom>
          </p:spPr>
        </p:pic>
        <p:sp>
          <p:nvSpPr>
            <p:cNvPr id="6" name="Равнобедренный треугольник 5">
              <a:extLst>
                <a:ext uri="{FF2B5EF4-FFF2-40B4-BE49-F238E27FC236}">
                  <a16:creationId xmlns:a16="http://schemas.microsoft.com/office/drawing/2014/main" id="{A5EB224C-C7DA-6DC1-DFB0-4D2B56BBE831}"/>
                </a:ext>
              </a:extLst>
            </p:cNvPr>
            <p:cNvSpPr/>
            <p:nvPr/>
          </p:nvSpPr>
          <p:spPr>
            <a:xfrm>
              <a:off x="2782294" y="3204564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72D2074C-0235-F464-218D-7908420E1615}"/>
                </a:ext>
              </a:extLst>
            </p:cNvPr>
            <p:cNvSpPr/>
            <p:nvPr/>
          </p:nvSpPr>
          <p:spPr>
            <a:xfrm>
              <a:off x="3049977" y="4663117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EEAFD2F4-5C0E-C2DC-2452-314D858809C3}"/>
                </a:ext>
              </a:extLst>
            </p:cNvPr>
            <p:cNvSpPr/>
            <p:nvPr/>
          </p:nvSpPr>
          <p:spPr>
            <a:xfrm>
              <a:off x="3247908" y="4837019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9BAA7B8B-6CCA-57C7-8545-1989E3869333}"/>
                </a:ext>
              </a:extLst>
            </p:cNvPr>
            <p:cNvSpPr/>
            <p:nvPr/>
          </p:nvSpPr>
          <p:spPr>
            <a:xfrm>
              <a:off x="3814500" y="4940744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>
              <a:extLst>
                <a:ext uri="{FF2B5EF4-FFF2-40B4-BE49-F238E27FC236}">
                  <a16:creationId xmlns:a16="http://schemas.microsoft.com/office/drawing/2014/main" id="{7E39BDA3-C113-BB40-D05D-0703193DDFD3}"/>
                </a:ext>
              </a:extLst>
            </p:cNvPr>
            <p:cNvSpPr/>
            <p:nvPr/>
          </p:nvSpPr>
          <p:spPr>
            <a:xfrm>
              <a:off x="3343275" y="2436019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F9E36006-994E-63A0-8680-31BCB512177D}"/>
                </a:ext>
              </a:extLst>
            </p:cNvPr>
            <p:cNvSpPr/>
            <p:nvPr/>
          </p:nvSpPr>
          <p:spPr>
            <a:xfrm>
              <a:off x="4236171" y="2452849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9A025BD2-D0A0-BF70-F0B8-AA2EA72AD1AD}"/>
                </a:ext>
              </a:extLst>
            </p:cNvPr>
            <p:cNvSpPr/>
            <p:nvPr/>
          </p:nvSpPr>
          <p:spPr>
            <a:xfrm>
              <a:off x="5095248" y="4806224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2C20FEA5-642A-8B6F-FE5B-EE81E3C25B56}"/>
                </a:ext>
              </a:extLst>
            </p:cNvPr>
            <p:cNvSpPr/>
            <p:nvPr/>
          </p:nvSpPr>
          <p:spPr>
            <a:xfrm>
              <a:off x="5065065" y="4719329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A41BFB92-F8EE-9494-E926-12FA5F273299}"/>
                </a:ext>
              </a:extLst>
            </p:cNvPr>
            <p:cNvSpPr/>
            <p:nvPr/>
          </p:nvSpPr>
          <p:spPr>
            <a:xfrm>
              <a:off x="5163712" y="4761344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>
              <a:extLst>
                <a:ext uri="{FF2B5EF4-FFF2-40B4-BE49-F238E27FC236}">
                  <a16:creationId xmlns:a16="http://schemas.microsoft.com/office/drawing/2014/main" id="{86D851CC-FCB4-A52A-94B1-450F70EF0EBE}"/>
                </a:ext>
              </a:extLst>
            </p:cNvPr>
            <p:cNvSpPr/>
            <p:nvPr/>
          </p:nvSpPr>
          <p:spPr>
            <a:xfrm>
              <a:off x="4204420" y="6056565"/>
              <a:ext cx="121443" cy="95250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947C6-40EB-A904-CCC6-A087714CC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29" y="8534"/>
            <a:ext cx="6115571" cy="6550046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A3062CF7-D173-D3E1-C825-1BFF5E72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5699" y="6461081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474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E1F4E-53F5-AEEF-D125-B0A415FF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"/>
          <a:stretch>
            <a:fillRect/>
          </a:stretch>
        </p:blipFill>
        <p:spPr>
          <a:xfrm>
            <a:off x="802531" y="310881"/>
            <a:ext cx="10791670" cy="6547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8F1CE-F4FC-057E-230C-4FE73ECB6A38}"/>
              </a:ext>
            </a:extLst>
          </p:cNvPr>
          <p:cNvSpPr txBox="1"/>
          <p:nvPr/>
        </p:nvSpPr>
        <p:spPr>
          <a:xfrm>
            <a:off x="7157808" y="273050"/>
            <a:ext cx="50820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 юго-восточного Казахстана объединяет несколько значимых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тектоно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-магматических провинций, которые формировались на окраине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Палео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-Азиатского океана, в процессе и непосредственно после его закрытия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D54FA-C258-B0DB-456F-321DB70689F6}"/>
              </a:ext>
            </a:extLst>
          </p:cNvPr>
          <p:cNvSpPr txBox="1"/>
          <p:nvPr/>
        </p:nvSpPr>
        <p:spPr>
          <a:xfrm>
            <a:off x="7168951" y="1442601"/>
            <a:ext cx="5023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Чингиз-Тарбагатайская зона является складчатым поясом, протягивающимся с северо-запада на юго-восток, включает хребет Тарбагатай и расположенный севернее него хребет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Чингизтау</a:t>
            </a:r>
            <a:endParaRPr lang="ru-RU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CD442-242A-CC1A-9328-8DA7DF9A7FB5}"/>
              </a:ext>
            </a:extLst>
          </p:cNvPr>
          <p:cNvSpPr txBox="1"/>
          <p:nvPr/>
        </p:nvSpPr>
        <p:spPr>
          <a:xfrm>
            <a:off x="61421" y="2824631"/>
            <a:ext cx="29123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юго-западе зона соседствует с Казахстанской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ороклиналью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 северо-востока к ней примыкает вытянутый Западно-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Калбинский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тектонический блок, который является частью крупной Чарской зоны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8FC8C-02DB-B253-9625-B14140462F1A}"/>
              </a:ext>
            </a:extLst>
          </p:cNvPr>
          <p:cNvSpPr txBox="1"/>
          <p:nvPr/>
        </p:nvSpPr>
        <p:spPr>
          <a:xfrm>
            <a:off x="61421" y="5136651"/>
            <a:ext cx="47366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пределах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Чингиз-Тарбагатайской зоны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широко распространены интрузивные образования. Степень изученности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магматитов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 на настоящий момент остается на низком уровне, невзирая на высокий рудоносный потенциал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CC630-AAC9-06D2-DD3D-9416920B9F95}"/>
              </a:ext>
            </a:extLst>
          </p:cNvPr>
          <p:cNvSpPr txBox="1"/>
          <p:nvPr/>
        </p:nvSpPr>
        <p:spPr>
          <a:xfrm>
            <a:off x="0" y="-6106"/>
            <a:ext cx="6559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Чингиз-Тарбагатайская тектоническая зона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CF44C2F-458D-AF22-1852-43C12CB6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8006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11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B5E3AB-03F4-3F92-0D39-8EA23973D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02" y="414731"/>
            <a:ext cx="10989298" cy="6402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7A0C7-E3B5-4AD5-96A0-31476141ADE8}"/>
              </a:ext>
            </a:extLst>
          </p:cNvPr>
          <p:cNvSpPr txBox="1"/>
          <p:nvPr/>
        </p:nvSpPr>
        <p:spPr>
          <a:xfrm>
            <a:off x="7989609" y="568736"/>
            <a:ext cx="398518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данной работе изучены: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группа массивов в районе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Егиз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-Кызыл и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северо-востоку от ж/д станции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Егиз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-Кызыл;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крупный массив в районе г.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Отьяр</a:t>
            </a:r>
            <a:r>
              <a:rPr lang="ru-RU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массивы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Баирский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Окпектинский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массивы по реке Кусак,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массив г.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Докенжал</a:t>
            </a:r>
            <a:endParaRPr lang="ru-RU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75459-2C6D-E027-31D0-70A742AB36B6}"/>
              </a:ext>
            </a:extLst>
          </p:cNvPr>
          <p:cNvSpPr txBox="1"/>
          <p:nvPr/>
        </p:nvSpPr>
        <p:spPr>
          <a:xfrm>
            <a:off x="82483" y="5701472"/>
            <a:ext cx="5182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Таким образом, образование разновозрастных интрузивных комплексов происходило и в условиях формирования островных дуг, и на постколлизионном этапе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9674B-79FF-82E3-73EC-E90E7D3BF350}"/>
              </a:ext>
            </a:extLst>
          </p:cNvPr>
          <p:cNvSpPr txBox="1"/>
          <p:nvPr/>
        </p:nvSpPr>
        <p:spPr>
          <a:xfrm>
            <a:off x="82484" y="2900990"/>
            <a:ext cx="34881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Становление Чингиз-Тарбагатайской тектонической зоны происходило в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надсубдукционной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обстановке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96EC5A-DEDD-4715-95F8-5FA01D9D500F}"/>
              </a:ext>
            </a:extLst>
          </p:cNvPr>
          <p:cNvSpPr txBox="1"/>
          <p:nvPr/>
        </p:nvSpPr>
        <p:spPr>
          <a:xfrm>
            <a:off x="82483" y="3759947"/>
            <a:ext cx="34049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Интрузивные образования представлены как гранитоидными ассоциациями, так и габбро-гранитными сериям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16605-BA4E-647F-EBB5-3733C2B6F507}"/>
              </a:ext>
            </a:extLst>
          </p:cNvPr>
          <p:cNvSpPr txBox="1"/>
          <p:nvPr/>
        </p:nvSpPr>
        <p:spPr>
          <a:xfrm>
            <a:off x="82483" y="4875644"/>
            <a:ext cx="48760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Возраста массивов интрузивных пород определены предшественниками от нижнепалеозойских – кембрийских, до раннепермских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F5AFCB-83BB-498B-435D-ED37A054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AC5-8020-4498-A627-926B86E3A0C2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A65E7-59CA-5718-B787-E9B210FA3BB2}"/>
              </a:ext>
            </a:extLst>
          </p:cNvPr>
          <p:cNvSpPr txBox="1"/>
          <p:nvPr/>
        </p:nvSpPr>
        <p:spPr>
          <a:xfrm>
            <a:off x="0" y="-6106"/>
            <a:ext cx="6559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Интрузивный магматизм Чингиз-Тарбагатая</a:t>
            </a:r>
          </a:p>
        </p:txBody>
      </p:sp>
    </p:spTree>
    <p:extLst>
      <p:ext uri="{BB962C8B-B14F-4D97-AF65-F5344CB8AC3E}">
        <p14:creationId xmlns:p14="http://schemas.microsoft.com/office/powerpoint/2010/main" val="58373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5A5147-33A1-11DE-542E-9C18529EB196}"/>
              </a:ext>
            </a:extLst>
          </p:cNvPr>
          <p:cNvSpPr txBox="1"/>
          <p:nvPr/>
        </p:nvSpPr>
        <p:spPr>
          <a:xfrm>
            <a:off x="7457393" y="910362"/>
            <a:ext cx="4426848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ru-RU" sz="14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Интрузивы нижнепалеозойского комплекса 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немногочисленные небольших размеров и обнаружены в пределах изучаемой площади в северной её части. Они сложены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габбро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габбро-диоритами,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плагиогранитами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небольшие интрузивные тела кварцевыми диоритами,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габбродиоритами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порфиритами аналогичного состава. </a:t>
            </a:r>
          </a:p>
          <a:p>
            <a:pPr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интрузивных пород кембрийского возраста </a:t>
            </a:r>
            <a:r>
              <a:rPr lang="ru-RU" sz="14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районе </a:t>
            </a:r>
            <a:r>
              <a:rPr lang="ru-RU" sz="1400" u="sng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Егиз</a:t>
            </a:r>
            <a:r>
              <a:rPr lang="ru-RU" sz="14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-Кызыл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характерна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пропилитизация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Во вмещающих породах наблюдаются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калишпатизация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аргиллизит-вторичнокварцитовые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метасоматические преобразования, вплоть до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полнопроявленных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вторичных кварцитов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6F84DB3-EAA7-2835-FA77-03F206C94F28}"/>
              </a:ext>
            </a:extLst>
          </p:cNvPr>
          <p:cNvGrpSpPr/>
          <p:nvPr/>
        </p:nvGrpSpPr>
        <p:grpSpPr>
          <a:xfrm>
            <a:off x="127735" y="120395"/>
            <a:ext cx="4426848" cy="3685251"/>
            <a:chOff x="246888" y="184404"/>
            <a:chExt cx="3438144" cy="297550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1314FC7-8B90-2106-62A3-6177E1EF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88" y="184404"/>
              <a:ext cx="3438144" cy="297550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F30EF1C-41B3-628B-245F-1E322CCE7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724" y="2945760"/>
              <a:ext cx="509016" cy="155448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CF4889-A726-9CBC-6D8B-2CD186DCD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6"/>
          <a:stretch>
            <a:fillRect/>
          </a:stretch>
        </p:blipFill>
        <p:spPr>
          <a:xfrm>
            <a:off x="4627276" y="2203268"/>
            <a:ext cx="2588415" cy="15849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9108F7-28C6-3EE7-C77C-6BCEB37D3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507" r="192" b="-1069"/>
          <a:stretch>
            <a:fillRect/>
          </a:stretch>
        </p:blipFill>
        <p:spPr>
          <a:xfrm>
            <a:off x="4627277" y="120396"/>
            <a:ext cx="2588415" cy="19522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4BF640-06F8-7787-F32E-F2E038DD8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73" y="4146027"/>
            <a:ext cx="3086580" cy="23149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45827B-1750-06A4-7FF0-1EC28AF96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7735" y="4146027"/>
            <a:ext cx="3086580" cy="2314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ACCB40-B539-4A7D-E67E-2CF1920110B5}"/>
              </a:ext>
            </a:extLst>
          </p:cNvPr>
          <p:cNvSpPr txBox="1"/>
          <p:nvPr/>
        </p:nvSpPr>
        <p:spPr>
          <a:xfrm>
            <a:off x="7637419" y="284368"/>
            <a:ext cx="406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Массивы в районе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Егиз</a:t>
            </a:r>
            <a:r>
              <a:rPr lang="ru-RU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-Кызыл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b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0C1339-E4E7-2EEC-956E-607F6E95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0962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6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8113E-94D6-1F59-E993-73D936E98041}"/>
              </a:ext>
            </a:extLst>
          </p:cNvPr>
          <p:cNvSpPr txBox="1"/>
          <p:nvPr/>
        </p:nvSpPr>
        <p:spPr>
          <a:xfrm>
            <a:off x="7553188" y="4860524"/>
            <a:ext cx="442684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Нижнепалеозойские интрузии, как правило, сильно эродированы, и поэтому считаются мало перспективными на медно-порфировое оруденение. При этом в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экзоконтактах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двух небольших массивов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габбро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кембрийского возраста в районе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Егиз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-Кызыл развиты вторичные кварциты с медным оруднением</a:t>
            </a:r>
          </a:p>
        </p:txBody>
      </p:sp>
    </p:spTree>
    <p:extLst>
      <p:ext uri="{BB962C8B-B14F-4D97-AF65-F5344CB8AC3E}">
        <p14:creationId xmlns:p14="http://schemas.microsoft.com/office/powerpoint/2010/main" val="173314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67F131-41E5-F7F1-65BE-9879A05DF385}"/>
              </a:ext>
            </a:extLst>
          </p:cNvPr>
          <p:cNvSpPr txBox="1"/>
          <p:nvPr/>
        </p:nvSpPr>
        <p:spPr>
          <a:xfrm>
            <a:off x="7396403" y="594681"/>
            <a:ext cx="44837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2563">
              <a:spcAft>
                <a:spcPts val="800"/>
              </a:spcAft>
              <a:buNone/>
            </a:pPr>
            <a:r>
              <a:rPr lang="ru-RU" sz="14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Средненепалеозойский</a:t>
            </a:r>
            <a:r>
              <a:rPr lang="ru-RU" sz="14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комплекс 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 многофазными интрузивными массивами. Первая фаза наиболее однородна и сложена диоритами, кварцевыми диоритами, реже габбро-диоритами. Вторая фаза – сиенитами и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сиенодиоритами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гранодиоритами. Граниты третьей фазы слагают наиболее крупные массивы изучаемой территории. В краевых частях интрузивов выявлены гранит-порфиры четвертой фазы внедрения.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0E927F1-F565-E3F6-4A7F-E47022C2D3F8}"/>
              </a:ext>
            </a:extLst>
          </p:cNvPr>
          <p:cNvGrpSpPr/>
          <p:nvPr/>
        </p:nvGrpSpPr>
        <p:grpSpPr>
          <a:xfrm>
            <a:off x="8508274" y="4236704"/>
            <a:ext cx="3371852" cy="2621296"/>
            <a:chOff x="223396" y="2946489"/>
            <a:chExt cx="2328672" cy="169707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50F5699-6BA0-6742-6783-785334585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46"/>
            <a:stretch>
              <a:fillRect/>
            </a:stretch>
          </p:blipFill>
          <p:spPr>
            <a:xfrm>
              <a:off x="223396" y="2946489"/>
              <a:ext cx="2328672" cy="169707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6E3E0D9-5F34-24EA-5DF6-3BA469FF3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28" y="4367519"/>
              <a:ext cx="509016" cy="155448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17AC4D-7584-C19C-3F5A-CB6235EAB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0" y="3326860"/>
            <a:ext cx="4008940" cy="30067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273DCA-3903-8909-E829-25BA0A0C7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99" y="4572549"/>
            <a:ext cx="2874661" cy="2155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AE527-C0E6-86EB-D102-B71A0479FBDB}"/>
              </a:ext>
            </a:extLst>
          </p:cNvPr>
          <p:cNvSpPr txBox="1"/>
          <p:nvPr/>
        </p:nvSpPr>
        <p:spPr>
          <a:xfrm>
            <a:off x="7604868" y="129455"/>
            <a:ext cx="406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Массивы г.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Отъяр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г.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Докенжал</a:t>
            </a: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9384DB-90D8-A026-728D-5990BEF6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7</a:t>
            </a:fld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594AAE4-EC6F-9A1F-CCEA-F53EBE141FCE}"/>
              </a:ext>
            </a:extLst>
          </p:cNvPr>
          <p:cNvGrpSpPr/>
          <p:nvPr/>
        </p:nvGrpSpPr>
        <p:grpSpPr>
          <a:xfrm>
            <a:off x="172410" y="155580"/>
            <a:ext cx="4008940" cy="3049173"/>
            <a:chOff x="172410" y="155581"/>
            <a:chExt cx="3371088" cy="260299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988446A-6431-F0B4-225E-E563DE6E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10" y="155581"/>
              <a:ext cx="3371088" cy="260299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31ED4E-160F-1C16-2FAA-ED6ABCB1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28" y="2540243"/>
              <a:ext cx="509016" cy="155448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1309D6-8306-E0E5-887F-3FA605F04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25831" r="7788"/>
          <a:stretch>
            <a:fillRect/>
          </a:stretch>
        </p:blipFill>
        <p:spPr>
          <a:xfrm rot="5400000">
            <a:off x="4637515" y="-98863"/>
            <a:ext cx="1965117" cy="26591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3A3F49-0827-3CC4-EAB2-07114935409D}"/>
              </a:ext>
            </a:extLst>
          </p:cNvPr>
          <p:cNvSpPr txBox="1"/>
          <p:nvPr/>
        </p:nvSpPr>
        <p:spPr>
          <a:xfrm>
            <a:off x="5293221" y="3863637"/>
            <a:ext cx="2551612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kern="1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лейкогранит</a:t>
            </a:r>
            <a:b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800" b="1" kern="100" baseline="-25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(325.3±1.8 </a:t>
            </a:r>
            <a:r>
              <a:rPr lang="en-US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1B91B-C1D0-B803-EC24-502886E5CDB8}"/>
              </a:ext>
            </a:extLst>
          </p:cNvPr>
          <p:cNvSpPr txBox="1"/>
          <p:nvPr/>
        </p:nvSpPr>
        <p:spPr>
          <a:xfrm>
            <a:off x="4290514" y="2306390"/>
            <a:ext cx="2551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Диориты массивов </a:t>
            </a:r>
            <a:r>
              <a:rPr kumimoji="0" lang="ru-RU" sz="1400" b="0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kumimoji="0" lang="ru-RU" sz="1400" b="0" i="0" u="sng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Отьяр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пропилитизированы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5AD6C-170D-2CAC-EE3A-8947DBEAE8FE}"/>
              </a:ext>
            </a:extLst>
          </p:cNvPr>
          <p:cNvSpPr txBox="1"/>
          <p:nvPr/>
        </p:nvSpPr>
        <p:spPr>
          <a:xfrm>
            <a:off x="7514261" y="2785840"/>
            <a:ext cx="40089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Среди метасоматических преобразований гранитов массива </a:t>
            </a:r>
            <a:r>
              <a:rPr kumimoji="0" lang="ru-RU" sz="1400" b="0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kumimoji="0" lang="ru-RU" sz="1400" b="0" i="0" u="sng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Докенжал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проявлены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пропилитизация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грейзенизация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во вмещающих породах вблизи интрузивов наблюдаются 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вторичнокварцитовые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изменения, а также эпидот-</a:t>
            </a: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калишпатовые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прожилки</a:t>
            </a:r>
          </a:p>
        </p:txBody>
      </p:sp>
    </p:spTree>
    <p:extLst>
      <p:ext uri="{BB962C8B-B14F-4D97-AF65-F5344CB8AC3E}">
        <p14:creationId xmlns:p14="http://schemas.microsoft.com/office/powerpoint/2010/main" val="157149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EC94BF8-5B33-2D83-1108-D15227C5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2" t="-3069" r="-3456" b="-269"/>
          <a:stretch>
            <a:fillRect/>
          </a:stretch>
        </p:blipFill>
        <p:spPr>
          <a:xfrm>
            <a:off x="4000833" y="56973"/>
            <a:ext cx="2773650" cy="3648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234EC-1990-28D2-53F8-EFECAFF7FAB7}"/>
              </a:ext>
            </a:extLst>
          </p:cNvPr>
          <p:cNvSpPr txBox="1"/>
          <p:nvPr/>
        </p:nvSpPr>
        <p:spPr>
          <a:xfrm>
            <a:off x="6526451" y="495578"/>
            <a:ext cx="5560394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r">
              <a:spcAft>
                <a:spcPts val="800"/>
              </a:spcAft>
              <a:buNone/>
            </a:pPr>
            <a:r>
              <a:rPr lang="ru-RU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Ранний-верхнепалеозойский комплекс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гранитов включает биотитовые и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лейкократовые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граниты,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аляскиты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краевых частях и жильных телах – гранит-порфиры части. В краевых частях некоторых массивов также обнаруживаются сиениты </a:t>
            </a:r>
          </a:p>
          <a:p>
            <a:pPr indent="266700" algn="r"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 вмещающих породах вблизи </a:t>
            </a:r>
            <a:r>
              <a:rPr lang="ru-RU" sz="1400" u="sng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Баирского</a:t>
            </a:r>
            <a:r>
              <a:rPr lang="ru-RU" sz="14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400" u="sng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Окпектинского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интрузивов наблюдаются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калишпатизация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вторичнокварцитовые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метасоматические преобразования, </a:t>
            </a:r>
            <a:br>
              <a:rPr lang="ru-RU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реже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скарнирование</a:t>
            </a:r>
            <a:endParaRPr lang="ru-RU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9571788-ACBD-D80C-117E-47B2BFE4D179}"/>
              </a:ext>
            </a:extLst>
          </p:cNvPr>
          <p:cNvGrpSpPr/>
          <p:nvPr/>
        </p:nvGrpSpPr>
        <p:grpSpPr>
          <a:xfrm>
            <a:off x="6774483" y="3160332"/>
            <a:ext cx="4802550" cy="3579548"/>
            <a:chOff x="7996949" y="3537815"/>
            <a:chExt cx="2307084" cy="185737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973C8E-E641-6634-5BA7-16EE4CF7F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52"/>
            <a:stretch>
              <a:fillRect/>
            </a:stretch>
          </p:blipFill>
          <p:spPr>
            <a:xfrm>
              <a:off x="7996949" y="3537815"/>
              <a:ext cx="2307084" cy="18573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085C8BA-F383-110C-6758-EA85E029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6035" y="5136991"/>
              <a:ext cx="519249" cy="15857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F7A4BD-0732-9599-1F6C-7F8D78B08688}"/>
              </a:ext>
            </a:extLst>
          </p:cNvPr>
          <p:cNvSpPr txBox="1"/>
          <p:nvPr/>
        </p:nvSpPr>
        <p:spPr>
          <a:xfrm>
            <a:off x="1100029" y="5304289"/>
            <a:ext cx="5426422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Адамелиты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гранодиориты в центральных частях, кварцевые моноциты и диориты</a:t>
            </a:r>
            <a:r>
              <a:rPr lang="ru-RU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габбро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том числе порфировидные. Жильная фаза выполнена диорит-порфирами</a:t>
            </a:r>
          </a:p>
          <a:p>
            <a:pPr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 вмещающих вулканогенно-осадочных породах вблизи массивов силурийского возраста </a:t>
            </a:r>
            <a:r>
              <a:rPr lang="ru-RU" sz="14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р. Кусак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наблюдаются эпидот-кварцевые прожилки с вторичными минералами меди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BE29DE-EA16-7183-1BB1-6D9181746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7924" r="17060" b="44136"/>
          <a:stretch>
            <a:fillRect/>
          </a:stretch>
        </p:blipFill>
        <p:spPr>
          <a:xfrm rot="16200000">
            <a:off x="129942" y="3036045"/>
            <a:ext cx="1857375" cy="18091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BEB7D2C-3901-6937-8700-06EAAE38B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56" y="3011938"/>
            <a:ext cx="2476501" cy="185737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6ED35F3-92F0-7C29-B340-64E83E7C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4408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8</a:t>
            </a:fld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BB79D0A-90DA-2A3A-CE19-F739AE974CDA}"/>
              </a:ext>
            </a:extLst>
          </p:cNvPr>
          <p:cNvGrpSpPr/>
          <p:nvPr/>
        </p:nvGrpSpPr>
        <p:grpSpPr>
          <a:xfrm>
            <a:off x="105155" y="108326"/>
            <a:ext cx="3828669" cy="2805110"/>
            <a:chOff x="105156" y="108326"/>
            <a:chExt cx="3569208" cy="264871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1C90958-2D6E-2E89-6887-81B6DF8D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" y="108326"/>
              <a:ext cx="3569208" cy="264871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C6414DF-8DA4-5807-5A7B-94BFBA4B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2" y="2564975"/>
              <a:ext cx="509016" cy="155448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8C7FD4-4CAA-F1ED-A72E-69F585EA2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31" y="2693105"/>
            <a:ext cx="2698514" cy="2023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AB9ED-6DAB-462B-E59D-559DB0451D19}"/>
              </a:ext>
            </a:extLst>
          </p:cNvPr>
          <p:cNvSpPr txBox="1"/>
          <p:nvPr/>
        </p:nvSpPr>
        <p:spPr>
          <a:xfrm>
            <a:off x="7407022" y="79581"/>
            <a:ext cx="4679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Массивы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Баирский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Окпектинский</a:t>
            </a:r>
            <a:endParaRPr lang="ru-RU" b="1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A5142FD-4D70-C9F8-F95E-DA76D99C8688}"/>
              </a:ext>
            </a:extLst>
          </p:cNvPr>
          <p:cNvSpPr/>
          <p:nvPr/>
        </p:nvSpPr>
        <p:spPr>
          <a:xfrm rot="10800000">
            <a:off x="6774482" y="1724297"/>
            <a:ext cx="557569" cy="28832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04B24C1-B320-31F1-917B-49DA372B9B0F}"/>
              </a:ext>
            </a:extLst>
          </p:cNvPr>
          <p:cNvSpPr/>
          <p:nvPr/>
        </p:nvSpPr>
        <p:spPr>
          <a:xfrm>
            <a:off x="6092898" y="5834743"/>
            <a:ext cx="557569" cy="31092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A34FE-C784-BACC-BF78-EE968EB78E50}"/>
              </a:ext>
            </a:extLst>
          </p:cNvPr>
          <p:cNvSpPr txBox="1"/>
          <p:nvPr/>
        </p:nvSpPr>
        <p:spPr>
          <a:xfrm>
            <a:off x="2294878" y="4978061"/>
            <a:ext cx="290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Массивы по р. Кусак</a:t>
            </a:r>
            <a:endParaRPr lang="ru-R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B0C382-B446-1649-CD63-6097B22208DB}"/>
              </a:ext>
            </a:extLst>
          </p:cNvPr>
          <p:cNvSpPr txBox="1"/>
          <p:nvPr/>
        </p:nvSpPr>
        <p:spPr>
          <a:xfrm>
            <a:off x="7074556" y="2821944"/>
            <a:ext cx="2551612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b="1" kern="1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диорит-порфир</a:t>
            </a:r>
            <a:b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800" b="1" kern="100" baseline="-25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25.3±</a:t>
            </a:r>
            <a:r>
              <a:rPr lang="en-US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</a:t>
            </a:r>
            <a:r>
              <a:rPr lang="ru-RU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27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8EE5A-6E91-9637-8EEC-85508AB38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3" y="4873752"/>
            <a:ext cx="2372156" cy="160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34C90-BED2-739E-8981-A1CEED458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10" y="335297"/>
            <a:ext cx="9304257" cy="549332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F28712-B5E5-1226-42AC-BCCD46CD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339AC5-8020-4498-A627-926B86E3A0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13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1274</Words>
  <Application>Microsoft Office PowerPoint</Application>
  <PresentationFormat>Широкоэкранный</PresentationFormat>
  <Paragraphs>71</Paragraphs>
  <Slides>13</Slides>
  <Notes>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Валерия Жданова</dc:creator>
  <cp:lastModifiedBy>Валерия Жданова</cp:lastModifiedBy>
  <cp:revision>28</cp:revision>
  <dcterms:created xsi:type="dcterms:W3CDTF">2026-04-15T11:41:59Z</dcterms:created>
  <dcterms:modified xsi:type="dcterms:W3CDTF">2026-04-19T22:32:33Z</dcterms:modified>
</cp:coreProperties>
</file>