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ls" ContentType="application/vnd.ms-exce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63" r:id="rId2"/>
    <p:sldId id="262" r:id="rId3"/>
    <p:sldId id="264" r:id="rId4"/>
    <p:sldId id="265" r:id="rId5"/>
    <p:sldId id="266" r:id="rId6"/>
    <p:sldId id="267" r:id="rId7"/>
    <p:sldId id="269" r:id="rId8"/>
    <p:sldId id="270" r:id="rId9"/>
    <p:sldId id="271" r:id="rId10"/>
    <p:sldId id="272" r:id="rId11"/>
    <p:sldId id="268" r:id="rId12"/>
    <p:sldId id="277" r:id="rId13"/>
    <p:sldId id="276" r:id="rId14"/>
    <p:sldId id="273" r:id="rId15"/>
    <p:sldId id="274" r:id="rId16"/>
    <p:sldId id="275" r:id="rId17"/>
    <p:sldId id="291" r:id="rId18"/>
    <p:sldId id="288" r:id="rId19"/>
    <p:sldId id="289" r:id="rId20"/>
    <p:sldId id="279" r:id="rId21"/>
    <p:sldId id="278" r:id="rId22"/>
    <p:sldId id="290" r:id="rId23"/>
    <p:sldId id="281" r:id="rId24"/>
    <p:sldId id="282" r:id="rId25"/>
    <p:sldId id="283" r:id="rId26"/>
    <p:sldId id="287" r:id="rId27"/>
    <p:sldId id="285" r:id="rId28"/>
    <p:sldId id="284" r:id="rId29"/>
    <p:sldId id="286" r:id="rId30"/>
    <p:sldId id="292" r:id="rId31"/>
  </p:sldIdLst>
  <p:sldSz cx="9144000" cy="6858000" type="screen4x3"/>
  <p:notesSz cx="6858000" cy="9144000"/>
  <p:defaultTextStyle>
    <a:defPPr>
      <a:defRPr lang="ru-RU"/>
    </a:defPPr>
    <a:lvl1pPr marL="0" algn="l" defTabSz="9143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53" algn="l" defTabSz="9143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07" algn="l" defTabSz="9143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60" algn="l" defTabSz="9143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13" algn="l" defTabSz="9143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766" algn="l" defTabSz="9143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20" algn="l" defTabSz="9143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074" algn="l" defTabSz="9143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227" algn="l" defTabSz="9143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50" d="100"/>
          <a:sy n="150" d="100"/>
        </p:scale>
        <p:origin x="-2356" y="-204"/>
      </p:cViewPr>
      <p:guideLst>
        <p:guide orient="horz" pos="2161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0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BEB92-1705-41CB-B1AC-91AD345BA484}" type="datetimeFigureOut">
              <a:rPr lang="ru-RU" smtClean="0"/>
              <a:pPr/>
              <a:t>19.04.2026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4F94-1248-4B65-9EB3-4FEF052EABBA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30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53" algn="l" defTabSz="91430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07" algn="l" defTabSz="91430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460" algn="l" defTabSz="91430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13" algn="l" defTabSz="91430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766" algn="l" defTabSz="91430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920" algn="l" defTabSz="91430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074" algn="l" defTabSz="91430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227" algn="l" defTabSz="91430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A051CD-8112-4CE4-B723-FA6F4CEC1979}" type="slidenum">
              <a:rPr lang="ru-RU" smtClean="0"/>
              <a:pPr/>
              <a:t>27</a:t>
            </a:fld>
            <a:endParaRPr lang="ru-RU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D4F94-1248-4B65-9EB3-4FEF052EABBA}" type="slidenum">
              <a:rPr lang="ru-RU" smtClean="0"/>
              <a:pPr/>
              <a:t>28</a:t>
            </a:fld>
            <a:endParaRPr lang="ru-RU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1" y="2130426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1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4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6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7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0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2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0F78A-2CCA-4A72-A7A1-E5B483FD64D6}" type="datetimeFigureOut">
              <a:rPr lang="ru-RU" smtClean="0"/>
              <a:pPr/>
              <a:t>19.04.2026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05AEE-88A5-4899-AA99-C05A8D2AC656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0F78A-2CCA-4A72-A7A1-E5B483FD64D6}" type="datetimeFigureOut">
              <a:rPr lang="ru-RU" smtClean="0"/>
              <a:pPr/>
              <a:t>19.04.2026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05AEE-88A5-4899-AA99-C05A8D2AC656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5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0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46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61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7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9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07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22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0F78A-2CCA-4A72-A7A1-E5B483FD64D6}" type="datetimeFigureOut">
              <a:rPr lang="ru-RU" smtClean="0"/>
              <a:pPr/>
              <a:t>19.04.2026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05AEE-88A5-4899-AA99-C05A8D2AC656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1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0F78A-2CCA-4A72-A7A1-E5B483FD64D6}" type="datetimeFigureOut">
              <a:rPr lang="ru-RU" smtClean="0"/>
              <a:pPr/>
              <a:t>19.04.2026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05AEE-88A5-4899-AA99-C05A8D2AC656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53" indent="0">
              <a:buNone/>
              <a:defRPr sz="2000" b="1"/>
            </a:lvl2pPr>
            <a:lvl3pPr marL="914307" indent="0">
              <a:buNone/>
              <a:defRPr sz="1800" b="1"/>
            </a:lvl3pPr>
            <a:lvl4pPr marL="1371460" indent="0">
              <a:buNone/>
              <a:defRPr sz="1600" b="1"/>
            </a:lvl4pPr>
            <a:lvl5pPr marL="1828613" indent="0">
              <a:buNone/>
              <a:defRPr sz="1600" b="1"/>
            </a:lvl5pPr>
            <a:lvl6pPr marL="2285766" indent="0">
              <a:buNone/>
              <a:defRPr sz="1600" b="1"/>
            </a:lvl6pPr>
            <a:lvl7pPr marL="2742920" indent="0">
              <a:buNone/>
              <a:defRPr sz="1600" b="1"/>
            </a:lvl7pPr>
            <a:lvl8pPr marL="3200074" indent="0">
              <a:buNone/>
              <a:defRPr sz="1600" b="1"/>
            </a:lvl8pPr>
            <a:lvl9pPr marL="3657227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53" indent="0">
              <a:buNone/>
              <a:defRPr sz="2000" b="1"/>
            </a:lvl2pPr>
            <a:lvl3pPr marL="914307" indent="0">
              <a:buNone/>
              <a:defRPr sz="1800" b="1"/>
            </a:lvl3pPr>
            <a:lvl4pPr marL="1371460" indent="0">
              <a:buNone/>
              <a:defRPr sz="1600" b="1"/>
            </a:lvl4pPr>
            <a:lvl5pPr marL="1828613" indent="0">
              <a:buNone/>
              <a:defRPr sz="1600" b="1"/>
            </a:lvl5pPr>
            <a:lvl6pPr marL="2285766" indent="0">
              <a:buNone/>
              <a:defRPr sz="1600" b="1"/>
            </a:lvl6pPr>
            <a:lvl7pPr marL="2742920" indent="0">
              <a:buNone/>
              <a:defRPr sz="1600" b="1"/>
            </a:lvl7pPr>
            <a:lvl8pPr marL="3200074" indent="0">
              <a:buNone/>
              <a:defRPr sz="1600" b="1"/>
            </a:lvl8pPr>
            <a:lvl9pPr marL="3657227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0F78A-2CCA-4A72-A7A1-E5B483FD64D6}" type="datetimeFigureOut">
              <a:rPr lang="ru-RU" smtClean="0"/>
              <a:pPr/>
              <a:t>19.04.2026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05AEE-88A5-4899-AA99-C05A8D2AC656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0F78A-2CCA-4A72-A7A1-E5B483FD64D6}" type="datetimeFigureOut">
              <a:rPr lang="ru-RU" smtClean="0"/>
              <a:pPr/>
              <a:t>19.04.2026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05AEE-88A5-4899-AA99-C05A8D2AC656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0F78A-2CCA-4A72-A7A1-E5B483FD64D6}" type="datetimeFigureOut">
              <a:rPr lang="ru-RU" smtClean="0"/>
              <a:pPr/>
              <a:t>19.04.2026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05AEE-88A5-4899-AA99-C05A8D2AC656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1" y="273051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1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53" indent="0">
              <a:buNone/>
              <a:defRPr sz="1200"/>
            </a:lvl2pPr>
            <a:lvl3pPr marL="914307" indent="0">
              <a:buNone/>
              <a:defRPr sz="1000"/>
            </a:lvl3pPr>
            <a:lvl4pPr marL="1371460" indent="0">
              <a:buNone/>
              <a:defRPr sz="900"/>
            </a:lvl4pPr>
            <a:lvl5pPr marL="1828613" indent="0">
              <a:buNone/>
              <a:defRPr sz="900"/>
            </a:lvl5pPr>
            <a:lvl6pPr marL="2285766" indent="0">
              <a:buNone/>
              <a:defRPr sz="900"/>
            </a:lvl6pPr>
            <a:lvl7pPr marL="2742920" indent="0">
              <a:buNone/>
              <a:defRPr sz="900"/>
            </a:lvl7pPr>
            <a:lvl8pPr marL="3200074" indent="0">
              <a:buNone/>
              <a:defRPr sz="900"/>
            </a:lvl8pPr>
            <a:lvl9pPr marL="3657227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0F78A-2CCA-4A72-A7A1-E5B483FD64D6}" type="datetimeFigureOut">
              <a:rPr lang="ru-RU" smtClean="0"/>
              <a:pPr/>
              <a:t>19.04.2026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05AEE-88A5-4899-AA99-C05A8D2AC656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9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9" y="612776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53" indent="0">
              <a:buNone/>
              <a:defRPr sz="2800"/>
            </a:lvl2pPr>
            <a:lvl3pPr marL="914307" indent="0">
              <a:buNone/>
              <a:defRPr sz="2400"/>
            </a:lvl3pPr>
            <a:lvl4pPr marL="1371460" indent="0">
              <a:buNone/>
              <a:defRPr sz="2000"/>
            </a:lvl4pPr>
            <a:lvl5pPr marL="1828613" indent="0">
              <a:buNone/>
              <a:defRPr sz="2000"/>
            </a:lvl5pPr>
            <a:lvl6pPr marL="2285766" indent="0">
              <a:buNone/>
              <a:defRPr sz="2000"/>
            </a:lvl6pPr>
            <a:lvl7pPr marL="2742920" indent="0">
              <a:buNone/>
              <a:defRPr sz="2000"/>
            </a:lvl7pPr>
            <a:lvl8pPr marL="3200074" indent="0">
              <a:buNone/>
              <a:defRPr sz="2000"/>
            </a:lvl8pPr>
            <a:lvl9pPr marL="3657227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9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53" indent="0">
              <a:buNone/>
              <a:defRPr sz="1200"/>
            </a:lvl2pPr>
            <a:lvl3pPr marL="914307" indent="0">
              <a:buNone/>
              <a:defRPr sz="1000"/>
            </a:lvl3pPr>
            <a:lvl4pPr marL="1371460" indent="0">
              <a:buNone/>
              <a:defRPr sz="900"/>
            </a:lvl4pPr>
            <a:lvl5pPr marL="1828613" indent="0">
              <a:buNone/>
              <a:defRPr sz="900"/>
            </a:lvl5pPr>
            <a:lvl6pPr marL="2285766" indent="0">
              <a:buNone/>
              <a:defRPr sz="900"/>
            </a:lvl6pPr>
            <a:lvl7pPr marL="2742920" indent="0">
              <a:buNone/>
              <a:defRPr sz="900"/>
            </a:lvl7pPr>
            <a:lvl8pPr marL="3200074" indent="0">
              <a:buNone/>
              <a:defRPr sz="900"/>
            </a:lvl8pPr>
            <a:lvl9pPr marL="3657227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0F78A-2CCA-4A72-A7A1-E5B483FD64D6}" type="datetimeFigureOut">
              <a:rPr lang="ru-RU" smtClean="0"/>
              <a:pPr/>
              <a:t>19.04.2026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05AEE-88A5-4899-AA99-C05A8D2AC656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0F78A-2CCA-4A72-A7A1-E5B483FD64D6}" type="datetimeFigureOut">
              <a:rPr lang="ru-RU" smtClean="0"/>
              <a:pPr/>
              <a:t>19.04.2026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05AEE-88A5-4899-AA99-C05A8D2AC656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1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0F78A-2CCA-4A72-A7A1-E5B483FD64D6}" type="datetimeFigureOut">
              <a:rPr lang="ru-RU" smtClean="0"/>
              <a:pPr/>
              <a:t>19.04.2026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05AEE-88A5-4899-AA99-C05A8D2AC656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1" cy="1143000"/>
          </a:xfrm>
          <a:prstGeom prst="rect">
            <a:avLst/>
          </a:prstGeom>
        </p:spPr>
        <p:txBody>
          <a:bodyPr vert="horz" lIns="91430" tIns="45715" rIns="91430" bIns="45715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1" cy="4525963"/>
          </a:xfrm>
          <a:prstGeom prst="rect">
            <a:avLst/>
          </a:prstGeom>
        </p:spPr>
        <p:txBody>
          <a:bodyPr vert="horz" lIns="91430" tIns="45715" rIns="91430" bIns="45715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1" cy="365125"/>
          </a:xfrm>
          <a:prstGeom prst="rect">
            <a:avLst/>
          </a:prstGeom>
        </p:spPr>
        <p:txBody>
          <a:bodyPr vert="horz" lIns="91430" tIns="45715" rIns="91430" bIns="45715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70F78A-2CCA-4A72-A7A1-E5B483FD64D6}" type="datetimeFigureOut">
              <a:rPr lang="ru-RU" smtClean="0"/>
              <a:pPr/>
              <a:t>19.04.2026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1" y="6356351"/>
            <a:ext cx="2895600" cy="365125"/>
          </a:xfrm>
          <a:prstGeom prst="rect">
            <a:avLst/>
          </a:prstGeom>
        </p:spPr>
        <p:txBody>
          <a:bodyPr vert="horz" lIns="91430" tIns="45715" rIns="91430" bIns="45715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1" cy="365125"/>
          </a:xfrm>
          <a:prstGeom prst="rect">
            <a:avLst/>
          </a:prstGeom>
        </p:spPr>
        <p:txBody>
          <a:bodyPr vert="horz" lIns="91430" tIns="45715" rIns="91430" bIns="45715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C05AEE-88A5-4899-AA99-C05A8D2AC656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30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65" indent="-342865" algn="l" defTabSz="914307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874" indent="-285721" algn="l" defTabSz="914307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884" indent="-228577" algn="l" defTabSz="91430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037" indent="-228577" algn="l" defTabSz="91430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190" indent="-228577" algn="l" defTabSz="91430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344" indent="-228577" algn="l" defTabSz="91430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497" indent="-228577" algn="l" defTabSz="91430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650" indent="-228577" algn="l" defTabSz="91430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803" indent="-228577" algn="l" defTabSz="91430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3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53" algn="l" defTabSz="9143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07" algn="l" defTabSz="9143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60" algn="l" defTabSz="9143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13" algn="l" defTabSz="9143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766" algn="l" defTabSz="9143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20" algn="l" defTabSz="9143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74" algn="l" defTabSz="9143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227" algn="l" defTabSz="9143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nsultant.ru/document/cons_doc_LAW_500449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tiff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25.jpe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hyperlink" Target="https://www.volcan/" TargetMode="External"/><Relationship Id="rId5" Type="http://schemas.openxmlformats.org/officeDocument/2006/relationships/image" Target="../media/image18.png"/><Relationship Id="rId15" Type="http://schemas.openxmlformats.org/officeDocument/2006/relationships/image" Target="../media/image27.jpeg"/><Relationship Id="rId10" Type="http://schemas.openxmlformats.org/officeDocument/2006/relationships/image" Target="../media/image23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Relationship Id="rId14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13" Type="http://schemas.openxmlformats.org/officeDocument/2006/relationships/image" Target="../media/image39.jpeg"/><Relationship Id="rId18" Type="http://schemas.openxmlformats.org/officeDocument/2006/relationships/image" Target="../media/image44.jpeg"/><Relationship Id="rId3" Type="http://schemas.openxmlformats.org/officeDocument/2006/relationships/image" Target="../media/image29.jpeg"/><Relationship Id="rId21" Type="http://schemas.openxmlformats.org/officeDocument/2006/relationships/image" Target="../media/image47.jpeg"/><Relationship Id="rId7" Type="http://schemas.openxmlformats.org/officeDocument/2006/relationships/image" Target="../media/image33.jpeg"/><Relationship Id="rId12" Type="http://schemas.openxmlformats.org/officeDocument/2006/relationships/image" Target="../media/image38.jpeg"/><Relationship Id="rId17" Type="http://schemas.openxmlformats.org/officeDocument/2006/relationships/image" Target="../media/image43.jpeg"/><Relationship Id="rId2" Type="http://schemas.openxmlformats.org/officeDocument/2006/relationships/image" Target="../media/image28.jpeg"/><Relationship Id="rId16" Type="http://schemas.openxmlformats.org/officeDocument/2006/relationships/image" Target="../media/image42.jpeg"/><Relationship Id="rId20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11" Type="http://schemas.openxmlformats.org/officeDocument/2006/relationships/image" Target="../media/image37.jpeg"/><Relationship Id="rId5" Type="http://schemas.openxmlformats.org/officeDocument/2006/relationships/image" Target="../media/image31.jpeg"/><Relationship Id="rId15" Type="http://schemas.openxmlformats.org/officeDocument/2006/relationships/image" Target="../media/image41.jpeg"/><Relationship Id="rId23" Type="http://schemas.openxmlformats.org/officeDocument/2006/relationships/image" Target="../media/image49.jpeg"/><Relationship Id="rId10" Type="http://schemas.openxmlformats.org/officeDocument/2006/relationships/image" Target="../media/image36.jpeg"/><Relationship Id="rId19" Type="http://schemas.openxmlformats.org/officeDocument/2006/relationships/image" Target="../media/image45.jpeg"/><Relationship Id="rId4" Type="http://schemas.openxmlformats.org/officeDocument/2006/relationships/image" Target="../media/image30.jpeg"/><Relationship Id="rId9" Type="http://schemas.openxmlformats.org/officeDocument/2006/relationships/image" Target="../media/image35.jpeg"/><Relationship Id="rId14" Type="http://schemas.openxmlformats.org/officeDocument/2006/relationships/image" Target="../media/image40.jpeg"/><Relationship Id="rId22" Type="http://schemas.openxmlformats.org/officeDocument/2006/relationships/image" Target="../media/image4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7" Type="http://schemas.openxmlformats.org/officeDocument/2006/relationships/image" Target="../media/image54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3.png"/><Relationship Id="rId5" Type="http://schemas.openxmlformats.org/officeDocument/2006/relationships/image" Target="../media/image52.jpeg"/><Relationship Id="rId4" Type="http://schemas.openxmlformats.org/officeDocument/2006/relationships/oleObject" Target="../embeddings/_____Microsoft_Office_Excel_97-20031.xls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7" Type="http://schemas.openxmlformats.org/officeDocument/2006/relationships/image" Target="../media/image60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jpeg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2.jpeg"/><Relationship Id="rId7" Type="http://schemas.openxmlformats.org/officeDocument/2006/relationships/image" Target="../media/image64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Relationship Id="rId9" Type="http://schemas.openxmlformats.org/officeDocument/2006/relationships/image" Target="../media/image66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tiff"/><Relationship Id="rId2" Type="http://schemas.openxmlformats.org/officeDocument/2006/relationships/image" Target="../media/image74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tiff"/><Relationship Id="rId2" Type="http://schemas.openxmlformats.org/officeDocument/2006/relationships/image" Target="../media/image76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9.tiff"/><Relationship Id="rId4" Type="http://schemas.openxmlformats.org/officeDocument/2006/relationships/image" Target="../media/image78.tif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jpeg"/><Relationship Id="rId5" Type="http://schemas.openxmlformats.org/officeDocument/2006/relationships/image" Target="../media/image88.jpeg"/><Relationship Id="rId4" Type="http://schemas.openxmlformats.org/officeDocument/2006/relationships/image" Target="../media/image87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jpeg"/><Relationship Id="rId13" Type="http://schemas.openxmlformats.org/officeDocument/2006/relationships/image" Target="../media/image102.jpeg"/><Relationship Id="rId3" Type="http://schemas.openxmlformats.org/officeDocument/2006/relationships/image" Target="../media/image93.jpeg"/><Relationship Id="rId7" Type="http://schemas.openxmlformats.org/officeDocument/2006/relationships/image" Target="../media/image96.jpeg"/><Relationship Id="rId12" Type="http://schemas.openxmlformats.org/officeDocument/2006/relationships/image" Target="../media/image101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5.jpeg"/><Relationship Id="rId11" Type="http://schemas.openxmlformats.org/officeDocument/2006/relationships/image" Target="../media/image100.jpeg"/><Relationship Id="rId5" Type="http://schemas.openxmlformats.org/officeDocument/2006/relationships/image" Target="../media/image94.jpeg"/><Relationship Id="rId10" Type="http://schemas.openxmlformats.org/officeDocument/2006/relationships/image" Target="../media/image99.tiff"/><Relationship Id="rId4" Type="http://schemas.openxmlformats.org/officeDocument/2006/relationships/image" Target="../media/image23.jpeg"/><Relationship Id="rId9" Type="http://schemas.openxmlformats.org/officeDocument/2006/relationships/image" Target="../media/image98.png"/><Relationship Id="rId14" Type="http://schemas.openxmlformats.org/officeDocument/2006/relationships/image" Target="../media/image10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7" Type="http://schemas.openxmlformats.org/officeDocument/2006/relationships/image" Target="../media/image110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109.png"/><Relationship Id="rId4" Type="http://schemas.openxmlformats.org/officeDocument/2006/relationships/image" Target="../media/image108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jpeg"/><Relationship Id="rId3" Type="http://schemas.openxmlformats.org/officeDocument/2006/relationships/image" Target="../media/image112.tiff"/><Relationship Id="rId7" Type="http://schemas.openxmlformats.org/officeDocument/2006/relationships/image" Target="../media/image1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5.jpeg"/><Relationship Id="rId5" Type="http://schemas.openxmlformats.org/officeDocument/2006/relationships/image" Target="../media/image114.png"/><Relationship Id="rId10" Type="http://schemas.openxmlformats.org/officeDocument/2006/relationships/image" Target="../media/image119.jpeg"/><Relationship Id="rId4" Type="http://schemas.openxmlformats.org/officeDocument/2006/relationships/image" Target="../media/image113.jpeg"/><Relationship Id="rId9" Type="http://schemas.openxmlformats.org/officeDocument/2006/relationships/image" Target="../media/image118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tiff"/><Relationship Id="rId3" Type="http://schemas.openxmlformats.org/officeDocument/2006/relationships/image" Target="../media/image121.jpeg"/><Relationship Id="rId7" Type="http://schemas.openxmlformats.org/officeDocument/2006/relationships/image" Target="../media/image125.tiff"/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4.jpeg"/><Relationship Id="rId5" Type="http://schemas.openxmlformats.org/officeDocument/2006/relationships/image" Target="../media/image123.jpeg"/><Relationship Id="rId10" Type="http://schemas.openxmlformats.org/officeDocument/2006/relationships/image" Target="../media/image128.tiff"/><Relationship Id="rId4" Type="http://schemas.openxmlformats.org/officeDocument/2006/relationships/image" Target="../media/image122.jpeg"/><Relationship Id="rId9" Type="http://schemas.openxmlformats.org/officeDocument/2006/relationships/image" Target="../media/image127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4211" name="Object 3"/>
          <p:cNvGraphicFramePr>
            <a:graphicFrameLocks noChangeAspect="1"/>
          </p:cNvGraphicFramePr>
          <p:nvPr/>
        </p:nvGraphicFramePr>
        <p:xfrm>
          <a:off x="179518" y="2547962"/>
          <a:ext cx="6840538" cy="3689350"/>
        </p:xfrm>
        <a:graphic>
          <a:graphicData uri="http://schemas.openxmlformats.org/presentationml/2006/ole">
            <p:oleObj spid="_x0000_s15362" name="PHOTO-PAINT" r:id="rId3" imgW="4867526" imgH="3207503" progId="">
              <p:embed/>
            </p:oleObj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716017" y="4"/>
            <a:ext cx="3951548" cy="369271"/>
          </a:xfrm>
          <a:prstGeom prst="rect">
            <a:avLst/>
          </a:prstGeom>
          <a:noFill/>
        </p:spPr>
        <p:txBody>
          <a:bodyPr wrap="none" lIns="91385" tIns="45690" rIns="91385" bIns="45690" rtlCol="0">
            <a:spAutoFit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Масленников Валерий Владимирович</a:t>
            </a:r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13" name="Oval 6"/>
          <p:cNvSpPr>
            <a:spLocks noChangeArrowheads="1"/>
          </p:cNvSpPr>
          <p:nvPr/>
        </p:nvSpPr>
        <p:spPr bwMode="auto">
          <a:xfrm rot="651907">
            <a:off x="6106096" y="4647376"/>
            <a:ext cx="215310" cy="1017161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14" name="Oval 7"/>
          <p:cNvSpPr>
            <a:spLocks noChangeArrowheads="1"/>
          </p:cNvSpPr>
          <p:nvPr/>
        </p:nvSpPr>
        <p:spPr bwMode="auto">
          <a:xfrm rot="18028098">
            <a:off x="303808" y="3860989"/>
            <a:ext cx="603963" cy="118418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15" name="Oval 8"/>
          <p:cNvSpPr>
            <a:spLocks noChangeArrowheads="1"/>
          </p:cNvSpPr>
          <p:nvPr/>
        </p:nvSpPr>
        <p:spPr bwMode="auto">
          <a:xfrm rot="1797122">
            <a:off x="2158148" y="3041933"/>
            <a:ext cx="71905" cy="419811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16" name="Oval 9"/>
          <p:cNvSpPr>
            <a:spLocks noChangeArrowheads="1"/>
          </p:cNvSpPr>
          <p:nvPr/>
        </p:nvSpPr>
        <p:spPr bwMode="auto">
          <a:xfrm>
            <a:off x="1746222" y="3844106"/>
            <a:ext cx="161482" cy="185895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17" name="Oval 10"/>
          <p:cNvSpPr>
            <a:spLocks noChangeArrowheads="1"/>
          </p:cNvSpPr>
          <p:nvPr/>
        </p:nvSpPr>
        <p:spPr bwMode="auto">
          <a:xfrm rot="364864">
            <a:off x="2915823" y="3196034"/>
            <a:ext cx="72007" cy="36004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19" name="Oval 12"/>
          <p:cNvSpPr>
            <a:spLocks noChangeArrowheads="1"/>
          </p:cNvSpPr>
          <p:nvPr/>
        </p:nvSpPr>
        <p:spPr bwMode="auto">
          <a:xfrm rot="1196149">
            <a:off x="2410107" y="3916120"/>
            <a:ext cx="360040" cy="72967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21" name="Oval 15"/>
          <p:cNvSpPr>
            <a:spLocks noChangeArrowheads="1"/>
          </p:cNvSpPr>
          <p:nvPr/>
        </p:nvSpPr>
        <p:spPr bwMode="auto">
          <a:xfrm rot="1909132">
            <a:off x="2630932" y="3802801"/>
            <a:ext cx="130463" cy="49104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23" name="Oval 17"/>
          <p:cNvSpPr>
            <a:spLocks noChangeArrowheads="1"/>
          </p:cNvSpPr>
          <p:nvPr/>
        </p:nvSpPr>
        <p:spPr bwMode="auto">
          <a:xfrm>
            <a:off x="2843813" y="3623201"/>
            <a:ext cx="179399" cy="76895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24" name="Oval 18"/>
          <p:cNvSpPr>
            <a:spLocks noChangeArrowheads="1"/>
          </p:cNvSpPr>
          <p:nvPr/>
        </p:nvSpPr>
        <p:spPr bwMode="auto">
          <a:xfrm rot="3119045">
            <a:off x="2519458" y="3213897"/>
            <a:ext cx="67811" cy="140499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rot="10800000" vert="eaVert" wrap="none" lIns="91385" tIns="45690" rIns="91385" bIns="45690" anchor="ctr"/>
          <a:lstStyle/>
          <a:p>
            <a:endParaRPr lang="ru-RU"/>
          </a:p>
        </p:txBody>
      </p:sp>
      <p:sp>
        <p:nvSpPr>
          <p:cNvPr id="25" name="Oval 19"/>
          <p:cNvSpPr>
            <a:spLocks noChangeArrowheads="1"/>
          </p:cNvSpPr>
          <p:nvPr/>
        </p:nvSpPr>
        <p:spPr bwMode="auto">
          <a:xfrm rot="2646590">
            <a:off x="4529699" y="3708418"/>
            <a:ext cx="68425" cy="12393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26" name="Oval 20"/>
          <p:cNvSpPr>
            <a:spLocks noChangeArrowheads="1"/>
          </p:cNvSpPr>
          <p:nvPr/>
        </p:nvSpPr>
        <p:spPr bwMode="auto">
          <a:xfrm>
            <a:off x="1691686" y="4132138"/>
            <a:ext cx="162395" cy="91194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28" name="Oval 39"/>
          <p:cNvSpPr>
            <a:spLocks noChangeArrowheads="1"/>
          </p:cNvSpPr>
          <p:nvPr/>
        </p:nvSpPr>
        <p:spPr bwMode="auto">
          <a:xfrm rot="19754528">
            <a:off x="6084407" y="3985094"/>
            <a:ext cx="155030" cy="606789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29" name="Oval 40"/>
          <p:cNvSpPr>
            <a:spLocks noChangeArrowheads="1"/>
          </p:cNvSpPr>
          <p:nvPr/>
        </p:nvSpPr>
        <p:spPr bwMode="auto">
          <a:xfrm rot="19461172">
            <a:off x="3161542" y="3636409"/>
            <a:ext cx="68425" cy="12393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30" name="Oval 13"/>
          <p:cNvSpPr>
            <a:spLocks noChangeArrowheads="1"/>
          </p:cNvSpPr>
          <p:nvPr/>
        </p:nvSpPr>
        <p:spPr bwMode="auto">
          <a:xfrm rot="1501843">
            <a:off x="3970113" y="4943019"/>
            <a:ext cx="182467" cy="421937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32" name="Oval 38"/>
          <p:cNvSpPr>
            <a:spLocks noChangeArrowheads="1"/>
          </p:cNvSpPr>
          <p:nvPr/>
        </p:nvSpPr>
        <p:spPr bwMode="auto">
          <a:xfrm>
            <a:off x="4355983" y="4204146"/>
            <a:ext cx="72008" cy="28878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33" name="Oval 19"/>
          <p:cNvSpPr>
            <a:spLocks noChangeArrowheads="1"/>
          </p:cNvSpPr>
          <p:nvPr/>
        </p:nvSpPr>
        <p:spPr bwMode="auto">
          <a:xfrm rot="17862321" flipH="1">
            <a:off x="4200156" y="3995042"/>
            <a:ext cx="262249" cy="71175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34" name="Oval 19"/>
          <p:cNvSpPr>
            <a:spLocks noChangeArrowheads="1"/>
          </p:cNvSpPr>
          <p:nvPr/>
        </p:nvSpPr>
        <p:spPr bwMode="auto">
          <a:xfrm rot="19461172">
            <a:off x="4712850" y="4862409"/>
            <a:ext cx="123721" cy="276026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35" name="Oval 6"/>
          <p:cNvSpPr>
            <a:spLocks noChangeArrowheads="1"/>
          </p:cNvSpPr>
          <p:nvPr/>
        </p:nvSpPr>
        <p:spPr bwMode="auto">
          <a:xfrm rot="1803264">
            <a:off x="1139827" y="3487427"/>
            <a:ext cx="215310" cy="1017161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36" name="Oval 20"/>
          <p:cNvSpPr>
            <a:spLocks noChangeArrowheads="1"/>
          </p:cNvSpPr>
          <p:nvPr/>
        </p:nvSpPr>
        <p:spPr bwMode="auto">
          <a:xfrm>
            <a:off x="1763694" y="3412058"/>
            <a:ext cx="162395" cy="91194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37" name="Oval 40"/>
          <p:cNvSpPr>
            <a:spLocks noChangeArrowheads="1"/>
          </p:cNvSpPr>
          <p:nvPr/>
        </p:nvSpPr>
        <p:spPr bwMode="auto">
          <a:xfrm rot="19461172">
            <a:off x="4457686" y="5508618"/>
            <a:ext cx="68425" cy="12393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38" name="Oval 40"/>
          <p:cNvSpPr>
            <a:spLocks noChangeArrowheads="1"/>
          </p:cNvSpPr>
          <p:nvPr/>
        </p:nvSpPr>
        <p:spPr bwMode="auto">
          <a:xfrm rot="19461172">
            <a:off x="3313942" y="3788809"/>
            <a:ext cx="68425" cy="12393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39" name="Прямоугольник 38"/>
          <p:cNvSpPr/>
          <p:nvPr/>
        </p:nvSpPr>
        <p:spPr>
          <a:xfrm>
            <a:off x="107504" y="764704"/>
            <a:ext cx="7200801" cy="1323379"/>
          </a:xfrm>
          <a:prstGeom prst="rect">
            <a:avLst/>
          </a:prstGeom>
        </p:spPr>
        <p:txBody>
          <a:bodyPr wrap="square" lIns="91385" tIns="45690" rIns="91385" bIns="4569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0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Стратегические металлы и полуметаллы в рудных фациях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0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колчеданных месторождений: проблемы, достижения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0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и перспективы развития количественных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0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минералого-геохимических моделей</a:t>
            </a:r>
            <a:endParaRPr lang="ru-RU" sz="1600" dirty="0"/>
          </a:p>
        </p:txBody>
      </p:sp>
      <p:sp>
        <p:nvSpPr>
          <p:cNvPr id="40" name="Text Box 24"/>
          <p:cNvSpPr txBox="1">
            <a:spLocks noChangeArrowheads="1"/>
          </p:cNvSpPr>
          <p:nvPr/>
        </p:nvSpPr>
        <p:spPr bwMode="auto">
          <a:xfrm>
            <a:off x="7308310" y="4"/>
            <a:ext cx="1835696" cy="6803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385" tIns="45690" rIns="91385" bIns="45690">
            <a:spAutoFit/>
          </a:bodyPr>
          <a:lstStyle/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600" b="1" dirty="0" smtClean="0">
                <a:solidFill>
                  <a:srgbClr val="FF0000"/>
                </a:solidFill>
                <a:cs typeface="Arial" pitchFamily="34" charset="0"/>
              </a:rPr>
              <a:t>Палеозой</a:t>
            </a: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Урал:</a:t>
            </a: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1. </a:t>
            </a:r>
            <a:r>
              <a:rPr lang="ru-RU" sz="1200" b="1" dirty="0" err="1" smtClean="0">
                <a:cs typeface="Arial" pitchFamily="34" charset="0"/>
              </a:rPr>
              <a:t>Яман-Касы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2. Молодежное</a:t>
            </a: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3. Узельга-4</a:t>
            </a: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4. Юбилейное</a:t>
            </a: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5. </a:t>
            </a:r>
            <a:r>
              <a:rPr lang="ru-RU" sz="1200" b="1" dirty="0" err="1" smtClean="0">
                <a:cs typeface="Arial" pitchFamily="34" charset="0"/>
              </a:rPr>
              <a:t>Сафьяновское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6.Талган</a:t>
            </a: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7. </a:t>
            </a:r>
            <a:r>
              <a:rPr lang="ru-RU" sz="1200" b="1" dirty="0" err="1" smtClean="0">
                <a:cs typeface="Arial" pitchFamily="34" charset="0"/>
              </a:rPr>
              <a:t>Валенторское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8. Октябрьское</a:t>
            </a: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9. </a:t>
            </a:r>
            <a:r>
              <a:rPr lang="ru-RU" sz="1200" b="1" dirty="0" err="1" smtClean="0">
                <a:cs typeface="Arial" pitchFamily="34" charset="0"/>
              </a:rPr>
              <a:t>Таш-Тау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10. </a:t>
            </a:r>
            <a:r>
              <a:rPr lang="ru-RU" sz="1200" b="1" dirty="0" err="1" smtClean="0">
                <a:cs typeface="Arial" pitchFamily="34" charset="0"/>
              </a:rPr>
              <a:t>Джуса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11. </a:t>
            </a:r>
            <a:r>
              <a:rPr lang="ru-RU" sz="1200" b="1" dirty="0" err="1" smtClean="0">
                <a:cs typeface="Arial" pitchFamily="34" charset="0"/>
              </a:rPr>
              <a:t>Александринское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Рудный Алтай:</a:t>
            </a: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12. Николаевское</a:t>
            </a: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13. </a:t>
            </a:r>
            <a:r>
              <a:rPr lang="ru-RU" sz="1200" b="1" dirty="0" err="1" smtClean="0">
                <a:cs typeface="Arial" pitchFamily="34" charset="0"/>
              </a:rPr>
              <a:t>Артемьевское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14. Зареченское</a:t>
            </a: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600" b="1" dirty="0" smtClean="0">
                <a:solidFill>
                  <a:srgbClr val="FF0000"/>
                </a:solidFill>
                <a:cs typeface="Arial" pitchFamily="34" charset="0"/>
              </a:rPr>
              <a:t>Мезозой</a:t>
            </a:r>
            <a:r>
              <a:rPr lang="ru-RU" sz="1600" b="1" dirty="0" smtClean="0">
                <a:cs typeface="Arial" pitchFamily="34" charset="0"/>
              </a:rPr>
              <a:t> </a:t>
            </a:r>
            <a:r>
              <a:rPr lang="ru-RU" sz="1200" b="1" dirty="0" smtClean="0">
                <a:cs typeface="Arial" pitchFamily="34" charset="0"/>
              </a:rPr>
              <a:t>(</a:t>
            </a:r>
            <a:r>
              <a:rPr lang="ru-RU" sz="1200" b="1" dirty="0" err="1" smtClean="0">
                <a:cs typeface="Arial" pitchFamily="34" charset="0"/>
              </a:rPr>
              <a:t>Понтиды</a:t>
            </a:r>
            <a:r>
              <a:rPr lang="ru-RU" sz="1200" b="1" dirty="0" smtClean="0">
                <a:cs typeface="Arial" pitchFamily="34" charset="0"/>
              </a:rPr>
              <a:t>)</a:t>
            </a:r>
            <a:r>
              <a:rPr lang="en-US" sz="1200" b="1" dirty="0" smtClean="0">
                <a:cs typeface="Arial" pitchFamily="34" charset="0"/>
              </a:rPr>
              <a:t>:</a:t>
            </a: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15. </a:t>
            </a:r>
            <a:r>
              <a:rPr lang="ru-RU" sz="1200" b="1" dirty="0" err="1" smtClean="0">
                <a:cs typeface="Arial" pitchFamily="34" charset="0"/>
              </a:rPr>
              <a:t>Кутлулар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16. </a:t>
            </a:r>
            <a:r>
              <a:rPr lang="ru-RU" sz="1200" b="1" dirty="0" err="1" smtClean="0">
                <a:cs typeface="Arial" pitchFamily="34" charset="0"/>
              </a:rPr>
              <a:t>Чейли-Маденкой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17. </a:t>
            </a:r>
            <a:r>
              <a:rPr lang="ru-RU" sz="1200" b="1" dirty="0" err="1" smtClean="0">
                <a:cs typeface="Arial" pitchFamily="34" charset="0"/>
              </a:rPr>
              <a:t>Лаханос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18. </a:t>
            </a:r>
            <a:r>
              <a:rPr lang="ru-RU" sz="1200" b="1" dirty="0" err="1" smtClean="0">
                <a:cs typeface="Arial" pitchFamily="34" charset="0"/>
              </a:rPr>
              <a:t>Киллик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19. </a:t>
            </a:r>
            <a:r>
              <a:rPr lang="ru-RU" sz="1200" b="1" dirty="0" err="1" smtClean="0">
                <a:cs typeface="Arial" pitchFamily="34" charset="0"/>
              </a:rPr>
              <a:t>Кизилкая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600" b="1" dirty="0" smtClean="0">
                <a:solidFill>
                  <a:srgbClr val="FF0000"/>
                </a:solidFill>
                <a:cs typeface="Arial" pitchFamily="34" charset="0"/>
              </a:rPr>
              <a:t>Кайнозой </a:t>
            </a:r>
            <a:r>
              <a:rPr lang="ru-RU" sz="1600" b="1" dirty="0" smtClean="0">
                <a:cs typeface="Arial" pitchFamily="34" charset="0"/>
              </a:rPr>
              <a:t>(</a:t>
            </a:r>
            <a:r>
              <a:rPr lang="ru-RU" sz="1200" b="1" dirty="0" err="1" smtClean="0">
                <a:cs typeface="Arial" pitchFamily="34" charset="0"/>
              </a:rPr>
              <a:t>Хокуроко</a:t>
            </a:r>
            <a:r>
              <a:rPr lang="ru-RU" sz="1200" b="1" dirty="0" smtClean="0">
                <a:cs typeface="Arial" pitchFamily="34" charset="0"/>
              </a:rPr>
              <a:t>):</a:t>
            </a: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20. </a:t>
            </a:r>
            <a:r>
              <a:rPr lang="ru-RU" sz="1200" b="1" dirty="0" err="1" smtClean="0">
                <a:cs typeface="Arial" pitchFamily="34" charset="0"/>
              </a:rPr>
              <a:t>Косака-Учинотай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21. </a:t>
            </a:r>
            <a:r>
              <a:rPr lang="ru-RU" sz="1200" b="1" dirty="0" err="1" smtClean="0">
                <a:cs typeface="Arial" pitchFamily="34" charset="0"/>
              </a:rPr>
              <a:t>Фурутобе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22. </a:t>
            </a:r>
            <a:r>
              <a:rPr lang="ru-RU" sz="1200" b="1" dirty="0" err="1" smtClean="0">
                <a:cs typeface="Arial" pitchFamily="34" charset="0"/>
              </a:rPr>
              <a:t>Эзури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23. </a:t>
            </a:r>
            <a:r>
              <a:rPr lang="ru-RU" sz="1200" b="1" dirty="0" err="1" smtClean="0">
                <a:cs typeface="Arial" pitchFamily="34" charset="0"/>
              </a:rPr>
              <a:t>Мицуки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24. </a:t>
            </a:r>
            <a:r>
              <a:rPr lang="ru-RU" sz="1200" b="1" dirty="0" err="1" smtClean="0">
                <a:cs typeface="Arial" pitchFamily="34" charset="0"/>
              </a:rPr>
              <a:t>Мицумине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ru-RU" sz="1200" b="1" dirty="0" smtClean="0">
                <a:cs typeface="Arial" pitchFamily="34" charset="0"/>
              </a:rPr>
              <a:t>25. </a:t>
            </a:r>
            <a:r>
              <a:rPr lang="ru-RU" sz="1200" b="1" dirty="0" err="1" smtClean="0">
                <a:cs typeface="Arial" pitchFamily="34" charset="0"/>
              </a:rPr>
              <a:t>Ханава</a:t>
            </a:r>
            <a:endParaRPr lang="en-US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r>
              <a:rPr lang="en-US" sz="1200" b="1" dirty="0" smtClean="0">
                <a:cs typeface="Arial" pitchFamily="34" charset="0"/>
              </a:rPr>
              <a:t>26. </a:t>
            </a:r>
            <a:r>
              <a:rPr lang="ru-RU" sz="1200" b="1" dirty="0" err="1" smtClean="0">
                <a:cs typeface="Arial" pitchFamily="34" charset="0"/>
              </a:rPr>
              <a:t>Косака-Мотояма</a:t>
            </a:r>
            <a:endParaRPr lang="ru-RU" sz="1200" b="1" dirty="0" smtClean="0">
              <a:cs typeface="Arial" pitchFamily="34" charset="0"/>
            </a:endParaRPr>
          </a:p>
          <a:p>
            <a:pPr marL="342690" indent="-342690">
              <a:lnSpc>
                <a:spcPct val="60000"/>
              </a:lnSpc>
              <a:spcBef>
                <a:spcPct val="50000"/>
              </a:spcBef>
            </a:pPr>
            <a:endParaRPr lang="ru-RU" sz="1000" b="1" dirty="0">
              <a:cs typeface="Arial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3059837" y="260653"/>
            <a:ext cx="4180329" cy="369271"/>
          </a:xfrm>
          <a:prstGeom prst="rect">
            <a:avLst/>
          </a:prstGeom>
          <a:noFill/>
        </p:spPr>
        <p:txBody>
          <a:bodyPr wrap="none" lIns="91385" tIns="45690" rIns="91385" bIns="45690" rtlCol="0">
            <a:spAutoFit/>
          </a:bodyPr>
          <a:lstStyle/>
          <a:p>
            <a:r>
              <a:rPr lang="ru-RU" dirty="0" smtClean="0"/>
              <a:t>Масленников В.В. ЮУ ФНЦ МиГ </a:t>
            </a:r>
            <a:r>
              <a:rPr lang="ru-RU" dirty="0" err="1" smtClean="0"/>
              <a:t>УрО</a:t>
            </a:r>
            <a:r>
              <a:rPr lang="ru-RU" dirty="0" smtClean="0"/>
              <a:t> РАН</a:t>
            </a:r>
            <a:endParaRPr lang="ru-RU" dirty="0"/>
          </a:p>
        </p:txBody>
      </p:sp>
      <p:sp>
        <p:nvSpPr>
          <p:cNvPr id="44" name="AutoShape 16"/>
          <p:cNvSpPr>
            <a:spLocks noChangeArrowheads="1"/>
          </p:cNvSpPr>
          <p:nvPr/>
        </p:nvSpPr>
        <p:spPr bwMode="auto">
          <a:xfrm>
            <a:off x="2596924" y="3789961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45" name="AutoShape 16"/>
          <p:cNvSpPr>
            <a:spLocks noChangeArrowheads="1"/>
          </p:cNvSpPr>
          <p:nvPr/>
        </p:nvSpPr>
        <p:spPr bwMode="auto">
          <a:xfrm>
            <a:off x="2523773" y="3789961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46" name="AutoShape 16"/>
          <p:cNvSpPr>
            <a:spLocks noChangeArrowheads="1"/>
          </p:cNvSpPr>
          <p:nvPr/>
        </p:nvSpPr>
        <p:spPr bwMode="auto">
          <a:xfrm>
            <a:off x="2889528" y="3212425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47" name="AutoShape 16"/>
          <p:cNvSpPr>
            <a:spLocks noChangeArrowheads="1"/>
          </p:cNvSpPr>
          <p:nvPr/>
        </p:nvSpPr>
        <p:spPr bwMode="auto">
          <a:xfrm>
            <a:off x="2816377" y="3429002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48" name="AutoShape 16"/>
          <p:cNvSpPr>
            <a:spLocks noChangeArrowheads="1"/>
          </p:cNvSpPr>
          <p:nvPr/>
        </p:nvSpPr>
        <p:spPr bwMode="auto">
          <a:xfrm>
            <a:off x="2816377" y="3284618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49" name="AutoShape 16"/>
          <p:cNvSpPr>
            <a:spLocks noChangeArrowheads="1"/>
          </p:cNvSpPr>
          <p:nvPr/>
        </p:nvSpPr>
        <p:spPr bwMode="auto">
          <a:xfrm>
            <a:off x="2889528" y="3140233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50" name="AutoShape 16"/>
          <p:cNvSpPr>
            <a:spLocks noChangeArrowheads="1"/>
          </p:cNvSpPr>
          <p:nvPr/>
        </p:nvSpPr>
        <p:spPr bwMode="auto">
          <a:xfrm>
            <a:off x="548697" y="3717769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51" name="AutoShape 16"/>
          <p:cNvSpPr>
            <a:spLocks noChangeArrowheads="1"/>
          </p:cNvSpPr>
          <p:nvPr/>
        </p:nvSpPr>
        <p:spPr bwMode="auto">
          <a:xfrm>
            <a:off x="548697" y="3789961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52" name="AutoShape 16"/>
          <p:cNvSpPr>
            <a:spLocks noChangeArrowheads="1"/>
          </p:cNvSpPr>
          <p:nvPr/>
        </p:nvSpPr>
        <p:spPr bwMode="auto">
          <a:xfrm>
            <a:off x="6181322" y="4078727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53" name="AutoShape 16"/>
          <p:cNvSpPr>
            <a:spLocks noChangeArrowheads="1"/>
          </p:cNvSpPr>
          <p:nvPr/>
        </p:nvSpPr>
        <p:spPr bwMode="auto">
          <a:xfrm>
            <a:off x="4279397" y="3934343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54" name="AutoShape 16"/>
          <p:cNvSpPr>
            <a:spLocks noChangeArrowheads="1"/>
          </p:cNvSpPr>
          <p:nvPr/>
        </p:nvSpPr>
        <p:spPr bwMode="auto">
          <a:xfrm>
            <a:off x="4206246" y="3934343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55" name="AutoShape 16"/>
          <p:cNvSpPr>
            <a:spLocks noChangeArrowheads="1"/>
          </p:cNvSpPr>
          <p:nvPr/>
        </p:nvSpPr>
        <p:spPr bwMode="auto">
          <a:xfrm>
            <a:off x="4279397" y="3862151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56" name="AutoShape 16"/>
          <p:cNvSpPr>
            <a:spLocks noChangeArrowheads="1"/>
          </p:cNvSpPr>
          <p:nvPr/>
        </p:nvSpPr>
        <p:spPr bwMode="auto">
          <a:xfrm>
            <a:off x="4425699" y="5089412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57" name="AutoShape 16"/>
          <p:cNvSpPr>
            <a:spLocks noChangeArrowheads="1"/>
          </p:cNvSpPr>
          <p:nvPr/>
        </p:nvSpPr>
        <p:spPr bwMode="auto">
          <a:xfrm>
            <a:off x="3913642" y="5161604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60" name="AutoShape 16"/>
          <p:cNvSpPr>
            <a:spLocks noChangeArrowheads="1"/>
          </p:cNvSpPr>
          <p:nvPr/>
        </p:nvSpPr>
        <p:spPr bwMode="auto">
          <a:xfrm>
            <a:off x="2158018" y="3934343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61" name="AutoShape 16"/>
          <p:cNvSpPr>
            <a:spLocks noChangeArrowheads="1"/>
          </p:cNvSpPr>
          <p:nvPr/>
        </p:nvSpPr>
        <p:spPr bwMode="auto">
          <a:xfrm>
            <a:off x="2377471" y="3789961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62" name="AutoShape 16"/>
          <p:cNvSpPr>
            <a:spLocks noChangeArrowheads="1"/>
          </p:cNvSpPr>
          <p:nvPr/>
        </p:nvSpPr>
        <p:spPr bwMode="auto">
          <a:xfrm>
            <a:off x="3182132" y="3645576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63" name="AutoShape 16"/>
          <p:cNvSpPr>
            <a:spLocks noChangeArrowheads="1"/>
          </p:cNvSpPr>
          <p:nvPr/>
        </p:nvSpPr>
        <p:spPr bwMode="auto">
          <a:xfrm>
            <a:off x="3108981" y="3573384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64" name="Oval 20"/>
          <p:cNvSpPr>
            <a:spLocks noChangeArrowheads="1"/>
          </p:cNvSpPr>
          <p:nvPr/>
        </p:nvSpPr>
        <p:spPr bwMode="auto">
          <a:xfrm>
            <a:off x="6473925" y="4728453"/>
            <a:ext cx="162395" cy="91194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  <p:sp>
        <p:nvSpPr>
          <p:cNvPr id="65" name="AutoShape 16"/>
          <p:cNvSpPr>
            <a:spLocks noChangeArrowheads="1"/>
          </p:cNvSpPr>
          <p:nvPr/>
        </p:nvSpPr>
        <p:spPr bwMode="auto">
          <a:xfrm>
            <a:off x="914452" y="6388865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66" name="TextBox 65"/>
          <p:cNvSpPr txBox="1"/>
          <p:nvPr/>
        </p:nvSpPr>
        <p:spPr>
          <a:xfrm>
            <a:off x="1133905" y="6316674"/>
            <a:ext cx="3607064" cy="370257"/>
          </a:xfrm>
          <a:prstGeom prst="rect">
            <a:avLst/>
          </a:prstGeom>
          <a:noFill/>
        </p:spPr>
        <p:txBody>
          <a:bodyPr wrap="none" lIns="92354" tIns="46178" rIns="92354" bIns="46178" rtlCol="0">
            <a:spAutoFit/>
          </a:bodyPr>
          <a:lstStyle/>
          <a:p>
            <a:r>
              <a:rPr lang="ru-RU" dirty="0" smtClean="0"/>
              <a:t>Места находок </a:t>
            </a:r>
            <a:r>
              <a:rPr lang="ru-RU" dirty="0" err="1" smtClean="0"/>
              <a:t>палеокурильщиков</a:t>
            </a:r>
            <a:endParaRPr lang="ru-RU" dirty="0"/>
          </a:p>
        </p:txBody>
      </p:sp>
      <p:sp>
        <p:nvSpPr>
          <p:cNvPr id="67" name="AutoShape 16"/>
          <p:cNvSpPr>
            <a:spLocks noChangeArrowheads="1"/>
          </p:cNvSpPr>
          <p:nvPr/>
        </p:nvSpPr>
        <p:spPr bwMode="auto">
          <a:xfrm>
            <a:off x="4352548" y="5450371"/>
            <a:ext cx="220663" cy="195262"/>
          </a:xfrm>
          <a:prstGeom prst="star5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2344" tIns="46174" rIns="92344" bIns="46174" anchor="ctr"/>
          <a:lstStyle/>
          <a:p>
            <a:pPr>
              <a:defRPr/>
            </a:pPr>
            <a:endParaRPr lang="ru-RU"/>
          </a:p>
        </p:txBody>
      </p:sp>
      <p:sp>
        <p:nvSpPr>
          <p:cNvPr id="58" name="Oval 19"/>
          <p:cNvSpPr>
            <a:spLocks noChangeArrowheads="1"/>
          </p:cNvSpPr>
          <p:nvPr/>
        </p:nvSpPr>
        <p:spPr bwMode="auto">
          <a:xfrm rot="19461172">
            <a:off x="4495608" y="4521597"/>
            <a:ext cx="123721" cy="276026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lIns="91385" tIns="45690" rIns="91385" bIns="45690" anchor="ctr"/>
          <a:lstStyle/>
          <a:p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323529" y="474346"/>
            <a:ext cx="8640960" cy="3139321"/>
          </a:xfrm>
          <a:prstGeom prst="rect">
            <a:avLst/>
          </a:prstGeom>
        </p:spPr>
        <p:txBody>
          <a:bodyPr wrap="square" lIns="91430" tIns="45715" rIns="91430" bIns="45715">
            <a:spAutoFit/>
          </a:bodyPr>
          <a:lstStyle/>
          <a:p>
            <a:r>
              <a:rPr lang="ru-RU" dirty="0" smtClean="0"/>
              <a:t>В 2025 году ключевым документом, регулирующим минерально-сырьевую базу РФ, стало </a:t>
            </a:r>
            <a:r>
              <a:rPr lang="ru-RU" dirty="0" smtClean="0">
                <a:hlinkClick r:id="rId2"/>
              </a:rPr>
              <a:t>Распоряжение Правительства РФ от 04.03.2025 N 500-р</a:t>
            </a:r>
            <a:r>
              <a:rPr lang="ru-RU" dirty="0" smtClean="0"/>
              <a:t> (04.03.2025) об утверждении плана мероприятий по реализации Стратегии развития минерально-сырьевой базы до 2050 года, который закрепляет приоритет геологоразведки (особенно стратегических видов сырья) и повышения глубины переработки ресурсов, направленные на обеспечение технологического суверенитета и устойчивого развития РФ. Стратегические металлы и полуметаллы — это элементы, критически важные для экономики, обороны и высоких технологий, запасы которых ограничены лишь отдельными странами или не бесконечны, при сильном колебании цен. Источником многих из них являются колчеданные месторождения. </a:t>
            </a:r>
          </a:p>
          <a:p>
            <a:endParaRPr lang="ru-RU" dirty="0"/>
          </a:p>
        </p:txBody>
      </p:sp>
      <p:sp>
        <p:nvSpPr>
          <p:cNvPr id="3" name="Прямоугольник 2"/>
          <p:cNvSpPr/>
          <p:nvPr/>
        </p:nvSpPr>
        <p:spPr>
          <a:xfrm>
            <a:off x="395537" y="3356992"/>
            <a:ext cx="8496944" cy="1938982"/>
          </a:xfrm>
          <a:prstGeom prst="rect">
            <a:avLst/>
          </a:prstGeom>
        </p:spPr>
        <p:txBody>
          <a:bodyPr wrap="square" lIns="91430" tIns="45715" rIns="91430" bIns="45715">
            <a:spAutoFit/>
          </a:bodyPr>
          <a:lstStyle/>
          <a:p>
            <a:r>
              <a:rPr lang="ru-RU" dirty="0" smtClean="0"/>
              <a:t>В постановлении Правительства Российской Федерации  (от 23.09.2025 г. № 1465) к 1-й группе</a:t>
            </a:r>
            <a:r>
              <a:rPr lang="ru-RU" b="1" dirty="0" smtClean="0"/>
              <a:t> </a:t>
            </a:r>
            <a:r>
              <a:rPr lang="ru-RU" dirty="0" smtClean="0"/>
              <a:t>относятся металлы (</a:t>
            </a:r>
            <a:r>
              <a:rPr lang="en-US" sz="2400" b="1" dirty="0" smtClean="0">
                <a:solidFill>
                  <a:srgbClr val="FF0000"/>
                </a:solidFill>
              </a:rPr>
              <a:t>Cu</a:t>
            </a:r>
            <a:r>
              <a:rPr lang="ru-RU" sz="2400" b="1" dirty="0" smtClean="0">
                <a:solidFill>
                  <a:srgbClr val="FF0000"/>
                </a:solidFill>
              </a:rPr>
              <a:t>, </a:t>
            </a:r>
            <a:r>
              <a:rPr lang="en-US" sz="2400" b="1" dirty="0" smtClean="0">
                <a:solidFill>
                  <a:srgbClr val="FF0000"/>
                </a:solidFill>
              </a:rPr>
              <a:t>Co</a:t>
            </a:r>
            <a:r>
              <a:rPr lang="ru-RU" sz="2400" b="1" dirty="0" smtClean="0">
                <a:solidFill>
                  <a:srgbClr val="FF0000"/>
                </a:solidFill>
              </a:rPr>
              <a:t>, </a:t>
            </a:r>
            <a:r>
              <a:rPr lang="en-US" sz="2400" b="1" dirty="0" smtClean="0">
                <a:solidFill>
                  <a:srgbClr val="FF0000"/>
                </a:solidFill>
              </a:rPr>
              <a:t>Ni</a:t>
            </a:r>
            <a:r>
              <a:rPr lang="ru-RU" sz="2400" b="1" dirty="0" smtClean="0">
                <a:solidFill>
                  <a:srgbClr val="FF0000"/>
                </a:solidFill>
              </a:rPr>
              <a:t>, </a:t>
            </a:r>
            <a:r>
              <a:rPr lang="en-US" sz="2400" b="1" dirty="0" err="1" smtClean="0">
                <a:solidFill>
                  <a:srgbClr val="FF0000"/>
                </a:solidFill>
              </a:rPr>
              <a:t>Sn</a:t>
            </a:r>
            <a:r>
              <a:rPr lang="ru-RU" sz="2400" b="1" dirty="0" smtClean="0">
                <a:solidFill>
                  <a:srgbClr val="FF0000"/>
                </a:solidFill>
              </a:rPr>
              <a:t>, </a:t>
            </a:r>
            <a:r>
              <a:rPr lang="en-US" sz="2400" b="1" dirty="0" err="1" smtClean="0">
                <a:solidFill>
                  <a:srgbClr val="FF0000"/>
                </a:solidFill>
              </a:rPr>
              <a:t>Ge</a:t>
            </a:r>
            <a:r>
              <a:rPr lang="ru-RU" sz="2400" b="1" dirty="0" smtClean="0">
                <a:solidFill>
                  <a:srgbClr val="FF0000"/>
                </a:solidFill>
              </a:rPr>
              <a:t>, </a:t>
            </a:r>
            <a:r>
              <a:rPr lang="en-US" sz="2400" b="1" dirty="0" smtClean="0">
                <a:solidFill>
                  <a:srgbClr val="FF0000"/>
                </a:solidFill>
              </a:rPr>
              <a:t>In</a:t>
            </a:r>
            <a:r>
              <a:rPr lang="ru-RU" sz="2400" b="1" dirty="0" smtClean="0">
                <a:solidFill>
                  <a:srgbClr val="FF0000"/>
                </a:solidFill>
              </a:rPr>
              <a:t>, </a:t>
            </a:r>
            <a:r>
              <a:rPr lang="en-US" sz="2400" b="1" dirty="0" err="1" smtClean="0">
                <a:solidFill>
                  <a:srgbClr val="FF0000"/>
                </a:solidFill>
              </a:rPr>
              <a:t>Ga</a:t>
            </a:r>
            <a:r>
              <a:rPr lang="ru-RU" dirty="0" smtClean="0"/>
              <a:t>), запасы которых при любых сценариях развития национальной экономики удовлетворяют ее необходимые потребности до 2035 года. Ко 2-й группе относятся полезные ископаемые, достигнутые уровни добычи которых недостаточно обеспечены запасами на период до 2035 года: </a:t>
            </a:r>
            <a:r>
              <a:rPr lang="en-US" sz="2400" b="1" dirty="0" smtClean="0">
                <a:solidFill>
                  <a:srgbClr val="FF0000"/>
                </a:solidFill>
              </a:rPr>
              <a:t>Pb</a:t>
            </a:r>
            <a:r>
              <a:rPr lang="ru-RU" sz="2400" b="1" dirty="0" smtClean="0">
                <a:solidFill>
                  <a:srgbClr val="FF0000"/>
                </a:solidFill>
              </a:rPr>
              <a:t>, </a:t>
            </a:r>
            <a:r>
              <a:rPr lang="en-US" sz="2400" b="1" dirty="0" smtClean="0">
                <a:solidFill>
                  <a:srgbClr val="FF0000"/>
                </a:solidFill>
              </a:rPr>
              <a:t>Zn</a:t>
            </a:r>
            <a:r>
              <a:rPr lang="ru-RU" sz="2400" b="1" dirty="0" smtClean="0">
                <a:solidFill>
                  <a:srgbClr val="FF0000"/>
                </a:solidFill>
              </a:rPr>
              <a:t>, </a:t>
            </a:r>
            <a:r>
              <a:rPr lang="en-US" sz="2400" b="1" dirty="0" err="1" smtClean="0">
                <a:solidFill>
                  <a:srgbClr val="FF0000"/>
                </a:solidFill>
              </a:rPr>
              <a:t>Sb</a:t>
            </a:r>
            <a:r>
              <a:rPr lang="ru-RU" sz="2400" b="1" dirty="0" smtClean="0">
                <a:solidFill>
                  <a:srgbClr val="FF0000"/>
                </a:solidFill>
              </a:rPr>
              <a:t>, </a:t>
            </a:r>
            <a:r>
              <a:rPr lang="en-US" sz="2400" b="1" dirty="0" smtClean="0">
                <a:solidFill>
                  <a:srgbClr val="FF0000"/>
                </a:solidFill>
              </a:rPr>
              <a:t>Au</a:t>
            </a:r>
            <a:r>
              <a:rPr lang="ru-RU" sz="2400" b="1" dirty="0" smtClean="0">
                <a:solidFill>
                  <a:srgbClr val="FF0000"/>
                </a:solidFill>
              </a:rPr>
              <a:t> и </a:t>
            </a:r>
            <a:r>
              <a:rPr lang="en-US" sz="2400" b="1" dirty="0" smtClean="0">
                <a:solidFill>
                  <a:srgbClr val="FF0000"/>
                </a:solidFill>
              </a:rPr>
              <a:t>Ag</a:t>
            </a:r>
            <a:r>
              <a:rPr lang="ru-RU" b="1" dirty="0" smtClean="0">
                <a:solidFill>
                  <a:srgbClr val="FF0000"/>
                </a:solidFill>
              </a:rPr>
              <a:t>. 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467544" y="5157192"/>
            <a:ext cx="8568952" cy="1477328"/>
          </a:xfrm>
          <a:prstGeom prst="rect">
            <a:avLst/>
          </a:prstGeom>
        </p:spPr>
        <p:txBody>
          <a:bodyPr wrap="square" lIns="91430" tIns="45715" rIns="91430" bIns="45715">
            <a:spAutoFit/>
          </a:bodyPr>
          <a:lstStyle/>
          <a:p>
            <a:r>
              <a:rPr lang="ru-RU" dirty="0" smtClean="0"/>
              <a:t>Не меньшее значение имеют основные стратегические полуметаллы (металлоиды): </a:t>
            </a:r>
            <a:r>
              <a:rPr lang="ru-RU" b="1" dirty="0" err="1" smtClean="0">
                <a:solidFill>
                  <a:srgbClr val="FF0000"/>
                </a:solidFill>
              </a:rPr>
              <a:t>Ge</a:t>
            </a:r>
            <a:r>
              <a:rPr lang="ru-RU" dirty="0" smtClean="0"/>
              <a:t> (оптоволокно, инфракрасная оптика, электроника</a:t>
            </a:r>
            <a:r>
              <a:rPr lang="ru-RU" b="1" dirty="0" smtClean="0"/>
              <a:t>; </a:t>
            </a:r>
            <a:r>
              <a:rPr lang="ru-RU" b="1" dirty="0" err="1" smtClean="0">
                <a:solidFill>
                  <a:srgbClr val="FF0000"/>
                </a:solidFill>
              </a:rPr>
              <a:t>Sb</a:t>
            </a:r>
            <a:r>
              <a:rPr lang="ru-RU" b="1" dirty="0" smtClean="0"/>
              <a:t> </a:t>
            </a:r>
            <a:r>
              <a:rPr lang="ru-RU" dirty="0" smtClean="0"/>
              <a:t>(огнезащитные составы, сплавы);</a:t>
            </a:r>
            <a:r>
              <a:rPr lang="ru-RU" b="1" dirty="0" err="1" smtClean="0">
                <a:solidFill>
                  <a:srgbClr val="FF0000"/>
                </a:solidFill>
              </a:rPr>
              <a:t>Te</a:t>
            </a:r>
            <a:r>
              <a:rPr lang="ru-RU" b="1" dirty="0" smtClean="0">
                <a:solidFill>
                  <a:srgbClr val="FF0000"/>
                </a:solidFill>
              </a:rPr>
              <a:t> </a:t>
            </a:r>
            <a:r>
              <a:rPr lang="ru-RU" dirty="0" smtClean="0"/>
              <a:t>(</a:t>
            </a:r>
            <a:r>
              <a:rPr lang="ru-RU" dirty="0" err="1" smtClean="0"/>
              <a:t>теллурид</a:t>
            </a:r>
            <a:r>
              <a:rPr lang="ru-RU" dirty="0" smtClean="0"/>
              <a:t> кадмия для солнечных панелей); </a:t>
            </a:r>
            <a:r>
              <a:rPr lang="ru-RU" dirty="0" err="1" smtClean="0"/>
              <a:t>As</a:t>
            </a:r>
            <a:r>
              <a:rPr lang="ru-RU" dirty="0" smtClean="0"/>
              <a:t> (полупроводниковые материалы, лазеры);  </a:t>
            </a:r>
            <a:r>
              <a:rPr lang="en-US" b="1" dirty="0" smtClean="0">
                <a:solidFill>
                  <a:srgbClr val="FF0000"/>
                </a:solidFill>
              </a:rPr>
              <a:t>Bi</a:t>
            </a:r>
            <a:r>
              <a:rPr lang="en-US" dirty="0" smtClean="0"/>
              <a:t> </a:t>
            </a:r>
            <a:r>
              <a:rPr lang="ru-RU" dirty="0" smtClean="0"/>
              <a:t>и </a:t>
            </a:r>
            <a:r>
              <a:rPr lang="en-US" b="1" dirty="0" smtClean="0">
                <a:solidFill>
                  <a:srgbClr val="FF0000"/>
                </a:solidFill>
              </a:rPr>
              <a:t>Se</a:t>
            </a:r>
            <a:r>
              <a:rPr lang="ru-RU" dirty="0" smtClean="0"/>
              <a:t> (полупроводники, медицина). В некоторых странах стратегическими считаются </a:t>
            </a:r>
            <a:r>
              <a:rPr lang="en-US" b="1" dirty="0" smtClean="0">
                <a:solidFill>
                  <a:srgbClr val="FF0000"/>
                </a:solidFill>
              </a:rPr>
              <a:t>As</a:t>
            </a:r>
            <a:r>
              <a:rPr lang="ru-RU" b="1" dirty="0" smtClean="0">
                <a:solidFill>
                  <a:srgbClr val="FF0000"/>
                </a:solidFill>
              </a:rPr>
              <a:t>, </a:t>
            </a:r>
            <a:r>
              <a:rPr lang="en-US" b="1" dirty="0" err="1" smtClean="0">
                <a:solidFill>
                  <a:srgbClr val="FF0000"/>
                </a:solidFill>
              </a:rPr>
              <a:t>Tl</a:t>
            </a:r>
            <a:r>
              <a:rPr lang="ru-RU" b="1" dirty="0" smtClean="0">
                <a:solidFill>
                  <a:srgbClr val="FF0000"/>
                </a:solidFill>
              </a:rPr>
              <a:t>, </a:t>
            </a:r>
            <a:r>
              <a:rPr lang="en-US" b="1" dirty="0" err="1" smtClean="0">
                <a:solidFill>
                  <a:srgbClr val="FF0000"/>
                </a:solidFill>
              </a:rPr>
              <a:t>Sb</a:t>
            </a:r>
            <a:r>
              <a:rPr lang="ru-RU" b="1" dirty="0" smtClean="0">
                <a:solidFill>
                  <a:srgbClr val="FF0000"/>
                </a:solidFill>
              </a:rPr>
              <a:t>, </a:t>
            </a:r>
            <a:r>
              <a:rPr lang="en-US" b="1" dirty="0" smtClean="0">
                <a:solidFill>
                  <a:srgbClr val="FF0000"/>
                </a:solidFill>
              </a:rPr>
              <a:t>Hg</a:t>
            </a:r>
            <a:r>
              <a:rPr lang="ru-RU" b="1" dirty="0" smtClean="0">
                <a:solidFill>
                  <a:srgbClr val="FF0000"/>
                </a:solidFill>
              </a:rPr>
              <a:t>, </a:t>
            </a:r>
            <a:r>
              <a:rPr lang="en-US" b="1" dirty="0" err="1" smtClean="0">
                <a:solidFill>
                  <a:srgbClr val="FF0000"/>
                </a:solidFill>
              </a:rPr>
              <a:t>Cd</a:t>
            </a:r>
            <a:r>
              <a:rPr lang="ru-RU" dirty="0" smtClean="0">
                <a:solidFill>
                  <a:srgbClr val="FF0000"/>
                </a:solidFill>
              </a:rPr>
              <a:t>, </a:t>
            </a:r>
            <a:r>
              <a:rPr lang="ru-RU" dirty="0" smtClean="0"/>
              <a:t>поскольку несут экологические риски</a:t>
            </a:r>
            <a:endParaRPr lang="ru-RU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одзаголовок 2"/>
          <p:cNvSpPr txBox="1">
            <a:spLocks/>
          </p:cNvSpPr>
          <p:nvPr/>
        </p:nvSpPr>
        <p:spPr>
          <a:xfrm>
            <a:off x="485781" y="905870"/>
            <a:ext cx="8458200" cy="484780"/>
          </a:xfrm>
          <a:prstGeom prst="rect">
            <a:avLst/>
          </a:prstGeom>
        </p:spPr>
        <p:txBody>
          <a:bodyPr vert="horz" lIns="88367" tIns="44182" rIns="88367" bIns="44182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ru-RU" b="1" dirty="0">
              <a:solidFill>
                <a:schemeClr val="accent5">
                  <a:lumMod val="50000"/>
                </a:schemeClr>
              </a:solidFill>
              <a:latin typeface="Minion Pro" panose="02040503050306020203" pitchFamily="18" charset="0"/>
            </a:endParaRPr>
          </a:p>
        </p:txBody>
      </p:sp>
      <p:sp>
        <p:nvSpPr>
          <p:cNvPr id="61" name="Text Box 26"/>
          <p:cNvSpPr txBox="1">
            <a:spLocks noChangeArrowheads="1"/>
          </p:cNvSpPr>
          <p:nvPr/>
        </p:nvSpPr>
        <p:spPr bwMode="auto">
          <a:xfrm>
            <a:off x="2564462" y="6075952"/>
            <a:ext cx="3093553" cy="366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Modified after Moscalev, 2002.</a:t>
            </a:r>
            <a:endParaRPr lang="ru-RU">
              <a:solidFill>
                <a:schemeClr val="bg1"/>
              </a:solidFill>
            </a:endParaRPr>
          </a:p>
        </p:txBody>
      </p:sp>
      <p:sp>
        <p:nvSpPr>
          <p:cNvPr id="62" name="Прямоугольник 61"/>
          <p:cNvSpPr/>
          <p:nvPr/>
        </p:nvSpPr>
        <p:spPr>
          <a:xfrm>
            <a:off x="2466990" y="-216763"/>
            <a:ext cx="4572001" cy="366226"/>
          </a:xfrm>
          <a:prstGeom prst="rect">
            <a:avLst/>
          </a:prstGeom>
        </p:spPr>
        <p:txBody>
          <a:bodyPr lIns="88367" tIns="44182" rIns="88367" bIns="44182">
            <a:spAutoFit/>
          </a:bodyPr>
          <a:lstStyle/>
          <a:p>
            <a:endParaRPr lang="ru-RU" b="1" dirty="0"/>
          </a:p>
        </p:txBody>
      </p:sp>
      <p:sp>
        <p:nvSpPr>
          <p:cNvPr id="17" name="Прямоугольник 16"/>
          <p:cNvSpPr/>
          <p:nvPr/>
        </p:nvSpPr>
        <p:spPr>
          <a:xfrm>
            <a:off x="2286015" y="3105835"/>
            <a:ext cx="4572001" cy="366226"/>
          </a:xfrm>
          <a:prstGeom prst="rect">
            <a:avLst/>
          </a:prstGeom>
        </p:spPr>
        <p:txBody>
          <a:bodyPr lIns="88367" tIns="44182" rIns="88367" bIns="44182">
            <a:spAutoFit/>
          </a:bodyPr>
          <a:lstStyle/>
          <a:p>
            <a:endParaRPr lang="ru-RU" dirty="0"/>
          </a:p>
        </p:txBody>
      </p:sp>
      <p:sp>
        <p:nvSpPr>
          <p:cNvPr id="18" name="Прямоугольник 17"/>
          <p:cNvSpPr/>
          <p:nvPr/>
        </p:nvSpPr>
        <p:spPr>
          <a:xfrm>
            <a:off x="2857516" y="270986"/>
            <a:ext cx="4572001" cy="366226"/>
          </a:xfrm>
          <a:prstGeom prst="rect">
            <a:avLst/>
          </a:prstGeom>
        </p:spPr>
        <p:txBody>
          <a:bodyPr lIns="88367" tIns="44182" rIns="88367" bIns="44182">
            <a:spAutoFit/>
          </a:bodyPr>
          <a:lstStyle/>
          <a:p>
            <a:endParaRPr lang="ru-RU" dirty="0" smtClean="0"/>
          </a:p>
        </p:txBody>
      </p:sp>
      <p:sp>
        <p:nvSpPr>
          <p:cNvPr id="23" name="Text Box 7"/>
          <p:cNvSpPr txBox="1">
            <a:spLocks noChangeArrowheads="1"/>
          </p:cNvSpPr>
          <p:nvPr/>
        </p:nvSpPr>
        <p:spPr bwMode="auto">
          <a:xfrm>
            <a:off x="0" y="108177"/>
            <a:ext cx="6669881" cy="5668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8367" tIns="44182" rIns="88367" bIns="44182">
            <a:spAutoFit/>
          </a:bodyPr>
          <a:lstStyle/>
          <a:p>
            <a:pPr algn="ctr"/>
            <a:r>
              <a:rPr lang="ru-RU" sz="3100" b="1" dirty="0" smtClean="0">
                <a:latin typeface="Calibri" pitchFamily="34" charset="0"/>
              </a:rPr>
              <a:t>Фации черных курильщиков</a:t>
            </a:r>
            <a:endParaRPr lang="ru-RU" sz="3100" b="1" dirty="0">
              <a:latin typeface="Calibri" pitchFamily="34" charset="0"/>
            </a:endParaRPr>
          </a:p>
        </p:txBody>
      </p:sp>
      <p:pic>
        <p:nvPicPr>
          <p:cNvPr id="27" name="Picture 13" descr="Bashnycolou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6316" y="1316629"/>
            <a:ext cx="4133079" cy="5216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Рисунок 29" descr="рис_3_1_5.tif"/>
          <p:cNvPicPr>
            <a:picLocks noChangeAspect="1"/>
          </p:cNvPicPr>
          <p:nvPr/>
        </p:nvPicPr>
        <p:blipFill>
          <a:blip r:embed="rId3" cstate="print"/>
          <a:srcRect l="33862" r="33969"/>
          <a:stretch>
            <a:fillRect/>
          </a:stretch>
        </p:blipFill>
        <p:spPr>
          <a:xfrm>
            <a:off x="4425697" y="3546469"/>
            <a:ext cx="1389869" cy="2862072"/>
          </a:xfrm>
          <a:prstGeom prst="rect">
            <a:avLst/>
          </a:prstGeom>
        </p:spPr>
      </p:pic>
      <p:pic>
        <p:nvPicPr>
          <p:cNvPr id="32" name="Рисунок 31" descr="рис_3_1_2.tif"/>
          <p:cNvPicPr>
            <a:picLocks noChangeAspect="1"/>
          </p:cNvPicPr>
          <p:nvPr/>
        </p:nvPicPr>
        <p:blipFill>
          <a:blip r:embed="rId4" cstate="print"/>
          <a:srcRect r="44477"/>
          <a:stretch>
            <a:fillRect/>
          </a:stretch>
        </p:blipFill>
        <p:spPr>
          <a:xfrm>
            <a:off x="4571999" y="1019755"/>
            <a:ext cx="1230635" cy="2537763"/>
          </a:xfrm>
          <a:prstGeom prst="rect">
            <a:avLst/>
          </a:prstGeom>
        </p:spPr>
      </p:pic>
      <p:sp>
        <p:nvSpPr>
          <p:cNvPr id="28" name="TextBox 27"/>
          <p:cNvSpPr txBox="1"/>
          <p:nvPr/>
        </p:nvSpPr>
        <p:spPr>
          <a:xfrm>
            <a:off x="402394" y="902287"/>
            <a:ext cx="4098052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Постройка </a:t>
            </a:r>
            <a:r>
              <a:rPr lang="ru-RU" dirty="0" err="1" smtClean="0"/>
              <a:t>метф</a:t>
            </a:r>
            <a:r>
              <a:rPr lang="ru-RU" dirty="0" smtClean="0"/>
              <a:t> 2. Полей </a:t>
            </a:r>
            <a:r>
              <a:rPr lang="ru-RU" dirty="0" err="1" smtClean="0"/>
              <a:t>Рейнбоу</a:t>
            </a:r>
            <a:r>
              <a:rPr lang="ru-RU" dirty="0" smtClean="0"/>
              <a:t> , САХ</a:t>
            </a:r>
            <a:endParaRPr lang="ru-RU" dirty="0"/>
          </a:p>
        </p:txBody>
      </p:sp>
      <p:pic>
        <p:nvPicPr>
          <p:cNvPr id="13" name="Рисунок 12" descr="4796-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00775" y="252560"/>
            <a:ext cx="2274378" cy="1684882"/>
          </a:xfrm>
          <a:prstGeom prst="rect">
            <a:avLst/>
          </a:prstGeom>
        </p:spPr>
      </p:pic>
      <p:pic>
        <p:nvPicPr>
          <p:cNvPr id="14" name="Рисунок 13" descr="Seamount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73925" y="1985164"/>
            <a:ext cx="1816328" cy="1597717"/>
          </a:xfrm>
          <a:prstGeom prst="rect">
            <a:avLst/>
          </a:prstGeom>
        </p:spPr>
      </p:pic>
      <p:pic>
        <p:nvPicPr>
          <p:cNvPr id="15" name="Рисунок 14" descr="4582-6б-1.jpg"/>
          <p:cNvPicPr>
            <a:picLocks noChangeAspect="1"/>
          </p:cNvPicPr>
          <p:nvPr/>
        </p:nvPicPr>
        <p:blipFill>
          <a:blip r:embed="rId7" cstate="print">
            <a:lum contrast="20000"/>
          </a:blip>
          <a:stretch>
            <a:fillRect/>
          </a:stretch>
        </p:blipFill>
        <p:spPr>
          <a:xfrm>
            <a:off x="6620227" y="5293556"/>
            <a:ext cx="1828775" cy="1275904"/>
          </a:xfrm>
          <a:prstGeom prst="rect">
            <a:avLst/>
          </a:prstGeom>
        </p:spPr>
      </p:pic>
      <p:pic>
        <p:nvPicPr>
          <p:cNvPr id="16" name="Рисунок 15" descr="BTA9-4679-9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620227" y="3645576"/>
            <a:ext cx="1854592" cy="1516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1229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одзаголовок 2"/>
          <p:cNvSpPr txBox="1">
            <a:spLocks/>
          </p:cNvSpPr>
          <p:nvPr/>
        </p:nvSpPr>
        <p:spPr>
          <a:xfrm>
            <a:off x="-152318" y="994885"/>
            <a:ext cx="8249634" cy="395765"/>
          </a:xfrm>
          <a:prstGeom prst="rect">
            <a:avLst/>
          </a:prstGeom>
        </p:spPr>
        <p:txBody>
          <a:bodyPr vert="horz" lIns="88367" tIns="44182" rIns="88367" bIns="44182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ru-RU" b="1" dirty="0">
              <a:solidFill>
                <a:schemeClr val="accent5">
                  <a:lumMod val="50000"/>
                </a:schemeClr>
              </a:solidFill>
              <a:latin typeface="Minion Pro" panose="02040503050306020203" pitchFamily="18" charset="0"/>
            </a:endParaRPr>
          </a:p>
        </p:txBody>
      </p:sp>
      <p:pic>
        <p:nvPicPr>
          <p:cNvPr id="17" name="Picture 23" descr="t-1foto"/>
          <p:cNvPicPr>
            <a:picLocks noChangeAspect="1" noChangeArrowheads="1"/>
          </p:cNvPicPr>
          <p:nvPr/>
        </p:nvPicPr>
        <p:blipFill>
          <a:blip r:embed="rId2" cstate="print">
            <a:lum bright="12000" contrast="24000"/>
          </a:blip>
          <a:srcRect l="13176" t="25435" r="16158"/>
          <a:stretch>
            <a:fillRect/>
          </a:stretch>
        </p:blipFill>
        <p:spPr bwMode="auto">
          <a:xfrm>
            <a:off x="6225684" y="1226696"/>
            <a:ext cx="2735375" cy="2119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Group 6"/>
          <p:cNvGrpSpPr>
            <a:grpSpLocks/>
          </p:cNvGrpSpPr>
          <p:nvPr/>
        </p:nvGrpSpPr>
        <p:grpSpPr bwMode="auto">
          <a:xfrm flipH="1">
            <a:off x="2743225" y="4227467"/>
            <a:ext cx="4180557" cy="1752197"/>
            <a:chOff x="1104" y="3120"/>
            <a:chExt cx="3600" cy="1352"/>
          </a:xfrm>
        </p:grpSpPr>
        <p:sp>
          <p:nvSpPr>
            <p:cNvPr id="19" name="Text Box 7"/>
            <p:cNvSpPr txBox="1">
              <a:spLocks noChangeArrowheads="1"/>
            </p:cNvSpPr>
            <p:nvPr/>
          </p:nvSpPr>
          <p:spPr bwMode="auto">
            <a:xfrm>
              <a:off x="3107" y="3339"/>
              <a:ext cx="864" cy="3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endParaRPr lang="ru-RU" sz="2300" dirty="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20" name="Text Box 8"/>
            <p:cNvSpPr txBox="1">
              <a:spLocks noChangeArrowheads="1"/>
            </p:cNvSpPr>
            <p:nvPr/>
          </p:nvSpPr>
          <p:spPr bwMode="auto">
            <a:xfrm>
              <a:off x="2448" y="4128"/>
              <a:ext cx="1008" cy="3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endParaRPr lang="ru-RU" sz="2300" dirty="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21" name="Freeform 9"/>
            <p:cNvSpPr>
              <a:spLocks/>
            </p:cNvSpPr>
            <p:nvPr/>
          </p:nvSpPr>
          <p:spPr bwMode="auto">
            <a:xfrm>
              <a:off x="3203" y="4111"/>
              <a:ext cx="72" cy="305"/>
            </a:xfrm>
            <a:custGeom>
              <a:avLst/>
              <a:gdLst>
                <a:gd name="T0" fmla="*/ 61 w 61"/>
                <a:gd name="T1" fmla="*/ 0 h 220"/>
                <a:gd name="T2" fmla="*/ 13 w 61"/>
                <a:gd name="T3" fmla="*/ 52 h 220"/>
                <a:gd name="T4" fmla="*/ 33 w 61"/>
                <a:gd name="T5" fmla="*/ 132 h 220"/>
                <a:gd name="T6" fmla="*/ 5 w 61"/>
                <a:gd name="T7" fmla="*/ 180 h 220"/>
                <a:gd name="T8" fmla="*/ 13 w 61"/>
                <a:gd name="T9" fmla="*/ 220 h 2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220"/>
                <a:gd name="T17" fmla="*/ 61 w 61"/>
                <a:gd name="T18" fmla="*/ 220 h 22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220">
                  <a:moveTo>
                    <a:pt x="61" y="0"/>
                  </a:moveTo>
                  <a:cubicBezTo>
                    <a:pt x="41" y="13"/>
                    <a:pt x="34" y="38"/>
                    <a:pt x="13" y="52"/>
                  </a:cubicBezTo>
                  <a:cubicBezTo>
                    <a:pt x="2" y="86"/>
                    <a:pt x="23" y="103"/>
                    <a:pt x="33" y="132"/>
                  </a:cubicBezTo>
                  <a:cubicBezTo>
                    <a:pt x="28" y="151"/>
                    <a:pt x="21" y="169"/>
                    <a:pt x="5" y="180"/>
                  </a:cubicBezTo>
                  <a:cubicBezTo>
                    <a:pt x="0" y="195"/>
                    <a:pt x="1" y="208"/>
                    <a:pt x="13" y="22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2" name="Freeform 10"/>
            <p:cNvSpPr>
              <a:spLocks/>
            </p:cNvSpPr>
            <p:nvPr/>
          </p:nvSpPr>
          <p:spPr bwMode="auto">
            <a:xfrm>
              <a:off x="3439" y="3989"/>
              <a:ext cx="52" cy="350"/>
            </a:xfrm>
            <a:custGeom>
              <a:avLst/>
              <a:gdLst>
                <a:gd name="T0" fmla="*/ 0 w 44"/>
                <a:gd name="T1" fmla="*/ 0 h 252"/>
                <a:gd name="T2" fmla="*/ 36 w 44"/>
                <a:gd name="T3" fmla="*/ 44 h 252"/>
                <a:gd name="T4" fmla="*/ 16 w 44"/>
                <a:gd name="T5" fmla="*/ 108 h 252"/>
                <a:gd name="T6" fmla="*/ 24 w 44"/>
                <a:gd name="T7" fmla="*/ 168 h 252"/>
                <a:gd name="T8" fmla="*/ 44 w 44"/>
                <a:gd name="T9" fmla="*/ 252 h 25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"/>
                <a:gd name="T16" fmla="*/ 0 h 252"/>
                <a:gd name="T17" fmla="*/ 44 w 44"/>
                <a:gd name="T18" fmla="*/ 252 h 25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" h="252">
                  <a:moveTo>
                    <a:pt x="0" y="0"/>
                  </a:moveTo>
                  <a:cubicBezTo>
                    <a:pt x="16" y="16"/>
                    <a:pt x="31" y="22"/>
                    <a:pt x="36" y="44"/>
                  </a:cubicBezTo>
                  <a:cubicBezTo>
                    <a:pt x="33" y="75"/>
                    <a:pt x="40" y="92"/>
                    <a:pt x="16" y="108"/>
                  </a:cubicBezTo>
                  <a:cubicBezTo>
                    <a:pt x="9" y="130"/>
                    <a:pt x="12" y="149"/>
                    <a:pt x="24" y="168"/>
                  </a:cubicBezTo>
                  <a:cubicBezTo>
                    <a:pt x="28" y="197"/>
                    <a:pt x="44" y="225"/>
                    <a:pt x="44" y="252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3" name="Freeform 11"/>
            <p:cNvSpPr>
              <a:spLocks/>
            </p:cNvSpPr>
            <p:nvPr/>
          </p:nvSpPr>
          <p:spPr bwMode="auto">
            <a:xfrm>
              <a:off x="2768" y="4093"/>
              <a:ext cx="150" cy="213"/>
            </a:xfrm>
            <a:custGeom>
              <a:avLst/>
              <a:gdLst>
                <a:gd name="T0" fmla="*/ 0 w 128"/>
                <a:gd name="T1" fmla="*/ 9 h 153"/>
                <a:gd name="T2" fmla="*/ 76 w 128"/>
                <a:gd name="T3" fmla="*/ 33 h 153"/>
                <a:gd name="T4" fmla="*/ 112 w 128"/>
                <a:gd name="T5" fmla="*/ 93 h 153"/>
                <a:gd name="T6" fmla="*/ 128 w 128"/>
                <a:gd name="T7" fmla="*/ 153 h 153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28"/>
                <a:gd name="T13" fmla="*/ 0 h 153"/>
                <a:gd name="T14" fmla="*/ 128 w 128"/>
                <a:gd name="T15" fmla="*/ 153 h 153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28" h="153">
                  <a:moveTo>
                    <a:pt x="0" y="9"/>
                  </a:moveTo>
                  <a:cubicBezTo>
                    <a:pt x="71" y="18"/>
                    <a:pt x="51" y="0"/>
                    <a:pt x="76" y="33"/>
                  </a:cubicBezTo>
                  <a:cubicBezTo>
                    <a:pt x="83" y="62"/>
                    <a:pt x="80" y="82"/>
                    <a:pt x="112" y="93"/>
                  </a:cubicBezTo>
                  <a:cubicBezTo>
                    <a:pt x="115" y="119"/>
                    <a:pt x="111" y="136"/>
                    <a:pt x="128" y="153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4" name="Freeform 12"/>
            <p:cNvSpPr>
              <a:spLocks/>
            </p:cNvSpPr>
            <p:nvPr/>
          </p:nvSpPr>
          <p:spPr bwMode="auto">
            <a:xfrm>
              <a:off x="3045" y="4172"/>
              <a:ext cx="70" cy="216"/>
            </a:xfrm>
            <a:custGeom>
              <a:avLst/>
              <a:gdLst>
                <a:gd name="T0" fmla="*/ 0 w 60"/>
                <a:gd name="T1" fmla="*/ 0 h 156"/>
                <a:gd name="T2" fmla="*/ 48 w 60"/>
                <a:gd name="T3" fmla="*/ 44 h 156"/>
                <a:gd name="T4" fmla="*/ 44 w 60"/>
                <a:gd name="T5" fmla="*/ 64 h 156"/>
                <a:gd name="T6" fmla="*/ 36 w 60"/>
                <a:gd name="T7" fmla="*/ 76 h 156"/>
                <a:gd name="T8" fmla="*/ 48 w 60"/>
                <a:gd name="T9" fmla="*/ 148 h 156"/>
                <a:gd name="T10" fmla="*/ 60 w 60"/>
                <a:gd name="T11" fmla="*/ 156 h 15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0"/>
                <a:gd name="T19" fmla="*/ 0 h 156"/>
                <a:gd name="T20" fmla="*/ 60 w 60"/>
                <a:gd name="T21" fmla="*/ 156 h 15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0" h="156">
                  <a:moveTo>
                    <a:pt x="0" y="0"/>
                  </a:moveTo>
                  <a:cubicBezTo>
                    <a:pt x="24" y="6"/>
                    <a:pt x="31" y="24"/>
                    <a:pt x="48" y="44"/>
                  </a:cubicBezTo>
                  <a:cubicBezTo>
                    <a:pt x="47" y="51"/>
                    <a:pt x="46" y="58"/>
                    <a:pt x="44" y="64"/>
                  </a:cubicBezTo>
                  <a:cubicBezTo>
                    <a:pt x="42" y="69"/>
                    <a:pt x="36" y="71"/>
                    <a:pt x="36" y="76"/>
                  </a:cubicBezTo>
                  <a:cubicBezTo>
                    <a:pt x="37" y="100"/>
                    <a:pt x="44" y="124"/>
                    <a:pt x="48" y="148"/>
                  </a:cubicBezTo>
                  <a:cubicBezTo>
                    <a:pt x="49" y="153"/>
                    <a:pt x="60" y="156"/>
                    <a:pt x="60" y="15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5" name="Freeform 13"/>
            <p:cNvSpPr>
              <a:spLocks/>
            </p:cNvSpPr>
            <p:nvPr/>
          </p:nvSpPr>
          <p:spPr bwMode="auto">
            <a:xfrm>
              <a:off x="3119" y="4172"/>
              <a:ext cx="66" cy="79"/>
            </a:xfrm>
            <a:custGeom>
              <a:avLst/>
              <a:gdLst>
                <a:gd name="T0" fmla="*/ 0 w 55"/>
                <a:gd name="T1" fmla="*/ 57 h 57"/>
                <a:gd name="T2" fmla="*/ 9 w 55"/>
                <a:gd name="T3" fmla="*/ 51 h 57"/>
                <a:gd name="T4" fmla="*/ 27 w 55"/>
                <a:gd name="T5" fmla="*/ 48 h 57"/>
                <a:gd name="T6" fmla="*/ 39 w 55"/>
                <a:gd name="T7" fmla="*/ 15 h 57"/>
                <a:gd name="T8" fmla="*/ 54 w 55"/>
                <a:gd name="T9" fmla="*/ 9 h 57"/>
                <a:gd name="T10" fmla="*/ 51 w 55"/>
                <a:gd name="T11" fmla="*/ 0 h 5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55"/>
                <a:gd name="T19" fmla="*/ 0 h 57"/>
                <a:gd name="T20" fmla="*/ 55 w 55"/>
                <a:gd name="T21" fmla="*/ 57 h 5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55" h="57">
                  <a:moveTo>
                    <a:pt x="0" y="57"/>
                  </a:moveTo>
                  <a:cubicBezTo>
                    <a:pt x="3" y="55"/>
                    <a:pt x="6" y="52"/>
                    <a:pt x="9" y="51"/>
                  </a:cubicBezTo>
                  <a:cubicBezTo>
                    <a:pt x="15" y="49"/>
                    <a:pt x="22" y="51"/>
                    <a:pt x="27" y="48"/>
                  </a:cubicBezTo>
                  <a:cubicBezTo>
                    <a:pt x="36" y="44"/>
                    <a:pt x="38" y="22"/>
                    <a:pt x="39" y="15"/>
                  </a:cubicBezTo>
                  <a:cubicBezTo>
                    <a:pt x="47" y="18"/>
                    <a:pt x="52" y="22"/>
                    <a:pt x="54" y="9"/>
                  </a:cubicBezTo>
                  <a:cubicBezTo>
                    <a:pt x="55" y="6"/>
                    <a:pt x="51" y="0"/>
                    <a:pt x="51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6" name="Freeform 14"/>
            <p:cNvSpPr>
              <a:spLocks/>
            </p:cNvSpPr>
            <p:nvPr/>
          </p:nvSpPr>
          <p:spPr bwMode="auto">
            <a:xfrm>
              <a:off x="3475" y="4151"/>
              <a:ext cx="47" cy="112"/>
            </a:xfrm>
            <a:custGeom>
              <a:avLst/>
              <a:gdLst>
                <a:gd name="T0" fmla="*/ 0 w 40"/>
                <a:gd name="T1" fmla="*/ 81 h 81"/>
                <a:gd name="T2" fmla="*/ 12 w 40"/>
                <a:gd name="T3" fmla="*/ 54 h 81"/>
                <a:gd name="T4" fmla="*/ 15 w 40"/>
                <a:gd name="T5" fmla="*/ 33 h 81"/>
                <a:gd name="T6" fmla="*/ 27 w 40"/>
                <a:gd name="T7" fmla="*/ 0 h 8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0"/>
                <a:gd name="T13" fmla="*/ 0 h 81"/>
                <a:gd name="T14" fmla="*/ 40 w 40"/>
                <a:gd name="T15" fmla="*/ 81 h 81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0" h="81">
                  <a:moveTo>
                    <a:pt x="0" y="81"/>
                  </a:moveTo>
                  <a:cubicBezTo>
                    <a:pt x="5" y="73"/>
                    <a:pt x="12" y="54"/>
                    <a:pt x="12" y="54"/>
                  </a:cubicBezTo>
                  <a:cubicBezTo>
                    <a:pt x="13" y="47"/>
                    <a:pt x="12" y="40"/>
                    <a:pt x="15" y="33"/>
                  </a:cubicBezTo>
                  <a:cubicBezTo>
                    <a:pt x="21" y="17"/>
                    <a:pt x="40" y="13"/>
                    <a:pt x="27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7" name="Freeform 15"/>
            <p:cNvSpPr>
              <a:spLocks/>
            </p:cNvSpPr>
            <p:nvPr/>
          </p:nvSpPr>
          <p:spPr bwMode="auto">
            <a:xfrm>
              <a:off x="3240" y="4151"/>
              <a:ext cx="70" cy="150"/>
            </a:xfrm>
            <a:custGeom>
              <a:avLst/>
              <a:gdLst>
                <a:gd name="T0" fmla="*/ 0 w 60"/>
                <a:gd name="T1" fmla="*/ 108 h 108"/>
                <a:gd name="T2" fmla="*/ 33 w 60"/>
                <a:gd name="T3" fmla="*/ 96 h 108"/>
                <a:gd name="T4" fmla="*/ 51 w 60"/>
                <a:gd name="T5" fmla="*/ 81 h 108"/>
                <a:gd name="T6" fmla="*/ 48 w 60"/>
                <a:gd name="T7" fmla="*/ 57 h 108"/>
                <a:gd name="T8" fmla="*/ 42 w 60"/>
                <a:gd name="T9" fmla="*/ 39 h 108"/>
                <a:gd name="T10" fmla="*/ 45 w 60"/>
                <a:gd name="T11" fmla="*/ 18 h 108"/>
                <a:gd name="T12" fmla="*/ 60 w 60"/>
                <a:gd name="T13" fmla="*/ 0 h 10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60"/>
                <a:gd name="T22" fmla="*/ 0 h 108"/>
                <a:gd name="T23" fmla="*/ 60 w 60"/>
                <a:gd name="T24" fmla="*/ 108 h 108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60" h="108">
                  <a:moveTo>
                    <a:pt x="0" y="108"/>
                  </a:moveTo>
                  <a:cubicBezTo>
                    <a:pt x="11" y="104"/>
                    <a:pt x="21" y="99"/>
                    <a:pt x="33" y="96"/>
                  </a:cubicBezTo>
                  <a:cubicBezTo>
                    <a:pt x="36" y="94"/>
                    <a:pt x="50" y="85"/>
                    <a:pt x="51" y="81"/>
                  </a:cubicBezTo>
                  <a:cubicBezTo>
                    <a:pt x="52" y="73"/>
                    <a:pt x="50" y="65"/>
                    <a:pt x="48" y="57"/>
                  </a:cubicBezTo>
                  <a:cubicBezTo>
                    <a:pt x="47" y="51"/>
                    <a:pt x="42" y="39"/>
                    <a:pt x="42" y="39"/>
                  </a:cubicBezTo>
                  <a:cubicBezTo>
                    <a:pt x="43" y="32"/>
                    <a:pt x="42" y="25"/>
                    <a:pt x="45" y="18"/>
                  </a:cubicBezTo>
                  <a:cubicBezTo>
                    <a:pt x="48" y="11"/>
                    <a:pt x="60" y="0"/>
                    <a:pt x="60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8" name="Freeform 16"/>
            <p:cNvSpPr>
              <a:spLocks/>
            </p:cNvSpPr>
            <p:nvPr/>
          </p:nvSpPr>
          <p:spPr bwMode="auto">
            <a:xfrm>
              <a:off x="2403" y="3120"/>
              <a:ext cx="1805" cy="1052"/>
            </a:xfrm>
            <a:custGeom>
              <a:avLst/>
              <a:gdLst>
                <a:gd name="T0" fmla="*/ 759 w 1539"/>
                <a:gd name="T1" fmla="*/ 0 h 758"/>
                <a:gd name="T2" fmla="*/ 645 w 1539"/>
                <a:gd name="T3" fmla="*/ 45 h 758"/>
                <a:gd name="T4" fmla="*/ 447 w 1539"/>
                <a:gd name="T5" fmla="*/ 147 h 758"/>
                <a:gd name="T6" fmla="*/ 315 w 1539"/>
                <a:gd name="T7" fmla="*/ 210 h 758"/>
                <a:gd name="T8" fmla="*/ 249 w 1539"/>
                <a:gd name="T9" fmla="*/ 267 h 758"/>
                <a:gd name="T10" fmla="*/ 207 w 1539"/>
                <a:gd name="T11" fmla="*/ 294 h 758"/>
                <a:gd name="T12" fmla="*/ 93 w 1539"/>
                <a:gd name="T13" fmla="*/ 366 h 758"/>
                <a:gd name="T14" fmla="*/ 81 w 1539"/>
                <a:gd name="T15" fmla="*/ 378 h 758"/>
                <a:gd name="T16" fmla="*/ 0 w 1539"/>
                <a:gd name="T17" fmla="*/ 426 h 758"/>
                <a:gd name="T18" fmla="*/ 33 w 1539"/>
                <a:gd name="T19" fmla="*/ 495 h 758"/>
                <a:gd name="T20" fmla="*/ 99 w 1539"/>
                <a:gd name="T21" fmla="*/ 504 h 758"/>
                <a:gd name="T22" fmla="*/ 69 w 1539"/>
                <a:gd name="T23" fmla="*/ 567 h 758"/>
                <a:gd name="T24" fmla="*/ 30 w 1539"/>
                <a:gd name="T25" fmla="*/ 669 h 758"/>
                <a:gd name="T26" fmla="*/ 216 w 1539"/>
                <a:gd name="T27" fmla="*/ 702 h 758"/>
                <a:gd name="T28" fmla="*/ 378 w 1539"/>
                <a:gd name="T29" fmla="*/ 735 h 758"/>
                <a:gd name="T30" fmla="*/ 579 w 1539"/>
                <a:gd name="T31" fmla="*/ 750 h 758"/>
                <a:gd name="T32" fmla="*/ 666 w 1539"/>
                <a:gd name="T33" fmla="*/ 717 h 758"/>
                <a:gd name="T34" fmla="*/ 738 w 1539"/>
                <a:gd name="T35" fmla="*/ 681 h 758"/>
                <a:gd name="T36" fmla="*/ 819 w 1539"/>
                <a:gd name="T37" fmla="*/ 627 h 758"/>
                <a:gd name="T38" fmla="*/ 873 w 1539"/>
                <a:gd name="T39" fmla="*/ 597 h 758"/>
                <a:gd name="T40" fmla="*/ 954 w 1539"/>
                <a:gd name="T41" fmla="*/ 543 h 758"/>
                <a:gd name="T42" fmla="*/ 1116 w 1539"/>
                <a:gd name="T43" fmla="*/ 465 h 758"/>
                <a:gd name="T44" fmla="*/ 1434 w 1539"/>
                <a:gd name="T45" fmla="*/ 447 h 758"/>
                <a:gd name="T46" fmla="*/ 1524 w 1539"/>
                <a:gd name="T47" fmla="*/ 447 h 758"/>
                <a:gd name="T48" fmla="*/ 1416 w 1539"/>
                <a:gd name="T49" fmla="*/ 357 h 758"/>
                <a:gd name="T50" fmla="*/ 1329 w 1539"/>
                <a:gd name="T51" fmla="*/ 288 h 758"/>
                <a:gd name="T52" fmla="*/ 1260 w 1539"/>
                <a:gd name="T53" fmla="*/ 234 h 758"/>
                <a:gd name="T54" fmla="*/ 1137 w 1539"/>
                <a:gd name="T55" fmla="*/ 144 h 758"/>
                <a:gd name="T56" fmla="*/ 1032 w 1539"/>
                <a:gd name="T57" fmla="*/ 93 h 758"/>
                <a:gd name="T58" fmla="*/ 987 w 1539"/>
                <a:gd name="T59" fmla="*/ 81 h 758"/>
                <a:gd name="T60" fmla="*/ 888 w 1539"/>
                <a:gd name="T61" fmla="*/ 36 h 758"/>
                <a:gd name="T62" fmla="*/ 816 w 1539"/>
                <a:gd name="T63" fmla="*/ 15 h 758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539"/>
                <a:gd name="T97" fmla="*/ 0 h 758"/>
                <a:gd name="T98" fmla="*/ 1539 w 1539"/>
                <a:gd name="T99" fmla="*/ 758 h 758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539" h="758">
                  <a:moveTo>
                    <a:pt x="795" y="15"/>
                  </a:moveTo>
                  <a:cubicBezTo>
                    <a:pt x="784" y="15"/>
                    <a:pt x="775" y="0"/>
                    <a:pt x="759" y="0"/>
                  </a:cubicBezTo>
                  <a:cubicBezTo>
                    <a:pt x="743" y="0"/>
                    <a:pt x="715" y="7"/>
                    <a:pt x="696" y="15"/>
                  </a:cubicBezTo>
                  <a:cubicBezTo>
                    <a:pt x="680" y="20"/>
                    <a:pt x="662" y="43"/>
                    <a:pt x="645" y="45"/>
                  </a:cubicBezTo>
                  <a:cubicBezTo>
                    <a:pt x="604" y="59"/>
                    <a:pt x="571" y="50"/>
                    <a:pt x="531" y="63"/>
                  </a:cubicBezTo>
                  <a:cubicBezTo>
                    <a:pt x="509" y="79"/>
                    <a:pt x="473" y="138"/>
                    <a:pt x="447" y="147"/>
                  </a:cubicBezTo>
                  <a:cubicBezTo>
                    <a:pt x="421" y="156"/>
                    <a:pt x="385" y="172"/>
                    <a:pt x="360" y="180"/>
                  </a:cubicBezTo>
                  <a:cubicBezTo>
                    <a:pt x="346" y="194"/>
                    <a:pt x="331" y="201"/>
                    <a:pt x="315" y="210"/>
                  </a:cubicBezTo>
                  <a:cubicBezTo>
                    <a:pt x="302" y="217"/>
                    <a:pt x="293" y="229"/>
                    <a:pt x="279" y="234"/>
                  </a:cubicBezTo>
                  <a:cubicBezTo>
                    <a:pt x="266" y="247"/>
                    <a:pt x="259" y="251"/>
                    <a:pt x="249" y="267"/>
                  </a:cubicBezTo>
                  <a:cubicBezTo>
                    <a:pt x="245" y="273"/>
                    <a:pt x="237" y="272"/>
                    <a:pt x="231" y="276"/>
                  </a:cubicBezTo>
                  <a:cubicBezTo>
                    <a:pt x="223" y="287"/>
                    <a:pt x="217" y="285"/>
                    <a:pt x="207" y="294"/>
                  </a:cubicBezTo>
                  <a:cubicBezTo>
                    <a:pt x="174" y="321"/>
                    <a:pt x="134" y="334"/>
                    <a:pt x="99" y="357"/>
                  </a:cubicBezTo>
                  <a:cubicBezTo>
                    <a:pt x="97" y="360"/>
                    <a:pt x="96" y="364"/>
                    <a:pt x="93" y="366"/>
                  </a:cubicBezTo>
                  <a:cubicBezTo>
                    <a:pt x="91" y="368"/>
                    <a:pt x="86" y="367"/>
                    <a:pt x="84" y="369"/>
                  </a:cubicBezTo>
                  <a:cubicBezTo>
                    <a:pt x="82" y="371"/>
                    <a:pt x="83" y="376"/>
                    <a:pt x="81" y="378"/>
                  </a:cubicBezTo>
                  <a:cubicBezTo>
                    <a:pt x="65" y="394"/>
                    <a:pt x="47" y="400"/>
                    <a:pt x="27" y="405"/>
                  </a:cubicBezTo>
                  <a:cubicBezTo>
                    <a:pt x="16" y="414"/>
                    <a:pt x="4" y="413"/>
                    <a:pt x="0" y="426"/>
                  </a:cubicBezTo>
                  <a:cubicBezTo>
                    <a:pt x="3" y="449"/>
                    <a:pt x="8" y="467"/>
                    <a:pt x="15" y="489"/>
                  </a:cubicBezTo>
                  <a:cubicBezTo>
                    <a:pt x="17" y="495"/>
                    <a:pt x="33" y="495"/>
                    <a:pt x="33" y="495"/>
                  </a:cubicBezTo>
                  <a:cubicBezTo>
                    <a:pt x="43" y="492"/>
                    <a:pt x="50" y="486"/>
                    <a:pt x="60" y="483"/>
                  </a:cubicBezTo>
                  <a:cubicBezTo>
                    <a:pt x="89" y="486"/>
                    <a:pt x="91" y="481"/>
                    <a:pt x="99" y="504"/>
                  </a:cubicBezTo>
                  <a:cubicBezTo>
                    <a:pt x="95" y="529"/>
                    <a:pt x="82" y="533"/>
                    <a:pt x="63" y="546"/>
                  </a:cubicBezTo>
                  <a:cubicBezTo>
                    <a:pt x="55" y="558"/>
                    <a:pt x="55" y="562"/>
                    <a:pt x="69" y="567"/>
                  </a:cubicBezTo>
                  <a:cubicBezTo>
                    <a:pt x="65" y="597"/>
                    <a:pt x="64" y="586"/>
                    <a:pt x="51" y="606"/>
                  </a:cubicBezTo>
                  <a:cubicBezTo>
                    <a:pt x="47" y="628"/>
                    <a:pt x="42" y="651"/>
                    <a:pt x="30" y="669"/>
                  </a:cubicBezTo>
                  <a:cubicBezTo>
                    <a:pt x="36" y="713"/>
                    <a:pt x="39" y="699"/>
                    <a:pt x="96" y="696"/>
                  </a:cubicBezTo>
                  <a:cubicBezTo>
                    <a:pt x="122" y="687"/>
                    <a:pt x="189" y="700"/>
                    <a:pt x="216" y="702"/>
                  </a:cubicBezTo>
                  <a:cubicBezTo>
                    <a:pt x="246" y="707"/>
                    <a:pt x="275" y="713"/>
                    <a:pt x="306" y="717"/>
                  </a:cubicBezTo>
                  <a:cubicBezTo>
                    <a:pt x="324" y="735"/>
                    <a:pt x="354" y="733"/>
                    <a:pt x="378" y="735"/>
                  </a:cubicBezTo>
                  <a:cubicBezTo>
                    <a:pt x="402" y="743"/>
                    <a:pt x="409" y="744"/>
                    <a:pt x="435" y="747"/>
                  </a:cubicBezTo>
                  <a:cubicBezTo>
                    <a:pt x="481" y="758"/>
                    <a:pt x="533" y="752"/>
                    <a:pt x="579" y="750"/>
                  </a:cubicBezTo>
                  <a:cubicBezTo>
                    <a:pt x="609" y="740"/>
                    <a:pt x="563" y="757"/>
                    <a:pt x="597" y="738"/>
                  </a:cubicBezTo>
                  <a:cubicBezTo>
                    <a:pt x="617" y="727"/>
                    <a:pt x="644" y="723"/>
                    <a:pt x="666" y="717"/>
                  </a:cubicBezTo>
                  <a:cubicBezTo>
                    <a:pt x="676" y="714"/>
                    <a:pt x="683" y="708"/>
                    <a:pt x="693" y="705"/>
                  </a:cubicBezTo>
                  <a:cubicBezTo>
                    <a:pt x="705" y="693"/>
                    <a:pt x="723" y="689"/>
                    <a:pt x="738" y="681"/>
                  </a:cubicBezTo>
                  <a:cubicBezTo>
                    <a:pt x="749" y="676"/>
                    <a:pt x="753" y="667"/>
                    <a:pt x="765" y="663"/>
                  </a:cubicBezTo>
                  <a:cubicBezTo>
                    <a:pt x="781" y="647"/>
                    <a:pt x="803" y="643"/>
                    <a:pt x="819" y="627"/>
                  </a:cubicBezTo>
                  <a:cubicBezTo>
                    <a:pt x="826" y="620"/>
                    <a:pt x="829" y="616"/>
                    <a:pt x="837" y="612"/>
                  </a:cubicBezTo>
                  <a:cubicBezTo>
                    <a:pt x="847" y="607"/>
                    <a:pt x="864" y="603"/>
                    <a:pt x="873" y="597"/>
                  </a:cubicBezTo>
                  <a:cubicBezTo>
                    <a:pt x="890" y="586"/>
                    <a:pt x="908" y="564"/>
                    <a:pt x="927" y="558"/>
                  </a:cubicBezTo>
                  <a:cubicBezTo>
                    <a:pt x="938" y="554"/>
                    <a:pt x="944" y="553"/>
                    <a:pt x="954" y="543"/>
                  </a:cubicBezTo>
                  <a:cubicBezTo>
                    <a:pt x="967" y="530"/>
                    <a:pt x="987" y="516"/>
                    <a:pt x="1002" y="507"/>
                  </a:cubicBezTo>
                  <a:cubicBezTo>
                    <a:pt x="1037" y="488"/>
                    <a:pt x="1077" y="475"/>
                    <a:pt x="1116" y="465"/>
                  </a:cubicBezTo>
                  <a:cubicBezTo>
                    <a:pt x="1170" y="429"/>
                    <a:pt x="1262" y="443"/>
                    <a:pt x="1320" y="441"/>
                  </a:cubicBezTo>
                  <a:cubicBezTo>
                    <a:pt x="1356" y="429"/>
                    <a:pt x="1434" y="447"/>
                    <a:pt x="1434" y="447"/>
                  </a:cubicBezTo>
                  <a:cubicBezTo>
                    <a:pt x="1467" y="454"/>
                    <a:pt x="1473" y="452"/>
                    <a:pt x="1515" y="450"/>
                  </a:cubicBezTo>
                  <a:cubicBezTo>
                    <a:pt x="1518" y="449"/>
                    <a:pt x="1522" y="449"/>
                    <a:pt x="1524" y="447"/>
                  </a:cubicBezTo>
                  <a:cubicBezTo>
                    <a:pt x="1539" y="432"/>
                    <a:pt x="1502" y="419"/>
                    <a:pt x="1494" y="414"/>
                  </a:cubicBezTo>
                  <a:cubicBezTo>
                    <a:pt x="1481" y="394"/>
                    <a:pt x="1440" y="365"/>
                    <a:pt x="1416" y="357"/>
                  </a:cubicBezTo>
                  <a:cubicBezTo>
                    <a:pt x="1405" y="346"/>
                    <a:pt x="1399" y="333"/>
                    <a:pt x="1386" y="324"/>
                  </a:cubicBezTo>
                  <a:cubicBezTo>
                    <a:pt x="1379" y="304"/>
                    <a:pt x="1347" y="297"/>
                    <a:pt x="1329" y="288"/>
                  </a:cubicBezTo>
                  <a:cubicBezTo>
                    <a:pt x="1307" y="277"/>
                    <a:pt x="1308" y="261"/>
                    <a:pt x="1293" y="246"/>
                  </a:cubicBezTo>
                  <a:cubicBezTo>
                    <a:pt x="1284" y="237"/>
                    <a:pt x="1271" y="237"/>
                    <a:pt x="1260" y="234"/>
                  </a:cubicBezTo>
                  <a:cubicBezTo>
                    <a:pt x="1246" y="215"/>
                    <a:pt x="1235" y="194"/>
                    <a:pt x="1212" y="186"/>
                  </a:cubicBezTo>
                  <a:cubicBezTo>
                    <a:pt x="1188" y="168"/>
                    <a:pt x="1161" y="160"/>
                    <a:pt x="1137" y="144"/>
                  </a:cubicBezTo>
                  <a:cubicBezTo>
                    <a:pt x="1123" y="123"/>
                    <a:pt x="1096" y="124"/>
                    <a:pt x="1074" y="117"/>
                  </a:cubicBezTo>
                  <a:cubicBezTo>
                    <a:pt x="1063" y="101"/>
                    <a:pt x="1048" y="101"/>
                    <a:pt x="1032" y="93"/>
                  </a:cubicBezTo>
                  <a:cubicBezTo>
                    <a:pt x="1012" y="83"/>
                    <a:pt x="1034" y="91"/>
                    <a:pt x="1014" y="78"/>
                  </a:cubicBezTo>
                  <a:cubicBezTo>
                    <a:pt x="1006" y="73"/>
                    <a:pt x="1000" y="85"/>
                    <a:pt x="987" y="81"/>
                  </a:cubicBezTo>
                  <a:cubicBezTo>
                    <a:pt x="974" y="77"/>
                    <a:pt x="952" y="61"/>
                    <a:pt x="936" y="54"/>
                  </a:cubicBezTo>
                  <a:cubicBezTo>
                    <a:pt x="922" y="49"/>
                    <a:pt x="901" y="42"/>
                    <a:pt x="888" y="36"/>
                  </a:cubicBezTo>
                  <a:cubicBezTo>
                    <a:pt x="881" y="33"/>
                    <a:pt x="874" y="35"/>
                    <a:pt x="867" y="33"/>
                  </a:cubicBezTo>
                  <a:cubicBezTo>
                    <a:pt x="850" y="27"/>
                    <a:pt x="833" y="21"/>
                    <a:pt x="816" y="15"/>
                  </a:cubicBezTo>
                  <a:cubicBezTo>
                    <a:pt x="801" y="19"/>
                    <a:pt x="808" y="19"/>
                    <a:pt x="795" y="15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9" name="Freeform 17" descr="Крупное конфетти"/>
            <p:cNvSpPr>
              <a:spLocks/>
            </p:cNvSpPr>
            <p:nvPr/>
          </p:nvSpPr>
          <p:spPr bwMode="auto">
            <a:xfrm>
              <a:off x="1333" y="3596"/>
              <a:ext cx="1249" cy="550"/>
            </a:xfrm>
            <a:custGeom>
              <a:avLst/>
              <a:gdLst>
                <a:gd name="T0" fmla="*/ 33 w 1065"/>
                <a:gd name="T1" fmla="*/ 185 h 396"/>
                <a:gd name="T2" fmla="*/ 147 w 1065"/>
                <a:gd name="T3" fmla="*/ 173 h 396"/>
                <a:gd name="T4" fmla="*/ 204 w 1065"/>
                <a:gd name="T5" fmla="*/ 164 h 396"/>
                <a:gd name="T6" fmla="*/ 273 w 1065"/>
                <a:gd name="T7" fmla="*/ 155 h 396"/>
                <a:gd name="T8" fmla="*/ 306 w 1065"/>
                <a:gd name="T9" fmla="*/ 137 h 396"/>
                <a:gd name="T10" fmla="*/ 513 w 1065"/>
                <a:gd name="T11" fmla="*/ 116 h 396"/>
                <a:gd name="T12" fmla="*/ 564 w 1065"/>
                <a:gd name="T13" fmla="*/ 109 h 396"/>
                <a:gd name="T14" fmla="*/ 660 w 1065"/>
                <a:gd name="T15" fmla="*/ 91 h 396"/>
                <a:gd name="T16" fmla="*/ 726 w 1065"/>
                <a:gd name="T17" fmla="*/ 82 h 396"/>
                <a:gd name="T18" fmla="*/ 798 w 1065"/>
                <a:gd name="T19" fmla="*/ 73 h 396"/>
                <a:gd name="T20" fmla="*/ 810 w 1065"/>
                <a:gd name="T21" fmla="*/ 70 h 396"/>
                <a:gd name="T22" fmla="*/ 879 w 1065"/>
                <a:gd name="T23" fmla="*/ 59 h 396"/>
                <a:gd name="T24" fmla="*/ 921 w 1065"/>
                <a:gd name="T25" fmla="*/ 47 h 396"/>
                <a:gd name="T26" fmla="*/ 978 w 1065"/>
                <a:gd name="T27" fmla="*/ 35 h 396"/>
                <a:gd name="T28" fmla="*/ 1011 w 1065"/>
                <a:gd name="T29" fmla="*/ 19 h 396"/>
                <a:gd name="T30" fmla="*/ 996 w 1065"/>
                <a:gd name="T31" fmla="*/ 22 h 396"/>
                <a:gd name="T32" fmla="*/ 1032 w 1065"/>
                <a:gd name="T33" fmla="*/ 1 h 396"/>
                <a:gd name="T34" fmla="*/ 972 w 1065"/>
                <a:gd name="T35" fmla="*/ 41 h 396"/>
                <a:gd name="T36" fmla="*/ 1002 w 1065"/>
                <a:gd name="T37" fmla="*/ 122 h 396"/>
                <a:gd name="T38" fmla="*/ 1059 w 1065"/>
                <a:gd name="T39" fmla="*/ 128 h 396"/>
                <a:gd name="T40" fmla="*/ 1044 w 1065"/>
                <a:gd name="T41" fmla="*/ 164 h 396"/>
                <a:gd name="T42" fmla="*/ 1023 w 1065"/>
                <a:gd name="T43" fmla="*/ 185 h 396"/>
                <a:gd name="T44" fmla="*/ 1059 w 1065"/>
                <a:gd name="T45" fmla="*/ 223 h 396"/>
                <a:gd name="T46" fmla="*/ 1041 w 1065"/>
                <a:gd name="T47" fmla="*/ 250 h 396"/>
                <a:gd name="T48" fmla="*/ 1014 w 1065"/>
                <a:gd name="T49" fmla="*/ 248 h 396"/>
                <a:gd name="T50" fmla="*/ 1029 w 1065"/>
                <a:gd name="T51" fmla="*/ 281 h 396"/>
                <a:gd name="T52" fmla="*/ 996 w 1065"/>
                <a:gd name="T53" fmla="*/ 292 h 396"/>
                <a:gd name="T54" fmla="*/ 990 w 1065"/>
                <a:gd name="T55" fmla="*/ 314 h 396"/>
                <a:gd name="T56" fmla="*/ 1023 w 1065"/>
                <a:gd name="T57" fmla="*/ 313 h 396"/>
                <a:gd name="T58" fmla="*/ 1017 w 1065"/>
                <a:gd name="T59" fmla="*/ 346 h 396"/>
                <a:gd name="T60" fmla="*/ 900 w 1065"/>
                <a:gd name="T61" fmla="*/ 368 h 396"/>
                <a:gd name="T62" fmla="*/ 756 w 1065"/>
                <a:gd name="T63" fmla="*/ 386 h 396"/>
                <a:gd name="T64" fmla="*/ 546 w 1065"/>
                <a:gd name="T65" fmla="*/ 371 h 396"/>
                <a:gd name="T66" fmla="*/ 447 w 1065"/>
                <a:gd name="T67" fmla="*/ 332 h 396"/>
                <a:gd name="T68" fmla="*/ 336 w 1065"/>
                <a:gd name="T69" fmla="*/ 293 h 396"/>
                <a:gd name="T70" fmla="*/ 309 w 1065"/>
                <a:gd name="T71" fmla="*/ 278 h 396"/>
                <a:gd name="T72" fmla="*/ 279 w 1065"/>
                <a:gd name="T73" fmla="*/ 269 h 396"/>
                <a:gd name="T74" fmla="*/ 219 w 1065"/>
                <a:gd name="T75" fmla="*/ 248 h 396"/>
                <a:gd name="T76" fmla="*/ 171 w 1065"/>
                <a:gd name="T77" fmla="*/ 224 h 396"/>
                <a:gd name="T78" fmla="*/ 81 w 1065"/>
                <a:gd name="T79" fmla="*/ 197 h 396"/>
                <a:gd name="T80" fmla="*/ 36 w 1065"/>
                <a:gd name="T81" fmla="*/ 188 h 396"/>
                <a:gd name="T82" fmla="*/ 33 w 1065"/>
                <a:gd name="T83" fmla="*/ 185 h 39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065"/>
                <a:gd name="T127" fmla="*/ 0 h 396"/>
                <a:gd name="T128" fmla="*/ 1065 w 1065"/>
                <a:gd name="T129" fmla="*/ 396 h 39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065" h="396">
                  <a:moveTo>
                    <a:pt x="33" y="185"/>
                  </a:moveTo>
                  <a:cubicBezTo>
                    <a:pt x="71" y="177"/>
                    <a:pt x="108" y="175"/>
                    <a:pt x="147" y="173"/>
                  </a:cubicBezTo>
                  <a:cubicBezTo>
                    <a:pt x="177" y="163"/>
                    <a:pt x="159" y="167"/>
                    <a:pt x="204" y="164"/>
                  </a:cubicBezTo>
                  <a:cubicBezTo>
                    <a:pt x="227" y="159"/>
                    <a:pt x="249" y="157"/>
                    <a:pt x="273" y="155"/>
                  </a:cubicBezTo>
                  <a:cubicBezTo>
                    <a:pt x="289" y="152"/>
                    <a:pt x="292" y="141"/>
                    <a:pt x="306" y="137"/>
                  </a:cubicBezTo>
                  <a:cubicBezTo>
                    <a:pt x="371" y="120"/>
                    <a:pt x="447" y="118"/>
                    <a:pt x="513" y="116"/>
                  </a:cubicBezTo>
                  <a:cubicBezTo>
                    <a:pt x="556" y="111"/>
                    <a:pt x="540" y="111"/>
                    <a:pt x="564" y="109"/>
                  </a:cubicBezTo>
                  <a:cubicBezTo>
                    <a:pt x="588" y="105"/>
                    <a:pt x="633" y="95"/>
                    <a:pt x="660" y="91"/>
                  </a:cubicBezTo>
                  <a:cubicBezTo>
                    <a:pt x="682" y="89"/>
                    <a:pt x="705" y="88"/>
                    <a:pt x="726" y="82"/>
                  </a:cubicBezTo>
                  <a:cubicBezTo>
                    <a:pt x="746" y="77"/>
                    <a:pt x="784" y="75"/>
                    <a:pt x="798" y="73"/>
                  </a:cubicBezTo>
                  <a:cubicBezTo>
                    <a:pt x="812" y="71"/>
                    <a:pt x="797" y="72"/>
                    <a:pt x="810" y="70"/>
                  </a:cubicBezTo>
                  <a:cubicBezTo>
                    <a:pt x="832" y="63"/>
                    <a:pt x="855" y="62"/>
                    <a:pt x="879" y="59"/>
                  </a:cubicBezTo>
                  <a:cubicBezTo>
                    <a:pt x="895" y="55"/>
                    <a:pt x="903" y="50"/>
                    <a:pt x="921" y="47"/>
                  </a:cubicBezTo>
                  <a:cubicBezTo>
                    <a:pt x="939" y="41"/>
                    <a:pt x="959" y="40"/>
                    <a:pt x="978" y="35"/>
                  </a:cubicBezTo>
                  <a:cubicBezTo>
                    <a:pt x="1005" y="28"/>
                    <a:pt x="984" y="28"/>
                    <a:pt x="1011" y="19"/>
                  </a:cubicBezTo>
                  <a:cubicBezTo>
                    <a:pt x="1014" y="18"/>
                    <a:pt x="999" y="21"/>
                    <a:pt x="996" y="22"/>
                  </a:cubicBezTo>
                  <a:cubicBezTo>
                    <a:pt x="990" y="25"/>
                    <a:pt x="1038" y="0"/>
                    <a:pt x="1032" y="1"/>
                  </a:cubicBezTo>
                  <a:cubicBezTo>
                    <a:pt x="1010" y="5"/>
                    <a:pt x="993" y="34"/>
                    <a:pt x="972" y="41"/>
                  </a:cubicBezTo>
                  <a:cubicBezTo>
                    <a:pt x="958" y="83"/>
                    <a:pt x="957" y="107"/>
                    <a:pt x="1002" y="122"/>
                  </a:cubicBezTo>
                  <a:cubicBezTo>
                    <a:pt x="1024" y="115"/>
                    <a:pt x="1028" y="125"/>
                    <a:pt x="1059" y="128"/>
                  </a:cubicBezTo>
                  <a:cubicBezTo>
                    <a:pt x="1065" y="145"/>
                    <a:pt x="1065" y="150"/>
                    <a:pt x="1044" y="164"/>
                  </a:cubicBezTo>
                  <a:cubicBezTo>
                    <a:pt x="1030" y="185"/>
                    <a:pt x="1039" y="180"/>
                    <a:pt x="1023" y="185"/>
                  </a:cubicBezTo>
                  <a:cubicBezTo>
                    <a:pt x="1019" y="200"/>
                    <a:pt x="1052" y="209"/>
                    <a:pt x="1059" y="223"/>
                  </a:cubicBezTo>
                  <a:cubicBezTo>
                    <a:pt x="1061" y="231"/>
                    <a:pt x="1048" y="246"/>
                    <a:pt x="1041" y="250"/>
                  </a:cubicBezTo>
                  <a:cubicBezTo>
                    <a:pt x="1034" y="254"/>
                    <a:pt x="1016" y="243"/>
                    <a:pt x="1014" y="248"/>
                  </a:cubicBezTo>
                  <a:cubicBezTo>
                    <a:pt x="1010" y="263"/>
                    <a:pt x="1035" y="268"/>
                    <a:pt x="1029" y="281"/>
                  </a:cubicBezTo>
                  <a:cubicBezTo>
                    <a:pt x="1026" y="287"/>
                    <a:pt x="998" y="286"/>
                    <a:pt x="996" y="292"/>
                  </a:cubicBezTo>
                  <a:cubicBezTo>
                    <a:pt x="995" y="295"/>
                    <a:pt x="990" y="314"/>
                    <a:pt x="990" y="314"/>
                  </a:cubicBezTo>
                  <a:cubicBezTo>
                    <a:pt x="991" y="319"/>
                    <a:pt x="1031" y="309"/>
                    <a:pt x="1023" y="313"/>
                  </a:cubicBezTo>
                  <a:cubicBezTo>
                    <a:pt x="1015" y="318"/>
                    <a:pt x="1025" y="342"/>
                    <a:pt x="1017" y="346"/>
                  </a:cubicBezTo>
                  <a:cubicBezTo>
                    <a:pt x="985" y="364"/>
                    <a:pt x="947" y="364"/>
                    <a:pt x="900" y="368"/>
                  </a:cubicBezTo>
                  <a:cubicBezTo>
                    <a:pt x="847" y="386"/>
                    <a:pt x="821" y="384"/>
                    <a:pt x="756" y="386"/>
                  </a:cubicBezTo>
                  <a:cubicBezTo>
                    <a:pt x="727" y="396"/>
                    <a:pt x="585" y="373"/>
                    <a:pt x="546" y="371"/>
                  </a:cubicBezTo>
                  <a:cubicBezTo>
                    <a:pt x="517" y="352"/>
                    <a:pt x="480" y="343"/>
                    <a:pt x="447" y="332"/>
                  </a:cubicBezTo>
                  <a:cubicBezTo>
                    <a:pt x="410" y="320"/>
                    <a:pt x="374" y="304"/>
                    <a:pt x="336" y="293"/>
                  </a:cubicBezTo>
                  <a:cubicBezTo>
                    <a:pt x="322" y="289"/>
                    <a:pt x="325" y="289"/>
                    <a:pt x="309" y="278"/>
                  </a:cubicBezTo>
                  <a:cubicBezTo>
                    <a:pt x="301" y="272"/>
                    <a:pt x="288" y="274"/>
                    <a:pt x="279" y="269"/>
                  </a:cubicBezTo>
                  <a:cubicBezTo>
                    <a:pt x="260" y="259"/>
                    <a:pt x="240" y="252"/>
                    <a:pt x="219" y="248"/>
                  </a:cubicBezTo>
                  <a:cubicBezTo>
                    <a:pt x="204" y="238"/>
                    <a:pt x="189" y="228"/>
                    <a:pt x="171" y="224"/>
                  </a:cubicBezTo>
                  <a:cubicBezTo>
                    <a:pt x="139" y="202"/>
                    <a:pt x="122" y="200"/>
                    <a:pt x="81" y="197"/>
                  </a:cubicBezTo>
                  <a:cubicBezTo>
                    <a:pt x="54" y="188"/>
                    <a:pt x="69" y="192"/>
                    <a:pt x="36" y="188"/>
                  </a:cubicBezTo>
                  <a:cubicBezTo>
                    <a:pt x="1" y="192"/>
                    <a:pt x="0" y="193"/>
                    <a:pt x="33" y="185"/>
                  </a:cubicBezTo>
                  <a:close/>
                </a:path>
              </a:pathLst>
            </a:custGeom>
            <a:pattFill prst="lgConfetti">
              <a:fgClr>
                <a:srgbClr val="FF9900"/>
              </a:fgClr>
              <a:bgClr>
                <a:schemeClr val="bg1"/>
              </a:bgClr>
            </a:patt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30" name="Freeform 18" descr="Крупное конфетти"/>
            <p:cNvSpPr>
              <a:spLocks/>
            </p:cNvSpPr>
            <p:nvPr/>
          </p:nvSpPr>
          <p:spPr bwMode="auto">
            <a:xfrm>
              <a:off x="3923" y="3474"/>
              <a:ext cx="781" cy="397"/>
            </a:xfrm>
            <a:custGeom>
              <a:avLst/>
              <a:gdLst>
                <a:gd name="T0" fmla="*/ 15 w 666"/>
                <a:gd name="T1" fmla="*/ 12 h 286"/>
                <a:gd name="T2" fmla="*/ 66 w 666"/>
                <a:gd name="T3" fmla="*/ 33 h 286"/>
                <a:gd name="T4" fmla="*/ 120 w 666"/>
                <a:gd name="T5" fmla="*/ 45 h 286"/>
                <a:gd name="T6" fmla="*/ 153 w 666"/>
                <a:gd name="T7" fmla="*/ 60 h 286"/>
                <a:gd name="T8" fmla="*/ 195 w 666"/>
                <a:gd name="T9" fmla="*/ 81 h 286"/>
                <a:gd name="T10" fmla="*/ 246 w 666"/>
                <a:gd name="T11" fmla="*/ 105 h 286"/>
                <a:gd name="T12" fmla="*/ 306 w 666"/>
                <a:gd name="T13" fmla="*/ 132 h 286"/>
                <a:gd name="T14" fmla="*/ 336 w 666"/>
                <a:gd name="T15" fmla="*/ 144 h 286"/>
                <a:gd name="T16" fmla="*/ 342 w 666"/>
                <a:gd name="T17" fmla="*/ 147 h 286"/>
                <a:gd name="T18" fmla="*/ 354 w 666"/>
                <a:gd name="T19" fmla="*/ 159 h 286"/>
                <a:gd name="T20" fmla="*/ 561 w 666"/>
                <a:gd name="T21" fmla="*/ 240 h 286"/>
                <a:gd name="T22" fmla="*/ 633 w 666"/>
                <a:gd name="T23" fmla="*/ 264 h 286"/>
                <a:gd name="T24" fmla="*/ 666 w 666"/>
                <a:gd name="T25" fmla="*/ 279 h 286"/>
                <a:gd name="T26" fmla="*/ 534 w 666"/>
                <a:gd name="T27" fmla="*/ 270 h 286"/>
                <a:gd name="T28" fmla="*/ 333 w 666"/>
                <a:gd name="T29" fmla="*/ 243 h 286"/>
                <a:gd name="T30" fmla="*/ 219 w 666"/>
                <a:gd name="T31" fmla="*/ 186 h 286"/>
                <a:gd name="T32" fmla="*/ 162 w 666"/>
                <a:gd name="T33" fmla="*/ 150 h 286"/>
                <a:gd name="T34" fmla="*/ 135 w 666"/>
                <a:gd name="T35" fmla="*/ 132 h 286"/>
                <a:gd name="T36" fmla="*/ 105 w 666"/>
                <a:gd name="T37" fmla="*/ 102 h 286"/>
                <a:gd name="T38" fmla="*/ 60 w 666"/>
                <a:gd name="T39" fmla="*/ 60 h 286"/>
                <a:gd name="T40" fmla="*/ 45 w 666"/>
                <a:gd name="T41" fmla="*/ 42 h 286"/>
                <a:gd name="T42" fmla="*/ 27 w 666"/>
                <a:gd name="T43" fmla="*/ 21 h 286"/>
                <a:gd name="T44" fmla="*/ 3 w 666"/>
                <a:gd name="T45" fmla="*/ 18 h 286"/>
                <a:gd name="T46" fmla="*/ 6 w 666"/>
                <a:gd name="T47" fmla="*/ 21 h 286"/>
                <a:gd name="T48" fmla="*/ 15 w 666"/>
                <a:gd name="T49" fmla="*/ 12 h 28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666"/>
                <a:gd name="T76" fmla="*/ 0 h 286"/>
                <a:gd name="T77" fmla="*/ 666 w 666"/>
                <a:gd name="T78" fmla="*/ 286 h 28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666" h="286">
                  <a:moveTo>
                    <a:pt x="15" y="12"/>
                  </a:moveTo>
                  <a:cubicBezTo>
                    <a:pt x="45" y="16"/>
                    <a:pt x="43" y="25"/>
                    <a:pt x="66" y="33"/>
                  </a:cubicBezTo>
                  <a:cubicBezTo>
                    <a:pt x="86" y="40"/>
                    <a:pt x="99" y="42"/>
                    <a:pt x="120" y="45"/>
                  </a:cubicBezTo>
                  <a:cubicBezTo>
                    <a:pt x="130" y="53"/>
                    <a:pt x="141" y="56"/>
                    <a:pt x="153" y="60"/>
                  </a:cubicBezTo>
                  <a:cubicBezTo>
                    <a:pt x="164" y="76"/>
                    <a:pt x="176" y="78"/>
                    <a:pt x="195" y="81"/>
                  </a:cubicBezTo>
                  <a:cubicBezTo>
                    <a:pt x="211" y="92"/>
                    <a:pt x="231" y="94"/>
                    <a:pt x="246" y="105"/>
                  </a:cubicBezTo>
                  <a:cubicBezTo>
                    <a:pt x="266" y="119"/>
                    <a:pt x="281" y="128"/>
                    <a:pt x="306" y="132"/>
                  </a:cubicBezTo>
                  <a:cubicBezTo>
                    <a:pt x="320" y="142"/>
                    <a:pt x="315" y="137"/>
                    <a:pt x="336" y="144"/>
                  </a:cubicBezTo>
                  <a:cubicBezTo>
                    <a:pt x="339" y="145"/>
                    <a:pt x="342" y="147"/>
                    <a:pt x="342" y="147"/>
                  </a:cubicBezTo>
                  <a:cubicBezTo>
                    <a:pt x="344" y="146"/>
                    <a:pt x="318" y="144"/>
                    <a:pt x="354" y="159"/>
                  </a:cubicBezTo>
                  <a:cubicBezTo>
                    <a:pt x="390" y="174"/>
                    <a:pt x="515" y="223"/>
                    <a:pt x="561" y="240"/>
                  </a:cubicBezTo>
                  <a:cubicBezTo>
                    <a:pt x="585" y="248"/>
                    <a:pt x="608" y="257"/>
                    <a:pt x="633" y="264"/>
                  </a:cubicBezTo>
                  <a:cubicBezTo>
                    <a:pt x="645" y="267"/>
                    <a:pt x="666" y="279"/>
                    <a:pt x="666" y="279"/>
                  </a:cubicBezTo>
                  <a:cubicBezTo>
                    <a:pt x="620" y="286"/>
                    <a:pt x="579" y="274"/>
                    <a:pt x="534" y="270"/>
                  </a:cubicBezTo>
                  <a:cubicBezTo>
                    <a:pt x="466" y="264"/>
                    <a:pt x="400" y="250"/>
                    <a:pt x="333" y="243"/>
                  </a:cubicBezTo>
                  <a:cubicBezTo>
                    <a:pt x="300" y="232"/>
                    <a:pt x="249" y="193"/>
                    <a:pt x="219" y="186"/>
                  </a:cubicBezTo>
                  <a:cubicBezTo>
                    <a:pt x="195" y="170"/>
                    <a:pt x="187" y="163"/>
                    <a:pt x="162" y="150"/>
                  </a:cubicBezTo>
                  <a:cubicBezTo>
                    <a:pt x="152" y="145"/>
                    <a:pt x="135" y="132"/>
                    <a:pt x="135" y="132"/>
                  </a:cubicBezTo>
                  <a:cubicBezTo>
                    <a:pt x="130" y="117"/>
                    <a:pt x="115" y="114"/>
                    <a:pt x="105" y="102"/>
                  </a:cubicBezTo>
                  <a:cubicBezTo>
                    <a:pt x="92" y="86"/>
                    <a:pt x="76" y="73"/>
                    <a:pt x="60" y="60"/>
                  </a:cubicBezTo>
                  <a:cubicBezTo>
                    <a:pt x="54" y="55"/>
                    <a:pt x="52" y="46"/>
                    <a:pt x="45" y="42"/>
                  </a:cubicBezTo>
                  <a:cubicBezTo>
                    <a:pt x="34" y="35"/>
                    <a:pt x="40" y="24"/>
                    <a:pt x="27" y="21"/>
                  </a:cubicBezTo>
                  <a:cubicBezTo>
                    <a:pt x="29" y="18"/>
                    <a:pt x="0" y="16"/>
                    <a:pt x="3" y="18"/>
                  </a:cubicBezTo>
                  <a:cubicBezTo>
                    <a:pt x="6" y="20"/>
                    <a:pt x="14" y="51"/>
                    <a:pt x="6" y="21"/>
                  </a:cubicBezTo>
                  <a:cubicBezTo>
                    <a:pt x="13" y="0"/>
                    <a:pt x="44" y="19"/>
                    <a:pt x="15" y="12"/>
                  </a:cubicBezTo>
                  <a:close/>
                </a:path>
              </a:pathLst>
            </a:custGeom>
            <a:pattFill prst="lgConfetti">
              <a:fgClr>
                <a:srgbClr val="FF9900"/>
              </a:fgClr>
              <a:bgClr>
                <a:schemeClr val="bg1"/>
              </a:bgClr>
            </a:patt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31" name="Freeform 19"/>
            <p:cNvSpPr>
              <a:spLocks/>
            </p:cNvSpPr>
            <p:nvPr/>
          </p:nvSpPr>
          <p:spPr bwMode="auto">
            <a:xfrm>
              <a:off x="3237" y="3617"/>
              <a:ext cx="217" cy="306"/>
            </a:xfrm>
            <a:custGeom>
              <a:avLst/>
              <a:gdLst>
                <a:gd name="T0" fmla="*/ 0 w 184"/>
                <a:gd name="T1" fmla="*/ 0 h 220"/>
                <a:gd name="T2" fmla="*/ 112 w 184"/>
                <a:gd name="T3" fmla="*/ 48 h 220"/>
                <a:gd name="T4" fmla="*/ 140 w 184"/>
                <a:gd name="T5" fmla="*/ 92 h 220"/>
                <a:gd name="T6" fmla="*/ 184 w 184"/>
                <a:gd name="T7" fmla="*/ 220 h 22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84"/>
                <a:gd name="T13" fmla="*/ 0 h 220"/>
                <a:gd name="T14" fmla="*/ 184 w 184"/>
                <a:gd name="T15" fmla="*/ 220 h 22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84" h="220">
                  <a:moveTo>
                    <a:pt x="0" y="0"/>
                  </a:moveTo>
                  <a:cubicBezTo>
                    <a:pt x="24" y="36"/>
                    <a:pt x="72" y="43"/>
                    <a:pt x="112" y="48"/>
                  </a:cubicBezTo>
                  <a:cubicBezTo>
                    <a:pt x="129" y="59"/>
                    <a:pt x="129" y="76"/>
                    <a:pt x="140" y="92"/>
                  </a:cubicBezTo>
                  <a:cubicBezTo>
                    <a:pt x="136" y="181"/>
                    <a:pt x="118" y="187"/>
                    <a:pt x="184" y="22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32" name="Freeform 20"/>
            <p:cNvSpPr>
              <a:spLocks/>
            </p:cNvSpPr>
            <p:nvPr/>
          </p:nvSpPr>
          <p:spPr bwMode="auto">
            <a:xfrm>
              <a:off x="3079" y="3674"/>
              <a:ext cx="220" cy="487"/>
            </a:xfrm>
            <a:custGeom>
              <a:avLst/>
              <a:gdLst>
                <a:gd name="T0" fmla="*/ 188 w 188"/>
                <a:gd name="T1" fmla="*/ 0 h 352"/>
                <a:gd name="T2" fmla="*/ 132 w 188"/>
                <a:gd name="T3" fmla="*/ 44 h 352"/>
                <a:gd name="T4" fmla="*/ 96 w 188"/>
                <a:gd name="T5" fmla="*/ 72 h 352"/>
                <a:gd name="T6" fmla="*/ 76 w 188"/>
                <a:gd name="T7" fmla="*/ 96 h 352"/>
                <a:gd name="T8" fmla="*/ 68 w 188"/>
                <a:gd name="T9" fmla="*/ 120 h 352"/>
                <a:gd name="T10" fmla="*/ 64 w 188"/>
                <a:gd name="T11" fmla="*/ 132 h 352"/>
                <a:gd name="T12" fmla="*/ 20 w 188"/>
                <a:gd name="T13" fmla="*/ 284 h 352"/>
                <a:gd name="T14" fmla="*/ 0 w 188"/>
                <a:gd name="T15" fmla="*/ 320 h 352"/>
                <a:gd name="T16" fmla="*/ 4 w 188"/>
                <a:gd name="T17" fmla="*/ 352 h 35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88"/>
                <a:gd name="T28" fmla="*/ 0 h 352"/>
                <a:gd name="T29" fmla="*/ 188 w 188"/>
                <a:gd name="T30" fmla="*/ 352 h 352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88" h="352">
                  <a:moveTo>
                    <a:pt x="188" y="0"/>
                  </a:moveTo>
                  <a:cubicBezTo>
                    <a:pt x="176" y="18"/>
                    <a:pt x="150" y="32"/>
                    <a:pt x="132" y="44"/>
                  </a:cubicBezTo>
                  <a:cubicBezTo>
                    <a:pt x="78" y="80"/>
                    <a:pt x="129" y="61"/>
                    <a:pt x="96" y="72"/>
                  </a:cubicBezTo>
                  <a:cubicBezTo>
                    <a:pt x="90" y="81"/>
                    <a:pt x="81" y="87"/>
                    <a:pt x="76" y="96"/>
                  </a:cubicBezTo>
                  <a:cubicBezTo>
                    <a:pt x="72" y="103"/>
                    <a:pt x="71" y="112"/>
                    <a:pt x="68" y="120"/>
                  </a:cubicBezTo>
                  <a:cubicBezTo>
                    <a:pt x="67" y="124"/>
                    <a:pt x="64" y="132"/>
                    <a:pt x="64" y="132"/>
                  </a:cubicBezTo>
                  <a:cubicBezTo>
                    <a:pt x="71" y="195"/>
                    <a:pt x="78" y="245"/>
                    <a:pt x="20" y="284"/>
                  </a:cubicBezTo>
                  <a:cubicBezTo>
                    <a:pt x="2" y="312"/>
                    <a:pt x="7" y="299"/>
                    <a:pt x="0" y="320"/>
                  </a:cubicBezTo>
                  <a:cubicBezTo>
                    <a:pt x="4" y="347"/>
                    <a:pt x="4" y="336"/>
                    <a:pt x="4" y="352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33" name="Freeform 21"/>
            <p:cNvSpPr>
              <a:spLocks/>
            </p:cNvSpPr>
            <p:nvPr/>
          </p:nvSpPr>
          <p:spPr bwMode="auto">
            <a:xfrm>
              <a:off x="3237" y="3487"/>
              <a:ext cx="352" cy="325"/>
            </a:xfrm>
            <a:custGeom>
              <a:avLst/>
              <a:gdLst>
                <a:gd name="T0" fmla="*/ 0 w 300"/>
                <a:gd name="T1" fmla="*/ 94 h 234"/>
                <a:gd name="T2" fmla="*/ 44 w 300"/>
                <a:gd name="T3" fmla="*/ 42 h 234"/>
                <a:gd name="T4" fmla="*/ 148 w 300"/>
                <a:gd name="T5" fmla="*/ 2 h 234"/>
                <a:gd name="T6" fmla="*/ 176 w 300"/>
                <a:gd name="T7" fmla="*/ 6 h 234"/>
                <a:gd name="T8" fmla="*/ 180 w 300"/>
                <a:gd name="T9" fmla="*/ 26 h 234"/>
                <a:gd name="T10" fmla="*/ 192 w 300"/>
                <a:gd name="T11" fmla="*/ 50 h 234"/>
                <a:gd name="T12" fmla="*/ 244 w 300"/>
                <a:gd name="T13" fmla="*/ 102 h 234"/>
                <a:gd name="T14" fmla="*/ 280 w 300"/>
                <a:gd name="T15" fmla="*/ 194 h 234"/>
                <a:gd name="T16" fmla="*/ 300 w 300"/>
                <a:gd name="T17" fmla="*/ 234 h 23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300"/>
                <a:gd name="T28" fmla="*/ 0 h 234"/>
                <a:gd name="T29" fmla="*/ 300 w 300"/>
                <a:gd name="T30" fmla="*/ 234 h 234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300" h="234">
                  <a:moveTo>
                    <a:pt x="0" y="94"/>
                  </a:moveTo>
                  <a:cubicBezTo>
                    <a:pt x="20" y="81"/>
                    <a:pt x="21" y="52"/>
                    <a:pt x="44" y="42"/>
                  </a:cubicBezTo>
                  <a:cubicBezTo>
                    <a:pt x="79" y="26"/>
                    <a:pt x="115" y="24"/>
                    <a:pt x="148" y="2"/>
                  </a:cubicBezTo>
                  <a:cubicBezTo>
                    <a:pt x="157" y="3"/>
                    <a:pt x="168" y="0"/>
                    <a:pt x="176" y="6"/>
                  </a:cubicBezTo>
                  <a:cubicBezTo>
                    <a:pt x="181" y="10"/>
                    <a:pt x="178" y="20"/>
                    <a:pt x="180" y="26"/>
                  </a:cubicBezTo>
                  <a:cubicBezTo>
                    <a:pt x="183" y="34"/>
                    <a:pt x="188" y="42"/>
                    <a:pt x="192" y="50"/>
                  </a:cubicBezTo>
                  <a:cubicBezTo>
                    <a:pt x="205" y="73"/>
                    <a:pt x="222" y="88"/>
                    <a:pt x="244" y="102"/>
                  </a:cubicBezTo>
                  <a:cubicBezTo>
                    <a:pt x="257" y="140"/>
                    <a:pt x="237" y="180"/>
                    <a:pt x="280" y="194"/>
                  </a:cubicBezTo>
                  <a:cubicBezTo>
                    <a:pt x="288" y="206"/>
                    <a:pt x="300" y="218"/>
                    <a:pt x="300" y="234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34" name="Freeform 22"/>
            <p:cNvSpPr>
              <a:spLocks/>
            </p:cNvSpPr>
            <p:nvPr/>
          </p:nvSpPr>
          <p:spPr bwMode="auto">
            <a:xfrm>
              <a:off x="3012" y="3219"/>
              <a:ext cx="188" cy="543"/>
            </a:xfrm>
            <a:custGeom>
              <a:avLst/>
              <a:gdLst>
                <a:gd name="T0" fmla="*/ 160 w 160"/>
                <a:gd name="T1" fmla="*/ 392 h 392"/>
                <a:gd name="T2" fmla="*/ 56 w 160"/>
                <a:gd name="T3" fmla="*/ 360 h 392"/>
                <a:gd name="T4" fmla="*/ 28 w 160"/>
                <a:gd name="T5" fmla="*/ 324 h 392"/>
                <a:gd name="T6" fmla="*/ 20 w 160"/>
                <a:gd name="T7" fmla="*/ 300 h 392"/>
                <a:gd name="T8" fmla="*/ 36 w 160"/>
                <a:gd name="T9" fmla="*/ 208 h 392"/>
                <a:gd name="T10" fmla="*/ 32 w 160"/>
                <a:gd name="T11" fmla="*/ 124 h 392"/>
                <a:gd name="T12" fmla="*/ 16 w 160"/>
                <a:gd name="T13" fmla="*/ 116 h 392"/>
                <a:gd name="T14" fmla="*/ 0 w 160"/>
                <a:gd name="T15" fmla="*/ 92 h 392"/>
                <a:gd name="T16" fmla="*/ 4 w 160"/>
                <a:gd name="T17" fmla="*/ 48 h 392"/>
                <a:gd name="T18" fmla="*/ 12 w 160"/>
                <a:gd name="T19" fmla="*/ 20 h 39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60"/>
                <a:gd name="T31" fmla="*/ 0 h 392"/>
                <a:gd name="T32" fmla="*/ 160 w 160"/>
                <a:gd name="T33" fmla="*/ 392 h 39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60" h="392">
                  <a:moveTo>
                    <a:pt x="160" y="392"/>
                  </a:moveTo>
                  <a:cubicBezTo>
                    <a:pt x="126" y="388"/>
                    <a:pt x="83" y="383"/>
                    <a:pt x="56" y="360"/>
                  </a:cubicBezTo>
                  <a:cubicBezTo>
                    <a:pt x="46" y="352"/>
                    <a:pt x="31" y="334"/>
                    <a:pt x="28" y="324"/>
                  </a:cubicBezTo>
                  <a:cubicBezTo>
                    <a:pt x="25" y="316"/>
                    <a:pt x="20" y="300"/>
                    <a:pt x="20" y="300"/>
                  </a:cubicBezTo>
                  <a:cubicBezTo>
                    <a:pt x="23" y="252"/>
                    <a:pt x="29" y="247"/>
                    <a:pt x="36" y="208"/>
                  </a:cubicBezTo>
                  <a:cubicBezTo>
                    <a:pt x="35" y="180"/>
                    <a:pt x="38" y="151"/>
                    <a:pt x="32" y="124"/>
                  </a:cubicBezTo>
                  <a:cubicBezTo>
                    <a:pt x="31" y="118"/>
                    <a:pt x="20" y="120"/>
                    <a:pt x="16" y="116"/>
                  </a:cubicBezTo>
                  <a:cubicBezTo>
                    <a:pt x="9" y="109"/>
                    <a:pt x="0" y="92"/>
                    <a:pt x="0" y="92"/>
                  </a:cubicBezTo>
                  <a:cubicBezTo>
                    <a:pt x="1" y="77"/>
                    <a:pt x="1" y="63"/>
                    <a:pt x="4" y="48"/>
                  </a:cubicBezTo>
                  <a:cubicBezTo>
                    <a:pt x="12" y="0"/>
                    <a:pt x="12" y="36"/>
                    <a:pt x="12" y="2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35" name="Freeform 23"/>
            <p:cNvSpPr>
              <a:spLocks/>
            </p:cNvSpPr>
            <p:nvPr/>
          </p:nvSpPr>
          <p:spPr bwMode="auto">
            <a:xfrm>
              <a:off x="2740" y="3407"/>
              <a:ext cx="292" cy="240"/>
            </a:xfrm>
            <a:custGeom>
              <a:avLst/>
              <a:gdLst>
                <a:gd name="T0" fmla="*/ 28 w 228"/>
                <a:gd name="T1" fmla="*/ 0 h 173"/>
                <a:gd name="T2" fmla="*/ 76 w 228"/>
                <a:gd name="T3" fmla="*/ 76 h 173"/>
                <a:gd name="T4" fmla="*/ 112 w 228"/>
                <a:gd name="T5" fmla="*/ 92 h 173"/>
                <a:gd name="T6" fmla="*/ 188 w 228"/>
                <a:gd name="T7" fmla="*/ 132 h 173"/>
                <a:gd name="T8" fmla="*/ 228 w 228"/>
                <a:gd name="T9" fmla="*/ 160 h 17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8"/>
                <a:gd name="T16" fmla="*/ 0 h 173"/>
                <a:gd name="T17" fmla="*/ 228 w 228"/>
                <a:gd name="T18" fmla="*/ 173 h 17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8" h="173">
                  <a:moveTo>
                    <a:pt x="28" y="0"/>
                  </a:moveTo>
                  <a:cubicBezTo>
                    <a:pt x="0" y="42"/>
                    <a:pt x="42" y="65"/>
                    <a:pt x="76" y="76"/>
                  </a:cubicBezTo>
                  <a:cubicBezTo>
                    <a:pt x="99" y="99"/>
                    <a:pt x="75" y="80"/>
                    <a:pt x="112" y="92"/>
                  </a:cubicBezTo>
                  <a:cubicBezTo>
                    <a:pt x="138" y="101"/>
                    <a:pt x="165" y="117"/>
                    <a:pt x="188" y="132"/>
                  </a:cubicBezTo>
                  <a:cubicBezTo>
                    <a:pt x="195" y="152"/>
                    <a:pt x="202" y="173"/>
                    <a:pt x="228" y="16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36" name="Freeform 24"/>
            <p:cNvSpPr>
              <a:spLocks/>
            </p:cNvSpPr>
            <p:nvPr/>
          </p:nvSpPr>
          <p:spPr bwMode="auto">
            <a:xfrm>
              <a:off x="3055" y="3390"/>
              <a:ext cx="277" cy="134"/>
            </a:xfrm>
            <a:custGeom>
              <a:avLst/>
              <a:gdLst>
                <a:gd name="T0" fmla="*/ 0 w 236"/>
                <a:gd name="T1" fmla="*/ 12 h 96"/>
                <a:gd name="T2" fmla="*/ 64 w 236"/>
                <a:gd name="T3" fmla="*/ 0 h 96"/>
                <a:gd name="T4" fmla="*/ 144 w 236"/>
                <a:gd name="T5" fmla="*/ 4 h 96"/>
                <a:gd name="T6" fmla="*/ 180 w 236"/>
                <a:gd name="T7" fmla="*/ 48 h 96"/>
                <a:gd name="T8" fmla="*/ 232 w 236"/>
                <a:gd name="T9" fmla="*/ 80 h 96"/>
                <a:gd name="T10" fmla="*/ 236 w 236"/>
                <a:gd name="T11" fmla="*/ 96 h 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36"/>
                <a:gd name="T19" fmla="*/ 0 h 96"/>
                <a:gd name="T20" fmla="*/ 236 w 236"/>
                <a:gd name="T21" fmla="*/ 96 h 9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36" h="96">
                  <a:moveTo>
                    <a:pt x="0" y="12"/>
                  </a:moveTo>
                  <a:cubicBezTo>
                    <a:pt x="53" y="3"/>
                    <a:pt x="32" y="8"/>
                    <a:pt x="64" y="0"/>
                  </a:cubicBezTo>
                  <a:cubicBezTo>
                    <a:pt x="91" y="1"/>
                    <a:pt x="118" y="1"/>
                    <a:pt x="144" y="4"/>
                  </a:cubicBezTo>
                  <a:cubicBezTo>
                    <a:pt x="162" y="6"/>
                    <a:pt x="171" y="35"/>
                    <a:pt x="180" y="48"/>
                  </a:cubicBezTo>
                  <a:cubicBezTo>
                    <a:pt x="192" y="66"/>
                    <a:pt x="212" y="75"/>
                    <a:pt x="232" y="80"/>
                  </a:cubicBezTo>
                  <a:cubicBezTo>
                    <a:pt x="236" y="93"/>
                    <a:pt x="236" y="88"/>
                    <a:pt x="236" y="9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37" name="Freeform 25"/>
            <p:cNvSpPr>
              <a:spLocks/>
            </p:cNvSpPr>
            <p:nvPr/>
          </p:nvSpPr>
          <p:spPr bwMode="auto">
            <a:xfrm>
              <a:off x="3449" y="3212"/>
              <a:ext cx="122" cy="284"/>
            </a:xfrm>
            <a:custGeom>
              <a:avLst/>
              <a:gdLst>
                <a:gd name="T0" fmla="*/ 0 w 104"/>
                <a:gd name="T1" fmla="*/ 204 h 204"/>
                <a:gd name="T2" fmla="*/ 28 w 104"/>
                <a:gd name="T3" fmla="*/ 196 h 204"/>
                <a:gd name="T4" fmla="*/ 52 w 104"/>
                <a:gd name="T5" fmla="*/ 172 h 204"/>
                <a:gd name="T6" fmla="*/ 68 w 104"/>
                <a:gd name="T7" fmla="*/ 52 h 204"/>
                <a:gd name="T8" fmla="*/ 104 w 104"/>
                <a:gd name="T9" fmla="*/ 0 h 20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04"/>
                <a:gd name="T16" fmla="*/ 0 h 204"/>
                <a:gd name="T17" fmla="*/ 104 w 104"/>
                <a:gd name="T18" fmla="*/ 204 h 20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04" h="204">
                  <a:moveTo>
                    <a:pt x="0" y="204"/>
                  </a:moveTo>
                  <a:cubicBezTo>
                    <a:pt x="1" y="204"/>
                    <a:pt x="25" y="198"/>
                    <a:pt x="28" y="196"/>
                  </a:cubicBezTo>
                  <a:cubicBezTo>
                    <a:pt x="37" y="189"/>
                    <a:pt x="52" y="172"/>
                    <a:pt x="52" y="172"/>
                  </a:cubicBezTo>
                  <a:cubicBezTo>
                    <a:pt x="71" y="116"/>
                    <a:pt x="59" y="173"/>
                    <a:pt x="68" y="52"/>
                  </a:cubicBezTo>
                  <a:cubicBezTo>
                    <a:pt x="70" y="29"/>
                    <a:pt x="104" y="23"/>
                    <a:pt x="104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38" name="Freeform 26"/>
            <p:cNvSpPr>
              <a:spLocks/>
            </p:cNvSpPr>
            <p:nvPr/>
          </p:nvSpPr>
          <p:spPr bwMode="auto">
            <a:xfrm>
              <a:off x="3248" y="3151"/>
              <a:ext cx="135" cy="251"/>
            </a:xfrm>
            <a:custGeom>
              <a:avLst/>
              <a:gdLst>
                <a:gd name="T0" fmla="*/ 0 w 116"/>
                <a:gd name="T1" fmla="*/ 180 h 180"/>
                <a:gd name="T2" fmla="*/ 32 w 116"/>
                <a:gd name="T3" fmla="*/ 88 h 180"/>
                <a:gd name="T4" fmla="*/ 40 w 116"/>
                <a:gd name="T5" fmla="*/ 60 h 180"/>
                <a:gd name="T6" fmla="*/ 116 w 116"/>
                <a:gd name="T7" fmla="*/ 0 h 18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16"/>
                <a:gd name="T13" fmla="*/ 0 h 180"/>
                <a:gd name="T14" fmla="*/ 116 w 116"/>
                <a:gd name="T15" fmla="*/ 180 h 18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16" h="180">
                  <a:moveTo>
                    <a:pt x="0" y="180"/>
                  </a:moveTo>
                  <a:cubicBezTo>
                    <a:pt x="18" y="153"/>
                    <a:pt x="22" y="119"/>
                    <a:pt x="32" y="88"/>
                  </a:cubicBezTo>
                  <a:cubicBezTo>
                    <a:pt x="33" y="85"/>
                    <a:pt x="37" y="64"/>
                    <a:pt x="40" y="60"/>
                  </a:cubicBezTo>
                  <a:cubicBezTo>
                    <a:pt x="59" y="32"/>
                    <a:pt x="100" y="32"/>
                    <a:pt x="116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39" name="Freeform 27"/>
            <p:cNvSpPr>
              <a:spLocks/>
            </p:cNvSpPr>
            <p:nvPr/>
          </p:nvSpPr>
          <p:spPr bwMode="auto">
            <a:xfrm>
              <a:off x="2801" y="3530"/>
              <a:ext cx="75" cy="621"/>
            </a:xfrm>
            <a:custGeom>
              <a:avLst/>
              <a:gdLst>
                <a:gd name="T0" fmla="*/ 64 w 64"/>
                <a:gd name="T1" fmla="*/ 0 h 448"/>
                <a:gd name="T2" fmla="*/ 32 w 64"/>
                <a:gd name="T3" fmla="*/ 84 h 448"/>
                <a:gd name="T4" fmla="*/ 0 w 64"/>
                <a:gd name="T5" fmla="*/ 152 h 448"/>
                <a:gd name="T6" fmla="*/ 24 w 64"/>
                <a:gd name="T7" fmla="*/ 288 h 448"/>
                <a:gd name="T8" fmla="*/ 48 w 64"/>
                <a:gd name="T9" fmla="*/ 324 h 448"/>
                <a:gd name="T10" fmla="*/ 60 w 64"/>
                <a:gd name="T11" fmla="*/ 360 h 448"/>
                <a:gd name="T12" fmla="*/ 56 w 64"/>
                <a:gd name="T13" fmla="*/ 448 h 4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64"/>
                <a:gd name="T22" fmla="*/ 0 h 448"/>
                <a:gd name="T23" fmla="*/ 64 w 64"/>
                <a:gd name="T24" fmla="*/ 448 h 448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64" h="448">
                  <a:moveTo>
                    <a:pt x="64" y="0"/>
                  </a:moveTo>
                  <a:cubicBezTo>
                    <a:pt x="60" y="33"/>
                    <a:pt x="56" y="60"/>
                    <a:pt x="32" y="84"/>
                  </a:cubicBezTo>
                  <a:cubicBezTo>
                    <a:pt x="24" y="109"/>
                    <a:pt x="7" y="125"/>
                    <a:pt x="0" y="152"/>
                  </a:cubicBezTo>
                  <a:cubicBezTo>
                    <a:pt x="3" y="192"/>
                    <a:pt x="0" y="252"/>
                    <a:pt x="24" y="288"/>
                  </a:cubicBezTo>
                  <a:cubicBezTo>
                    <a:pt x="32" y="300"/>
                    <a:pt x="43" y="310"/>
                    <a:pt x="48" y="324"/>
                  </a:cubicBezTo>
                  <a:cubicBezTo>
                    <a:pt x="52" y="336"/>
                    <a:pt x="60" y="360"/>
                    <a:pt x="60" y="360"/>
                  </a:cubicBezTo>
                  <a:cubicBezTo>
                    <a:pt x="59" y="389"/>
                    <a:pt x="56" y="448"/>
                    <a:pt x="56" y="44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40" name="Freeform 28"/>
            <p:cNvSpPr>
              <a:spLocks/>
            </p:cNvSpPr>
            <p:nvPr/>
          </p:nvSpPr>
          <p:spPr bwMode="auto">
            <a:xfrm>
              <a:off x="2581" y="3772"/>
              <a:ext cx="273" cy="211"/>
            </a:xfrm>
            <a:custGeom>
              <a:avLst/>
              <a:gdLst>
                <a:gd name="T0" fmla="*/ 0 w 233"/>
                <a:gd name="T1" fmla="*/ 0 h 152"/>
                <a:gd name="T2" fmla="*/ 64 w 233"/>
                <a:gd name="T3" fmla="*/ 16 h 152"/>
                <a:gd name="T4" fmla="*/ 84 w 233"/>
                <a:gd name="T5" fmla="*/ 40 h 152"/>
                <a:gd name="T6" fmla="*/ 156 w 233"/>
                <a:gd name="T7" fmla="*/ 148 h 152"/>
                <a:gd name="T8" fmla="*/ 204 w 233"/>
                <a:gd name="T9" fmla="*/ 144 h 152"/>
                <a:gd name="T10" fmla="*/ 232 w 233"/>
                <a:gd name="T11" fmla="*/ 152 h 15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33"/>
                <a:gd name="T19" fmla="*/ 0 h 152"/>
                <a:gd name="T20" fmla="*/ 233 w 233"/>
                <a:gd name="T21" fmla="*/ 152 h 15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33" h="152">
                  <a:moveTo>
                    <a:pt x="0" y="0"/>
                  </a:moveTo>
                  <a:cubicBezTo>
                    <a:pt x="21" y="6"/>
                    <a:pt x="44" y="6"/>
                    <a:pt x="64" y="16"/>
                  </a:cubicBezTo>
                  <a:cubicBezTo>
                    <a:pt x="73" y="21"/>
                    <a:pt x="77" y="33"/>
                    <a:pt x="84" y="40"/>
                  </a:cubicBezTo>
                  <a:cubicBezTo>
                    <a:pt x="99" y="85"/>
                    <a:pt x="105" y="131"/>
                    <a:pt x="156" y="148"/>
                  </a:cubicBezTo>
                  <a:cubicBezTo>
                    <a:pt x="172" y="147"/>
                    <a:pt x="188" y="144"/>
                    <a:pt x="204" y="144"/>
                  </a:cubicBezTo>
                  <a:cubicBezTo>
                    <a:pt x="233" y="144"/>
                    <a:pt x="232" y="139"/>
                    <a:pt x="232" y="152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42" name="Freeform 29"/>
            <p:cNvSpPr>
              <a:spLocks/>
            </p:cNvSpPr>
            <p:nvPr/>
          </p:nvSpPr>
          <p:spPr bwMode="auto">
            <a:xfrm>
              <a:off x="3514" y="3304"/>
              <a:ext cx="221" cy="313"/>
            </a:xfrm>
            <a:custGeom>
              <a:avLst/>
              <a:gdLst>
                <a:gd name="T0" fmla="*/ 0 w 188"/>
                <a:gd name="T1" fmla="*/ 226 h 226"/>
                <a:gd name="T2" fmla="*/ 64 w 188"/>
                <a:gd name="T3" fmla="*/ 206 h 226"/>
                <a:gd name="T4" fmla="*/ 100 w 188"/>
                <a:gd name="T5" fmla="*/ 178 h 226"/>
                <a:gd name="T6" fmla="*/ 176 w 188"/>
                <a:gd name="T7" fmla="*/ 34 h 226"/>
                <a:gd name="T8" fmla="*/ 188 w 188"/>
                <a:gd name="T9" fmla="*/ 10 h 22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8"/>
                <a:gd name="T16" fmla="*/ 0 h 226"/>
                <a:gd name="T17" fmla="*/ 188 w 188"/>
                <a:gd name="T18" fmla="*/ 226 h 22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8" h="226">
                  <a:moveTo>
                    <a:pt x="0" y="226"/>
                  </a:moveTo>
                  <a:cubicBezTo>
                    <a:pt x="21" y="219"/>
                    <a:pt x="43" y="213"/>
                    <a:pt x="64" y="206"/>
                  </a:cubicBezTo>
                  <a:cubicBezTo>
                    <a:pt x="77" y="202"/>
                    <a:pt x="88" y="186"/>
                    <a:pt x="100" y="178"/>
                  </a:cubicBezTo>
                  <a:cubicBezTo>
                    <a:pt x="118" y="123"/>
                    <a:pt x="125" y="68"/>
                    <a:pt x="176" y="34"/>
                  </a:cubicBezTo>
                  <a:cubicBezTo>
                    <a:pt x="179" y="30"/>
                    <a:pt x="188" y="0"/>
                    <a:pt x="188" y="1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43" name="Freeform 30"/>
            <p:cNvSpPr>
              <a:spLocks/>
            </p:cNvSpPr>
            <p:nvPr/>
          </p:nvSpPr>
          <p:spPr bwMode="auto">
            <a:xfrm>
              <a:off x="3651" y="3496"/>
              <a:ext cx="140" cy="238"/>
            </a:xfrm>
            <a:custGeom>
              <a:avLst/>
              <a:gdLst>
                <a:gd name="T0" fmla="*/ 0 w 120"/>
                <a:gd name="T1" fmla="*/ 0 h 172"/>
                <a:gd name="T2" fmla="*/ 20 w 120"/>
                <a:gd name="T3" fmla="*/ 20 h 172"/>
                <a:gd name="T4" fmla="*/ 24 w 120"/>
                <a:gd name="T5" fmla="*/ 48 h 172"/>
                <a:gd name="T6" fmla="*/ 88 w 120"/>
                <a:gd name="T7" fmla="*/ 68 h 172"/>
                <a:gd name="T8" fmla="*/ 104 w 120"/>
                <a:gd name="T9" fmla="*/ 84 h 172"/>
                <a:gd name="T10" fmla="*/ 120 w 120"/>
                <a:gd name="T11" fmla="*/ 108 h 172"/>
                <a:gd name="T12" fmla="*/ 116 w 120"/>
                <a:gd name="T13" fmla="*/ 160 h 172"/>
                <a:gd name="T14" fmla="*/ 108 w 120"/>
                <a:gd name="T15" fmla="*/ 172 h 17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20"/>
                <a:gd name="T25" fmla="*/ 0 h 172"/>
                <a:gd name="T26" fmla="*/ 120 w 120"/>
                <a:gd name="T27" fmla="*/ 172 h 172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20" h="172">
                  <a:moveTo>
                    <a:pt x="0" y="0"/>
                  </a:moveTo>
                  <a:cubicBezTo>
                    <a:pt x="9" y="6"/>
                    <a:pt x="17" y="9"/>
                    <a:pt x="20" y="20"/>
                  </a:cubicBezTo>
                  <a:cubicBezTo>
                    <a:pt x="23" y="29"/>
                    <a:pt x="17" y="41"/>
                    <a:pt x="24" y="48"/>
                  </a:cubicBezTo>
                  <a:cubicBezTo>
                    <a:pt x="33" y="57"/>
                    <a:pt x="74" y="63"/>
                    <a:pt x="88" y="68"/>
                  </a:cubicBezTo>
                  <a:cubicBezTo>
                    <a:pt x="93" y="73"/>
                    <a:pt x="99" y="78"/>
                    <a:pt x="104" y="84"/>
                  </a:cubicBezTo>
                  <a:cubicBezTo>
                    <a:pt x="110" y="92"/>
                    <a:pt x="120" y="108"/>
                    <a:pt x="120" y="108"/>
                  </a:cubicBezTo>
                  <a:cubicBezTo>
                    <a:pt x="119" y="125"/>
                    <a:pt x="119" y="143"/>
                    <a:pt x="116" y="160"/>
                  </a:cubicBezTo>
                  <a:cubicBezTo>
                    <a:pt x="115" y="165"/>
                    <a:pt x="108" y="172"/>
                    <a:pt x="108" y="172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44" name="Freeform 31"/>
            <p:cNvSpPr>
              <a:spLocks/>
            </p:cNvSpPr>
            <p:nvPr/>
          </p:nvSpPr>
          <p:spPr bwMode="auto">
            <a:xfrm>
              <a:off x="3763" y="3454"/>
              <a:ext cx="160" cy="167"/>
            </a:xfrm>
            <a:custGeom>
              <a:avLst/>
              <a:gdLst>
                <a:gd name="T0" fmla="*/ 0 w 136"/>
                <a:gd name="T1" fmla="*/ 106 h 120"/>
                <a:gd name="T2" fmla="*/ 92 w 136"/>
                <a:gd name="T3" fmla="*/ 94 h 120"/>
                <a:gd name="T4" fmla="*/ 108 w 136"/>
                <a:gd name="T5" fmla="*/ 42 h 120"/>
                <a:gd name="T6" fmla="*/ 136 w 136"/>
                <a:gd name="T7" fmla="*/ 14 h 12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36"/>
                <a:gd name="T13" fmla="*/ 0 h 120"/>
                <a:gd name="T14" fmla="*/ 136 w 136"/>
                <a:gd name="T15" fmla="*/ 120 h 12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36" h="120">
                  <a:moveTo>
                    <a:pt x="0" y="106"/>
                  </a:moveTo>
                  <a:cubicBezTo>
                    <a:pt x="31" y="104"/>
                    <a:pt x="76" y="120"/>
                    <a:pt x="92" y="94"/>
                  </a:cubicBezTo>
                  <a:cubicBezTo>
                    <a:pt x="102" y="78"/>
                    <a:pt x="100" y="58"/>
                    <a:pt x="108" y="42"/>
                  </a:cubicBezTo>
                  <a:cubicBezTo>
                    <a:pt x="117" y="24"/>
                    <a:pt x="136" y="0"/>
                    <a:pt x="136" y="14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45" name="Freeform 32"/>
            <p:cNvSpPr>
              <a:spLocks/>
            </p:cNvSpPr>
            <p:nvPr/>
          </p:nvSpPr>
          <p:spPr bwMode="auto">
            <a:xfrm>
              <a:off x="4034" y="3651"/>
              <a:ext cx="91" cy="100"/>
            </a:xfrm>
            <a:custGeom>
              <a:avLst/>
              <a:gdLst>
                <a:gd name="T0" fmla="*/ 33 w 77"/>
                <a:gd name="T1" fmla="*/ 0 h 72"/>
                <a:gd name="T2" fmla="*/ 5 w 77"/>
                <a:gd name="T3" fmla="*/ 28 h 72"/>
                <a:gd name="T4" fmla="*/ 33 w 77"/>
                <a:gd name="T5" fmla="*/ 56 h 72"/>
                <a:gd name="T6" fmla="*/ 57 w 77"/>
                <a:gd name="T7" fmla="*/ 72 h 72"/>
                <a:gd name="T8" fmla="*/ 69 w 77"/>
                <a:gd name="T9" fmla="*/ 68 h 72"/>
                <a:gd name="T10" fmla="*/ 77 w 77"/>
                <a:gd name="T11" fmla="*/ 44 h 72"/>
                <a:gd name="T12" fmla="*/ 49 w 77"/>
                <a:gd name="T13" fmla="*/ 16 h 72"/>
                <a:gd name="T14" fmla="*/ 33 w 77"/>
                <a:gd name="T15" fmla="*/ 0 h 7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77"/>
                <a:gd name="T25" fmla="*/ 0 h 72"/>
                <a:gd name="T26" fmla="*/ 77 w 77"/>
                <a:gd name="T27" fmla="*/ 72 h 72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77" h="72">
                  <a:moveTo>
                    <a:pt x="33" y="0"/>
                  </a:moveTo>
                  <a:cubicBezTo>
                    <a:pt x="17" y="5"/>
                    <a:pt x="10" y="12"/>
                    <a:pt x="5" y="28"/>
                  </a:cubicBezTo>
                  <a:cubicBezTo>
                    <a:pt x="13" y="66"/>
                    <a:pt x="0" y="34"/>
                    <a:pt x="33" y="56"/>
                  </a:cubicBezTo>
                  <a:cubicBezTo>
                    <a:pt x="41" y="61"/>
                    <a:pt x="57" y="72"/>
                    <a:pt x="57" y="72"/>
                  </a:cubicBezTo>
                  <a:cubicBezTo>
                    <a:pt x="61" y="71"/>
                    <a:pt x="67" y="71"/>
                    <a:pt x="69" y="68"/>
                  </a:cubicBezTo>
                  <a:cubicBezTo>
                    <a:pt x="74" y="61"/>
                    <a:pt x="77" y="44"/>
                    <a:pt x="77" y="44"/>
                  </a:cubicBezTo>
                  <a:cubicBezTo>
                    <a:pt x="73" y="31"/>
                    <a:pt x="49" y="16"/>
                    <a:pt x="49" y="16"/>
                  </a:cubicBezTo>
                  <a:cubicBezTo>
                    <a:pt x="39" y="2"/>
                    <a:pt x="45" y="6"/>
                    <a:pt x="33" y="0"/>
                  </a:cubicBezTo>
                  <a:close/>
                </a:path>
              </a:pathLst>
            </a:custGeom>
            <a:solidFill>
              <a:srgbClr val="FFCC99">
                <a:alpha val="50195"/>
              </a:srgbClr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46" name="Freeform 33"/>
            <p:cNvSpPr>
              <a:spLocks/>
            </p:cNvSpPr>
            <p:nvPr/>
          </p:nvSpPr>
          <p:spPr bwMode="auto">
            <a:xfrm>
              <a:off x="3871" y="3590"/>
              <a:ext cx="80" cy="138"/>
            </a:xfrm>
            <a:custGeom>
              <a:avLst/>
              <a:gdLst>
                <a:gd name="T0" fmla="*/ 0 w 68"/>
                <a:gd name="T1" fmla="*/ 0 h 100"/>
                <a:gd name="T2" fmla="*/ 36 w 68"/>
                <a:gd name="T3" fmla="*/ 88 h 100"/>
                <a:gd name="T4" fmla="*/ 68 w 68"/>
                <a:gd name="T5" fmla="*/ 100 h 100"/>
                <a:gd name="T6" fmla="*/ 0 60000 65536"/>
                <a:gd name="T7" fmla="*/ 0 60000 65536"/>
                <a:gd name="T8" fmla="*/ 0 60000 65536"/>
                <a:gd name="T9" fmla="*/ 0 w 68"/>
                <a:gd name="T10" fmla="*/ 0 h 100"/>
                <a:gd name="T11" fmla="*/ 68 w 68"/>
                <a:gd name="T12" fmla="*/ 100 h 1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68" h="100">
                  <a:moveTo>
                    <a:pt x="0" y="0"/>
                  </a:moveTo>
                  <a:cubicBezTo>
                    <a:pt x="10" y="31"/>
                    <a:pt x="18" y="61"/>
                    <a:pt x="36" y="88"/>
                  </a:cubicBezTo>
                  <a:cubicBezTo>
                    <a:pt x="42" y="97"/>
                    <a:pt x="68" y="100"/>
                    <a:pt x="68" y="10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47" name="Freeform 34"/>
            <p:cNvSpPr>
              <a:spLocks/>
            </p:cNvSpPr>
            <p:nvPr/>
          </p:nvSpPr>
          <p:spPr bwMode="auto">
            <a:xfrm>
              <a:off x="2594" y="3574"/>
              <a:ext cx="78" cy="216"/>
            </a:xfrm>
            <a:custGeom>
              <a:avLst/>
              <a:gdLst>
                <a:gd name="T0" fmla="*/ 0 w 65"/>
                <a:gd name="T1" fmla="*/ 0 h 156"/>
                <a:gd name="T2" fmla="*/ 64 w 65"/>
                <a:gd name="T3" fmla="*/ 24 h 156"/>
                <a:gd name="T4" fmla="*/ 60 w 65"/>
                <a:gd name="T5" fmla="*/ 144 h 156"/>
                <a:gd name="T6" fmla="*/ 48 w 65"/>
                <a:gd name="T7" fmla="*/ 148 h 156"/>
                <a:gd name="T8" fmla="*/ 44 w 65"/>
                <a:gd name="T9" fmla="*/ 156 h 15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5"/>
                <a:gd name="T16" fmla="*/ 0 h 156"/>
                <a:gd name="T17" fmla="*/ 65 w 65"/>
                <a:gd name="T18" fmla="*/ 156 h 15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5" h="156">
                  <a:moveTo>
                    <a:pt x="0" y="0"/>
                  </a:moveTo>
                  <a:cubicBezTo>
                    <a:pt x="29" y="5"/>
                    <a:pt x="49" y="1"/>
                    <a:pt x="64" y="24"/>
                  </a:cubicBezTo>
                  <a:cubicBezTo>
                    <a:pt x="63" y="64"/>
                    <a:pt x="65" y="104"/>
                    <a:pt x="60" y="144"/>
                  </a:cubicBezTo>
                  <a:cubicBezTo>
                    <a:pt x="59" y="148"/>
                    <a:pt x="51" y="145"/>
                    <a:pt x="48" y="148"/>
                  </a:cubicBezTo>
                  <a:cubicBezTo>
                    <a:pt x="46" y="150"/>
                    <a:pt x="45" y="153"/>
                    <a:pt x="44" y="15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48" name="Freeform 35"/>
            <p:cNvSpPr>
              <a:spLocks/>
            </p:cNvSpPr>
            <p:nvPr/>
          </p:nvSpPr>
          <p:spPr bwMode="auto">
            <a:xfrm>
              <a:off x="2576" y="3828"/>
              <a:ext cx="99" cy="84"/>
            </a:xfrm>
            <a:custGeom>
              <a:avLst/>
              <a:gdLst>
                <a:gd name="T0" fmla="*/ 84 w 84"/>
                <a:gd name="T1" fmla="*/ 0 h 60"/>
                <a:gd name="T2" fmla="*/ 80 w 84"/>
                <a:gd name="T3" fmla="*/ 32 h 60"/>
                <a:gd name="T4" fmla="*/ 16 w 84"/>
                <a:gd name="T5" fmla="*/ 60 h 60"/>
                <a:gd name="T6" fmla="*/ 0 w 84"/>
                <a:gd name="T7" fmla="*/ 56 h 6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84"/>
                <a:gd name="T13" fmla="*/ 0 h 60"/>
                <a:gd name="T14" fmla="*/ 84 w 84"/>
                <a:gd name="T15" fmla="*/ 60 h 6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84" h="60">
                  <a:moveTo>
                    <a:pt x="84" y="0"/>
                  </a:moveTo>
                  <a:cubicBezTo>
                    <a:pt x="83" y="11"/>
                    <a:pt x="84" y="22"/>
                    <a:pt x="80" y="32"/>
                  </a:cubicBezTo>
                  <a:cubicBezTo>
                    <a:pt x="73" y="51"/>
                    <a:pt x="33" y="54"/>
                    <a:pt x="16" y="60"/>
                  </a:cubicBezTo>
                  <a:cubicBezTo>
                    <a:pt x="11" y="59"/>
                    <a:pt x="0" y="56"/>
                    <a:pt x="0" y="5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49" name="Freeform 36"/>
            <p:cNvSpPr>
              <a:spLocks/>
            </p:cNvSpPr>
            <p:nvPr/>
          </p:nvSpPr>
          <p:spPr bwMode="auto">
            <a:xfrm>
              <a:off x="2637" y="3912"/>
              <a:ext cx="24" cy="188"/>
            </a:xfrm>
            <a:custGeom>
              <a:avLst/>
              <a:gdLst>
                <a:gd name="T0" fmla="*/ 0 w 20"/>
                <a:gd name="T1" fmla="*/ 0 h 136"/>
                <a:gd name="T2" fmla="*/ 20 w 20"/>
                <a:gd name="T3" fmla="*/ 48 h 136"/>
                <a:gd name="T4" fmla="*/ 20 w 20"/>
                <a:gd name="T5" fmla="*/ 136 h 136"/>
                <a:gd name="T6" fmla="*/ 0 60000 65536"/>
                <a:gd name="T7" fmla="*/ 0 60000 65536"/>
                <a:gd name="T8" fmla="*/ 0 60000 65536"/>
                <a:gd name="T9" fmla="*/ 0 w 20"/>
                <a:gd name="T10" fmla="*/ 0 h 136"/>
                <a:gd name="T11" fmla="*/ 20 w 20"/>
                <a:gd name="T12" fmla="*/ 136 h 1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0" h="136">
                  <a:moveTo>
                    <a:pt x="0" y="0"/>
                  </a:moveTo>
                  <a:cubicBezTo>
                    <a:pt x="6" y="18"/>
                    <a:pt x="14" y="31"/>
                    <a:pt x="20" y="48"/>
                  </a:cubicBezTo>
                  <a:cubicBezTo>
                    <a:pt x="19" y="64"/>
                    <a:pt x="4" y="120"/>
                    <a:pt x="20" y="13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50" name="Freeform 37"/>
            <p:cNvSpPr>
              <a:spLocks/>
            </p:cNvSpPr>
            <p:nvPr/>
          </p:nvSpPr>
          <p:spPr bwMode="auto">
            <a:xfrm>
              <a:off x="2534" y="3945"/>
              <a:ext cx="53" cy="38"/>
            </a:xfrm>
            <a:custGeom>
              <a:avLst/>
              <a:gdLst>
                <a:gd name="T0" fmla="*/ 20 w 45"/>
                <a:gd name="T1" fmla="*/ 0 h 28"/>
                <a:gd name="T2" fmla="*/ 24 w 45"/>
                <a:gd name="T3" fmla="*/ 28 h 28"/>
                <a:gd name="T4" fmla="*/ 0 w 45"/>
                <a:gd name="T5" fmla="*/ 24 h 28"/>
                <a:gd name="T6" fmla="*/ 0 60000 65536"/>
                <a:gd name="T7" fmla="*/ 0 60000 65536"/>
                <a:gd name="T8" fmla="*/ 0 60000 65536"/>
                <a:gd name="T9" fmla="*/ 0 w 45"/>
                <a:gd name="T10" fmla="*/ 0 h 28"/>
                <a:gd name="T11" fmla="*/ 45 w 45"/>
                <a:gd name="T12" fmla="*/ 28 h 2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5" h="28">
                  <a:moveTo>
                    <a:pt x="20" y="0"/>
                  </a:moveTo>
                  <a:cubicBezTo>
                    <a:pt x="32" y="12"/>
                    <a:pt x="45" y="21"/>
                    <a:pt x="24" y="28"/>
                  </a:cubicBezTo>
                  <a:cubicBezTo>
                    <a:pt x="5" y="23"/>
                    <a:pt x="13" y="24"/>
                    <a:pt x="0" y="24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51" name="Freeform 38"/>
            <p:cNvSpPr>
              <a:spLocks/>
            </p:cNvSpPr>
            <p:nvPr/>
          </p:nvSpPr>
          <p:spPr bwMode="auto">
            <a:xfrm>
              <a:off x="2576" y="3978"/>
              <a:ext cx="31" cy="112"/>
            </a:xfrm>
            <a:custGeom>
              <a:avLst/>
              <a:gdLst>
                <a:gd name="T0" fmla="*/ 0 w 26"/>
                <a:gd name="T1" fmla="*/ 0 h 80"/>
                <a:gd name="T2" fmla="*/ 16 w 26"/>
                <a:gd name="T3" fmla="*/ 80 h 80"/>
                <a:gd name="T4" fmla="*/ 0 60000 65536"/>
                <a:gd name="T5" fmla="*/ 0 60000 65536"/>
                <a:gd name="T6" fmla="*/ 0 w 26"/>
                <a:gd name="T7" fmla="*/ 0 h 80"/>
                <a:gd name="T8" fmla="*/ 26 w 26"/>
                <a:gd name="T9" fmla="*/ 80 h 8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6" h="80">
                  <a:moveTo>
                    <a:pt x="0" y="0"/>
                  </a:moveTo>
                  <a:cubicBezTo>
                    <a:pt x="26" y="40"/>
                    <a:pt x="16" y="14"/>
                    <a:pt x="16" y="8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52" name="Freeform 39"/>
            <p:cNvSpPr>
              <a:spLocks/>
            </p:cNvSpPr>
            <p:nvPr/>
          </p:nvSpPr>
          <p:spPr bwMode="auto">
            <a:xfrm>
              <a:off x="2661" y="3978"/>
              <a:ext cx="94" cy="44"/>
            </a:xfrm>
            <a:custGeom>
              <a:avLst/>
              <a:gdLst>
                <a:gd name="T0" fmla="*/ 0 w 80"/>
                <a:gd name="T1" fmla="*/ 8 h 32"/>
                <a:gd name="T2" fmla="*/ 52 w 80"/>
                <a:gd name="T3" fmla="*/ 24 h 32"/>
                <a:gd name="T4" fmla="*/ 68 w 80"/>
                <a:gd name="T5" fmla="*/ 4 h 32"/>
                <a:gd name="T6" fmla="*/ 80 w 80"/>
                <a:gd name="T7" fmla="*/ 0 h 32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80"/>
                <a:gd name="T13" fmla="*/ 0 h 32"/>
                <a:gd name="T14" fmla="*/ 80 w 80"/>
                <a:gd name="T15" fmla="*/ 32 h 3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80" h="32">
                  <a:moveTo>
                    <a:pt x="0" y="8"/>
                  </a:moveTo>
                  <a:cubicBezTo>
                    <a:pt x="16" y="32"/>
                    <a:pt x="20" y="28"/>
                    <a:pt x="52" y="24"/>
                  </a:cubicBezTo>
                  <a:cubicBezTo>
                    <a:pt x="57" y="10"/>
                    <a:pt x="54" y="11"/>
                    <a:pt x="68" y="4"/>
                  </a:cubicBezTo>
                  <a:cubicBezTo>
                    <a:pt x="72" y="2"/>
                    <a:pt x="80" y="0"/>
                    <a:pt x="80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53" name="Freeform 40"/>
            <p:cNvSpPr>
              <a:spLocks/>
            </p:cNvSpPr>
            <p:nvPr/>
          </p:nvSpPr>
          <p:spPr bwMode="auto">
            <a:xfrm>
              <a:off x="2872" y="3685"/>
              <a:ext cx="187" cy="326"/>
            </a:xfrm>
            <a:custGeom>
              <a:avLst/>
              <a:gdLst>
                <a:gd name="T0" fmla="*/ 160 w 160"/>
                <a:gd name="T1" fmla="*/ 0 h 236"/>
                <a:gd name="T2" fmla="*/ 128 w 160"/>
                <a:gd name="T3" fmla="*/ 100 h 236"/>
                <a:gd name="T4" fmla="*/ 64 w 160"/>
                <a:gd name="T5" fmla="*/ 136 h 236"/>
                <a:gd name="T6" fmla="*/ 40 w 160"/>
                <a:gd name="T7" fmla="*/ 152 h 236"/>
                <a:gd name="T8" fmla="*/ 8 w 160"/>
                <a:gd name="T9" fmla="*/ 212 h 236"/>
                <a:gd name="T10" fmla="*/ 0 w 160"/>
                <a:gd name="T11" fmla="*/ 236 h 2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60"/>
                <a:gd name="T19" fmla="*/ 0 h 236"/>
                <a:gd name="T20" fmla="*/ 160 w 160"/>
                <a:gd name="T21" fmla="*/ 236 h 2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60" h="236">
                  <a:moveTo>
                    <a:pt x="160" y="0"/>
                  </a:moveTo>
                  <a:cubicBezTo>
                    <a:pt x="149" y="33"/>
                    <a:pt x="156" y="76"/>
                    <a:pt x="128" y="100"/>
                  </a:cubicBezTo>
                  <a:cubicBezTo>
                    <a:pt x="110" y="116"/>
                    <a:pt x="85" y="122"/>
                    <a:pt x="64" y="136"/>
                  </a:cubicBezTo>
                  <a:cubicBezTo>
                    <a:pt x="56" y="141"/>
                    <a:pt x="40" y="152"/>
                    <a:pt x="40" y="152"/>
                  </a:cubicBezTo>
                  <a:cubicBezTo>
                    <a:pt x="27" y="171"/>
                    <a:pt x="17" y="191"/>
                    <a:pt x="8" y="212"/>
                  </a:cubicBezTo>
                  <a:cubicBezTo>
                    <a:pt x="5" y="220"/>
                    <a:pt x="0" y="236"/>
                    <a:pt x="0" y="23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54" name="Freeform 41"/>
            <p:cNvSpPr>
              <a:spLocks/>
            </p:cNvSpPr>
            <p:nvPr/>
          </p:nvSpPr>
          <p:spPr bwMode="auto">
            <a:xfrm>
              <a:off x="3162" y="3890"/>
              <a:ext cx="138" cy="183"/>
            </a:xfrm>
            <a:custGeom>
              <a:avLst/>
              <a:gdLst>
                <a:gd name="T0" fmla="*/ 0 w 117"/>
                <a:gd name="T1" fmla="*/ 0 h 132"/>
                <a:gd name="T2" fmla="*/ 56 w 117"/>
                <a:gd name="T3" fmla="*/ 52 h 132"/>
                <a:gd name="T4" fmla="*/ 112 w 117"/>
                <a:gd name="T5" fmla="*/ 72 h 132"/>
                <a:gd name="T6" fmla="*/ 108 w 117"/>
                <a:gd name="T7" fmla="*/ 108 h 132"/>
                <a:gd name="T8" fmla="*/ 84 w 117"/>
                <a:gd name="T9" fmla="*/ 116 h 132"/>
                <a:gd name="T10" fmla="*/ 80 w 117"/>
                <a:gd name="T11" fmla="*/ 132 h 13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7"/>
                <a:gd name="T19" fmla="*/ 0 h 132"/>
                <a:gd name="T20" fmla="*/ 117 w 117"/>
                <a:gd name="T21" fmla="*/ 132 h 13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7" h="132">
                  <a:moveTo>
                    <a:pt x="0" y="0"/>
                  </a:moveTo>
                  <a:cubicBezTo>
                    <a:pt x="19" y="19"/>
                    <a:pt x="34" y="37"/>
                    <a:pt x="56" y="52"/>
                  </a:cubicBezTo>
                  <a:cubicBezTo>
                    <a:pt x="79" y="48"/>
                    <a:pt x="97" y="39"/>
                    <a:pt x="112" y="72"/>
                  </a:cubicBezTo>
                  <a:cubicBezTo>
                    <a:pt x="117" y="83"/>
                    <a:pt x="114" y="98"/>
                    <a:pt x="108" y="108"/>
                  </a:cubicBezTo>
                  <a:cubicBezTo>
                    <a:pt x="103" y="115"/>
                    <a:pt x="84" y="116"/>
                    <a:pt x="84" y="116"/>
                  </a:cubicBezTo>
                  <a:cubicBezTo>
                    <a:pt x="83" y="121"/>
                    <a:pt x="80" y="132"/>
                    <a:pt x="80" y="132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55" name="Freeform 42"/>
            <p:cNvSpPr>
              <a:spLocks/>
            </p:cNvSpPr>
            <p:nvPr/>
          </p:nvSpPr>
          <p:spPr bwMode="auto">
            <a:xfrm>
              <a:off x="3077" y="3417"/>
              <a:ext cx="156" cy="200"/>
            </a:xfrm>
            <a:custGeom>
              <a:avLst/>
              <a:gdLst>
                <a:gd name="T0" fmla="*/ 133 w 133"/>
                <a:gd name="T1" fmla="*/ 145 h 145"/>
                <a:gd name="T2" fmla="*/ 97 w 133"/>
                <a:gd name="T3" fmla="*/ 121 h 145"/>
                <a:gd name="T4" fmla="*/ 45 w 133"/>
                <a:gd name="T5" fmla="*/ 93 h 145"/>
                <a:gd name="T6" fmla="*/ 21 w 133"/>
                <a:gd name="T7" fmla="*/ 53 h 145"/>
                <a:gd name="T8" fmla="*/ 9 w 133"/>
                <a:gd name="T9" fmla="*/ 29 h 145"/>
                <a:gd name="T10" fmla="*/ 1 w 133"/>
                <a:gd name="T11" fmla="*/ 1 h 14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33"/>
                <a:gd name="T19" fmla="*/ 0 h 145"/>
                <a:gd name="T20" fmla="*/ 133 w 133"/>
                <a:gd name="T21" fmla="*/ 145 h 145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33" h="145">
                  <a:moveTo>
                    <a:pt x="133" y="145"/>
                  </a:moveTo>
                  <a:cubicBezTo>
                    <a:pt x="111" y="140"/>
                    <a:pt x="112" y="134"/>
                    <a:pt x="97" y="121"/>
                  </a:cubicBezTo>
                  <a:cubicBezTo>
                    <a:pt x="82" y="108"/>
                    <a:pt x="63" y="99"/>
                    <a:pt x="45" y="93"/>
                  </a:cubicBezTo>
                  <a:cubicBezTo>
                    <a:pt x="36" y="79"/>
                    <a:pt x="31" y="67"/>
                    <a:pt x="21" y="53"/>
                  </a:cubicBezTo>
                  <a:cubicBezTo>
                    <a:pt x="18" y="45"/>
                    <a:pt x="12" y="38"/>
                    <a:pt x="9" y="29"/>
                  </a:cubicBezTo>
                  <a:cubicBezTo>
                    <a:pt x="0" y="0"/>
                    <a:pt x="15" y="1"/>
                    <a:pt x="1" y="1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56" name="Freeform 43"/>
            <p:cNvSpPr>
              <a:spLocks/>
            </p:cNvSpPr>
            <p:nvPr/>
          </p:nvSpPr>
          <p:spPr bwMode="auto">
            <a:xfrm>
              <a:off x="3050" y="3418"/>
              <a:ext cx="33" cy="12"/>
            </a:xfrm>
            <a:custGeom>
              <a:avLst/>
              <a:gdLst>
                <a:gd name="T0" fmla="*/ 28 w 28"/>
                <a:gd name="T1" fmla="*/ 0 h 8"/>
                <a:gd name="T2" fmla="*/ 0 w 28"/>
                <a:gd name="T3" fmla="*/ 8 h 8"/>
                <a:gd name="T4" fmla="*/ 0 60000 65536"/>
                <a:gd name="T5" fmla="*/ 0 60000 65536"/>
                <a:gd name="T6" fmla="*/ 0 w 28"/>
                <a:gd name="T7" fmla="*/ 0 h 8"/>
                <a:gd name="T8" fmla="*/ 28 w 28"/>
                <a:gd name="T9" fmla="*/ 8 h 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8" h="8">
                  <a:moveTo>
                    <a:pt x="28" y="0"/>
                  </a:moveTo>
                  <a:cubicBezTo>
                    <a:pt x="5" y="5"/>
                    <a:pt x="14" y="1"/>
                    <a:pt x="0" y="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57" name="Freeform 44"/>
            <p:cNvSpPr>
              <a:spLocks/>
            </p:cNvSpPr>
            <p:nvPr/>
          </p:nvSpPr>
          <p:spPr bwMode="auto">
            <a:xfrm>
              <a:off x="2830" y="3678"/>
              <a:ext cx="107" cy="205"/>
            </a:xfrm>
            <a:custGeom>
              <a:avLst/>
              <a:gdLst>
                <a:gd name="T0" fmla="*/ 0 w 92"/>
                <a:gd name="T1" fmla="*/ 0 h 148"/>
                <a:gd name="T2" fmla="*/ 28 w 92"/>
                <a:gd name="T3" fmla="*/ 28 h 148"/>
                <a:gd name="T4" fmla="*/ 36 w 92"/>
                <a:gd name="T5" fmla="*/ 40 h 148"/>
                <a:gd name="T6" fmla="*/ 76 w 92"/>
                <a:gd name="T7" fmla="*/ 124 h 148"/>
                <a:gd name="T8" fmla="*/ 92 w 92"/>
                <a:gd name="T9" fmla="*/ 148 h 1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2"/>
                <a:gd name="T16" fmla="*/ 0 h 148"/>
                <a:gd name="T17" fmla="*/ 92 w 92"/>
                <a:gd name="T18" fmla="*/ 148 h 14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2" h="148">
                  <a:moveTo>
                    <a:pt x="0" y="0"/>
                  </a:moveTo>
                  <a:cubicBezTo>
                    <a:pt x="21" y="7"/>
                    <a:pt x="10" y="0"/>
                    <a:pt x="28" y="28"/>
                  </a:cubicBezTo>
                  <a:cubicBezTo>
                    <a:pt x="31" y="32"/>
                    <a:pt x="36" y="40"/>
                    <a:pt x="36" y="40"/>
                  </a:cubicBezTo>
                  <a:cubicBezTo>
                    <a:pt x="45" y="84"/>
                    <a:pt x="29" y="108"/>
                    <a:pt x="76" y="124"/>
                  </a:cubicBezTo>
                  <a:cubicBezTo>
                    <a:pt x="81" y="132"/>
                    <a:pt x="92" y="148"/>
                    <a:pt x="92" y="14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58" name="Freeform 45"/>
            <p:cNvSpPr>
              <a:spLocks/>
            </p:cNvSpPr>
            <p:nvPr/>
          </p:nvSpPr>
          <p:spPr bwMode="auto">
            <a:xfrm>
              <a:off x="2675" y="3682"/>
              <a:ext cx="126" cy="58"/>
            </a:xfrm>
            <a:custGeom>
              <a:avLst/>
              <a:gdLst>
                <a:gd name="T0" fmla="*/ 0 w 108"/>
                <a:gd name="T1" fmla="*/ 2 h 42"/>
                <a:gd name="T2" fmla="*/ 44 w 108"/>
                <a:gd name="T3" fmla="*/ 10 h 42"/>
                <a:gd name="T4" fmla="*/ 68 w 108"/>
                <a:gd name="T5" fmla="*/ 2 h 42"/>
                <a:gd name="T6" fmla="*/ 100 w 108"/>
                <a:gd name="T7" fmla="*/ 18 h 42"/>
                <a:gd name="T8" fmla="*/ 108 w 108"/>
                <a:gd name="T9" fmla="*/ 42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08"/>
                <a:gd name="T16" fmla="*/ 0 h 42"/>
                <a:gd name="T17" fmla="*/ 108 w 108"/>
                <a:gd name="T18" fmla="*/ 42 h 4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08" h="42">
                  <a:moveTo>
                    <a:pt x="0" y="2"/>
                  </a:moveTo>
                  <a:cubicBezTo>
                    <a:pt x="14" y="23"/>
                    <a:pt x="5" y="18"/>
                    <a:pt x="44" y="10"/>
                  </a:cubicBezTo>
                  <a:cubicBezTo>
                    <a:pt x="52" y="8"/>
                    <a:pt x="68" y="2"/>
                    <a:pt x="68" y="2"/>
                  </a:cubicBezTo>
                  <a:cubicBezTo>
                    <a:pt x="89" y="6"/>
                    <a:pt x="92" y="0"/>
                    <a:pt x="100" y="18"/>
                  </a:cubicBezTo>
                  <a:cubicBezTo>
                    <a:pt x="103" y="26"/>
                    <a:pt x="108" y="42"/>
                    <a:pt x="108" y="42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59" name="Freeform 46"/>
            <p:cNvSpPr>
              <a:spLocks/>
            </p:cNvSpPr>
            <p:nvPr/>
          </p:nvSpPr>
          <p:spPr bwMode="auto">
            <a:xfrm>
              <a:off x="2736" y="4011"/>
              <a:ext cx="32" cy="106"/>
            </a:xfrm>
            <a:custGeom>
              <a:avLst/>
              <a:gdLst>
                <a:gd name="T0" fmla="*/ 0 w 28"/>
                <a:gd name="T1" fmla="*/ 0 h 76"/>
                <a:gd name="T2" fmla="*/ 28 w 28"/>
                <a:gd name="T3" fmla="*/ 24 h 76"/>
                <a:gd name="T4" fmla="*/ 20 w 28"/>
                <a:gd name="T5" fmla="*/ 76 h 76"/>
                <a:gd name="T6" fmla="*/ 0 60000 65536"/>
                <a:gd name="T7" fmla="*/ 0 60000 65536"/>
                <a:gd name="T8" fmla="*/ 0 60000 65536"/>
                <a:gd name="T9" fmla="*/ 0 w 28"/>
                <a:gd name="T10" fmla="*/ 0 h 76"/>
                <a:gd name="T11" fmla="*/ 28 w 28"/>
                <a:gd name="T12" fmla="*/ 76 h 7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8" h="76">
                  <a:moveTo>
                    <a:pt x="0" y="0"/>
                  </a:moveTo>
                  <a:cubicBezTo>
                    <a:pt x="16" y="5"/>
                    <a:pt x="23" y="8"/>
                    <a:pt x="28" y="24"/>
                  </a:cubicBezTo>
                  <a:cubicBezTo>
                    <a:pt x="19" y="65"/>
                    <a:pt x="20" y="48"/>
                    <a:pt x="20" y="7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60" name="Freeform 47"/>
            <p:cNvSpPr>
              <a:spLocks/>
            </p:cNvSpPr>
            <p:nvPr/>
          </p:nvSpPr>
          <p:spPr bwMode="auto">
            <a:xfrm>
              <a:off x="2599" y="3981"/>
              <a:ext cx="58" cy="30"/>
            </a:xfrm>
            <a:custGeom>
              <a:avLst/>
              <a:gdLst>
                <a:gd name="T0" fmla="*/ 0 w 49"/>
                <a:gd name="T1" fmla="*/ 22 h 22"/>
                <a:gd name="T2" fmla="*/ 28 w 49"/>
                <a:gd name="T3" fmla="*/ 14 h 22"/>
                <a:gd name="T4" fmla="*/ 48 w 49"/>
                <a:gd name="T5" fmla="*/ 2 h 22"/>
                <a:gd name="T6" fmla="*/ 0 60000 65536"/>
                <a:gd name="T7" fmla="*/ 0 60000 65536"/>
                <a:gd name="T8" fmla="*/ 0 60000 65536"/>
                <a:gd name="T9" fmla="*/ 0 w 49"/>
                <a:gd name="T10" fmla="*/ 0 h 22"/>
                <a:gd name="T11" fmla="*/ 49 w 49"/>
                <a:gd name="T12" fmla="*/ 22 h 2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9" h="22">
                  <a:moveTo>
                    <a:pt x="0" y="22"/>
                  </a:moveTo>
                  <a:cubicBezTo>
                    <a:pt x="2" y="21"/>
                    <a:pt x="25" y="16"/>
                    <a:pt x="28" y="14"/>
                  </a:cubicBezTo>
                  <a:cubicBezTo>
                    <a:pt x="49" y="0"/>
                    <a:pt x="31" y="2"/>
                    <a:pt x="48" y="2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62" name="Freeform 48"/>
            <p:cNvSpPr>
              <a:spLocks/>
            </p:cNvSpPr>
            <p:nvPr/>
          </p:nvSpPr>
          <p:spPr bwMode="auto">
            <a:xfrm>
              <a:off x="2519" y="3574"/>
              <a:ext cx="155" cy="200"/>
            </a:xfrm>
            <a:custGeom>
              <a:avLst/>
              <a:gdLst>
                <a:gd name="T0" fmla="*/ 0 w 131"/>
                <a:gd name="T1" fmla="*/ 32 h 145"/>
                <a:gd name="T2" fmla="*/ 44 w 131"/>
                <a:gd name="T3" fmla="*/ 96 h 145"/>
                <a:gd name="T4" fmla="*/ 40 w 131"/>
                <a:gd name="T5" fmla="*/ 108 h 145"/>
                <a:gd name="T6" fmla="*/ 28 w 131"/>
                <a:gd name="T7" fmla="*/ 116 h 145"/>
                <a:gd name="T8" fmla="*/ 20 w 131"/>
                <a:gd name="T9" fmla="*/ 140 h 145"/>
                <a:gd name="T10" fmla="*/ 32 w 131"/>
                <a:gd name="T11" fmla="*/ 144 h 145"/>
                <a:gd name="T12" fmla="*/ 56 w 131"/>
                <a:gd name="T13" fmla="*/ 128 h 145"/>
                <a:gd name="T14" fmla="*/ 84 w 131"/>
                <a:gd name="T15" fmla="*/ 96 h 145"/>
                <a:gd name="T16" fmla="*/ 128 w 131"/>
                <a:gd name="T17" fmla="*/ 88 h 145"/>
                <a:gd name="T18" fmla="*/ 116 w 131"/>
                <a:gd name="T19" fmla="*/ 76 h 145"/>
                <a:gd name="T20" fmla="*/ 108 w 131"/>
                <a:gd name="T21" fmla="*/ 64 h 145"/>
                <a:gd name="T22" fmla="*/ 84 w 131"/>
                <a:gd name="T23" fmla="*/ 56 h 145"/>
                <a:gd name="T24" fmla="*/ 104 w 131"/>
                <a:gd name="T25" fmla="*/ 8 h 145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31"/>
                <a:gd name="T40" fmla="*/ 0 h 145"/>
                <a:gd name="T41" fmla="*/ 131 w 131"/>
                <a:gd name="T42" fmla="*/ 145 h 145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31" h="145">
                  <a:moveTo>
                    <a:pt x="0" y="32"/>
                  </a:moveTo>
                  <a:cubicBezTo>
                    <a:pt x="25" y="40"/>
                    <a:pt x="36" y="72"/>
                    <a:pt x="44" y="96"/>
                  </a:cubicBezTo>
                  <a:cubicBezTo>
                    <a:pt x="43" y="100"/>
                    <a:pt x="43" y="105"/>
                    <a:pt x="40" y="108"/>
                  </a:cubicBezTo>
                  <a:cubicBezTo>
                    <a:pt x="37" y="112"/>
                    <a:pt x="31" y="112"/>
                    <a:pt x="28" y="116"/>
                  </a:cubicBezTo>
                  <a:cubicBezTo>
                    <a:pt x="24" y="123"/>
                    <a:pt x="20" y="140"/>
                    <a:pt x="20" y="140"/>
                  </a:cubicBezTo>
                  <a:cubicBezTo>
                    <a:pt x="24" y="141"/>
                    <a:pt x="28" y="145"/>
                    <a:pt x="32" y="144"/>
                  </a:cubicBezTo>
                  <a:cubicBezTo>
                    <a:pt x="41" y="141"/>
                    <a:pt x="56" y="128"/>
                    <a:pt x="56" y="128"/>
                  </a:cubicBezTo>
                  <a:cubicBezTo>
                    <a:pt x="75" y="100"/>
                    <a:pt x="64" y="109"/>
                    <a:pt x="84" y="96"/>
                  </a:cubicBezTo>
                  <a:cubicBezTo>
                    <a:pt x="103" y="98"/>
                    <a:pt x="131" y="108"/>
                    <a:pt x="128" y="88"/>
                  </a:cubicBezTo>
                  <a:cubicBezTo>
                    <a:pt x="127" y="82"/>
                    <a:pt x="120" y="80"/>
                    <a:pt x="116" y="76"/>
                  </a:cubicBezTo>
                  <a:cubicBezTo>
                    <a:pt x="113" y="72"/>
                    <a:pt x="112" y="67"/>
                    <a:pt x="108" y="64"/>
                  </a:cubicBezTo>
                  <a:cubicBezTo>
                    <a:pt x="101" y="60"/>
                    <a:pt x="84" y="56"/>
                    <a:pt x="84" y="56"/>
                  </a:cubicBezTo>
                  <a:cubicBezTo>
                    <a:pt x="91" y="0"/>
                    <a:pt x="87" y="43"/>
                    <a:pt x="104" y="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63" name="Freeform 49"/>
            <p:cNvSpPr>
              <a:spLocks/>
            </p:cNvSpPr>
            <p:nvPr/>
          </p:nvSpPr>
          <p:spPr bwMode="auto">
            <a:xfrm>
              <a:off x="2563" y="3695"/>
              <a:ext cx="51" cy="28"/>
            </a:xfrm>
            <a:custGeom>
              <a:avLst/>
              <a:gdLst>
                <a:gd name="T0" fmla="*/ 7 w 43"/>
                <a:gd name="T1" fmla="*/ 4 h 20"/>
                <a:gd name="T2" fmla="*/ 31 w 43"/>
                <a:gd name="T3" fmla="*/ 16 h 20"/>
                <a:gd name="T4" fmla="*/ 43 w 43"/>
                <a:gd name="T5" fmla="*/ 20 h 20"/>
                <a:gd name="T6" fmla="*/ 0 60000 65536"/>
                <a:gd name="T7" fmla="*/ 0 60000 65536"/>
                <a:gd name="T8" fmla="*/ 0 60000 65536"/>
                <a:gd name="T9" fmla="*/ 0 w 43"/>
                <a:gd name="T10" fmla="*/ 0 h 20"/>
                <a:gd name="T11" fmla="*/ 43 w 43"/>
                <a:gd name="T12" fmla="*/ 20 h 2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" h="20">
                  <a:moveTo>
                    <a:pt x="7" y="4"/>
                  </a:moveTo>
                  <a:cubicBezTo>
                    <a:pt x="37" y="14"/>
                    <a:pt x="0" y="0"/>
                    <a:pt x="31" y="16"/>
                  </a:cubicBezTo>
                  <a:cubicBezTo>
                    <a:pt x="35" y="18"/>
                    <a:pt x="43" y="20"/>
                    <a:pt x="43" y="2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64" name="Freeform 50"/>
            <p:cNvSpPr>
              <a:spLocks/>
            </p:cNvSpPr>
            <p:nvPr/>
          </p:nvSpPr>
          <p:spPr bwMode="auto">
            <a:xfrm>
              <a:off x="2548" y="3607"/>
              <a:ext cx="80" cy="33"/>
            </a:xfrm>
            <a:custGeom>
              <a:avLst/>
              <a:gdLst>
                <a:gd name="T0" fmla="*/ 0 w 68"/>
                <a:gd name="T1" fmla="*/ 24 h 24"/>
                <a:gd name="T2" fmla="*/ 36 w 68"/>
                <a:gd name="T3" fmla="*/ 0 h 24"/>
                <a:gd name="T4" fmla="*/ 68 w 68"/>
                <a:gd name="T5" fmla="*/ 8 h 24"/>
                <a:gd name="T6" fmla="*/ 0 60000 65536"/>
                <a:gd name="T7" fmla="*/ 0 60000 65536"/>
                <a:gd name="T8" fmla="*/ 0 60000 65536"/>
                <a:gd name="T9" fmla="*/ 0 w 68"/>
                <a:gd name="T10" fmla="*/ 0 h 24"/>
                <a:gd name="T11" fmla="*/ 68 w 68"/>
                <a:gd name="T12" fmla="*/ 24 h 2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68" h="24">
                  <a:moveTo>
                    <a:pt x="0" y="24"/>
                  </a:moveTo>
                  <a:cubicBezTo>
                    <a:pt x="13" y="15"/>
                    <a:pt x="21" y="5"/>
                    <a:pt x="36" y="0"/>
                  </a:cubicBezTo>
                  <a:cubicBezTo>
                    <a:pt x="63" y="4"/>
                    <a:pt x="53" y="0"/>
                    <a:pt x="68" y="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65" name="Freeform 51"/>
            <p:cNvSpPr>
              <a:spLocks/>
            </p:cNvSpPr>
            <p:nvPr/>
          </p:nvSpPr>
          <p:spPr bwMode="auto">
            <a:xfrm>
              <a:off x="2680" y="3562"/>
              <a:ext cx="168" cy="74"/>
            </a:xfrm>
            <a:custGeom>
              <a:avLst/>
              <a:gdLst>
                <a:gd name="T0" fmla="*/ 0 w 144"/>
                <a:gd name="T1" fmla="*/ 32 h 53"/>
                <a:gd name="T2" fmla="*/ 68 w 144"/>
                <a:gd name="T3" fmla="*/ 0 h 53"/>
                <a:gd name="T4" fmla="*/ 132 w 144"/>
                <a:gd name="T5" fmla="*/ 40 h 53"/>
                <a:gd name="T6" fmla="*/ 144 w 144"/>
                <a:gd name="T7" fmla="*/ 52 h 53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44"/>
                <a:gd name="T13" fmla="*/ 0 h 53"/>
                <a:gd name="T14" fmla="*/ 144 w 144"/>
                <a:gd name="T15" fmla="*/ 53 h 53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44" h="53">
                  <a:moveTo>
                    <a:pt x="0" y="32"/>
                  </a:moveTo>
                  <a:cubicBezTo>
                    <a:pt x="25" y="24"/>
                    <a:pt x="42" y="7"/>
                    <a:pt x="68" y="0"/>
                  </a:cubicBezTo>
                  <a:cubicBezTo>
                    <a:pt x="101" y="9"/>
                    <a:pt x="107" y="23"/>
                    <a:pt x="132" y="40"/>
                  </a:cubicBezTo>
                  <a:cubicBezTo>
                    <a:pt x="141" y="53"/>
                    <a:pt x="135" y="52"/>
                    <a:pt x="144" y="52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66" name="Freeform 52"/>
            <p:cNvSpPr>
              <a:spLocks/>
            </p:cNvSpPr>
            <p:nvPr/>
          </p:nvSpPr>
          <p:spPr bwMode="auto">
            <a:xfrm>
              <a:off x="2858" y="3317"/>
              <a:ext cx="43" cy="207"/>
            </a:xfrm>
            <a:custGeom>
              <a:avLst/>
              <a:gdLst>
                <a:gd name="T0" fmla="*/ 0 w 37"/>
                <a:gd name="T1" fmla="*/ 149 h 149"/>
                <a:gd name="T2" fmla="*/ 12 w 37"/>
                <a:gd name="T3" fmla="*/ 145 h 149"/>
                <a:gd name="T4" fmla="*/ 36 w 37"/>
                <a:gd name="T5" fmla="*/ 77 h 149"/>
                <a:gd name="T6" fmla="*/ 32 w 37"/>
                <a:gd name="T7" fmla="*/ 45 h 149"/>
                <a:gd name="T8" fmla="*/ 8 w 37"/>
                <a:gd name="T9" fmla="*/ 21 h 14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7"/>
                <a:gd name="T16" fmla="*/ 0 h 149"/>
                <a:gd name="T17" fmla="*/ 37 w 37"/>
                <a:gd name="T18" fmla="*/ 149 h 14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7" h="149">
                  <a:moveTo>
                    <a:pt x="0" y="149"/>
                  </a:moveTo>
                  <a:cubicBezTo>
                    <a:pt x="4" y="148"/>
                    <a:pt x="10" y="148"/>
                    <a:pt x="12" y="145"/>
                  </a:cubicBezTo>
                  <a:cubicBezTo>
                    <a:pt x="21" y="133"/>
                    <a:pt x="33" y="91"/>
                    <a:pt x="36" y="77"/>
                  </a:cubicBezTo>
                  <a:cubicBezTo>
                    <a:pt x="35" y="66"/>
                    <a:pt x="37" y="54"/>
                    <a:pt x="32" y="45"/>
                  </a:cubicBezTo>
                  <a:cubicBezTo>
                    <a:pt x="6" y="0"/>
                    <a:pt x="8" y="46"/>
                    <a:pt x="8" y="21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67" name="Freeform 53"/>
            <p:cNvSpPr>
              <a:spLocks/>
            </p:cNvSpPr>
            <p:nvPr/>
          </p:nvSpPr>
          <p:spPr bwMode="auto">
            <a:xfrm>
              <a:off x="2905" y="3373"/>
              <a:ext cx="136" cy="34"/>
            </a:xfrm>
            <a:custGeom>
              <a:avLst/>
              <a:gdLst>
                <a:gd name="T0" fmla="*/ 0 w 116"/>
                <a:gd name="T1" fmla="*/ 16 h 24"/>
                <a:gd name="T2" fmla="*/ 36 w 116"/>
                <a:gd name="T3" fmla="*/ 4 h 24"/>
                <a:gd name="T4" fmla="*/ 48 w 116"/>
                <a:gd name="T5" fmla="*/ 0 h 24"/>
                <a:gd name="T6" fmla="*/ 84 w 116"/>
                <a:gd name="T7" fmla="*/ 24 h 24"/>
                <a:gd name="T8" fmla="*/ 116 w 116"/>
                <a:gd name="T9" fmla="*/ 4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6"/>
                <a:gd name="T16" fmla="*/ 0 h 24"/>
                <a:gd name="T17" fmla="*/ 116 w 116"/>
                <a:gd name="T18" fmla="*/ 24 h 2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6" h="24">
                  <a:moveTo>
                    <a:pt x="0" y="16"/>
                  </a:moveTo>
                  <a:cubicBezTo>
                    <a:pt x="12" y="12"/>
                    <a:pt x="24" y="8"/>
                    <a:pt x="36" y="4"/>
                  </a:cubicBezTo>
                  <a:cubicBezTo>
                    <a:pt x="40" y="3"/>
                    <a:pt x="48" y="0"/>
                    <a:pt x="48" y="0"/>
                  </a:cubicBezTo>
                  <a:cubicBezTo>
                    <a:pt x="63" y="5"/>
                    <a:pt x="71" y="15"/>
                    <a:pt x="84" y="24"/>
                  </a:cubicBezTo>
                  <a:cubicBezTo>
                    <a:pt x="99" y="20"/>
                    <a:pt x="109" y="18"/>
                    <a:pt x="116" y="4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68" name="Freeform 54"/>
            <p:cNvSpPr>
              <a:spLocks/>
            </p:cNvSpPr>
            <p:nvPr/>
          </p:nvSpPr>
          <p:spPr bwMode="auto">
            <a:xfrm>
              <a:off x="2698" y="3491"/>
              <a:ext cx="66" cy="77"/>
            </a:xfrm>
            <a:custGeom>
              <a:avLst/>
              <a:gdLst>
                <a:gd name="T0" fmla="*/ 0 w 56"/>
                <a:gd name="T1" fmla="*/ 0 h 56"/>
                <a:gd name="T2" fmla="*/ 52 w 56"/>
                <a:gd name="T3" fmla="*/ 44 h 56"/>
                <a:gd name="T4" fmla="*/ 56 w 56"/>
                <a:gd name="T5" fmla="*/ 56 h 56"/>
                <a:gd name="T6" fmla="*/ 0 60000 65536"/>
                <a:gd name="T7" fmla="*/ 0 60000 65536"/>
                <a:gd name="T8" fmla="*/ 0 60000 65536"/>
                <a:gd name="T9" fmla="*/ 0 w 56"/>
                <a:gd name="T10" fmla="*/ 0 h 56"/>
                <a:gd name="T11" fmla="*/ 56 w 56"/>
                <a:gd name="T12" fmla="*/ 56 h 5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56" h="56">
                  <a:moveTo>
                    <a:pt x="0" y="0"/>
                  </a:moveTo>
                  <a:cubicBezTo>
                    <a:pt x="12" y="19"/>
                    <a:pt x="30" y="37"/>
                    <a:pt x="52" y="44"/>
                  </a:cubicBezTo>
                  <a:cubicBezTo>
                    <a:pt x="53" y="48"/>
                    <a:pt x="56" y="56"/>
                    <a:pt x="56" y="5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69" name="Freeform 55"/>
            <p:cNvSpPr>
              <a:spLocks/>
            </p:cNvSpPr>
            <p:nvPr/>
          </p:nvSpPr>
          <p:spPr bwMode="auto">
            <a:xfrm>
              <a:off x="2637" y="3540"/>
              <a:ext cx="32" cy="39"/>
            </a:xfrm>
            <a:custGeom>
              <a:avLst/>
              <a:gdLst>
                <a:gd name="T0" fmla="*/ 0 w 28"/>
                <a:gd name="T1" fmla="*/ 0 h 28"/>
                <a:gd name="T2" fmla="*/ 4 w 28"/>
                <a:gd name="T3" fmla="*/ 28 h 28"/>
                <a:gd name="T4" fmla="*/ 0 60000 65536"/>
                <a:gd name="T5" fmla="*/ 0 60000 65536"/>
                <a:gd name="T6" fmla="*/ 0 w 28"/>
                <a:gd name="T7" fmla="*/ 0 h 28"/>
                <a:gd name="T8" fmla="*/ 28 w 28"/>
                <a:gd name="T9" fmla="*/ 28 h 2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8" h="28">
                  <a:moveTo>
                    <a:pt x="0" y="0"/>
                  </a:moveTo>
                  <a:cubicBezTo>
                    <a:pt x="16" y="5"/>
                    <a:pt x="28" y="28"/>
                    <a:pt x="4" y="2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70" name="Freeform 56"/>
            <p:cNvSpPr>
              <a:spLocks/>
            </p:cNvSpPr>
            <p:nvPr/>
          </p:nvSpPr>
          <p:spPr bwMode="auto">
            <a:xfrm>
              <a:off x="2487" y="3668"/>
              <a:ext cx="56" cy="99"/>
            </a:xfrm>
            <a:custGeom>
              <a:avLst/>
              <a:gdLst>
                <a:gd name="T0" fmla="*/ 0 w 48"/>
                <a:gd name="T1" fmla="*/ 0 h 72"/>
                <a:gd name="T2" fmla="*/ 36 w 48"/>
                <a:gd name="T3" fmla="*/ 16 h 72"/>
                <a:gd name="T4" fmla="*/ 48 w 48"/>
                <a:gd name="T5" fmla="*/ 72 h 72"/>
                <a:gd name="T6" fmla="*/ 0 60000 65536"/>
                <a:gd name="T7" fmla="*/ 0 60000 65536"/>
                <a:gd name="T8" fmla="*/ 0 60000 65536"/>
                <a:gd name="T9" fmla="*/ 0 w 48"/>
                <a:gd name="T10" fmla="*/ 0 h 72"/>
                <a:gd name="T11" fmla="*/ 48 w 48"/>
                <a:gd name="T12" fmla="*/ 72 h 7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8" h="72">
                  <a:moveTo>
                    <a:pt x="0" y="0"/>
                  </a:moveTo>
                  <a:cubicBezTo>
                    <a:pt x="29" y="10"/>
                    <a:pt x="17" y="3"/>
                    <a:pt x="36" y="16"/>
                  </a:cubicBezTo>
                  <a:cubicBezTo>
                    <a:pt x="9" y="34"/>
                    <a:pt x="25" y="60"/>
                    <a:pt x="48" y="72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71" name="Freeform 57"/>
            <p:cNvSpPr>
              <a:spLocks/>
            </p:cNvSpPr>
            <p:nvPr/>
          </p:nvSpPr>
          <p:spPr bwMode="auto">
            <a:xfrm>
              <a:off x="2534" y="3690"/>
              <a:ext cx="28" cy="7"/>
            </a:xfrm>
            <a:custGeom>
              <a:avLst/>
              <a:gdLst>
                <a:gd name="T0" fmla="*/ 0 w 24"/>
                <a:gd name="T1" fmla="*/ 0 h 5"/>
                <a:gd name="T2" fmla="*/ 24 w 24"/>
                <a:gd name="T3" fmla="*/ 4 h 5"/>
                <a:gd name="T4" fmla="*/ 0 60000 65536"/>
                <a:gd name="T5" fmla="*/ 0 60000 65536"/>
                <a:gd name="T6" fmla="*/ 0 w 24"/>
                <a:gd name="T7" fmla="*/ 0 h 5"/>
                <a:gd name="T8" fmla="*/ 24 w 24"/>
                <a:gd name="T9" fmla="*/ 5 h 5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4" h="5">
                  <a:moveTo>
                    <a:pt x="0" y="0"/>
                  </a:moveTo>
                  <a:cubicBezTo>
                    <a:pt x="19" y="5"/>
                    <a:pt x="11" y="4"/>
                    <a:pt x="24" y="4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72" name="Freeform 58"/>
            <p:cNvSpPr>
              <a:spLocks/>
            </p:cNvSpPr>
            <p:nvPr/>
          </p:nvSpPr>
          <p:spPr bwMode="auto">
            <a:xfrm>
              <a:off x="2966" y="3873"/>
              <a:ext cx="126" cy="221"/>
            </a:xfrm>
            <a:custGeom>
              <a:avLst/>
              <a:gdLst>
                <a:gd name="T0" fmla="*/ 0 w 108"/>
                <a:gd name="T1" fmla="*/ 0 h 160"/>
                <a:gd name="T2" fmla="*/ 36 w 108"/>
                <a:gd name="T3" fmla="*/ 56 h 160"/>
                <a:gd name="T4" fmla="*/ 76 w 108"/>
                <a:gd name="T5" fmla="*/ 124 h 160"/>
                <a:gd name="T6" fmla="*/ 108 w 108"/>
                <a:gd name="T7" fmla="*/ 160 h 16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08"/>
                <a:gd name="T13" fmla="*/ 0 h 160"/>
                <a:gd name="T14" fmla="*/ 108 w 108"/>
                <a:gd name="T15" fmla="*/ 160 h 16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08" h="160">
                  <a:moveTo>
                    <a:pt x="0" y="0"/>
                  </a:moveTo>
                  <a:cubicBezTo>
                    <a:pt x="16" y="16"/>
                    <a:pt x="23" y="37"/>
                    <a:pt x="36" y="56"/>
                  </a:cubicBezTo>
                  <a:cubicBezTo>
                    <a:pt x="40" y="106"/>
                    <a:pt x="32" y="115"/>
                    <a:pt x="76" y="124"/>
                  </a:cubicBezTo>
                  <a:cubicBezTo>
                    <a:pt x="91" y="134"/>
                    <a:pt x="94" y="153"/>
                    <a:pt x="108" y="16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73" name="Freeform 59"/>
            <p:cNvSpPr>
              <a:spLocks/>
            </p:cNvSpPr>
            <p:nvPr/>
          </p:nvSpPr>
          <p:spPr bwMode="auto">
            <a:xfrm>
              <a:off x="3698" y="3380"/>
              <a:ext cx="128" cy="188"/>
            </a:xfrm>
            <a:custGeom>
              <a:avLst/>
              <a:gdLst>
                <a:gd name="T0" fmla="*/ 100 w 109"/>
                <a:gd name="T1" fmla="*/ 0 h 136"/>
                <a:gd name="T2" fmla="*/ 108 w 109"/>
                <a:gd name="T3" fmla="*/ 24 h 136"/>
                <a:gd name="T4" fmla="*/ 104 w 109"/>
                <a:gd name="T5" fmla="*/ 60 h 136"/>
                <a:gd name="T6" fmla="*/ 24 w 109"/>
                <a:gd name="T7" fmla="*/ 92 h 136"/>
                <a:gd name="T8" fmla="*/ 0 w 109"/>
                <a:gd name="T9" fmla="*/ 136 h 13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09"/>
                <a:gd name="T16" fmla="*/ 0 h 136"/>
                <a:gd name="T17" fmla="*/ 109 w 109"/>
                <a:gd name="T18" fmla="*/ 136 h 1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09" h="136">
                  <a:moveTo>
                    <a:pt x="100" y="0"/>
                  </a:moveTo>
                  <a:cubicBezTo>
                    <a:pt x="103" y="8"/>
                    <a:pt x="109" y="16"/>
                    <a:pt x="108" y="24"/>
                  </a:cubicBezTo>
                  <a:cubicBezTo>
                    <a:pt x="107" y="36"/>
                    <a:pt x="108" y="49"/>
                    <a:pt x="104" y="60"/>
                  </a:cubicBezTo>
                  <a:cubicBezTo>
                    <a:pt x="97" y="82"/>
                    <a:pt x="43" y="86"/>
                    <a:pt x="24" y="92"/>
                  </a:cubicBezTo>
                  <a:cubicBezTo>
                    <a:pt x="17" y="112"/>
                    <a:pt x="15" y="121"/>
                    <a:pt x="0" y="13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74" name="Freeform 60"/>
            <p:cNvSpPr>
              <a:spLocks/>
            </p:cNvSpPr>
            <p:nvPr/>
          </p:nvSpPr>
          <p:spPr bwMode="auto">
            <a:xfrm>
              <a:off x="3533" y="3352"/>
              <a:ext cx="126" cy="94"/>
            </a:xfrm>
            <a:custGeom>
              <a:avLst/>
              <a:gdLst>
                <a:gd name="T0" fmla="*/ 0 w 108"/>
                <a:gd name="T1" fmla="*/ 0 h 68"/>
                <a:gd name="T2" fmla="*/ 68 w 108"/>
                <a:gd name="T3" fmla="*/ 16 h 68"/>
                <a:gd name="T4" fmla="*/ 108 w 108"/>
                <a:gd name="T5" fmla="*/ 68 h 68"/>
                <a:gd name="T6" fmla="*/ 0 60000 65536"/>
                <a:gd name="T7" fmla="*/ 0 60000 65536"/>
                <a:gd name="T8" fmla="*/ 0 60000 65536"/>
                <a:gd name="T9" fmla="*/ 0 w 108"/>
                <a:gd name="T10" fmla="*/ 0 h 68"/>
                <a:gd name="T11" fmla="*/ 108 w 108"/>
                <a:gd name="T12" fmla="*/ 68 h 6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08" h="68">
                  <a:moveTo>
                    <a:pt x="0" y="0"/>
                  </a:moveTo>
                  <a:cubicBezTo>
                    <a:pt x="26" y="13"/>
                    <a:pt x="35" y="13"/>
                    <a:pt x="68" y="16"/>
                  </a:cubicBezTo>
                  <a:cubicBezTo>
                    <a:pt x="99" y="37"/>
                    <a:pt x="71" y="68"/>
                    <a:pt x="108" y="6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75" name="Freeform 61"/>
            <p:cNvSpPr>
              <a:spLocks/>
            </p:cNvSpPr>
            <p:nvPr/>
          </p:nvSpPr>
          <p:spPr bwMode="auto">
            <a:xfrm>
              <a:off x="3322" y="3212"/>
              <a:ext cx="115" cy="273"/>
            </a:xfrm>
            <a:custGeom>
              <a:avLst/>
              <a:gdLst>
                <a:gd name="T0" fmla="*/ 0 w 98"/>
                <a:gd name="T1" fmla="*/ 0 h 196"/>
                <a:gd name="T2" fmla="*/ 36 w 98"/>
                <a:gd name="T3" fmla="*/ 32 h 196"/>
                <a:gd name="T4" fmla="*/ 68 w 98"/>
                <a:gd name="T5" fmla="*/ 72 h 196"/>
                <a:gd name="T6" fmla="*/ 44 w 98"/>
                <a:gd name="T7" fmla="*/ 128 h 196"/>
                <a:gd name="T8" fmla="*/ 92 w 98"/>
                <a:gd name="T9" fmla="*/ 176 h 196"/>
                <a:gd name="T10" fmla="*/ 92 w 98"/>
                <a:gd name="T11" fmla="*/ 196 h 1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98"/>
                <a:gd name="T19" fmla="*/ 0 h 196"/>
                <a:gd name="T20" fmla="*/ 98 w 98"/>
                <a:gd name="T21" fmla="*/ 196 h 19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98" h="196">
                  <a:moveTo>
                    <a:pt x="0" y="0"/>
                  </a:moveTo>
                  <a:cubicBezTo>
                    <a:pt x="27" y="27"/>
                    <a:pt x="15" y="18"/>
                    <a:pt x="36" y="32"/>
                  </a:cubicBezTo>
                  <a:cubicBezTo>
                    <a:pt x="45" y="46"/>
                    <a:pt x="63" y="56"/>
                    <a:pt x="68" y="72"/>
                  </a:cubicBezTo>
                  <a:cubicBezTo>
                    <a:pt x="77" y="99"/>
                    <a:pt x="56" y="110"/>
                    <a:pt x="44" y="128"/>
                  </a:cubicBezTo>
                  <a:cubicBezTo>
                    <a:pt x="50" y="156"/>
                    <a:pt x="67" y="164"/>
                    <a:pt x="92" y="176"/>
                  </a:cubicBezTo>
                  <a:cubicBezTo>
                    <a:pt x="97" y="191"/>
                    <a:pt x="98" y="184"/>
                    <a:pt x="92" y="19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76" name="Freeform 62"/>
            <p:cNvSpPr>
              <a:spLocks/>
            </p:cNvSpPr>
            <p:nvPr/>
          </p:nvSpPr>
          <p:spPr bwMode="auto">
            <a:xfrm>
              <a:off x="3147" y="3179"/>
              <a:ext cx="118" cy="185"/>
            </a:xfrm>
            <a:custGeom>
              <a:avLst/>
              <a:gdLst>
                <a:gd name="T0" fmla="*/ 17 w 101"/>
                <a:gd name="T1" fmla="*/ 0 h 133"/>
                <a:gd name="T2" fmla="*/ 29 w 101"/>
                <a:gd name="T3" fmla="*/ 96 h 133"/>
                <a:gd name="T4" fmla="*/ 77 w 101"/>
                <a:gd name="T5" fmla="*/ 96 h 133"/>
                <a:gd name="T6" fmla="*/ 101 w 101"/>
                <a:gd name="T7" fmla="*/ 116 h 133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01"/>
                <a:gd name="T13" fmla="*/ 0 h 133"/>
                <a:gd name="T14" fmla="*/ 101 w 101"/>
                <a:gd name="T15" fmla="*/ 133 h 133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01" h="133">
                  <a:moveTo>
                    <a:pt x="17" y="0"/>
                  </a:moveTo>
                  <a:cubicBezTo>
                    <a:pt x="15" y="28"/>
                    <a:pt x="0" y="77"/>
                    <a:pt x="29" y="96"/>
                  </a:cubicBezTo>
                  <a:cubicBezTo>
                    <a:pt x="58" y="92"/>
                    <a:pt x="65" y="78"/>
                    <a:pt x="77" y="96"/>
                  </a:cubicBezTo>
                  <a:cubicBezTo>
                    <a:pt x="79" y="106"/>
                    <a:pt x="84" y="133"/>
                    <a:pt x="101" y="11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77" name="Freeform 63"/>
            <p:cNvSpPr>
              <a:spLocks/>
            </p:cNvSpPr>
            <p:nvPr/>
          </p:nvSpPr>
          <p:spPr bwMode="auto">
            <a:xfrm>
              <a:off x="3080" y="3285"/>
              <a:ext cx="82" cy="117"/>
            </a:xfrm>
            <a:custGeom>
              <a:avLst/>
              <a:gdLst>
                <a:gd name="T0" fmla="*/ 71 w 71"/>
                <a:gd name="T1" fmla="*/ 0 h 84"/>
                <a:gd name="T2" fmla="*/ 15 w 71"/>
                <a:gd name="T3" fmla="*/ 32 h 84"/>
                <a:gd name="T4" fmla="*/ 7 w 71"/>
                <a:gd name="T5" fmla="*/ 84 h 84"/>
                <a:gd name="T6" fmla="*/ 0 60000 65536"/>
                <a:gd name="T7" fmla="*/ 0 60000 65536"/>
                <a:gd name="T8" fmla="*/ 0 60000 65536"/>
                <a:gd name="T9" fmla="*/ 0 w 71"/>
                <a:gd name="T10" fmla="*/ 0 h 84"/>
                <a:gd name="T11" fmla="*/ 71 w 71"/>
                <a:gd name="T12" fmla="*/ 84 h 8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71" h="84">
                  <a:moveTo>
                    <a:pt x="71" y="0"/>
                  </a:moveTo>
                  <a:cubicBezTo>
                    <a:pt x="53" y="14"/>
                    <a:pt x="33" y="20"/>
                    <a:pt x="15" y="32"/>
                  </a:cubicBezTo>
                  <a:cubicBezTo>
                    <a:pt x="0" y="55"/>
                    <a:pt x="7" y="39"/>
                    <a:pt x="7" y="84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78" name="Freeform 64"/>
            <p:cNvSpPr>
              <a:spLocks/>
            </p:cNvSpPr>
            <p:nvPr/>
          </p:nvSpPr>
          <p:spPr bwMode="auto">
            <a:xfrm>
              <a:off x="3050" y="3540"/>
              <a:ext cx="80" cy="122"/>
            </a:xfrm>
            <a:custGeom>
              <a:avLst/>
              <a:gdLst>
                <a:gd name="T0" fmla="*/ 68 w 68"/>
                <a:gd name="T1" fmla="*/ 0 h 88"/>
                <a:gd name="T2" fmla="*/ 4 w 68"/>
                <a:gd name="T3" fmla="*/ 76 h 88"/>
                <a:gd name="T4" fmla="*/ 0 w 68"/>
                <a:gd name="T5" fmla="*/ 88 h 88"/>
                <a:gd name="T6" fmla="*/ 0 60000 65536"/>
                <a:gd name="T7" fmla="*/ 0 60000 65536"/>
                <a:gd name="T8" fmla="*/ 0 60000 65536"/>
                <a:gd name="T9" fmla="*/ 0 w 68"/>
                <a:gd name="T10" fmla="*/ 0 h 88"/>
                <a:gd name="T11" fmla="*/ 68 w 68"/>
                <a:gd name="T12" fmla="*/ 88 h 8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68" h="88">
                  <a:moveTo>
                    <a:pt x="68" y="0"/>
                  </a:moveTo>
                  <a:cubicBezTo>
                    <a:pt x="62" y="52"/>
                    <a:pt x="54" y="64"/>
                    <a:pt x="4" y="76"/>
                  </a:cubicBezTo>
                  <a:cubicBezTo>
                    <a:pt x="3" y="80"/>
                    <a:pt x="0" y="88"/>
                    <a:pt x="0" y="8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79" name="Freeform 65"/>
            <p:cNvSpPr>
              <a:spLocks/>
            </p:cNvSpPr>
            <p:nvPr/>
          </p:nvSpPr>
          <p:spPr bwMode="auto">
            <a:xfrm>
              <a:off x="3402" y="3179"/>
              <a:ext cx="61" cy="144"/>
            </a:xfrm>
            <a:custGeom>
              <a:avLst/>
              <a:gdLst>
                <a:gd name="T0" fmla="*/ 0 w 52"/>
                <a:gd name="T1" fmla="*/ 104 h 104"/>
                <a:gd name="T2" fmla="*/ 36 w 52"/>
                <a:gd name="T3" fmla="*/ 72 h 104"/>
                <a:gd name="T4" fmla="*/ 52 w 52"/>
                <a:gd name="T5" fmla="*/ 0 h 104"/>
                <a:gd name="T6" fmla="*/ 0 60000 65536"/>
                <a:gd name="T7" fmla="*/ 0 60000 65536"/>
                <a:gd name="T8" fmla="*/ 0 60000 65536"/>
                <a:gd name="T9" fmla="*/ 0 w 52"/>
                <a:gd name="T10" fmla="*/ 0 h 104"/>
                <a:gd name="T11" fmla="*/ 52 w 52"/>
                <a:gd name="T12" fmla="*/ 104 h 10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52" h="104">
                  <a:moveTo>
                    <a:pt x="0" y="104"/>
                  </a:moveTo>
                  <a:cubicBezTo>
                    <a:pt x="27" y="77"/>
                    <a:pt x="15" y="86"/>
                    <a:pt x="36" y="72"/>
                  </a:cubicBezTo>
                  <a:cubicBezTo>
                    <a:pt x="51" y="49"/>
                    <a:pt x="52" y="29"/>
                    <a:pt x="52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80" name="Freeform 66"/>
            <p:cNvSpPr>
              <a:spLocks/>
            </p:cNvSpPr>
            <p:nvPr/>
          </p:nvSpPr>
          <p:spPr bwMode="auto">
            <a:xfrm>
              <a:off x="3257" y="3174"/>
              <a:ext cx="61" cy="56"/>
            </a:xfrm>
            <a:custGeom>
              <a:avLst/>
              <a:gdLst>
                <a:gd name="T0" fmla="*/ 0 w 52"/>
                <a:gd name="T1" fmla="*/ 0 h 40"/>
                <a:gd name="T2" fmla="*/ 12 w 52"/>
                <a:gd name="T3" fmla="*/ 12 h 40"/>
                <a:gd name="T4" fmla="*/ 36 w 52"/>
                <a:gd name="T5" fmla="*/ 20 h 40"/>
                <a:gd name="T6" fmla="*/ 52 w 52"/>
                <a:gd name="T7" fmla="*/ 40 h 4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2"/>
                <a:gd name="T13" fmla="*/ 0 h 40"/>
                <a:gd name="T14" fmla="*/ 52 w 52"/>
                <a:gd name="T15" fmla="*/ 40 h 4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2" h="40">
                  <a:moveTo>
                    <a:pt x="0" y="0"/>
                  </a:moveTo>
                  <a:cubicBezTo>
                    <a:pt x="4" y="4"/>
                    <a:pt x="7" y="9"/>
                    <a:pt x="12" y="12"/>
                  </a:cubicBezTo>
                  <a:cubicBezTo>
                    <a:pt x="19" y="16"/>
                    <a:pt x="36" y="20"/>
                    <a:pt x="36" y="20"/>
                  </a:cubicBezTo>
                  <a:cubicBezTo>
                    <a:pt x="46" y="35"/>
                    <a:pt x="41" y="29"/>
                    <a:pt x="52" y="4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81" name="Freeform 67"/>
            <p:cNvSpPr>
              <a:spLocks/>
            </p:cNvSpPr>
            <p:nvPr/>
          </p:nvSpPr>
          <p:spPr bwMode="auto">
            <a:xfrm>
              <a:off x="3102" y="3208"/>
              <a:ext cx="71" cy="50"/>
            </a:xfrm>
            <a:custGeom>
              <a:avLst/>
              <a:gdLst>
                <a:gd name="T0" fmla="*/ 0 w 60"/>
                <a:gd name="T1" fmla="*/ 0 h 36"/>
                <a:gd name="T2" fmla="*/ 60 w 60"/>
                <a:gd name="T3" fmla="*/ 36 h 36"/>
                <a:gd name="T4" fmla="*/ 0 60000 65536"/>
                <a:gd name="T5" fmla="*/ 0 60000 65536"/>
                <a:gd name="T6" fmla="*/ 0 w 60"/>
                <a:gd name="T7" fmla="*/ 0 h 36"/>
                <a:gd name="T8" fmla="*/ 60 w 60"/>
                <a:gd name="T9" fmla="*/ 36 h 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60" h="36">
                  <a:moveTo>
                    <a:pt x="0" y="0"/>
                  </a:moveTo>
                  <a:cubicBezTo>
                    <a:pt x="9" y="27"/>
                    <a:pt x="32" y="36"/>
                    <a:pt x="60" y="3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82" name="Freeform 68"/>
            <p:cNvSpPr>
              <a:spLocks/>
            </p:cNvSpPr>
            <p:nvPr/>
          </p:nvSpPr>
          <p:spPr bwMode="auto">
            <a:xfrm>
              <a:off x="2961" y="3285"/>
              <a:ext cx="47" cy="95"/>
            </a:xfrm>
            <a:custGeom>
              <a:avLst/>
              <a:gdLst>
                <a:gd name="T0" fmla="*/ 0 w 40"/>
                <a:gd name="T1" fmla="*/ 0 h 68"/>
                <a:gd name="T2" fmla="*/ 40 w 40"/>
                <a:gd name="T3" fmla="*/ 20 h 68"/>
                <a:gd name="T4" fmla="*/ 36 w 40"/>
                <a:gd name="T5" fmla="*/ 36 h 68"/>
                <a:gd name="T6" fmla="*/ 12 w 40"/>
                <a:gd name="T7" fmla="*/ 52 h 68"/>
                <a:gd name="T8" fmla="*/ 0 w 40"/>
                <a:gd name="T9" fmla="*/ 68 h 6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0"/>
                <a:gd name="T16" fmla="*/ 0 h 68"/>
                <a:gd name="T17" fmla="*/ 40 w 40"/>
                <a:gd name="T18" fmla="*/ 68 h 6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0" h="68">
                  <a:moveTo>
                    <a:pt x="0" y="0"/>
                  </a:moveTo>
                  <a:cubicBezTo>
                    <a:pt x="11" y="17"/>
                    <a:pt x="20" y="16"/>
                    <a:pt x="40" y="20"/>
                  </a:cubicBezTo>
                  <a:cubicBezTo>
                    <a:pt x="39" y="25"/>
                    <a:pt x="40" y="32"/>
                    <a:pt x="36" y="36"/>
                  </a:cubicBezTo>
                  <a:cubicBezTo>
                    <a:pt x="30" y="43"/>
                    <a:pt x="12" y="52"/>
                    <a:pt x="12" y="52"/>
                  </a:cubicBezTo>
                  <a:cubicBezTo>
                    <a:pt x="3" y="66"/>
                    <a:pt x="7" y="61"/>
                    <a:pt x="0" y="6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83" name="Freeform 69"/>
            <p:cNvSpPr>
              <a:spLocks/>
            </p:cNvSpPr>
            <p:nvPr/>
          </p:nvSpPr>
          <p:spPr bwMode="auto">
            <a:xfrm>
              <a:off x="2918" y="3308"/>
              <a:ext cx="39" cy="61"/>
            </a:xfrm>
            <a:custGeom>
              <a:avLst/>
              <a:gdLst>
                <a:gd name="T0" fmla="*/ 0 w 33"/>
                <a:gd name="T1" fmla="*/ 0 h 44"/>
                <a:gd name="T2" fmla="*/ 24 w 33"/>
                <a:gd name="T3" fmla="*/ 28 h 44"/>
                <a:gd name="T4" fmla="*/ 32 w 33"/>
                <a:gd name="T5" fmla="*/ 44 h 44"/>
                <a:gd name="T6" fmla="*/ 0 60000 65536"/>
                <a:gd name="T7" fmla="*/ 0 60000 65536"/>
                <a:gd name="T8" fmla="*/ 0 60000 65536"/>
                <a:gd name="T9" fmla="*/ 0 w 33"/>
                <a:gd name="T10" fmla="*/ 0 h 44"/>
                <a:gd name="T11" fmla="*/ 33 w 33"/>
                <a:gd name="T12" fmla="*/ 44 h 4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3" h="44">
                  <a:moveTo>
                    <a:pt x="0" y="0"/>
                  </a:moveTo>
                  <a:cubicBezTo>
                    <a:pt x="5" y="16"/>
                    <a:pt x="8" y="23"/>
                    <a:pt x="24" y="28"/>
                  </a:cubicBezTo>
                  <a:cubicBezTo>
                    <a:pt x="33" y="41"/>
                    <a:pt x="32" y="35"/>
                    <a:pt x="32" y="44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84" name="Freeform 70"/>
            <p:cNvSpPr>
              <a:spLocks/>
            </p:cNvSpPr>
            <p:nvPr/>
          </p:nvSpPr>
          <p:spPr bwMode="auto">
            <a:xfrm>
              <a:off x="2787" y="3380"/>
              <a:ext cx="49" cy="111"/>
            </a:xfrm>
            <a:custGeom>
              <a:avLst/>
              <a:gdLst>
                <a:gd name="T0" fmla="*/ 40 w 41"/>
                <a:gd name="T1" fmla="*/ 0 h 80"/>
                <a:gd name="T2" fmla="*/ 36 w 41"/>
                <a:gd name="T3" fmla="*/ 56 h 80"/>
                <a:gd name="T4" fmla="*/ 12 w 41"/>
                <a:gd name="T5" fmla="*/ 68 h 80"/>
                <a:gd name="T6" fmla="*/ 0 w 41"/>
                <a:gd name="T7" fmla="*/ 80 h 8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1"/>
                <a:gd name="T13" fmla="*/ 0 h 80"/>
                <a:gd name="T14" fmla="*/ 41 w 41"/>
                <a:gd name="T15" fmla="*/ 80 h 8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1" h="80">
                  <a:moveTo>
                    <a:pt x="40" y="0"/>
                  </a:moveTo>
                  <a:cubicBezTo>
                    <a:pt x="39" y="19"/>
                    <a:pt x="41" y="38"/>
                    <a:pt x="36" y="56"/>
                  </a:cubicBezTo>
                  <a:cubicBezTo>
                    <a:pt x="34" y="65"/>
                    <a:pt x="19" y="62"/>
                    <a:pt x="12" y="68"/>
                  </a:cubicBezTo>
                  <a:cubicBezTo>
                    <a:pt x="8" y="72"/>
                    <a:pt x="0" y="80"/>
                    <a:pt x="0" y="8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85" name="Freeform 71"/>
            <p:cNvSpPr>
              <a:spLocks/>
            </p:cNvSpPr>
            <p:nvPr/>
          </p:nvSpPr>
          <p:spPr bwMode="auto">
            <a:xfrm>
              <a:off x="2839" y="3428"/>
              <a:ext cx="52" cy="36"/>
            </a:xfrm>
            <a:custGeom>
              <a:avLst/>
              <a:gdLst>
                <a:gd name="T0" fmla="*/ 0 w 44"/>
                <a:gd name="T1" fmla="*/ 9 h 26"/>
                <a:gd name="T2" fmla="*/ 24 w 44"/>
                <a:gd name="T3" fmla="*/ 1 h 26"/>
                <a:gd name="T4" fmla="*/ 28 w 44"/>
                <a:gd name="T5" fmla="*/ 13 h 26"/>
                <a:gd name="T6" fmla="*/ 44 w 44"/>
                <a:gd name="T7" fmla="*/ 25 h 2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4"/>
                <a:gd name="T13" fmla="*/ 0 h 26"/>
                <a:gd name="T14" fmla="*/ 44 w 44"/>
                <a:gd name="T15" fmla="*/ 26 h 2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4" h="26">
                  <a:moveTo>
                    <a:pt x="0" y="9"/>
                  </a:moveTo>
                  <a:cubicBezTo>
                    <a:pt x="8" y="6"/>
                    <a:pt x="16" y="4"/>
                    <a:pt x="24" y="1"/>
                  </a:cubicBezTo>
                  <a:cubicBezTo>
                    <a:pt x="28" y="0"/>
                    <a:pt x="26" y="9"/>
                    <a:pt x="28" y="13"/>
                  </a:cubicBezTo>
                  <a:cubicBezTo>
                    <a:pt x="37" y="26"/>
                    <a:pt x="35" y="25"/>
                    <a:pt x="44" y="25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86" name="Freeform 72"/>
            <p:cNvSpPr>
              <a:spLocks/>
            </p:cNvSpPr>
            <p:nvPr/>
          </p:nvSpPr>
          <p:spPr bwMode="auto">
            <a:xfrm>
              <a:off x="2726" y="3474"/>
              <a:ext cx="52" cy="75"/>
            </a:xfrm>
            <a:custGeom>
              <a:avLst/>
              <a:gdLst>
                <a:gd name="T0" fmla="*/ 44 w 44"/>
                <a:gd name="T1" fmla="*/ 0 h 54"/>
                <a:gd name="T2" fmla="*/ 0 w 44"/>
                <a:gd name="T3" fmla="*/ 48 h 54"/>
                <a:gd name="T4" fmla="*/ 0 60000 65536"/>
                <a:gd name="T5" fmla="*/ 0 60000 65536"/>
                <a:gd name="T6" fmla="*/ 0 w 44"/>
                <a:gd name="T7" fmla="*/ 0 h 54"/>
                <a:gd name="T8" fmla="*/ 44 w 44"/>
                <a:gd name="T9" fmla="*/ 54 h 54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44" h="54">
                  <a:moveTo>
                    <a:pt x="44" y="0"/>
                  </a:moveTo>
                  <a:cubicBezTo>
                    <a:pt x="37" y="54"/>
                    <a:pt x="38" y="29"/>
                    <a:pt x="0" y="4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87" name="Freeform 73"/>
            <p:cNvSpPr>
              <a:spLocks/>
            </p:cNvSpPr>
            <p:nvPr/>
          </p:nvSpPr>
          <p:spPr bwMode="auto">
            <a:xfrm>
              <a:off x="2736" y="3584"/>
              <a:ext cx="19" cy="111"/>
            </a:xfrm>
            <a:custGeom>
              <a:avLst/>
              <a:gdLst>
                <a:gd name="T0" fmla="*/ 0 w 16"/>
                <a:gd name="T1" fmla="*/ 0 h 80"/>
                <a:gd name="T2" fmla="*/ 16 w 16"/>
                <a:gd name="T3" fmla="*/ 80 h 80"/>
                <a:gd name="T4" fmla="*/ 0 60000 65536"/>
                <a:gd name="T5" fmla="*/ 0 60000 65536"/>
                <a:gd name="T6" fmla="*/ 0 w 16"/>
                <a:gd name="T7" fmla="*/ 0 h 80"/>
                <a:gd name="T8" fmla="*/ 16 w 16"/>
                <a:gd name="T9" fmla="*/ 80 h 8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6" h="80">
                  <a:moveTo>
                    <a:pt x="0" y="0"/>
                  </a:moveTo>
                  <a:cubicBezTo>
                    <a:pt x="6" y="29"/>
                    <a:pt x="16" y="51"/>
                    <a:pt x="16" y="8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88" name="Freeform 74"/>
            <p:cNvSpPr>
              <a:spLocks/>
            </p:cNvSpPr>
            <p:nvPr/>
          </p:nvSpPr>
          <p:spPr bwMode="auto">
            <a:xfrm>
              <a:off x="3021" y="3311"/>
              <a:ext cx="71" cy="24"/>
            </a:xfrm>
            <a:custGeom>
              <a:avLst/>
              <a:gdLst>
                <a:gd name="T0" fmla="*/ 0 w 60"/>
                <a:gd name="T1" fmla="*/ 1 h 17"/>
                <a:gd name="T2" fmla="*/ 56 w 60"/>
                <a:gd name="T3" fmla="*/ 5 h 17"/>
                <a:gd name="T4" fmla="*/ 60 w 60"/>
                <a:gd name="T5" fmla="*/ 17 h 17"/>
                <a:gd name="T6" fmla="*/ 0 60000 65536"/>
                <a:gd name="T7" fmla="*/ 0 60000 65536"/>
                <a:gd name="T8" fmla="*/ 0 60000 65536"/>
                <a:gd name="T9" fmla="*/ 0 w 60"/>
                <a:gd name="T10" fmla="*/ 0 h 17"/>
                <a:gd name="T11" fmla="*/ 60 w 60"/>
                <a:gd name="T12" fmla="*/ 17 h 17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60" h="17">
                  <a:moveTo>
                    <a:pt x="0" y="1"/>
                  </a:moveTo>
                  <a:cubicBezTo>
                    <a:pt x="19" y="2"/>
                    <a:pt x="38" y="0"/>
                    <a:pt x="56" y="5"/>
                  </a:cubicBezTo>
                  <a:cubicBezTo>
                    <a:pt x="60" y="6"/>
                    <a:pt x="60" y="17"/>
                    <a:pt x="60" y="17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89" name="Freeform 75"/>
            <p:cNvSpPr>
              <a:spLocks/>
            </p:cNvSpPr>
            <p:nvPr/>
          </p:nvSpPr>
          <p:spPr bwMode="auto">
            <a:xfrm>
              <a:off x="3069" y="3209"/>
              <a:ext cx="33" cy="110"/>
            </a:xfrm>
            <a:custGeom>
              <a:avLst/>
              <a:gdLst>
                <a:gd name="T0" fmla="*/ 0 w 29"/>
                <a:gd name="T1" fmla="*/ 79 h 79"/>
                <a:gd name="T2" fmla="*/ 16 w 29"/>
                <a:gd name="T3" fmla="*/ 23 h 79"/>
                <a:gd name="T4" fmla="*/ 28 w 29"/>
                <a:gd name="T5" fmla="*/ 11 h 79"/>
                <a:gd name="T6" fmla="*/ 0 60000 65536"/>
                <a:gd name="T7" fmla="*/ 0 60000 65536"/>
                <a:gd name="T8" fmla="*/ 0 60000 65536"/>
                <a:gd name="T9" fmla="*/ 0 w 29"/>
                <a:gd name="T10" fmla="*/ 0 h 79"/>
                <a:gd name="T11" fmla="*/ 29 w 29"/>
                <a:gd name="T12" fmla="*/ 79 h 79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9" h="79">
                  <a:moveTo>
                    <a:pt x="0" y="79"/>
                  </a:moveTo>
                  <a:cubicBezTo>
                    <a:pt x="3" y="69"/>
                    <a:pt x="10" y="33"/>
                    <a:pt x="16" y="23"/>
                  </a:cubicBezTo>
                  <a:cubicBezTo>
                    <a:pt x="29" y="0"/>
                    <a:pt x="28" y="24"/>
                    <a:pt x="28" y="11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90" name="Freeform 76"/>
            <p:cNvSpPr>
              <a:spLocks/>
            </p:cNvSpPr>
            <p:nvPr/>
          </p:nvSpPr>
          <p:spPr bwMode="auto">
            <a:xfrm>
              <a:off x="3219" y="3174"/>
              <a:ext cx="33" cy="122"/>
            </a:xfrm>
            <a:custGeom>
              <a:avLst/>
              <a:gdLst>
                <a:gd name="T0" fmla="*/ 0 w 28"/>
                <a:gd name="T1" fmla="*/ 88 h 88"/>
                <a:gd name="T2" fmla="*/ 12 w 28"/>
                <a:gd name="T3" fmla="*/ 64 h 88"/>
                <a:gd name="T4" fmla="*/ 28 w 28"/>
                <a:gd name="T5" fmla="*/ 0 h 88"/>
                <a:gd name="T6" fmla="*/ 0 60000 65536"/>
                <a:gd name="T7" fmla="*/ 0 60000 65536"/>
                <a:gd name="T8" fmla="*/ 0 60000 65536"/>
                <a:gd name="T9" fmla="*/ 0 w 28"/>
                <a:gd name="T10" fmla="*/ 0 h 88"/>
                <a:gd name="T11" fmla="*/ 28 w 28"/>
                <a:gd name="T12" fmla="*/ 88 h 8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8" h="88">
                  <a:moveTo>
                    <a:pt x="0" y="88"/>
                  </a:moveTo>
                  <a:cubicBezTo>
                    <a:pt x="3" y="80"/>
                    <a:pt x="10" y="73"/>
                    <a:pt x="12" y="64"/>
                  </a:cubicBezTo>
                  <a:cubicBezTo>
                    <a:pt x="19" y="28"/>
                    <a:pt x="7" y="21"/>
                    <a:pt x="28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91" name="Freeform 77"/>
            <p:cNvSpPr>
              <a:spLocks/>
            </p:cNvSpPr>
            <p:nvPr/>
          </p:nvSpPr>
          <p:spPr bwMode="auto">
            <a:xfrm>
              <a:off x="3299" y="3145"/>
              <a:ext cx="37" cy="63"/>
            </a:xfrm>
            <a:custGeom>
              <a:avLst/>
              <a:gdLst>
                <a:gd name="T0" fmla="*/ 0 w 32"/>
                <a:gd name="T1" fmla="*/ 45 h 45"/>
                <a:gd name="T2" fmla="*/ 24 w 32"/>
                <a:gd name="T3" fmla="*/ 13 h 45"/>
                <a:gd name="T4" fmla="*/ 24 w 32"/>
                <a:gd name="T5" fmla="*/ 1 h 45"/>
                <a:gd name="T6" fmla="*/ 0 60000 65536"/>
                <a:gd name="T7" fmla="*/ 0 60000 65536"/>
                <a:gd name="T8" fmla="*/ 0 60000 65536"/>
                <a:gd name="T9" fmla="*/ 0 w 32"/>
                <a:gd name="T10" fmla="*/ 0 h 45"/>
                <a:gd name="T11" fmla="*/ 32 w 32"/>
                <a:gd name="T12" fmla="*/ 45 h 4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2" h="45">
                  <a:moveTo>
                    <a:pt x="0" y="45"/>
                  </a:moveTo>
                  <a:cubicBezTo>
                    <a:pt x="9" y="31"/>
                    <a:pt x="10" y="23"/>
                    <a:pt x="24" y="13"/>
                  </a:cubicBezTo>
                  <a:cubicBezTo>
                    <a:pt x="28" y="0"/>
                    <a:pt x="32" y="1"/>
                    <a:pt x="24" y="1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92" name="Freeform 78"/>
            <p:cNvSpPr>
              <a:spLocks/>
            </p:cNvSpPr>
            <p:nvPr/>
          </p:nvSpPr>
          <p:spPr bwMode="auto">
            <a:xfrm>
              <a:off x="3144" y="3303"/>
              <a:ext cx="29" cy="82"/>
            </a:xfrm>
            <a:custGeom>
              <a:avLst/>
              <a:gdLst>
                <a:gd name="T0" fmla="*/ 0 w 24"/>
                <a:gd name="T1" fmla="*/ 0 h 60"/>
                <a:gd name="T2" fmla="*/ 24 w 24"/>
                <a:gd name="T3" fmla="*/ 40 h 60"/>
                <a:gd name="T4" fmla="*/ 20 w 24"/>
                <a:gd name="T5" fmla="*/ 60 h 60"/>
                <a:gd name="T6" fmla="*/ 0 60000 65536"/>
                <a:gd name="T7" fmla="*/ 0 60000 65536"/>
                <a:gd name="T8" fmla="*/ 0 60000 65536"/>
                <a:gd name="T9" fmla="*/ 0 w 24"/>
                <a:gd name="T10" fmla="*/ 0 h 60"/>
                <a:gd name="T11" fmla="*/ 24 w 24"/>
                <a:gd name="T12" fmla="*/ 60 h 6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4" h="60">
                  <a:moveTo>
                    <a:pt x="0" y="0"/>
                  </a:moveTo>
                  <a:cubicBezTo>
                    <a:pt x="5" y="24"/>
                    <a:pt x="12" y="21"/>
                    <a:pt x="24" y="40"/>
                  </a:cubicBezTo>
                  <a:cubicBezTo>
                    <a:pt x="23" y="47"/>
                    <a:pt x="20" y="60"/>
                    <a:pt x="20" y="6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93" name="Freeform 79"/>
            <p:cNvSpPr>
              <a:spLocks/>
            </p:cNvSpPr>
            <p:nvPr/>
          </p:nvSpPr>
          <p:spPr bwMode="auto">
            <a:xfrm>
              <a:off x="2914" y="3407"/>
              <a:ext cx="85" cy="151"/>
            </a:xfrm>
            <a:custGeom>
              <a:avLst/>
              <a:gdLst>
                <a:gd name="T0" fmla="*/ 72 w 72"/>
                <a:gd name="T1" fmla="*/ 0 h 108"/>
                <a:gd name="T2" fmla="*/ 16 w 72"/>
                <a:gd name="T3" fmla="*/ 76 h 108"/>
                <a:gd name="T4" fmla="*/ 0 w 72"/>
                <a:gd name="T5" fmla="*/ 108 h 108"/>
                <a:gd name="T6" fmla="*/ 0 60000 65536"/>
                <a:gd name="T7" fmla="*/ 0 60000 65536"/>
                <a:gd name="T8" fmla="*/ 0 60000 65536"/>
                <a:gd name="T9" fmla="*/ 0 w 72"/>
                <a:gd name="T10" fmla="*/ 0 h 108"/>
                <a:gd name="T11" fmla="*/ 72 w 72"/>
                <a:gd name="T12" fmla="*/ 108 h 10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72" h="108">
                  <a:moveTo>
                    <a:pt x="72" y="0"/>
                  </a:moveTo>
                  <a:cubicBezTo>
                    <a:pt x="68" y="53"/>
                    <a:pt x="66" y="64"/>
                    <a:pt x="16" y="76"/>
                  </a:cubicBezTo>
                  <a:cubicBezTo>
                    <a:pt x="5" y="87"/>
                    <a:pt x="0" y="92"/>
                    <a:pt x="0" y="10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94" name="Freeform 80"/>
            <p:cNvSpPr>
              <a:spLocks/>
            </p:cNvSpPr>
            <p:nvPr/>
          </p:nvSpPr>
          <p:spPr bwMode="auto">
            <a:xfrm>
              <a:off x="3369" y="3185"/>
              <a:ext cx="47" cy="118"/>
            </a:xfrm>
            <a:custGeom>
              <a:avLst/>
              <a:gdLst>
                <a:gd name="T0" fmla="*/ 0 w 40"/>
                <a:gd name="T1" fmla="*/ 0 h 84"/>
                <a:gd name="T2" fmla="*/ 40 w 40"/>
                <a:gd name="T3" fmla="*/ 28 h 84"/>
                <a:gd name="T4" fmla="*/ 28 w 40"/>
                <a:gd name="T5" fmla="*/ 84 h 84"/>
                <a:gd name="T6" fmla="*/ 0 60000 65536"/>
                <a:gd name="T7" fmla="*/ 0 60000 65536"/>
                <a:gd name="T8" fmla="*/ 0 60000 65536"/>
                <a:gd name="T9" fmla="*/ 0 w 40"/>
                <a:gd name="T10" fmla="*/ 0 h 84"/>
                <a:gd name="T11" fmla="*/ 40 w 40"/>
                <a:gd name="T12" fmla="*/ 84 h 8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0" h="84">
                  <a:moveTo>
                    <a:pt x="0" y="0"/>
                  </a:moveTo>
                  <a:cubicBezTo>
                    <a:pt x="24" y="4"/>
                    <a:pt x="32" y="5"/>
                    <a:pt x="40" y="28"/>
                  </a:cubicBezTo>
                  <a:cubicBezTo>
                    <a:pt x="34" y="53"/>
                    <a:pt x="28" y="56"/>
                    <a:pt x="28" y="84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95" name="Freeform 81"/>
            <p:cNvSpPr>
              <a:spLocks/>
            </p:cNvSpPr>
            <p:nvPr/>
          </p:nvSpPr>
          <p:spPr bwMode="auto">
            <a:xfrm>
              <a:off x="3468" y="3212"/>
              <a:ext cx="65" cy="68"/>
            </a:xfrm>
            <a:custGeom>
              <a:avLst/>
              <a:gdLst>
                <a:gd name="T0" fmla="*/ 0 w 56"/>
                <a:gd name="T1" fmla="*/ 0 h 48"/>
                <a:gd name="T2" fmla="*/ 28 w 56"/>
                <a:gd name="T3" fmla="*/ 48 h 48"/>
                <a:gd name="T4" fmla="*/ 56 w 56"/>
                <a:gd name="T5" fmla="*/ 44 h 48"/>
                <a:gd name="T6" fmla="*/ 0 60000 65536"/>
                <a:gd name="T7" fmla="*/ 0 60000 65536"/>
                <a:gd name="T8" fmla="*/ 0 60000 65536"/>
                <a:gd name="T9" fmla="*/ 0 w 56"/>
                <a:gd name="T10" fmla="*/ 0 h 48"/>
                <a:gd name="T11" fmla="*/ 56 w 56"/>
                <a:gd name="T12" fmla="*/ 48 h 4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56" h="48">
                  <a:moveTo>
                    <a:pt x="0" y="0"/>
                  </a:moveTo>
                  <a:cubicBezTo>
                    <a:pt x="4" y="29"/>
                    <a:pt x="5" y="33"/>
                    <a:pt x="28" y="48"/>
                  </a:cubicBezTo>
                  <a:cubicBezTo>
                    <a:pt x="48" y="43"/>
                    <a:pt x="39" y="44"/>
                    <a:pt x="56" y="44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96" name="Freeform 82"/>
            <p:cNvSpPr>
              <a:spLocks/>
            </p:cNvSpPr>
            <p:nvPr/>
          </p:nvSpPr>
          <p:spPr bwMode="auto">
            <a:xfrm>
              <a:off x="3276" y="3313"/>
              <a:ext cx="126" cy="49"/>
            </a:xfrm>
            <a:custGeom>
              <a:avLst/>
              <a:gdLst>
                <a:gd name="T0" fmla="*/ 0 w 108"/>
                <a:gd name="T1" fmla="*/ 0 h 36"/>
                <a:gd name="T2" fmla="*/ 84 w 108"/>
                <a:gd name="T3" fmla="*/ 8 h 36"/>
                <a:gd name="T4" fmla="*/ 108 w 108"/>
                <a:gd name="T5" fmla="*/ 36 h 36"/>
                <a:gd name="T6" fmla="*/ 0 60000 65536"/>
                <a:gd name="T7" fmla="*/ 0 60000 65536"/>
                <a:gd name="T8" fmla="*/ 0 60000 65536"/>
                <a:gd name="T9" fmla="*/ 0 w 108"/>
                <a:gd name="T10" fmla="*/ 0 h 36"/>
                <a:gd name="T11" fmla="*/ 108 w 108"/>
                <a:gd name="T12" fmla="*/ 36 h 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08" h="36">
                  <a:moveTo>
                    <a:pt x="0" y="0"/>
                  </a:moveTo>
                  <a:cubicBezTo>
                    <a:pt x="30" y="15"/>
                    <a:pt x="49" y="11"/>
                    <a:pt x="84" y="8"/>
                  </a:cubicBezTo>
                  <a:cubicBezTo>
                    <a:pt x="94" y="18"/>
                    <a:pt x="96" y="30"/>
                    <a:pt x="108" y="3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97" name="Freeform 83"/>
            <p:cNvSpPr>
              <a:spLocks/>
            </p:cNvSpPr>
            <p:nvPr/>
          </p:nvSpPr>
          <p:spPr bwMode="auto">
            <a:xfrm>
              <a:off x="3159" y="3407"/>
              <a:ext cx="55" cy="167"/>
            </a:xfrm>
            <a:custGeom>
              <a:avLst/>
              <a:gdLst>
                <a:gd name="T0" fmla="*/ 47 w 47"/>
                <a:gd name="T1" fmla="*/ 0 h 120"/>
                <a:gd name="T2" fmla="*/ 43 w 47"/>
                <a:gd name="T3" fmla="*/ 64 h 120"/>
                <a:gd name="T4" fmla="*/ 11 w 47"/>
                <a:gd name="T5" fmla="*/ 92 h 120"/>
                <a:gd name="T6" fmla="*/ 3 w 47"/>
                <a:gd name="T7" fmla="*/ 120 h 12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7"/>
                <a:gd name="T13" fmla="*/ 0 h 120"/>
                <a:gd name="T14" fmla="*/ 47 w 47"/>
                <a:gd name="T15" fmla="*/ 120 h 12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7" h="120">
                  <a:moveTo>
                    <a:pt x="47" y="0"/>
                  </a:moveTo>
                  <a:cubicBezTo>
                    <a:pt x="46" y="21"/>
                    <a:pt x="46" y="43"/>
                    <a:pt x="43" y="64"/>
                  </a:cubicBezTo>
                  <a:cubicBezTo>
                    <a:pt x="41" y="78"/>
                    <a:pt x="11" y="92"/>
                    <a:pt x="11" y="92"/>
                  </a:cubicBezTo>
                  <a:cubicBezTo>
                    <a:pt x="0" y="108"/>
                    <a:pt x="3" y="99"/>
                    <a:pt x="3" y="12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98" name="Freeform 84"/>
            <p:cNvSpPr>
              <a:spLocks/>
            </p:cNvSpPr>
            <p:nvPr/>
          </p:nvSpPr>
          <p:spPr bwMode="auto">
            <a:xfrm>
              <a:off x="2900" y="3596"/>
              <a:ext cx="89" cy="144"/>
            </a:xfrm>
            <a:custGeom>
              <a:avLst/>
              <a:gdLst>
                <a:gd name="T0" fmla="*/ 0 w 76"/>
                <a:gd name="T1" fmla="*/ 104 h 104"/>
                <a:gd name="T2" fmla="*/ 56 w 76"/>
                <a:gd name="T3" fmla="*/ 60 h 104"/>
                <a:gd name="T4" fmla="*/ 60 w 76"/>
                <a:gd name="T5" fmla="*/ 24 h 104"/>
                <a:gd name="T6" fmla="*/ 76 w 76"/>
                <a:gd name="T7" fmla="*/ 0 h 104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76"/>
                <a:gd name="T13" fmla="*/ 0 h 104"/>
                <a:gd name="T14" fmla="*/ 76 w 76"/>
                <a:gd name="T15" fmla="*/ 104 h 104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76" h="104">
                  <a:moveTo>
                    <a:pt x="0" y="104"/>
                  </a:moveTo>
                  <a:cubicBezTo>
                    <a:pt x="25" y="96"/>
                    <a:pt x="42" y="81"/>
                    <a:pt x="56" y="60"/>
                  </a:cubicBezTo>
                  <a:cubicBezTo>
                    <a:pt x="57" y="48"/>
                    <a:pt x="56" y="35"/>
                    <a:pt x="60" y="24"/>
                  </a:cubicBezTo>
                  <a:cubicBezTo>
                    <a:pt x="63" y="15"/>
                    <a:pt x="76" y="0"/>
                    <a:pt x="76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99" name="Freeform 85"/>
            <p:cNvSpPr>
              <a:spLocks/>
            </p:cNvSpPr>
            <p:nvPr/>
          </p:nvSpPr>
          <p:spPr bwMode="auto">
            <a:xfrm>
              <a:off x="2989" y="3453"/>
              <a:ext cx="109" cy="146"/>
            </a:xfrm>
            <a:custGeom>
              <a:avLst/>
              <a:gdLst>
                <a:gd name="T0" fmla="*/ 0 w 92"/>
                <a:gd name="T1" fmla="*/ 15 h 105"/>
                <a:gd name="T2" fmla="*/ 56 w 92"/>
                <a:gd name="T3" fmla="*/ 19 h 105"/>
                <a:gd name="T4" fmla="*/ 92 w 92"/>
                <a:gd name="T5" fmla="*/ 39 h 105"/>
                <a:gd name="T6" fmla="*/ 68 w 92"/>
                <a:gd name="T7" fmla="*/ 91 h 105"/>
                <a:gd name="T8" fmla="*/ 84 w 92"/>
                <a:gd name="T9" fmla="*/ 103 h 10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2"/>
                <a:gd name="T16" fmla="*/ 0 h 105"/>
                <a:gd name="T17" fmla="*/ 92 w 92"/>
                <a:gd name="T18" fmla="*/ 105 h 10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2" h="105">
                  <a:moveTo>
                    <a:pt x="0" y="15"/>
                  </a:moveTo>
                  <a:cubicBezTo>
                    <a:pt x="20" y="0"/>
                    <a:pt x="38" y="1"/>
                    <a:pt x="56" y="19"/>
                  </a:cubicBezTo>
                  <a:cubicBezTo>
                    <a:pt x="80" y="14"/>
                    <a:pt x="84" y="16"/>
                    <a:pt x="92" y="39"/>
                  </a:cubicBezTo>
                  <a:cubicBezTo>
                    <a:pt x="88" y="63"/>
                    <a:pt x="81" y="71"/>
                    <a:pt x="68" y="91"/>
                  </a:cubicBezTo>
                  <a:cubicBezTo>
                    <a:pt x="77" y="105"/>
                    <a:pt x="71" y="103"/>
                    <a:pt x="84" y="103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00" name="Freeform 86"/>
            <p:cNvSpPr>
              <a:spLocks/>
            </p:cNvSpPr>
            <p:nvPr/>
          </p:nvSpPr>
          <p:spPr bwMode="auto">
            <a:xfrm>
              <a:off x="3866" y="3607"/>
              <a:ext cx="141" cy="133"/>
            </a:xfrm>
            <a:custGeom>
              <a:avLst/>
              <a:gdLst>
                <a:gd name="T0" fmla="*/ 0 w 119"/>
                <a:gd name="T1" fmla="*/ 16 h 96"/>
                <a:gd name="T2" fmla="*/ 68 w 119"/>
                <a:gd name="T3" fmla="*/ 0 h 96"/>
                <a:gd name="T4" fmla="*/ 104 w 119"/>
                <a:gd name="T5" fmla="*/ 44 h 96"/>
                <a:gd name="T6" fmla="*/ 116 w 119"/>
                <a:gd name="T7" fmla="*/ 56 h 96"/>
                <a:gd name="T8" fmla="*/ 116 w 119"/>
                <a:gd name="T9" fmla="*/ 96 h 9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9"/>
                <a:gd name="T16" fmla="*/ 0 h 96"/>
                <a:gd name="T17" fmla="*/ 119 w 119"/>
                <a:gd name="T18" fmla="*/ 96 h 9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9" h="96">
                  <a:moveTo>
                    <a:pt x="0" y="16"/>
                  </a:moveTo>
                  <a:cubicBezTo>
                    <a:pt x="22" y="5"/>
                    <a:pt x="44" y="6"/>
                    <a:pt x="68" y="0"/>
                  </a:cubicBezTo>
                  <a:cubicBezTo>
                    <a:pt x="92" y="12"/>
                    <a:pt x="88" y="25"/>
                    <a:pt x="104" y="44"/>
                  </a:cubicBezTo>
                  <a:cubicBezTo>
                    <a:pt x="108" y="48"/>
                    <a:pt x="115" y="50"/>
                    <a:pt x="116" y="56"/>
                  </a:cubicBezTo>
                  <a:cubicBezTo>
                    <a:pt x="119" y="69"/>
                    <a:pt x="116" y="83"/>
                    <a:pt x="116" y="9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01" name="Freeform 87"/>
            <p:cNvSpPr>
              <a:spLocks/>
            </p:cNvSpPr>
            <p:nvPr/>
          </p:nvSpPr>
          <p:spPr bwMode="auto">
            <a:xfrm>
              <a:off x="3944" y="3512"/>
              <a:ext cx="30" cy="95"/>
            </a:xfrm>
            <a:custGeom>
              <a:avLst/>
              <a:gdLst>
                <a:gd name="T0" fmla="*/ 2 w 26"/>
                <a:gd name="T1" fmla="*/ 68 h 68"/>
                <a:gd name="T2" fmla="*/ 26 w 26"/>
                <a:gd name="T3" fmla="*/ 52 h 68"/>
                <a:gd name="T4" fmla="*/ 14 w 26"/>
                <a:gd name="T5" fmla="*/ 16 h 68"/>
                <a:gd name="T6" fmla="*/ 2 w 26"/>
                <a:gd name="T7" fmla="*/ 8 h 68"/>
                <a:gd name="T8" fmla="*/ 2 w 26"/>
                <a:gd name="T9" fmla="*/ 0 h 6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6"/>
                <a:gd name="T16" fmla="*/ 0 h 68"/>
                <a:gd name="T17" fmla="*/ 26 w 26"/>
                <a:gd name="T18" fmla="*/ 68 h 6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6" h="68">
                  <a:moveTo>
                    <a:pt x="2" y="68"/>
                  </a:moveTo>
                  <a:lnTo>
                    <a:pt x="26" y="52"/>
                  </a:lnTo>
                  <a:cubicBezTo>
                    <a:pt x="26" y="52"/>
                    <a:pt x="14" y="16"/>
                    <a:pt x="14" y="16"/>
                  </a:cubicBezTo>
                  <a:cubicBezTo>
                    <a:pt x="12" y="11"/>
                    <a:pt x="5" y="12"/>
                    <a:pt x="2" y="8"/>
                  </a:cubicBezTo>
                  <a:cubicBezTo>
                    <a:pt x="0" y="6"/>
                    <a:pt x="2" y="3"/>
                    <a:pt x="2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02" name="Freeform 88"/>
            <p:cNvSpPr>
              <a:spLocks/>
            </p:cNvSpPr>
            <p:nvPr/>
          </p:nvSpPr>
          <p:spPr bwMode="auto">
            <a:xfrm>
              <a:off x="3829" y="3424"/>
              <a:ext cx="37" cy="44"/>
            </a:xfrm>
            <a:custGeom>
              <a:avLst/>
              <a:gdLst>
                <a:gd name="T0" fmla="*/ 0 w 32"/>
                <a:gd name="T1" fmla="*/ 16 h 32"/>
                <a:gd name="T2" fmla="*/ 32 w 32"/>
                <a:gd name="T3" fmla="*/ 0 h 32"/>
                <a:gd name="T4" fmla="*/ 0 60000 65536"/>
                <a:gd name="T5" fmla="*/ 0 60000 65536"/>
                <a:gd name="T6" fmla="*/ 0 w 32"/>
                <a:gd name="T7" fmla="*/ 0 h 32"/>
                <a:gd name="T8" fmla="*/ 32 w 32"/>
                <a:gd name="T9" fmla="*/ 32 h 32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32" h="32">
                  <a:moveTo>
                    <a:pt x="0" y="16"/>
                  </a:moveTo>
                  <a:cubicBezTo>
                    <a:pt x="25" y="32"/>
                    <a:pt x="32" y="30"/>
                    <a:pt x="32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03" name="Freeform 89"/>
            <p:cNvSpPr>
              <a:spLocks/>
            </p:cNvSpPr>
            <p:nvPr/>
          </p:nvSpPr>
          <p:spPr bwMode="auto">
            <a:xfrm>
              <a:off x="3712" y="3346"/>
              <a:ext cx="79" cy="146"/>
            </a:xfrm>
            <a:custGeom>
              <a:avLst/>
              <a:gdLst>
                <a:gd name="T0" fmla="*/ 16 w 68"/>
                <a:gd name="T1" fmla="*/ 0 h 105"/>
                <a:gd name="T2" fmla="*/ 0 w 68"/>
                <a:gd name="T3" fmla="*/ 40 h 105"/>
                <a:gd name="T4" fmla="*/ 4 w 68"/>
                <a:gd name="T5" fmla="*/ 60 h 105"/>
                <a:gd name="T6" fmla="*/ 28 w 68"/>
                <a:gd name="T7" fmla="*/ 76 h 105"/>
                <a:gd name="T8" fmla="*/ 60 w 68"/>
                <a:gd name="T9" fmla="*/ 92 h 105"/>
                <a:gd name="T10" fmla="*/ 68 w 68"/>
                <a:gd name="T11" fmla="*/ 104 h 10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8"/>
                <a:gd name="T19" fmla="*/ 0 h 105"/>
                <a:gd name="T20" fmla="*/ 68 w 68"/>
                <a:gd name="T21" fmla="*/ 105 h 105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8" h="105">
                  <a:moveTo>
                    <a:pt x="16" y="0"/>
                  </a:moveTo>
                  <a:cubicBezTo>
                    <a:pt x="6" y="30"/>
                    <a:pt x="12" y="16"/>
                    <a:pt x="0" y="40"/>
                  </a:cubicBezTo>
                  <a:cubicBezTo>
                    <a:pt x="1" y="47"/>
                    <a:pt x="0" y="55"/>
                    <a:pt x="4" y="60"/>
                  </a:cubicBezTo>
                  <a:cubicBezTo>
                    <a:pt x="10" y="68"/>
                    <a:pt x="28" y="76"/>
                    <a:pt x="28" y="76"/>
                  </a:cubicBezTo>
                  <a:cubicBezTo>
                    <a:pt x="44" y="71"/>
                    <a:pt x="52" y="76"/>
                    <a:pt x="60" y="92"/>
                  </a:cubicBezTo>
                  <a:cubicBezTo>
                    <a:pt x="67" y="105"/>
                    <a:pt x="59" y="104"/>
                    <a:pt x="68" y="104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04" name="Freeform 90"/>
            <p:cNvSpPr>
              <a:spLocks/>
            </p:cNvSpPr>
            <p:nvPr/>
          </p:nvSpPr>
          <p:spPr bwMode="auto">
            <a:xfrm>
              <a:off x="3607" y="3242"/>
              <a:ext cx="61" cy="138"/>
            </a:xfrm>
            <a:custGeom>
              <a:avLst/>
              <a:gdLst>
                <a:gd name="T0" fmla="*/ 1 w 52"/>
                <a:gd name="T1" fmla="*/ 0 h 100"/>
                <a:gd name="T2" fmla="*/ 5 w 52"/>
                <a:gd name="T3" fmla="*/ 24 h 100"/>
                <a:gd name="T4" fmla="*/ 41 w 52"/>
                <a:gd name="T5" fmla="*/ 52 h 100"/>
                <a:gd name="T6" fmla="*/ 37 w 52"/>
                <a:gd name="T7" fmla="*/ 76 h 100"/>
                <a:gd name="T8" fmla="*/ 5 w 52"/>
                <a:gd name="T9" fmla="*/ 100 h 1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2"/>
                <a:gd name="T16" fmla="*/ 0 h 100"/>
                <a:gd name="T17" fmla="*/ 52 w 52"/>
                <a:gd name="T18" fmla="*/ 100 h 10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2" h="100">
                  <a:moveTo>
                    <a:pt x="1" y="0"/>
                  </a:moveTo>
                  <a:cubicBezTo>
                    <a:pt x="2" y="8"/>
                    <a:pt x="0" y="18"/>
                    <a:pt x="5" y="24"/>
                  </a:cubicBezTo>
                  <a:cubicBezTo>
                    <a:pt x="52" y="77"/>
                    <a:pt x="29" y="16"/>
                    <a:pt x="41" y="52"/>
                  </a:cubicBezTo>
                  <a:cubicBezTo>
                    <a:pt x="40" y="60"/>
                    <a:pt x="41" y="69"/>
                    <a:pt x="37" y="76"/>
                  </a:cubicBezTo>
                  <a:cubicBezTo>
                    <a:pt x="30" y="87"/>
                    <a:pt x="12" y="86"/>
                    <a:pt x="5" y="10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05" name="Freeform 91"/>
            <p:cNvSpPr>
              <a:spLocks/>
            </p:cNvSpPr>
            <p:nvPr/>
          </p:nvSpPr>
          <p:spPr bwMode="auto">
            <a:xfrm>
              <a:off x="3721" y="3408"/>
              <a:ext cx="103" cy="51"/>
            </a:xfrm>
            <a:custGeom>
              <a:avLst/>
              <a:gdLst>
                <a:gd name="T0" fmla="*/ 0 w 88"/>
                <a:gd name="T1" fmla="*/ 15 h 36"/>
                <a:gd name="T2" fmla="*/ 56 w 88"/>
                <a:gd name="T3" fmla="*/ 7 h 36"/>
                <a:gd name="T4" fmla="*/ 88 w 88"/>
                <a:gd name="T5" fmla="*/ 11 h 36"/>
                <a:gd name="T6" fmla="*/ 0 60000 65536"/>
                <a:gd name="T7" fmla="*/ 0 60000 65536"/>
                <a:gd name="T8" fmla="*/ 0 60000 65536"/>
                <a:gd name="T9" fmla="*/ 0 w 88"/>
                <a:gd name="T10" fmla="*/ 0 h 36"/>
                <a:gd name="T11" fmla="*/ 88 w 88"/>
                <a:gd name="T12" fmla="*/ 36 h 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88" h="36">
                  <a:moveTo>
                    <a:pt x="0" y="15"/>
                  </a:moveTo>
                  <a:cubicBezTo>
                    <a:pt x="22" y="0"/>
                    <a:pt x="26" y="3"/>
                    <a:pt x="56" y="7"/>
                  </a:cubicBezTo>
                  <a:cubicBezTo>
                    <a:pt x="60" y="11"/>
                    <a:pt x="88" y="36"/>
                    <a:pt x="88" y="11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06" name="Freeform 92"/>
            <p:cNvSpPr>
              <a:spLocks/>
            </p:cNvSpPr>
            <p:nvPr/>
          </p:nvSpPr>
          <p:spPr bwMode="auto">
            <a:xfrm>
              <a:off x="3519" y="3275"/>
              <a:ext cx="99" cy="48"/>
            </a:xfrm>
            <a:custGeom>
              <a:avLst/>
              <a:gdLst>
                <a:gd name="T0" fmla="*/ 84 w 84"/>
                <a:gd name="T1" fmla="*/ 0 h 36"/>
                <a:gd name="T2" fmla="*/ 60 w 84"/>
                <a:gd name="T3" fmla="*/ 36 h 36"/>
                <a:gd name="T4" fmla="*/ 16 w 84"/>
                <a:gd name="T5" fmla="*/ 32 h 36"/>
                <a:gd name="T6" fmla="*/ 0 w 84"/>
                <a:gd name="T7" fmla="*/ 28 h 3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84"/>
                <a:gd name="T13" fmla="*/ 0 h 36"/>
                <a:gd name="T14" fmla="*/ 84 w 84"/>
                <a:gd name="T15" fmla="*/ 36 h 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84" h="36">
                  <a:moveTo>
                    <a:pt x="84" y="0"/>
                  </a:moveTo>
                  <a:cubicBezTo>
                    <a:pt x="80" y="20"/>
                    <a:pt x="80" y="29"/>
                    <a:pt x="60" y="36"/>
                  </a:cubicBezTo>
                  <a:cubicBezTo>
                    <a:pt x="45" y="35"/>
                    <a:pt x="31" y="34"/>
                    <a:pt x="16" y="32"/>
                  </a:cubicBezTo>
                  <a:cubicBezTo>
                    <a:pt x="11" y="31"/>
                    <a:pt x="0" y="28"/>
                    <a:pt x="0" y="2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07" name="Freeform 93"/>
            <p:cNvSpPr>
              <a:spLocks/>
            </p:cNvSpPr>
            <p:nvPr/>
          </p:nvSpPr>
          <p:spPr bwMode="auto">
            <a:xfrm>
              <a:off x="3424" y="3249"/>
              <a:ext cx="88" cy="202"/>
            </a:xfrm>
            <a:custGeom>
              <a:avLst/>
              <a:gdLst>
                <a:gd name="T0" fmla="*/ 0 w 98"/>
                <a:gd name="T1" fmla="*/ 0 h 68"/>
                <a:gd name="T2" fmla="*/ 28 w 98"/>
                <a:gd name="T3" fmla="*/ 40 h 68"/>
                <a:gd name="T4" fmla="*/ 84 w 98"/>
                <a:gd name="T5" fmla="*/ 48 h 68"/>
                <a:gd name="T6" fmla="*/ 96 w 98"/>
                <a:gd name="T7" fmla="*/ 68 h 6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98"/>
                <a:gd name="T13" fmla="*/ 0 h 68"/>
                <a:gd name="T14" fmla="*/ 98 w 98"/>
                <a:gd name="T15" fmla="*/ 68 h 6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98" h="68">
                  <a:moveTo>
                    <a:pt x="0" y="0"/>
                  </a:moveTo>
                  <a:cubicBezTo>
                    <a:pt x="10" y="10"/>
                    <a:pt x="15" y="36"/>
                    <a:pt x="28" y="40"/>
                  </a:cubicBezTo>
                  <a:cubicBezTo>
                    <a:pt x="46" y="45"/>
                    <a:pt x="65" y="45"/>
                    <a:pt x="84" y="48"/>
                  </a:cubicBezTo>
                  <a:cubicBezTo>
                    <a:pt x="98" y="62"/>
                    <a:pt x="96" y="54"/>
                    <a:pt x="96" y="6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08" name="Freeform 94"/>
            <p:cNvSpPr>
              <a:spLocks/>
            </p:cNvSpPr>
            <p:nvPr/>
          </p:nvSpPr>
          <p:spPr bwMode="auto">
            <a:xfrm>
              <a:off x="3769" y="3352"/>
              <a:ext cx="8" cy="66"/>
            </a:xfrm>
            <a:custGeom>
              <a:avLst/>
              <a:gdLst>
                <a:gd name="T0" fmla="*/ 7 w 7"/>
                <a:gd name="T1" fmla="*/ 0 h 48"/>
                <a:gd name="T2" fmla="*/ 3 w 7"/>
                <a:gd name="T3" fmla="*/ 48 h 48"/>
                <a:gd name="T4" fmla="*/ 0 60000 65536"/>
                <a:gd name="T5" fmla="*/ 0 60000 65536"/>
                <a:gd name="T6" fmla="*/ 0 w 7"/>
                <a:gd name="T7" fmla="*/ 0 h 48"/>
                <a:gd name="T8" fmla="*/ 7 w 7"/>
                <a:gd name="T9" fmla="*/ 48 h 4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" h="48">
                  <a:moveTo>
                    <a:pt x="7" y="0"/>
                  </a:moveTo>
                  <a:cubicBezTo>
                    <a:pt x="0" y="26"/>
                    <a:pt x="3" y="11"/>
                    <a:pt x="3" y="4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09" name="Freeform 95"/>
            <p:cNvSpPr>
              <a:spLocks/>
            </p:cNvSpPr>
            <p:nvPr/>
          </p:nvSpPr>
          <p:spPr bwMode="auto">
            <a:xfrm>
              <a:off x="3859" y="3440"/>
              <a:ext cx="55" cy="51"/>
            </a:xfrm>
            <a:custGeom>
              <a:avLst/>
              <a:gdLst>
                <a:gd name="T0" fmla="*/ 11 w 47"/>
                <a:gd name="T1" fmla="*/ 0 h 36"/>
                <a:gd name="T2" fmla="*/ 47 w 47"/>
                <a:gd name="T3" fmla="*/ 36 h 36"/>
                <a:gd name="T4" fmla="*/ 0 60000 65536"/>
                <a:gd name="T5" fmla="*/ 0 60000 65536"/>
                <a:gd name="T6" fmla="*/ 0 w 47"/>
                <a:gd name="T7" fmla="*/ 0 h 36"/>
                <a:gd name="T8" fmla="*/ 47 w 47"/>
                <a:gd name="T9" fmla="*/ 36 h 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47" h="36">
                  <a:moveTo>
                    <a:pt x="11" y="0"/>
                  </a:moveTo>
                  <a:cubicBezTo>
                    <a:pt x="0" y="34"/>
                    <a:pt x="18" y="36"/>
                    <a:pt x="47" y="36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10" name="Freeform 96"/>
            <p:cNvSpPr>
              <a:spLocks/>
            </p:cNvSpPr>
            <p:nvPr/>
          </p:nvSpPr>
          <p:spPr bwMode="auto">
            <a:xfrm>
              <a:off x="3683" y="3407"/>
              <a:ext cx="33" cy="36"/>
            </a:xfrm>
            <a:custGeom>
              <a:avLst/>
              <a:gdLst>
                <a:gd name="T0" fmla="*/ 28 w 28"/>
                <a:gd name="T1" fmla="*/ 20 h 26"/>
                <a:gd name="T2" fmla="*/ 0 w 28"/>
                <a:gd name="T3" fmla="*/ 0 h 26"/>
                <a:gd name="T4" fmla="*/ 0 60000 65536"/>
                <a:gd name="T5" fmla="*/ 0 60000 65536"/>
                <a:gd name="T6" fmla="*/ 0 w 28"/>
                <a:gd name="T7" fmla="*/ 0 h 26"/>
                <a:gd name="T8" fmla="*/ 28 w 28"/>
                <a:gd name="T9" fmla="*/ 26 h 2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8" h="26">
                  <a:moveTo>
                    <a:pt x="28" y="20"/>
                  </a:moveTo>
                  <a:cubicBezTo>
                    <a:pt x="11" y="26"/>
                    <a:pt x="0" y="19"/>
                    <a:pt x="0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11" name="Freeform 97"/>
            <p:cNvSpPr>
              <a:spLocks/>
            </p:cNvSpPr>
            <p:nvPr/>
          </p:nvSpPr>
          <p:spPr bwMode="auto">
            <a:xfrm>
              <a:off x="3659" y="3285"/>
              <a:ext cx="37" cy="23"/>
            </a:xfrm>
            <a:custGeom>
              <a:avLst/>
              <a:gdLst>
                <a:gd name="T0" fmla="*/ 0 w 31"/>
                <a:gd name="T1" fmla="*/ 12 h 17"/>
                <a:gd name="T2" fmla="*/ 28 w 31"/>
                <a:gd name="T3" fmla="*/ 0 h 17"/>
                <a:gd name="T4" fmla="*/ 0 60000 65536"/>
                <a:gd name="T5" fmla="*/ 0 60000 65536"/>
                <a:gd name="T6" fmla="*/ 0 w 31"/>
                <a:gd name="T7" fmla="*/ 0 h 17"/>
                <a:gd name="T8" fmla="*/ 31 w 31"/>
                <a:gd name="T9" fmla="*/ 17 h 17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31" h="17">
                  <a:moveTo>
                    <a:pt x="0" y="12"/>
                  </a:moveTo>
                  <a:cubicBezTo>
                    <a:pt x="31" y="8"/>
                    <a:pt x="28" y="17"/>
                    <a:pt x="28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12" name="Freeform 98"/>
            <p:cNvSpPr>
              <a:spLocks/>
            </p:cNvSpPr>
            <p:nvPr/>
          </p:nvSpPr>
          <p:spPr bwMode="auto">
            <a:xfrm>
              <a:off x="3595" y="3329"/>
              <a:ext cx="18" cy="40"/>
            </a:xfrm>
            <a:custGeom>
              <a:avLst/>
              <a:gdLst>
                <a:gd name="T0" fmla="*/ 0 w 16"/>
                <a:gd name="T1" fmla="*/ 0 h 28"/>
                <a:gd name="T2" fmla="*/ 16 w 16"/>
                <a:gd name="T3" fmla="*/ 28 h 28"/>
                <a:gd name="T4" fmla="*/ 0 60000 65536"/>
                <a:gd name="T5" fmla="*/ 0 60000 65536"/>
                <a:gd name="T6" fmla="*/ 0 w 16"/>
                <a:gd name="T7" fmla="*/ 0 h 28"/>
                <a:gd name="T8" fmla="*/ 16 w 16"/>
                <a:gd name="T9" fmla="*/ 28 h 2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6" h="28">
                  <a:moveTo>
                    <a:pt x="0" y="0"/>
                  </a:moveTo>
                  <a:cubicBezTo>
                    <a:pt x="4" y="11"/>
                    <a:pt x="8" y="20"/>
                    <a:pt x="16" y="2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13" name="Freeform 99"/>
            <p:cNvSpPr>
              <a:spLocks/>
            </p:cNvSpPr>
            <p:nvPr/>
          </p:nvSpPr>
          <p:spPr bwMode="auto">
            <a:xfrm>
              <a:off x="3651" y="3341"/>
              <a:ext cx="42" cy="44"/>
            </a:xfrm>
            <a:custGeom>
              <a:avLst/>
              <a:gdLst>
                <a:gd name="T0" fmla="*/ 0 w 36"/>
                <a:gd name="T1" fmla="*/ 0 h 32"/>
                <a:gd name="T2" fmla="*/ 36 w 36"/>
                <a:gd name="T3" fmla="*/ 32 h 32"/>
                <a:gd name="T4" fmla="*/ 0 60000 65536"/>
                <a:gd name="T5" fmla="*/ 0 60000 65536"/>
                <a:gd name="T6" fmla="*/ 0 w 36"/>
                <a:gd name="T7" fmla="*/ 0 h 32"/>
                <a:gd name="T8" fmla="*/ 36 w 36"/>
                <a:gd name="T9" fmla="*/ 32 h 32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36" h="32">
                  <a:moveTo>
                    <a:pt x="0" y="0"/>
                  </a:moveTo>
                  <a:cubicBezTo>
                    <a:pt x="9" y="27"/>
                    <a:pt x="36" y="14"/>
                    <a:pt x="36" y="32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14" name="Freeform 100"/>
            <p:cNvSpPr>
              <a:spLocks/>
            </p:cNvSpPr>
            <p:nvPr/>
          </p:nvSpPr>
          <p:spPr bwMode="auto">
            <a:xfrm>
              <a:off x="3730" y="3362"/>
              <a:ext cx="39" cy="11"/>
            </a:xfrm>
            <a:custGeom>
              <a:avLst/>
              <a:gdLst>
                <a:gd name="T0" fmla="*/ 0 w 32"/>
                <a:gd name="T1" fmla="*/ 8 h 8"/>
                <a:gd name="T2" fmla="*/ 20 w 32"/>
                <a:gd name="T3" fmla="*/ 4 h 8"/>
                <a:gd name="T4" fmla="*/ 32 w 32"/>
                <a:gd name="T5" fmla="*/ 0 h 8"/>
                <a:gd name="T6" fmla="*/ 0 60000 65536"/>
                <a:gd name="T7" fmla="*/ 0 60000 65536"/>
                <a:gd name="T8" fmla="*/ 0 60000 65536"/>
                <a:gd name="T9" fmla="*/ 0 w 32"/>
                <a:gd name="T10" fmla="*/ 0 h 8"/>
                <a:gd name="T11" fmla="*/ 32 w 32"/>
                <a:gd name="T12" fmla="*/ 8 h 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2" h="8">
                  <a:moveTo>
                    <a:pt x="0" y="8"/>
                  </a:moveTo>
                  <a:cubicBezTo>
                    <a:pt x="7" y="7"/>
                    <a:pt x="13" y="6"/>
                    <a:pt x="20" y="4"/>
                  </a:cubicBezTo>
                  <a:cubicBezTo>
                    <a:pt x="24" y="3"/>
                    <a:pt x="32" y="0"/>
                    <a:pt x="32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15" name="Freeform 101"/>
            <p:cNvSpPr>
              <a:spLocks/>
            </p:cNvSpPr>
            <p:nvPr/>
          </p:nvSpPr>
          <p:spPr bwMode="auto">
            <a:xfrm>
              <a:off x="3806" y="3491"/>
              <a:ext cx="27" cy="116"/>
            </a:xfrm>
            <a:custGeom>
              <a:avLst/>
              <a:gdLst>
                <a:gd name="T0" fmla="*/ 0 w 24"/>
                <a:gd name="T1" fmla="*/ 0 h 84"/>
                <a:gd name="T2" fmla="*/ 4 w 24"/>
                <a:gd name="T3" fmla="*/ 12 h 84"/>
                <a:gd name="T4" fmla="*/ 12 w 24"/>
                <a:gd name="T5" fmla="*/ 24 h 84"/>
                <a:gd name="T6" fmla="*/ 20 w 24"/>
                <a:gd name="T7" fmla="*/ 48 h 84"/>
                <a:gd name="T8" fmla="*/ 24 w 24"/>
                <a:gd name="T9" fmla="*/ 84 h 8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84"/>
                <a:gd name="T17" fmla="*/ 24 w 24"/>
                <a:gd name="T18" fmla="*/ 84 h 8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84">
                  <a:moveTo>
                    <a:pt x="0" y="0"/>
                  </a:moveTo>
                  <a:cubicBezTo>
                    <a:pt x="1" y="4"/>
                    <a:pt x="2" y="8"/>
                    <a:pt x="4" y="12"/>
                  </a:cubicBezTo>
                  <a:cubicBezTo>
                    <a:pt x="6" y="16"/>
                    <a:pt x="10" y="20"/>
                    <a:pt x="12" y="24"/>
                  </a:cubicBezTo>
                  <a:cubicBezTo>
                    <a:pt x="15" y="32"/>
                    <a:pt x="20" y="48"/>
                    <a:pt x="20" y="48"/>
                  </a:cubicBezTo>
                  <a:cubicBezTo>
                    <a:pt x="21" y="60"/>
                    <a:pt x="24" y="84"/>
                    <a:pt x="24" y="84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16" name="Freeform 102"/>
            <p:cNvSpPr>
              <a:spLocks/>
            </p:cNvSpPr>
            <p:nvPr/>
          </p:nvSpPr>
          <p:spPr bwMode="auto">
            <a:xfrm>
              <a:off x="3248" y="3396"/>
              <a:ext cx="126" cy="28"/>
            </a:xfrm>
            <a:custGeom>
              <a:avLst/>
              <a:gdLst>
                <a:gd name="T0" fmla="*/ 108 w 108"/>
                <a:gd name="T1" fmla="*/ 0 h 20"/>
                <a:gd name="T2" fmla="*/ 56 w 108"/>
                <a:gd name="T3" fmla="*/ 20 h 20"/>
                <a:gd name="T4" fmla="*/ 20 w 108"/>
                <a:gd name="T5" fmla="*/ 4 h 20"/>
                <a:gd name="T6" fmla="*/ 0 w 108"/>
                <a:gd name="T7" fmla="*/ 20 h 2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08"/>
                <a:gd name="T13" fmla="*/ 0 h 20"/>
                <a:gd name="T14" fmla="*/ 108 w 108"/>
                <a:gd name="T15" fmla="*/ 20 h 2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08" h="20">
                  <a:moveTo>
                    <a:pt x="108" y="0"/>
                  </a:moveTo>
                  <a:cubicBezTo>
                    <a:pt x="90" y="6"/>
                    <a:pt x="74" y="14"/>
                    <a:pt x="56" y="20"/>
                  </a:cubicBezTo>
                  <a:cubicBezTo>
                    <a:pt x="45" y="13"/>
                    <a:pt x="20" y="4"/>
                    <a:pt x="20" y="4"/>
                  </a:cubicBezTo>
                  <a:cubicBezTo>
                    <a:pt x="1" y="13"/>
                    <a:pt x="7" y="7"/>
                    <a:pt x="0" y="2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17" name="Freeform 103"/>
            <p:cNvSpPr>
              <a:spLocks/>
            </p:cNvSpPr>
            <p:nvPr/>
          </p:nvSpPr>
          <p:spPr bwMode="auto">
            <a:xfrm>
              <a:off x="3279" y="3762"/>
              <a:ext cx="39" cy="282"/>
            </a:xfrm>
            <a:custGeom>
              <a:avLst/>
              <a:gdLst>
                <a:gd name="T0" fmla="*/ 9 w 33"/>
                <a:gd name="T1" fmla="*/ 0 h 203"/>
                <a:gd name="T2" fmla="*/ 9 w 33"/>
                <a:gd name="T3" fmla="*/ 60 h 203"/>
                <a:gd name="T4" fmla="*/ 33 w 33"/>
                <a:gd name="T5" fmla="*/ 96 h 203"/>
                <a:gd name="T6" fmla="*/ 13 w 33"/>
                <a:gd name="T7" fmla="*/ 132 h 203"/>
                <a:gd name="T8" fmla="*/ 25 w 33"/>
                <a:gd name="T9" fmla="*/ 200 h 203"/>
                <a:gd name="T10" fmla="*/ 29 w 33"/>
                <a:gd name="T11" fmla="*/ 180 h 20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3"/>
                <a:gd name="T19" fmla="*/ 0 h 203"/>
                <a:gd name="T20" fmla="*/ 33 w 33"/>
                <a:gd name="T21" fmla="*/ 203 h 20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3" h="203">
                  <a:moveTo>
                    <a:pt x="9" y="0"/>
                  </a:moveTo>
                  <a:cubicBezTo>
                    <a:pt x="3" y="24"/>
                    <a:pt x="0" y="29"/>
                    <a:pt x="9" y="60"/>
                  </a:cubicBezTo>
                  <a:cubicBezTo>
                    <a:pt x="12" y="71"/>
                    <a:pt x="29" y="83"/>
                    <a:pt x="33" y="96"/>
                  </a:cubicBezTo>
                  <a:cubicBezTo>
                    <a:pt x="28" y="111"/>
                    <a:pt x="18" y="117"/>
                    <a:pt x="13" y="132"/>
                  </a:cubicBezTo>
                  <a:cubicBezTo>
                    <a:pt x="14" y="145"/>
                    <a:pt x="16" y="194"/>
                    <a:pt x="25" y="200"/>
                  </a:cubicBezTo>
                  <a:cubicBezTo>
                    <a:pt x="29" y="203"/>
                    <a:pt x="29" y="185"/>
                    <a:pt x="29" y="18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18" name="Freeform 104"/>
            <p:cNvSpPr>
              <a:spLocks/>
            </p:cNvSpPr>
            <p:nvPr/>
          </p:nvSpPr>
          <p:spPr bwMode="auto">
            <a:xfrm>
              <a:off x="3079" y="3806"/>
              <a:ext cx="60" cy="195"/>
            </a:xfrm>
            <a:custGeom>
              <a:avLst/>
              <a:gdLst>
                <a:gd name="T0" fmla="*/ 12 w 52"/>
                <a:gd name="T1" fmla="*/ 0 h 140"/>
                <a:gd name="T2" fmla="*/ 0 w 52"/>
                <a:gd name="T3" fmla="*/ 60 h 140"/>
                <a:gd name="T4" fmla="*/ 4 w 52"/>
                <a:gd name="T5" fmla="*/ 92 h 140"/>
                <a:gd name="T6" fmla="*/ 52 w 52"/>
                <a:gd name="T7" fmla="*/ 140 h 14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2"/>
                <a:gd name="T13" fmla="*/ 0 h 140"/>
                <a:gd name="T14" fmla="*/ 52 w 52"/>
                <a:gd name="T15" fmla="*/ 140 h 14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2" h="140">
                  <a:moveTo>
                    <a:pt x="12" y="0"/>
                  </a:moveTo>
                  <a:cubicBezTo>
                    <a:pt x="9" y="22"/>
                    <a:pt x="7" y="40"/>
                    <a:pt x="0" y="60"/>
                  </a:cubicBezTo>
                  <a:cubicBezTo>
                    <a:pt x="1" y="71"/>
                    <a:pt x="1" y="82"/>
                    <a:pt x="4" y="92"/>
                  </a:cubicBezTo>
                  <a:cubicBezTo>
                    <a:pt x="10" y="113"/>
                    <a:pt x="42" y="121"/>
                    <a:pt x="52" y="14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19" name="Freeform 105"/>
            <p:cNvSpPr>
              <a:spLocks/>
            </p:cNvSpPr>
            <p:nvPr/>
          </p:nvSpPr>
          <p:spPr bwMode="auto">
            <a:xfrm>
              <a:off x="3378" y="3562"/>
              <a:ext cx="43" cy="133"/>
            </a:xfrm>
            <a:custGeom>
              <a:avLst/>
              <a:gdLst>
                <a:gd name="T0" fmla="*/ 0 w 36"/>
                <a:gd name="T1" fmla="*/ 96 h 96"/>
                <a:gd name="T2" fmla="*/ 24 w 36"/>
                <a:gd name="T3" fmla="*/ 60 h 96"/>
                <a:gd name="T4" fmla="*/ 32 w 36"/>
                <a:gd name="T5" fmla="*/ 36 h 96"/>
                <a:gd name="T6" fmla="*/ 24 w 36"/>
                <a:gd name="T7" fmla="*/ 0 h 9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6"/>
                <a:gd name="T13" fmla="*/ 0 h 96"/>
                <a:gd name="T14" fmla="*/ 36 w 36"/>
                <a:gd name="T15" fmla="*/ 96 h 9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6" h="96">
                  <a:moveTo>
                    <a:pt x="0" y="96"/>
                  </a:moveTo>
                  <a:cubicBezTo>
                    <a:pt x="5" y="80"/>
                    <a:pt x="17" y="75"/>
                    <a:pt x="24" y="60"/>
                  </a:cubicBezTo>
                  <a:cubicBezTo>
                    <a:pt x="27" y="52"/>
                    <a:pt x="32" y="36"/>
                    <a:pt x="32" y="36"/>
                  </a:cubicBezTo>
                  <a:cubicBezTo>
                    <a:pt x="28" y="2"/>
                    <a:pt x="36" y="12"/>
                    <a:pt x="24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20" name="Freeform 106"/>
            <p:cNvSpPr>
              <a:spLocks/>
            </p:cNvSpPr>
            <p:nvPr/>
          </p:nvSpPr>
          <p:spPr bwMode="auto">
            <a:xfrm>
              <a:off x="3571" y="3601"/>
              <a:ext cx="88" cy="155"/>
            </a:xfrm>
            <a:custGeom>
              <a:avLst/>
              <a:gdLst>
                <a:gd name="T0" fmla="*/ 0 w 76"/>
                <a:gd name="T1" fmla="*/ 112 h 112"/>
                <a:gd name="T2" fmla="*/ 36 w 76"/>
                <a:gd name="T3" fmla="*/ 88 h 112"/>
                <a:gd name="T4" fmla="*/ 64 w 76"/>
                <a:gd name="T5" fmla="*/ 20 h 112"/>
                <a:gd name="T6" fmla="*/ 76 w 76"/>
                <a:gd name="T7" fmla="*/ 0 h 112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76"/>
                <a:gd name="T13" fmla="*/ 0 h 112"/>
                <a:gd name="T14" fmla="*/ 76 w 76"/>
                <a:gd name="T15" fmla="*/ 112 h 11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76" h="112">
                  <a:moveTo>
                    <a:pt x="0" y="112"/>
                  </a:moveTo>
                  <a:cubicBezTo>
                    <a:pt x="12" y="100"/>
                    <a:pt x="20" y="93"/>
                    <a:pt x="36" y="88"/>
                  </a:cubicBezTo>
                  <a:cubicBezTo>
                    <a:pt x="51" y="65"/>
                    <a:pt x="41" y="35"/>
                    <a:pt x="64" y="20"/>
                  </a:cubicBezTo>
                  <a:cubicBezTo>
                    <a:pt x="74" y="6"/>
                    <a:pt x="70" y="12"/>
                    <a:pt x="76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21" name="Freeform 107"/>
            <p:cNvSpPr>
              <a:spLocks/>
            </p:cNvSpPr>
            <p:nvPr/>
          </p:nvSpPr>
          <p:spPr bwMode="auto">
            <a:xfrm>
              <a:off x="3458" y="3723"/>
              <a:ext cx="38" cy="194"/>
            </a:xfrm>
            <a:custGeom>
              <a:avLst/>
              <a:gdLst>
                <a:gd name="T0" fmla="*/ 0 w 32"/>
                <a:gd name="T1" fmla="*/ 140 h 140"/>
                <a:gd name="T2" fmla="*/ 4 w 32"/>
                <a:gd name="T3" fmla="*/ 80 h 140"/>
                <a:gd name="T4" fmla="*/ 8 w 32"/>
                <a:gd name="T5" fmla="*/ 44 h 140"/>
                <a:gd name="T6" fmla="*/ 32 w 32"/>
                <a:gd name="T7" fmla="*/ 28 h 140"/>
                <a:gd name="T8" fmla="*/ 28 w 32"/>
                <a:gd name="T9" fmla="*/ 0 h 1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2"/>
                <a:gd name="T16" fmla="*/ 0 h 140"/>
                <a:gd name="T17" fmla="*/ 32 w 32"/>
                <a:gd name="T18" fmla="*/ 140 h 14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2" h="140">
                  <a:moveTo>
                    <a:pt x="0" y="140"/>
                  </a:moveTo>
                  <a:cubicBezTo>
                    <a:pt x="9" y="112"/>
                    <a:pt x="15" y="113"/>
                    <a:pt x="4" y="80"/>
                  </a:cubicBezTo>
                  <a:cubicBezTo>
                    <a:pt x="5" y="68"/>
                    <a:pt x="2" y="55"/>
                    <a:pt x="8" y="44"/>
                  </a:cubicBezTo>
                  <a:cubicBezTo>
                    <a:pt x="13" y="36"/>
                    <a:pt x="32" y="28"/>
                    <a:pt x="32" y="28"/>
                  </a:cubicBezTo>
                  <a:cubicBezTo>
                    <a:pt x="31" y="19"/>
                    <a:pt x="28" y="0"/>
                    <a:pt x="28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22" name="Freeform 108"/>
            <p:cNvSpPr>
              <a:spLocks/>
            </p:cNvSpPr>
            <p:nvPr/>
          </p:nvSpPr>
          <p:spPr bwMode="auto">
            <a:xfrm>
              <a:off x="2942" y="3989"/>
              <a:ext cx="42" cy="172"/>
            </a:xfrm>
            <a:custGeom>
              <a:avLst/>
              <a:gdLst>
                <a:gd name="T0" fmla="*/ 28 w 36"/>
                <a:gd name="T1" fmla="*/ 124 h 124"/>
                <a:gd name="T2" fmla="*/ 8 w 36"/>
                <a:gd name="T3" fmla="*/ 72 h 124"/>
                <a:gd name="T4" fmla="*/ 0 w 36"/>
                <a:gd name="T5" fmla="*/ 40 h 124"/>
                <a:gd name="T6" fmla="*/ 36 w 36"/>
                <a:gd name="T7" fmla="*/ 0 h 124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6"/>
                <a:gd name="T13" fmla="*/ 0 h 124"/>
                <a:gd name="T14" fmla="*/ 36 w 36"/>
                <a:gd name="T15" fmla="*/ 124 h 124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6" h="124">
                  <a:moveTo>
                    <a:pt x="28" y="124"/>
                  </a:moveTo>
                  <a:cubicBezTo>
                    <a:pt x="15" y="107"/>
                    <a:pt x="14" y="92"/>
                    <a:pt x="8" y="72"/>
                  </a:cubicBezTo>
                  <a:cubicBezTo>
                    <a:pt x="5" y="61"/>
                    <a:pt x="0" y="40"/>
                    <a:pt x="0" y="40"/>
                  </a:cubicBezTo>
                  <a:cubicBezTo>
                    <a:pt x="5" y="18"/>
                    <a:pt x="21" y="15"/>
                    <a:pt x="36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23" name="Freeform 109"/>
            <p:cNvSpPr>
              <a:spLocks/>
            </p:cNvSpPr>
            <p:nvPr/>
          </p:nvSpPr>
          <p:spPr bwMode="auto">
            <a:xfrm>
              <a:off x="2834" y="3845"/>
              <a:ext cx="20" cy="84"/>
            </a:xfrm>
            <a:custGeom>
              <a:avLst/>
              <a:gdLst>
                <a:gd name="T0" fmla="*/ 0 w 16"/>
                <a:gd name="T1" fmla="*/ 60 h 60"/>
                <a:gd name="T2" fmla="*/ 4 w 16"/>
                <a:gd name="T3" fmla="*/ 32 h 60"/>
                <a:gd name="T4" fmla="*/ 12 w 16"/>
                <a:gd name="T5" fmla="*/ 20 h 60"/>
                <a:gd name="T6" fmla="*/ 16 w 16"/>
                <a:gd name="T7" fmla="*/ 0 h 6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6"/>
                <a:gd name="T13" fmla="*/ 0 h 60"/>
                <a:gd name="T14" fmla="*/ 16 w 16"/>
                <a:gd name="T15" fmla="*/ 60 h 6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6" h="60">
                  <a:moveTo>
                    <a:pt x="0" y="60"/>
                  </a:moveTo>
                  <a:cubicBezTo>
                    <a:pt x="1" y="51"/>
                    <a:pt x="1" y="41"/>
                    <a:pt x="4" y="32"/>
                  </a:cubicBezTo>
                  <a:cubicBezTo>
                    <a:pt x="5" y="27"/>
                    <a:pt x="10" y="25"/>
                    <a:pt x="12" y="20"/>
                  </a:cubicBezTo>
                  <a:cubicBezTo>
                    <a:pt x="14" y="14"/>
                    <a:pt x="16" y="0"/>
                    <a:pt x="16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24" name="Freeform 110"/>
            <p:cNvSpPr>
              <a:spLocks/>
            </p:cNvSpPr>
            <p:nvPr/>
          </p:nvSpPr>
          <p:spPr bwMode="auto">
            <a:xfrm>
              <a:off x="2723" y="3785"/>
              <a:ext cx="17" cy="165"/>
            </a:xfrm>
            <a:custGeom>
              <a:avLst/>
              <a:gdLst>
                <a:gd name="T0" fmla="*/ 15 w 15"/>
                <a:gd name="T1" fmla="*/ 120 h 120"/>
                <a:gd name="T2" fmla="*/ 15 w 15"/>
                <a:gd name="T3" fmla="*/ 40 h 120"/>
                <a:gd name="T4" fmla="*/ 3 w 15"/>
                <a:gd name="T5" fmla="*/ 32 h 120"/>
                <a:gd name="T6" fmla="*/ 15 w 15"/>
                <a:gd name="T7" fmla="*/ 0 h 12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5"/>
                <a:gd name="T13" fmla="*/ 0 h 120"/>
                <a:gd name="T14" fmla="*/ 15 w 15"/>
                <a:gd name="T15" fmla="*/ 120 h 12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5" h="120">
                  <a:moveTo>
                    <a:pt x="15" y="120"/>
                  </a:moveTo>
                  <a:cubicBezTo>
                    <a:pt x="5" y="91"/>
                    <a:pt x="5" y="71"/>
                    <a:pt x="15" y="40"/>
                  </a:cubicBezTo>
                  <a:cubicBezTo>
                    <a:pt x="11" y="37"/>
                    <a:pt x="4" y="37"/>
                    <a:pt x="3" y="32"/>
                  </a:cubicBezTo>
                  <a:cubicBezTo>
                    <a:pt x="0" y="21"/>
                    <a:pt x="15" y="0"/>
                    <a:pt x="15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25" name="Freeform 111"/>
            <p:cNvSpPr>
              <a:spLocks/>
            </p:cNvSpPr>
            <p:nvPr/>
          </p:nvSpPr>
          <p:spPr bwMode="auto">
            <a:xfrm>
              <a:off x="3152" y="3639"/>
              <a:ext cx="30" cy="89"/>
            </a:xfrm>
            <a:custGeom>
              <a:avLst/>
              <a:gdLst>
                <a:gd name="T0" fmla="*/ 25 w 25"/>
                <a:gd name="T1" fmla="*/ 65 h 65"/>
                <a:gd name="T2" fmla="*/ 5 w 25"/>
                <a:gd name="T3" fmla="*/ 29 h 65"/>
                <a:gd name="T4" fmla="*/ 13 w 25"/>
                <a:gd name="T5" fmla="*/ 1 h 65"/>
                <a:gd name="T6" fmla="*/ 0 60000 65536"/>
                <a:gd name="T7" fmla="*/ 0 60000 65536"/>
                <a:gd name="T8" fmla="*/ 0 60000 65536"/>
                <a:gd name="T9" fmla="*/ 0 w 25"/>
                <a:gd name="T10" fmla="*/ 0 h 65"/>
                <a:gd name="T11" fmla="*/ 25 w 25"/>
                <a:gd name="T12" fmla="*/ 65 h 6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" h="65">
                  <a:moveTo>
                    <a:pt x="25" y="65"/>
                  </a:moveTo>
                  <a:cubicBezTo>
                    <a:pt x="20" y="50"/>
                    <a:pt x="10" y="44"/>
                    <a:pt x="5" y="29"/>
                  </a:cubicBezTo>
                  <a:cubicBezTo>
                    <a:pt x="9" y="0"/>
                    <a:pt x="0" y="1"/>
                    <a:pt x="13" y="1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26" name="Freeform 112"/>
            <p:cNvSpPr>
              <a:spLocks/>
            </p:cNvSpPr>
            <p:nvPr/>
          </p:nvSpPr>
          <p:spPr bwMode="auto">
            <a:xfrm>
              <a:off x="3698" y="3662"/>
              <a:ext cx="23" cy="100"/>
            </a:xfrm>
            <a:custGeom>
              <a:avLst/>
              <a:gdLst>
                <a:gd name="T0" fmla="*/ 20 w 20"/>
                <a:gd name="T1" fmla="*/ 72 h 72"/>
                <a:gd name="T2" fmla="*/ 0 w 20"/>
                <a:gd name="T3" fmla="*/ 36 h 72"/>
                <a:gd name="T4" fmla="*/ 4 w 20"/>
                <a:gd name="T5" fmla="*/ 20 h 72"/>
                <a:gd name="T6" fmla="*/ 16 w 20"/>
                <a:gd name="T7" fmla="*/ 8 h 72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72"/>
                <a:gd name="T14" fmla="*/ 20 w 20"/>
                <a:gd name="T15" fmla="*/ 72 h 7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72">
                  <a:moveTo>
                    <a:pt x="20" y="72"/>
                  </a:moveTo>
                  <a:cubicBezTo>
                    <a:pt x="15" y="57"/>
                    <a:pt x="5" y="51"/>
                    <a:pt x="0" y="36"/>
                  </a:cubicBezTo>
                  <a:cubicBezTo>
                    <a:pt x="1" y="31"/>
                    <a:pt x="1" y="25"/>
                    <a:pt x="4" y="20"/>
                  </a:cubicBezTo>
                  <a:cubicBezTo>
                    <a:pt x="17" y="0"/>
                    <a:pt x="16" y="20"/>
                    <a:pt x="16" y="8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27" name="Freeform 113"/>
            <p:cNvSpPr>
              <a:spLocks/>
            </p:cNvSpPr>
            <p:nvPr/>
          </p:nvSpPr>
          <p:spPr bwMode="auto">
            <a:xfrm>
              <a:off x="3524" y="3906"/>
              <a:ext cx="89" cy="283"/>
            </a:xfrm>
            <a:custGeom>
              <a:avLst/>
              <a:gdLst>
                <a:gd name="T0" fmla="*/ 0 w 76"/>
                <a:gd name="T1" fmla="*/ 0 h 204"/>
                <a:gd name="T2" fmla="*/ 44 w 76"/>
                <a:gd name="T3" fmla="*/ 24 h 204"/>
                <a:gd name="T4" fmla="*/ 40 w 76"/>
                <a:gd name="T5" fmla="*/ 120 h 204"/>
                <a:gd name="T6" fmla="*/ 60 w 76"/>
                <a:gd name="T7" fmla="*/ 144 h 204"/>
                <a:gd name="T8" fmla="*/ 76 w 76"/>
                <a:gd name="T9" fmla="*/ 204 h 20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6"/>
                <a:gd name="T16" fmla="*/ 0 h 204"/>
                <a:gd name="T17" fmla="*/ 76 w 76"/>
                <a:gd name="T18" fmla="*/ 204 h 20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6" h="204">
                  <a:moveTo>
                    <a:pt x="0" y="0"/>
                  </a:moveTo>
                  <a:cubicBezTo>
                    <a:pt x="22" y="7"/>
                    <a:pt x="33" y="1"/>
                    <a:pt x="44" y="24"/>
                  </a:cubicBezTo>
                  <a:cubicBezTo>
                    <a:pt x="43" y="39"/>
                    <a:pt x="31" y="99"/>
                    <a:pt x="40" y="120"/>
                  </a:cubicBezTo>
                  <a:cubicBezTo>
                    <a:pt x="44" y="130"/>
                    <a:pt x="54" y="135"/>
                    <a:pt x="60" y="144"/>
                  </a:cubicBezTo>
                  <a:cubicBezTo>
                    <a:pt x="64" y="166"/>
                    <a:pt x="76" y="182"/>
                    <a:pt x="76" y="204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28" name="Freeform 114"/>
            <p:cNvSpPr>
              <a:spLocks/>
            </p:cNvSpPr>
            <p:nvPr/>
          </p:nvSpPr>
          <p:spPr bwMode="auto">
            <a:xfrm>
              <a:off x="3730" y="3785"/>
              <a:ext cx="76" cy="332"/>
            </a:xfrm>
            <a:custGeom>
              <a:avLst/>
              <a:gdLst>
                <a:gd name="T0" fmla="*/ 64 w 64"/>
                <a:gd name="T1" fmla="*/ 24 h 240"/>
                <a:gd name="T2" fmla="*/ 56 w 64"/>
                <a:gd name="T3" fmla="*/ 164 h 240"/>
                <a:gd name="T4" fmla="*/ 36 w 64"/>
                <a:gd name="T5" fmla="*/ 232 h 240"/>
                <a:gd name="T6" fmla="*/ 0 w 64"/>
                <a:gd name="T7" fmla="*/ 240 h 24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64"/>
                <a:gd name="T13" fmla="*/ 0 h 240"/>
                <a:gd name="T14" fmla="*/ 64 w 64"/>
                <a:gd name="T15" fmla="*/ 240 h 24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64" h="240">
                  <a:moveTo>
                    <a:pt x="64" y="24"/>
                  </a:moveTo>
                  <a:cubicBezTo>
                    <a:pt x="42" y="90"/>
                    <a:pt x="50" y="0"/>
                    <a:pt x="56" y="164"/>
                  </a:cubicBezTo>
                  <a:cubicBezTo>
                    <a:pt x="55" y="181"/>
                    <a:pt x="63" y="227"/>
                    <a:pt x="36" y="232"/>
                  </a:cubicBezTo>
                  <a:cubicBezTo>
                    <a:pt x="0" y="239"/>
                    <a:pt x="12" y="228"/>
                    <a:pt x="0" y="24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29" name="Freeform 115"/>
            <p:cNvSpPr>
              <a:spLocks/>
            </p:cNvSpPr>
            <p:nvPr/>
          </p:nvSpPr>
          <p:spPr bwMode="auto">
            <a:xfrm>
              <a:off x="2459" y="3806"/>
              <a:ext cx="89" cy="111"/>
            </a:xfrm>
            <a:custGeom>
              <a:avLst/>
              <a:gdLst>
                <a:gd name="T0" fmla="*/ 0 w 76"/>
                <a:gd name="T1" fmla="*/ 48 h 80"/>
                <a:gd name="T2" fmla="*/ 32 w 76"/>
                <a:gd name="T3" fmla="*/ 0 h 80"/>
                <a:gd name="T4" fmla="*/ 68 w 76"/>
                <a:gd name="T5" fmla="*/ 8 h 80"/>
                <a:gd name="T6" fmla="*/ 48 w 76"/>
                <a:gd name="T7" fmla="*/ 60 h 80"/>
                <a:gd name="T8" fmla="*/ 36 w 76"/>
                <a:gd name="T9" fmla="*/ 68 h 80"/>
                <a:gd name="T10" fmla="*/ 28 w 76"/>
                <a:gd name="T11" fmla="*/ 80 h 80"/>
                <a:gd name="T12" fmla="*/ 20 w 76"/>
                <a:gd name="T13" fmla="*/ 68 h 80"/>
                <a:gd name="T14" fmla="*/ 8 w 76"/>
                <a:gd name="T15" fmla="*/ 64 h 80"/>
                <a:gd name="T16" fmla="*/ 0 w 76"/>
                <a:gd name="T17" fmla="*/ 48 h 8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76"/>
                <a:gd name="T28" fmla="*/ 0 h 80"/>
                <a:gd name="T29" fmla="*/ 76 w 76"/>
                <a:gd name="T30" fmla="*/ 80 h 8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76" h="80">
                  <a:moveTo>
                    <a:pt x="0" y="48"/>
                  </a:moveTo>
                  <a:cubicBezTo>
                    <a:pt x="5" y="20"/>
                    <a:pt x="4" y="9"/>
                    <a:pt x="32" y="0"/>
                  </a:cubicBezTo>
                  <a:cubicBezTo>
                    <a:pt x="45" y="2"/>
                    <a:pt x="68" y="5"/>
                    <a:pt x="68" y="8"/>
                  </a:cubicBezTo>
                  <a:cubicBezTo>
                    <a:pt x="76" y="58"/>
                    <a:pt x="75" y="53"/>
                    <a:pt x="48" y="60"/>
                  </a:cubicBezTo>
                  <a:cubicBezTo>
                    <a:pt x="44" y="63"/>
                    <a:pt x="39" y="65"/>
                    <a:pt x="36" y="68"/>
                  </a:cubicBezTo>
                  <a:cubicBezTo>
                    <a:pt x="33" y="71"/>
                    <a:pt x="33" y="80"/>
                    <a:pt x="28" y="80"/>
                  </a:cubicBezTo>
                  <a:cubicBezTo>
                    <a:pt x="23" y="80"/>
                    <a:pt x="24" y="71"/>
                    <a:pt x="20" y="68"/>
                  </a:cubicBezTo>
                  <a:cubicBezTo>
                    <a:pt x="17" y="65"/>
                    <a:pt x="12" y="65"/>
                    <a:pt x="8" y="64"/>
                  </a:cubicBezTo>
                  <a:cubicBezTo>
                    <a:pt x="3" y="50"/>
                    <a:pt x="7" y="55"/>
                    <a:pt x="0" y="48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30" name="Freeform 116"/>
            <p:cNvSpPr>
              <a:spLocks/>
            </p:cNvSpPr>
            <p:nvPr/>
          </p:nvSpPr>
          <p:spPr bwMode="auto">
            <a:xfrm>
              <a:off x="4092" y="3607"/>
              <a:ext cx="88" cy="111"/>
            </a:xfrm>
            <a:custGeom>
              <a:avLst/>
              <a:gdLst>
                <a:gd name="T0" fmla="*/ 0 w 76"/>
                <a:gd name="T1" fmla="*/ 48 h 80"/>
                <a:gd name="T2" fmla="*/ 32 w 76"/>
                <a:gd name="T3" fmla="*/ 0 h 80"/>
                <a:gd name="T4" fmla="*/ 68 w 76"/>
                <a:gd name="T5" fmla="*/ 8 h 80"/>
                <a:gd name="T6" fmla="*/ 48 w 76"/>
                <a:gd name="T7" fmla="*/ 60 h 80"/>
                <a:gd name="T8" fmla="*/ 36 w 76"/>
                <a:gd name="T9" fmla="*/ 68 h 80"/>
                <a:gd name="T10" fmla="*/ 28 w 76"/>
                <a:gd name="T11" fmla="*/ 80 h 80"/>
                <a:gd name="T12" fmla="*/ 20 w 76"/>
                <a:gd name="T13" fmla="*/ 68 h 80"/>
                <a:gd name="T14" fmla="*/ 8 w 76"/>
                <a:gd name="T15" fmla="*/ 64 h 80"/>
                <a:gd name="T16" fmla="*/ 0 w 76"/>
                <a:gd name="T17" fmla="*/ 48 h 8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76"/>
                <a:gd name="T28" fmla="*/ 0 h 80"/>
                <a:gd name="T29" fmla="*/ 76 w 76"/>
                <a:gd name="T30" fmla="*/ 80 h 8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76" h="80">
                  <a:moveTo>
                    <a:pt x="0" y="48"/>
                  </a:moveTo>
                  <a:cubicBezTo>
                    <a:pt x="5" y="20"/>
                    <a:pt x="4" y="9"/>
                    <a:pt x="32" y="0"/>
                  </a:cubicBezTo>
                  <a:cubicBezTo>
                    <a:pt x="45" y="2"/>
                    <a:pt x="68" y="5"/>
                    <a:pt x="68" y="8"/>
                  </a:cubicBezTo>
                  <a:cubicBezTo>
                    <a:pt x="76" y="58"/>
                    <a:pt x="75" y="53"/>
                    <a:pt x="48" y="60"/>
                  </a:cubicBezTo>
                  <a:cubicBezTo>
                    <a:pt x="44" y="63"/>
                    <a:pt x="39" y="65"/>
                    <a:pt x="36" y="68"/>
                  </a:cubicBezTo>
                  <a:cubicBezTo>
                    <a:pt x="33" y="71"/>
                    <a:pt x="33" y="80"/>
                    <a:pt x="28" y="80"/>
                  </a:cubicBezTo>
                  <a:cubicBezTo>
                    <a:pt x="23" y="80"/>
                    <a:pt x="24" y="71"/>
                    <a:pt x="20" y="68"/>
                  </a:cubicBezTo>
                  <a:cubicBezTo>
                    <a:pt x="17" y="65"/>
                    <a:pt x="12" y="65"/>
                    <a:pt x="8" y="64"/>
                  </a:cubicBezTo>
                  <a:cubicBezTo>
                    <a:pt x="3" y="50"/>
                    <a:pt x="7" y="55"/>
                    <a:pt x="0" y="48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31" name="AutoShape 117"/>
            <p:cNvSpPr>
              <a:spLocks noChangeArrowheads="1"/>
            </p:cNvSpPr>
            <p:nvPr/>
          </p:nvSpPr>
          <p:spPr bwMode="auto">
            <a:xfrm>
              <a:off x="2318" y="3917"/>
              <a:ext cx="169" cy="104"/>
            </a:xfrm>
            <a:prstGeom prst="pentagon">
              <a:avLst/>
            </a:prstGeom>
            <a:solidFill>
              <a:srgbClr val="FFCC99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endParaRPr lang="ru-RU" sz="2300" dirty="0">
                <a:solidFill>
                  <a:schemeClr val="bg2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3" name="Group 118"/>
            <p:cNvGrpSpPr>
              <a:grpSpLocks/>
            </p:cNvGrpSpPr>
            <p:nvPr/>
          </p:nvGrpSpPr>
          <p:grpSpPr bwMode="auto">
            <a:xfrm>
              <a:off x="2684" y="3940"/>
              <a:ext cx="170" cy="133"/>
              <a:chOff x="1344" y="948"/>
              <a:chExt cx="963" cy="972"/>
            </a:xfrm>
          </p:grpSpPr>
          <p:sp>
            <p:nvSpPr>
              <p:cNvPr id="315" name="AutoShape 119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316" name="Freeform 120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4" name="Group 121"/>
            <p:cNvGrpSpPr>
              <a:grpSpLocks/>
            </p:cNvGrpSpPr>
            <p:nvPr/>
          </p:nvGrpSpPr>
          <p:grpSpPr bwMode="auto">
            <a:xfrm>
              <a:off x="3021" y="3981"/>
              <a:ext cx="123" cy="133"/>
              <a:chOff x="1344" y="948"/>
              <a:chExt cx="963" cy="972"/>
            </a:xfrm>
          </p:grpSpPr>
          <p:sp>
            <p:nvSpPr>
              <p:cNvPr id="313" name="AutoShape 122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314" name="Freeform 123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6" name="Group 124"/>
            <p:cNvGrpSpPr>
              <a:grpSpLocks/>
            </p:cNvGrpSpPr>
            <p:nvPr/>
          </p:nvGrpSpPr>
          <p:grpSpPr bwMode="auto">
            <a:xfrm>
              <a:off x="2009" y="4006"/>
              <a:ext cx="123" cy="77"/>
              <a:chOff x="1344" y="948"/>
              <a:chExt cx="963" cy="972"/>
            </a:xfrm>
          </p:grpSpPr>
          <p:sp>
            <p:nvSpPr>
              <p:cNvPr id="311" name="AutoShape 125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312" name="Freeform 126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7" name="Group 127"/>
            <p:cNvGrpSpPr>
              <a:grpSpLocks/>
            </p:cNvGrpSpPr>
            <p:nvPr/>
          </p:nvGrpSpPr>
          <p:grpSpPr bwMode="auto">
            <a:xfrm>
              <a:off x="2234" y="4006"/>
              <a:ext cx="84" cy="105"/>
              <a:chOff x="1344" y="948"/>
              <a:chExt cx="963" cy="972"/>
            </a:xfrm>
          </p:grpSpPr>
          <p:sp>
            <p:nvSpPr>
              <p:cNvPr id="309" name="AutoShape 128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310" name="Freeform 129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8" name="Group 130"/>
            <p:cNvGrpSpPr>
              <a:grpSpLocks/>
            </p:cNvGrpSpPr>
            <p:nvPr/>
          </p:nvGrpSpPr>
          <p:grpSpPr bwMode="auto">
            <a:xfrm rot="6558444">
              <a:off x="3138" y="3451"/>
              <a:ext cx="200" cy="112"/>
              <a:chOff x="1344" y="948"/>
              <a:chExt cx="963" cy="972"/>
            </a:xfrm>
          </p:grpSpPr>
          <p:sp>
            <p:nvSpPr>
              <p:cNvPr id="307" name="AutoShape 131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308" name="Freeform 132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9" name="Group 133"/>
            <p:cNvGrpSpPr>
              <a:grpSpLocks/>
            </p:cNvGrpSpPr>
            <p:nvPr/>
          </p:nvGrpSpPr>
          <p:grpSpPr bwMode="auto">
            <a:xfrm rot="6558444">
              <a:off x="3280" y="3536"/>
              <a:ext cx="185" cy="121"/>
              <a:chOff x="1344" y="948"/>
              <a:chExt cx="963" cy="972"/>
            </a:xfrm>
          </p:grpSpPr>
          <p:sp>
            <p:nvSpPr>
              <p:cNvPr id="305" name="AutoShape 134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306" name="Freeform 135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0" name="Group 136"/>
            <p:cNvGrpSpPr>
              <a:grpSpLocks/>
            </p:cNvGrpSpPr>
            <p:nvPr/>
          </p:nvGrpSpPr>
          <p:grpSpPr bwMode="auto">
            <a:xfrm rot="7074528">
              <a:off x="2950" y="3856"/>
              <a:ext cx="199" cy="71"/>
              <a:chOff x="1344" y="948"/>
              <a:chExt cx="963" cy="972"/>
            </a:xfrm>
          </p:grpSpPr>
          <p:sp>
            <p:nvSpPr>
              <p:cNvPr id="303" name="AutoShape 137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304" name="Freeform 138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1" name="Group 139"/>
            <p:cNvGrpSpPr>
              <a:grpSpLocks/>
            </p:cNvGrpSpPr>
            <p:nvPr/>
          </p:nvGrpSpPr>
          <p:grpSpPr bwMode="auto">
            <a:xfrm rot="-8658723">
              <a:off x="3349" y="3780"/>
              <a:ext cx="112" cy="66"/>
              <a:chOff x="1344" y="948"/>
              <a:chExt cx="963" cy="972"/>
            </a:xfrm>
          </p:grpSpPr>
          <p:sp>
            <p:nvSpPr>
              <p:cNvPr id="301" name="AutoShape 140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302" name="Freeform 141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2" name="Group 142"/>
            <p:cNvGrpSpPr>
              <a:grpSpLocks/>
            </p:cNvGrpSpPr>
            <p:nvPr/>
          </p:nvGrpSpPr>
          <p:grpSpPr bwMode="auto">
            <a:xfrm rot="1855931">
              <a:off x="1791" y="3957"/>
              <a:ext cx="97" cy="79"/>
              <a:chOff x="1344" y="948"/>
              <a:chExt cx="963" cy="972"/>
            </a:xfrm>
          </p:grpSpPr>
          <p:sp>
            <p:nvSpPr>
              <p:cNvPr id="299" name="AutoShape 143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300" name="Freeform 144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sp>
          <p:nvSpPr>
            <p:cNvPr id="141" name="Freeform 145"/>
            <p:cNvSpPr>
              <a:spLocks/>
            </p:cNvSpPr>
            <p:nvPr/>
          </p:nvSpPr>
          <p:spPr bwMode="auto">
            <a:xfrm>
              <a:off x="2323" y="3823"/>
              <a:ext cx="80" cy="77"/>
            </a:xfrm>
            <a:custGeom>
              <a:avLst/>
              <a:gdLst>
                <a:gd name="T0" fmla="*/ 0 w 68"/>
                <a:gd name="T1" fmla="*/ 12 h 56"/>
                <a:gd name="T2" fmla="*/ 32 w 68"/>
                <a:gd name="T3" fmla="*/ 4 h 56"/>
                <a:gd name="T4" fmla="*/ 48 w 68"/>
                <a:gd name="T5" fmla="*/ 0 h 56"/>
                <a:gd name="T6" fmla="*/ 60 w 68"/>
                <a:gd name="T7" fmla="*/ 8 h 56"/>
                <a:gd name="T8" fmla="*/ 68 w 68"/>
                <a:gd name="T9" fmla="*/ 32 h 56"/>
                <a:gd name="T10" fmla="*/ 36 w 68"/>
                <a:gd name="T11" fmla="*/ 56 h 56"/>
                <a:gd name="T12" fmla="*/ 0 w 68"/>
                <a:gd name="T13" fmla="*/ 12 h 5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68"/>
                <a:gd name="T22" fmla="*/ 0 h 56"/>
                <a:gd name="T23" fmla="*/ 68 w 68"/>
                <a:gd name="T24" fmla="*/ 56 h 5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68" h="56">
                  <a:moveTo>
                    <a:pt x="0" y="12"/>
                  </a:moveTo>
                  <a:cubicBezTo>
                    <a:pt x="11" y="9"/>
                    <a:pt x="21" y="7"/>
                    <a:pt x="32" y="4"/>
                  </a:cubicBezTo>
                  <a:cubicBezTo>
                    <a:pt x="37" y="3"/>
                    <a:pt x="48" y="0"/>
                    <a:pt x="48" y="0"/>
                  </a:cubicBezTo>
                  <a:cubicBezTo>
                    <a:pt x="52" y="3"/>
                    <a:pt x="57" y="4"/>
                    <a:pt x="60" y="8"/>
                  </a:cubicBezTo>
                  <a:cubicBezTo>
                    <a:pt x="64" y="15"/>
                    <a:pt x="68" y="32"/>
                    <a:pt x="68" y="32"/>
                  </a:cubicBezTo>
                  <a:cubicBezTo>
                    <a:pt x="62" y="49"/>
                    <a:pt x="52" y="51"/>
                    <a:pt x="36" y="56"/>
                  </a:cubicBezTo>
                  <a:cubicBezTo>
                    <a:pt x="4" y="34"/>
                    <a:pt x="16" y="49"/>
                    <a:pt x="0" y="12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42" name="Freeform 146"/>
            <p:cNvSpPr>
              <a:spLocks/>
            </p:cNvSpPr>
            <p:nvPr/>
          </p:nvSpPr>
          <p:spPr bwMode="auto">
            <a:xfrm>
              <a:off x="2350" y="3739"/>
              <a:ext cx="118" cy="117"/>
            </a:xfrm>
            <a:custGeom>
              <a:avLst/>
              <a:gdLst>
                <a:gd name="T0" fmla="*/ 48 w 100"/>
                <a:gd name="T1" fmla="*/ 9 h 85"/>
                <a:gd name="T2" fmla="*/ 92 w 100"/>
                <a:gd name="T3" fmla="*/ 9 h 85"/>
                <a:gd name="T4" fmla="*/ 100 w 100"/>
                <a:gd name="T5" fmla="*/ 33 h 85"/>
                <a:gd name="T6" fmla="*/ 40 w 100"/>
                <a:gd name="T7" fmla="*/ 53 h 85"/>
                <a:gd name="T8" fmla="*/ 56 w 100"/>
                <a:gd name="T9" fmla="*/ 9 h 85"/>
                <a:gd name="T10" fmla="*/ 48 w 100"/>
                <a:gd name="T11" fmla="*/ 9 h 8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00"/>
                <a:gd name="T19" fmla="*/ 0 h 85"/>
                <a:gd name="T20" fmla="*/ 100 w 100"/>
                <a:gd name="T21" fmla="*/ 85 h 85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00" h="85">
                  <a:moveTo>
                    <a:pt x="48" y="9"/>
                  </a:moveTo>
                  <a:cubicBezTo>
                    <a:pt x="59" y="7"/>
                    <a:pt x="82" y="0"/>
                    <a:pt x="92" y="9"/>
                  </a:cubicBezTo>
                  <a:cubicBezTo>
                    <a:pt x="98" y="15"/>
                    <a:pt x="100" y="33"/>
                    <a:pt x="100" y="33"/>
                  </a:cubicBezTo>
                  <a:cubicBezTo>
                    <a:pt x="94" y="56"/>
                    <a:pt x="92" y="85"/>
                    <a:pt x="40" y="53"/>
                  </a:cubicBezTo>
                  <a:cubicBezTo>
                    <a:pt x="0" y="28"/>
                    <a:pt x="52" y="17"/>
                    <a:pt x="56" y="9"/>
                  </a:cubicBezTo>
                  <a:cubicBezTo>
                    <a:pt x="57" y="7"/>
                    <a:pt x="51" y="9"/>
                    <a:pt x="48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43" name="Freeform 147"/>
            <p:cNvSpPr>
              <a:spLocks/>
            </p:cNvSpPr>
            <p:nvPr/>
          </p:nvSpPr>
          <p:spPr bwMode="auto">
            <a:xfrm>
              <a:off x="2165" y="3862"/>
              <a:ext cx="147" cy="136"/>
            </a:xfrm>
            <a:custGeom>
              <a:avLst/>
              <a:gdLst>
                <a:gd name="T0" fmla="*/ 31 w 126"/>
                <a:gd name="T1" fmla="*/ 20 h 98"/>
                <a:gd name="T2" fmla="*/ 111 w 126"/>
                <a:gd name="T3" fmla="*/ 20 h 98"/>
                <a:gd name="T4" fmla="*/ 115 w 126"/>
                <a:gd name="T5" fmla="*/ 60 h 98"/>
                <a:gd name="T6" fmla="*/ 103 w 126"/>
                <a:gd name="T7" fmla="*/ 64 h 98"/>
                <a:gd name="T8" fmla="*/ 55 w 126"/>
                <a:gd name="T9" fmla="*/ 76 h 98"/>
                <a:gd name="T10" fmla="*/ 15 w 126"/>
                <a:gd name="T11" fmla="*/ 80 h 98"/>
                <a:gd name="T12" fmla="*/ 3 w 126"/>
                <a:gd name="T13" fmla="*/ 56 h 98"/>
                <a:gd name="T14" fmla="*/ 31 w 126"/>
                <a:gd name="T15" fmla="*/ 20 h 9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26"/>
                <a:gd name="T25" fmla="*/ 0 h 98"/>
                <a:gd name="T26" fmla="*/ 126 w 126"/>
                <a:gd name="T27" fmla="*/ 98 h 9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26" h="98">
                  <a:moveTo>
                    <a:pt x="31" y="20"/>
                  </a:moveTo>
                  <a:cubicBezTo>
                    <a:pt x="61" y="0"/>
                    <a:pt x="83" y="1"/>
                    <a:pt x="111" y="20"/>
                  </a:cubicBezTo>
                  <a:cubicBezTo>
                    <a:pt x="121" y="35"/>
                    <a:pt x="126" y="37"/>
                    <a:pt x="115" y="60"/>
                  </a:cubicBezTo>
                  <a:cubicBezTo>
                    <a:pt x="113" y="64"/>
                    <a:pt x="107" y="63"/>
                    <a:pt x="103" y="64"/>
                  </a:cubicBezTo>
                  <a:cubicBezTo>
                    <a:pt x="87" y="68"/>
                    <a:pt x="55" y="76"/>
                    <a:pt x="55" y="76"/>
                  </a:cubicBezTo>
                  <a:cubicBezTo>
                    <a:pt x="36" y="90"/>
                    <a:pt x="33" y="98"/>
                    <a:pt x="15" y="80"/>
                  </a:cubicBezTo>
                  <a:cubicBezTo>
                    <a:pt x="12" y="72"/>
                    <a:pt x="4" y="65"/>
                    <a:pt x="3" y="56"/>
                  </a:cubicBezTo>
                  <a:cubicBezTo>
                    <a:pt x="0" y="39"/>
                    <a:pt x="22" y="29"/>
                    <a:pt x="31" y="20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44" name="Freeform 148"/>
            <p:cNvSpPr>
              <a:spLocks/>
            </p:cNvSpPr>
            <p:nvPr/>
          </p:nvSpPr>
          <p:spPr bwMode="auto">
            <a:xfrm>
              <a:off x="1727" y="3873"/>
              <a:ext cx="64" cy="72"/>
            </a:xfrm>
            <a:custGeom>
              <a:avLst/>
              <a:gdLst>
                <a:gd name="T0" fmla="*/ 0 w 55"/>
                <a:gd name="T1" fmla="*/ 20 h 52"/>
                <a:gd name="T2" fmla="*/ 36 w 55"/>
                <a:gd name="T3" fmla="*/ 0 h 52"/>
                <a:gd name="T4" fmla="*/ 40 w 55"/>
                <a:gd name="T5" fmla="*/ 48 h 52"/>
                <a:gd name="T6" fmla="*/ 28 w 55"/>
                <a:gd name="T7" fmla="*/ 40 h 52"/>
                <a:gd name="T8" fmla="*/ 0 w 55"/>
                <a:gd name="T9" fmla="*/ 20 h 5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5"/>
                <a:gd name="T16" fmla="*/ 0 h 52"/>
                <a:gd name="T17" fmla="*/ 55 w 55"/>
                <a:gd name="T18" fmla="*/ 52 h 5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5" h="52">
                  <a:moveTo>
                    <a:pt x="0" y="20"/>
                  </a:moveTo>
                  <a:cubicBezTo>
                    <a:pt x="13" y="16"/>
                    <a:pt x="36" y="0"/>
                    <a:pt x="36" y="0"/>
                  </a:cubicBezTo>
                  <a:cubicBezTo>
                    <a:pt x="47" y="16"/>
                    <a:pt x="55" y="22"/>
                    <a:pt x="40" y="48"/>
                  </a:cubicBezTo>
                  <a:cubicBezTo>
                    <a:pt x="38" y="52"/>
                    <a:pt x="32" y="43"/>
                    <a:pt x="28" y="40"/>
                  </a:cubicBezTo>
                  <a:cubicBezTo>
                    <a:pt x="19" y="32"/>
                    <a:pt x="8" y="28"/>
                    <a:pt x="0" y="20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45" name="Freeform 149"/>
            <p:cNvSpPr>
              <a:spLocks/>
            </p:cNvSpPr>
            <p:nvPr/>
          </p:nvSpPr>
          <p:spPr bwMode="auto">
            <a:xfrm>
              <a:off x="2122" y="3966"/>
              <a:ext cx="33" cy="51"/>
            </a:xfrm>
            <a:custGeom>
              <a:avLst/>
              <a:gdLst>
                <a:gd name="T0" fmla="*/ 0 w 28"/>
                <a:gd name="T1" fmla="*/ 6 h 37"/>
                <a:gd name="T2" fmla="*/ 28 w 28"/>
                <a:gd name="T3" fmla="*/ 18 h 37"/>
                <a:gd name="T4" fmla="*/ 24 w 28"/>
                <a:gd name="T5" fmla="*/ 30 h 37"/>
                <a:gd name="T6" fmla="*/ 0 w 28"/>
                <a:gd name="T7" fmla="*/ 6 h 3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8"/>
                <a:gd name="T13" fmla="*/ 0 h 37"/>
                <a:gd name="T14" fmla="*/ 28 w 28"/>
                <a:gd name="T15" fmla="*/ 37 h 3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8" h="37">
                  <a:moveTo>
                    <a:pt x="0" y="6"/>
                  </a:moveTo>
                  <a:cubicBezTo>
                    <a:pt x="17" y="0"/>
                    <a:pt x="22" y="1"/>
                    <a:pt x="28" y="18"/>
                  </a:cubicBezTo>
                  <a:cubicBezTo>
                    <a:pt x="27" y="22"/>
                    <a:pt x="28" y="28"/>
                    <a:pt x="24" y="30"/>
                  </a:cubicBezTo>
                  <a:cubicBezTo>
                    <a:pt x="6" y="37"/>
                    <a:pt x="5" y="15"/>
                    <a:pt x="0" y="6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46" name="Freeform 150"/>
            <p:cNvSpPr>
              <a:spLocks/>
            </p:cNvSpPr>
            <p:nvPr/>
          </p:nvSpPr>
          <p:spPr bwMode="auto">
            <a:xfrm>
              <a:off x="1840" y="3873"/>
              <a:ext cx="90" cy="87"/>
            </a:xfrm>
            <a:custGeom>
              <a:avLst/>
              <a:gdLst>
                <a:gd name="T0" fmla="*/ 4 w 78"/>
                <a:gd name="T1" fmla="*/ 14 h 63"/>
                <a:gd name="T2" fmla="*/ 68 w 78"/>
                <a:gd name="T3" fmla="*/ 6 h 63"/>
                <a:gd name="T4" fmla="*/ 16 w 78"/>
                <a:gd name="T5" fmla="*/ 38 h 63"/>
                <a:gd name="T6" fmla="*/ 0 w 78"/>
                <a:gd name="T7" fmla="*/ 26 h 63"/>
                <a:gd name="T8" fmla="*/ 4 w 78"/>
                <a:gd name="T9" fmla="*/ 14 h 6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8"/>
                <a:gd name="T16" fmla="*/ 0 h 63"/>
                <a:gd name="T17" fmla="*/ 78 w 78"/>
                <a:gd name="T18" fmla="*/ 63 h 6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8" h="63">
                  <a:moveTo>
                    <a:pt x="4" y="14"/>
                  </a:moveTo>
                  <a:cubicBezTo>
                    <a:pt x="32" y="0"/>
                    <a:pt x="33" y="2"/>
                    <a:pt x="68" y="6"/>
                  </a:cubicBezTo>
                  <a:cubicBezTo>
                    <a:pt x="78" y="37"/>
                    <a:pt x="35" y="36"/>
                    <a:pt x="16" y="38"/>
                  </a:cubicBezTo>
                  <a:cubicBezTo>
                    <a:pt x="8" y="63"/>
                    <a:pt x="4" y="38"/>
                    <a:pt x="0" y="26"/>
                  </a:cubicBezTo>
                  <a:cubicBezTo>
                    <a:pt x="14" y="16"/>
                    <a:pt x="16" y="20"/>
                    <a:pt x="4" y="14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47" name="Freeform 151"/>
            <p:cNvSpPr>
              <a:spLocks/>
            </p:cNvSpPr>
            <p:nvPr/>
          </p:nvSpPr>
          <p:spPr bwMode="auto">
            <a:xfrm>
              <a:off x="1671" y="3873"/>
              <a:ext cx="45" cy="56"/>
            </a:xfrm>
            <a:custGeom>
              <a:avLst/>
              <a:gdLst>
                <a:gd name="T0" fmla="*/ 0 w 39"/>
                <a:gd name="T1" fmla="*/ 13 h 41"/>
                <a:gd name="T2" fmla="*/ 8 w 39"/>
                <a:gd name="T3" fmla="*/ 41 h 41"/>
                <a:gd name="T4" fmla="*/ 0 w 39"/>
                <a:gd name="T5" fmla="*/ 13 h 41"/>
                <a:gd name="T6" fmla="*/ 0 60000 65536"/>
                <a:gd name="T7" fmla="*/ 0 60000 65536"/>
                <a:gd name="T8" fmla="*/ 0 60000 65536"/>
                <a:gd name="T9" fmla="*/ 0 w 39"/>
                <a:gd name="T10" fmla="*/ 0 h 41"/>
                <a:gd name="T11" fmla="*/ 39 w 39"/>
                <a:gd name="T12" fmla="*/ 41 h 4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9" h="41">
                  <a:moveTo>
                    <a:pt x="0" y="13"/>
                  </a:moveTo>
                  <a:cubicBezTo>
                    <a:pt x="38" y="0"/>
                    <a:pt x="39" y="31"/>
                    <a:pt x="8" y="41"/>
                  </a:cubicBezTo>
                  <a:cubicBezTo>
                    <a:pt x="2" y="24"/>
                    <a:pt x="5" y="33"/>
                    <a:pt x="0" y="13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48" name="Freeform 152"/>
            <p:cNvSpPr>
              <a:spLocks/>
            </p:cNvSpPr>
            <p:nvPr/>
          </p:nvSpPr>
          <p:spPr bwMode="auto">
            <a:xfrm>
              <a:off x="2121" y="4006"/>
              <a:ext cx="99" cy="77"/>
            </a:xfrm>
            <a:custGeom>
              <a:avLst/>
              <a:gdLst>
                <a:gd name="T0" fmla="*/ 14 w 84"/>
                <a:gd name="T1" fmla="*/ 20 h 56"/>
                <a:gd name="T2" fmla="*/ 50 w 84"/>
                <a:gd name="T3" fmla="*/ 0 h 56"/>
                <a:gd name="T4" fmla="*/ 62 w 84"/>
                <a:gd name="T5" fmla="*/ 52 h 56"/>
                <a:gd name="T6" fmla="*/ 18 w 84"/>
                <a:gd name="T7" fmla="*/ 48 h 56"/>
                <a:gd name="T8" fmla="*/ 14 w 84"/>
                <a:gd name="T9" fmla="*/ 20 h 5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4"/>
                <a:gd name="T16" fmla="*/ 0 h 56"/>
                <a:gd name="T17" fmla="*/ 84 w 84"/>
                <a:gd name="T18" fmla="*/ 56 h 5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4" h="56">
                  <a:moveTo>
                    <a:pt x="14" y="20"/>
                  </a:moveTo>
                  <a:cubicBezTo>
                    <a:pt x="42" y="2"/>
                    <a:pt x="29" y="7"/>
                    <a:pt x="50" y="0"/>
                  </a:cubicBezTo>
                  <a:cubicBezTo>
                    <a:pt x="84" y="7"/>
                    <a:pt x="80" y="25"/>
                    <a:pt x="62" y="52"/>
                  </a:cubicBezTo>
                  <a:cubicBezTo>
                    <a:pt x="47" y="51"/>
                    <a:pt x="31" y="56"/>
                    <a:pt x="18" y="48"/>
                  </a:cubicBezTo>
                  <a:cubicBezTo>
                    <a:pt x="0" y="37"/>
                    <a:pt x="50" y="8"/>
                    <a:pt x="14" y="20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49" name="Freeform 153"/>
            <p:cNvSpPr>
              <a:spLocks/>
            </p:cNvSpPr>
            <p:nvPr/>
          </p:nvSpPr>
          <p:spPr bwMode="auto">
            <a:xfrm>
              <a:off x="2065" y="3873"/>
              <a:ext cx="105" cy="97"/>
            </a:xfrm>
            <a:custGeom>
              <a:avLst/>
              <a:gdLst>
                <a:gd name="T0" fmla="*/ 20 w 90"/>
                <a:gd name="T1" fmla="*/ 13 h 70"/>
                <a:gd name="T2" fmla="*/ 84 w 90"/>
                <a:gd name="T3" fmla="*/ 5 h 70"/>
                <a:gd name="T4" fmla="*/ 68 w 90"/>
                <a:gd name="T5" fmla="*/ 33 h 70"/>
                <a:gd name="T6" fmla="*/ 64 w 90"/>
                <a:gd name="T7" fmla="*/ 53 h 70"/>
                <a:gd name="T8" fmla="*/ 0 w 90"/>
                <a:gd name="T9" fmla="*/ 37 h 70"/>
                <a:gd name="T10" fmla="*/ 20 w 90"/>
                <a:gd name="T11" fmla="*/ 13 h 7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90"/>
                <a:gd name="T19" fmla="*/ 0 h 70"/>
                <a:gd name="T20" fmla="*/ 90 w 90"/>
                <a:gd name="T21" fmla="*/ 70 h 7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90" h="70">
                  <a:moveTo>
                    <a:pt x="20" y="13"/>
                  </a:moveTo>
                  <a:cubicBezTo>
                    <a:pt x="52" y="5"/>
                    <a:pt x="43" y="0"/>
                    <a:pt x="84" y="5"/>
                  </a:cubicBezTo>
                  <a:cubicBezTo>
                    <a:pt x="90" y="22"/>
                    <a:pt x="85" y="27"/>
                    <a:pt x="68" y="33"/>
                  </a:cubicBezTo>
                  <a:cubicBezTo>
                    <a:pt x="67" y="40"/>
                    <a:pt x="68" y="48"/>
                    <a:pt x="64" y="53"/>
                  </a:cubicBezTo>
                  <a:cubicBezTo>
                    <a:pt x="50" y="70"/>
                    <a:pt x="15" y="42"/>
                    <a:pt x="0" y="37"/>
                  </a:cubicBezTo>
                  <a:cubicBezTo>
                    <a:pt x="17" y="12"/>
                    <a:pt x="6" y="13"/>
                    <a:pt x="20" y="13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grpSp>
          <p:nvGrpSpPr>
            <p:cNvPr id="13" name="Group 154"/>
            <p:cNvGrpSpPr>
              <a:grpSpLocks/>
            </p:cNvGrpSpPr>
            <p:nvPr/>
          </p:nvGrpSpPr>
          <p:grpSpPr bwMode="auto">
            <a:xfrm rot="-8658723">
              <a:off x="2459" y="3940"/>
              <a:ext cx="169" cy="133"/>
              <a:chOff x="1344" y="948"/>
              <a:chExt cx="963" cy="972"/>
            </a:xfrm>
          </p:grpSpPr>
          <p:sp>
            <p:nvSpPr>
              <p:cNvPr id="297" name="AutoShape 155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98" name="Freeform 156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4" name="Group 157"/>
            <p:cNvGrpSpPr>
              <a:grpSpLocks/>
            </p:cNvGrpSpPr>
            <p:nvPr/>
          </p:nvGrpSpPr>
          <p:grpSpPr bwMode="auto">
            <a:xfrm rot="-8658723">
              <a:off x="3190" y="3873"/>
              <a:ext cx="169" cy="133"/>
              <a:chOff x="1344" y="948"/>
              <a:chExt cx="963" cy="972"/>
            </a:xfrm>
          </p:grpSpPr>
          <p:sp>
            <p:nvSpPr>
              <p:cNvPr id="295" name="AutoShape 158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96" name="Freeform 159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5" name="Group 160"/>
            <p:cNvGrpSpPr>
              <a:grpSpLocks/>
            </p:cNvGrpSpPr>
            <p:nvPr/>
          </p:nvGrpSpPr>
          <p:grpSpPr bwMode="auto">
            <a:xfrm rot="-8658723">
              <a:off x="1515" y="3856"/>
              <a:ext cx="75" cy="55"/>
              <a:chOff x="1344" y="948"/>
              <a:chExt cx="963" cy="972"/>
            </a:xfrm>
          </p:grpSpPr>
          <p:sp>
            <p:nvSpPr>
              <p:cNvPr id="293" name="AutoShape 161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94" name="Freeform 162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6" name="Group 163"/>
            <p:cNvGrpSpPr>
              <a:grpSpLocks/>
            </p:cNvGrpSpPr>
            <p:nvPr/>
          </p:nvGrpSpPr>
          <p:grpSpPr bwMode="auto">
            <a:xfrm rot="5042550">
              <a:off x="1947" y="3883"/>
              <a:ext cx="66" cy="107"/>
              <a:chOff x="776" y="1307"/>
              <a:chExt cx="376" cy="608"/>
            </a:xfrm>
          </p:grpSpPr>
          <p:sp>
            <p:nvSpPr>
              <p:cNvPr id="291" name="Freeform 164"/>
              <p:cNvSpPr>
                <a:spLocks/>
              </p:cNvSpPr>
              <p:nvPr/>
            </p:nvSpPr>
            <p:spPr bwMode="auto">
              <a:xfrm>
                <a:off x="776" y="1312"/>
                <a:ext cx="376" cy="603"/>
              </a:xfrm>
              <a:custGeom>
                <a:avLst/>
                <a:gdLst>
                  <a:gd name="T0" fmla="*/ 96 w 376"/>
                  <a:gd name="T1" fmla="*/ 12 h 603"/>
                  <a:gd name="T2" fmla="*/ 0 w 376"/>
                  <a:gd name="T3" fmla="*/ 196 h 603"/>
                  <a:gd name="T4" fmla="*/ 4 w 376"/>
                  <a:gd name="T5" fmla="*/ 356 h 603"/>
                  <a:gd name="T6" fmla="*/ 220 w 376"/>
                  <a:gd name="T7" fmla="*/ 592 h 603"/>
                  <a:gd name="T8" fmla="*/ 352 w 376"/>
                  <a:gd name="T9" fmla="*/ 576 h 603"/>
                  <a:gd name="T10" fmla="*/ 368 w 376"/>
                  <a:gd name="T11" fmla="*/ 552 h 603"/>
                  <a:gd name="T12" fmla="*/ 376 w 376"/>
                  <a:gd name="T13" fmla="*/ 528 h 603"/>
                  <a:gd name="T14" fmla="*/ 344 w 376"/>
                  <a:gd name="T15" fmla="*/ 500 h 603"/>
                  <a:gd name="T16" fmla="*/ 320 w 376"/>
                  <a:gd name="T17" fmla="*/ 496 h 603"/>
                  <a:gd name="T18" fmla="*/ 308 w 376"/>
                  <a:gd name="T19" fmla="*/ 460 h 603"/>
                  <a:gd name="T20" fmla="*/ 276 w 376"/>
                  <a:gd name="T21" fmla="*/ 388 h 603"/>
                  <a:gd name="T22" fmla="*/ 220 w 376"/>
                  <a:gd name="T23" fmla="*/ 280 h 603"/>
                  <a:gd name="T24" fmla="*/ 200 w 376"/>
                  <a:gd name="T25" fmla="*/ 228 h 603"/>
                  <a:gd name="T26" fmla="*/ 156 w 376"/>
                  <a:gd name="T27" fmla="*/ 156 h 603"/>
                  <a:gd name="T28" fmla="*/ 128 w 376"/>
                  <a:gd name="T29" fmla="*/ 108 h 603"/>
                  <a:gd name="T30" fmla="*/ 112 w 376"/>
                  <a:gd name="T31" fmla="*/ 56 h 603"/>
                  <a:gd name="T32" fmla="*/ 88 w 376"/>
                  <a:gd name="T33" fmla="*/ 4 h 603"/>
                  <a:gd name="T34" fmla="*/ 92 w 376"/>
                  <a:gd name="T35" fmla="*/ 16 h 603"/>
                  <a:gd name="T36" fmla="*/ 96 w 376"/>
                  <a:gd name="T37" fmla="*/ 12 h 603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376"/>
                  <a:gd name="T58" fmla="*/ 0 h 603"/>
                  <a:gd name="T59" fmla="*/ 376 w 376"/>
                  <a:gd name="T60" fmla="*/ 603 h 603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376" h="603">
                    <a:moveTo>
                      <a:pt x="96" y="12"/>
                    </a:moveTo>
                    <a:cubicBezTo>
                      <a:pt x="36" y="27"/>
                      <a:pt x="8" y="142"/>
                      <a:pt x="0" y="196"/>
                    </a:cubicBezTo>
                    <a:cubicBezTo>
                      <a:pt x="1" y="249"/>
                      <a:pt x="2" y="303"/>
                      <a:pt x="4" y="356"/>
                    </a:cubicBezTo>
                    <a:cubicBezTo>
                      <a:pt x="9" y="476"/>
                      <a:pt x="112" y="565"/>
                      <a:pt x="220" y="592"/>
                    </a:cubicBezTo>
                    <a:cubicBezTo>
                      <a:pt x="280" y="590"/>
                      <a:pt x="311" y="603"/>
                      <a:pt x="352" y="576"/>
                    </a:cubicBezTo>
                    <a:cubicBezTo>
                      <a:pt x="357" y="568"/>
                      <a:pt x="365" y="561"/>
                      <a:pt x="368" y="552"/>
                    </a:cubicBezTo>
                    <a:cubicBezTo>
                      <a:pt x="371" y="544"/>
                      <a:pt x="376" y="528"/>
                      <a:pt x="376" y="528"/>
                    </a:cubicBezTo>
                    <a:cubicBezTo>
                      <a:pt x="372" y="500"/>
                      <a:pt x="372" y="481"/>
                      <a:pt x="344" y="500"/>
                    </a:cubicBezTo>
                    <a:cubicBezTo>
                      <a:pt x="336" y="499"/>
                      <a:pt x="326" y="501"/>
                      <a:pt x="320" y="496"/>
                    </a:cubicBezTo>
                    <a:cubicBezTo>
                      <a:pt x="320" y="496"/>
                      <a:pt x="310" y="466"/>
                      <a:pt x="308" y="460"/>
                    </a:cubicBezTo>
                    <a:cubicBezTo>
                      <a:pt x="299" y="434"/>
                      <a:pt x="291" y="410"/>
                      <a:pt x="276" y="388"/>
                    </a:cubicBezTo>
                    <a:cubicBezTo>
                      <a:pt x="265" y="357"/>
                      <a:pt x="233" y="307"/>
                      <a:pt x="220" y="280"/>
                    </a:cubicBezTo>
                    <a:cubicBezTo>
                      <a:pt x="207" y="253"/>
                      <a:pt x="211" y="249"/>
                      <a:pt x="200" y="228"/>
                    </a:cubicBezTo>
                    <a:cubicBezTo>
                      <a:pt x="192" y="205"/>
                      <a:pt x="174" y="174"/>
                      <a:pt x="156" y="156"/>
                    </a:cubicBezTo>
                    <a:cubicBezTo>
                      <a:pt x="150" y="138"/>
                      <a:pt x="137" y="125"/>
                      <a:pt x="128" y="108"/>
                    </a:cubicBezTo>
                    <a:cubicBezTo>
                      <a:pt x="120" y="92"/>
                      <a:pt x="122" y="71"/>
                      <a:pt x="112" y="56"/>
                    </a:cubicBezTo>
                    <a:cubicBezTo>
                      <a:pt x="102" y="41"/>
                      <a:pt x="88" y="24"/>
                      <a:pt x="88" y="4"/>
                    </a:cubicBezTo>
                    <a:cubicBezTo>
                      <a:pt x="88" y="0"/>
                      <a:pt x="89" y="13"/>
                      <a:pt x="92" y="16"/>
                    </a:cubicBezTo>
                    <a:cubicBezTo>
                      <a:pt x="93" y="17"/>
                      <a:pt x="95" y="13"/>
                      <a:pt x="96" y="12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92" name="Freeform 165"/>
              <p:cNvSpPr>
                <a:spLocks/>
              </p:cNvSpPr>
              <p:nvPr/>
            </p:nvSpPr>
            <p:spPr bwMode="auto">
              <a:xfrm>
                <a:off x="893" y="1307"/>
                <a:ext cx="247" cy="485"/>
              </a:xfrm>
              <a:custGeom>
                <a:avLst/>
                <a:gdLst>
                  <a:gd name="T0" fmla="*/ 3 w 247"/>
                  <a:gd name="T1" fmla="*/ 13 h 485"/>
                  <a:gd name="T2" fmla="*/ 63 w 247"/>
                  <a:gd name="T3" fmla="*/ 93 h 485"/>
                  <a:gd name="T4" fmla="*/ 127 w 247"/>
                  <a:gd name="T5" fmla="*/ 233 h 485"/>
                  <a:gd name="T6" fmla="*/ 175 w 247"/>
                  <a:gd name="T7" fmla="*/ 337 h 485"/>
                  <a:gd name="T8" fmla="*/ 231 w 247"/>
                  <a:gd name="T9" fmla="*/ 449 h 485"/>
                  <a:gd name="T10" fmla="*/ 239 w 247"/>
                  <a:gd name="T11" fmla="*/ 473 h 485"/>
                  <a:gd name="T12" fmla="*/ 243 w 247"/>
                  <a:gd name="T13" fmla="*/ 485 h 485"/>
                  <a:gd name="T14" fmla="*/ 235 w 247"/>
                  <a:gd name="T15" fmla="*/ 341 h 485"/>
                  <a:gd name="T16" fmla="*/ 215 w 247"/>
                  <a:gd name="T17" fmla="*/ 249 h 485"/>
                  <a:gd name="T18" fmla="*/ 199 w 247"/>
                  <a:gd name="T19" fmla="*/ 193 h 485"/>
                  <a:gd name="T20" fmla="*/ 163 w 247"/>
                  <a:gd name="T21" fmla="*/ 125 h 485"/>
                  <a:gd name="T22" fmla="*/ 139 w 247"/>
                  <a:gd name="T23" fmla="*/ 89 h 485"/>
                  <a:gd name="T24" fmla="*/ 111 w 247"/>
                  <a:gd name="T25" fmla="*/ 53 h 485"/>
                  <a:gd name="T26" fmla="*/ 19 w 247"/>
                  <a:gd name="T27" fmla="*/ 1 h 485"/>
                  <a:gd name="T28" fmla="*/ 3 w 247"/>
                  <a:gd name="T29" fmla="*/ 13 h 485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247"/>
                  <a:gd name="T46" fmla="*/ 0 h 485"/>
                  <a:gd name="T47" fmla="*/ 247 w 247"/>
                  <a:gd name="T48" fmla="*/ 485 h 485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247" h="485">
                    <a:moveTo>
                      <a:pt x="3" y="13"/>
                    </a:moveTo>
                    <a:cubicBezTo>
                      <a:pt x="47" y="22"/>
                      <a:pt x="41" y="60"/>
                      <a:pt x="63" y="93"/>
                    </a:cubicBezTo>
                    <a:cubicBezTo>
                      <a:pt x="74" y="137"/>
                      <a:pt x="101" y="194"/>
                      <a:pt x="127" y="233"/>
                    </a:cubicBezTo>
                    <a:cubicBezTo>
                      <a:pt x="146" y="262"/>
                      <a:pt x="164" y="305"/>
                      <a:pt x="175" y="337"/>
                    </a:cubicBezTo>
                    <a:cubicBezTo>
                      <a:pt x="191" y="385"/>
                      <a:pt x="193" y="411"/>
                      <a:pt x="231" y="449"/>
                    </a:cubicBezTo>
                    <a:cubicBezTo>
                      <a:pt x="234" y="457"/>
                      <a:pt x="236" y="465"/>
                      <a:pt x="239" y="473"/>
                    </a:cubicBezTo>
                    <a:cubicBezTo>
                      <a:pt x="240" y="477"/>
                      <a:pt x="243" y="485"/>
                      <a:pt x="243" y="485"/>
                    </a:cubicBezTo>
                    <a:cubicBezTo>
                      <a:pt x="247" y="460"/>
                      <a:pt x="238" y="380"/>
                      <a:pt x="235" y="341"/>
                    </a:cubicBezTo>
                    <a:cubicBezTo>
                      <a:pt x="230" y="302"/>
                      <a:pt x="221" y="274"/>
                      <a:pt x="215" y="249"/>
                    </a:cubicBezTo>
                    <a:cubicBezTo>
                      <a:pt x="211" y="237"/>
                      <a:pt x="207" y="201"/>
                      <a:pt x="199" y="193"/>
                    </a:cubicBezTo>
                    <a:cubicBezTo>
                      <a:pt x="184" y="178"/>
                      <a:pt x="170" y="146"/>
                      <a:pt x="163" y="125"/>
                    </a:cubicBezTo>
                    <a:cubicBezTo>
                      <a:pt x="157" y="108"/>
                      <a:pt x="150" y="103"/>
                      <a:pt x="139" y="89"/>
                    </a:cubicBezTo>
                    <a:cubicBezTo>
                      <a:pt x="131" y="78"/>
                      <a:pt x="121" y="63"/>
                      <a:pt x="111" y="53"/>
                    </a:cubicBezTo>
                    <a:cubicBezTo>
                      <a:pt x="85" y="27"/>
                      <a:pt x="55" y="10"/>
                      <a:pt x="19" y="1"/>
                    </a:cubicBezTo>
                    <a:cubicBezTo>
                      <a:pt x="0" y="6"/>
                      <a:pt x="3" y="0"/>
                      <a:pt x="3" y="1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8" name="Group 166"/>
            <p:cNvGrpSpPr>
              <a:grpSpLocks/>
            </p:cNvGrpSpPr>
            <p:nvPr/>
          </p:nvGrpSpPr>
          <p:grpSpPr bwMode="auto">
            <a:xfrm>
              <a:off x="2740" y="3540"/>
              <a:ext cx="57" cy="127"/>
              <a:chOff x="776" y="1307"/>
              <a:chExt cx="376" cy="608"/>
            </a:xfrm>
          </p:grpSpPr>
          <p:sp>
            <p:nvSpPr>
              <p:cNvPr id="289" name="Freeform 167"/>
              <p:cNvSpPr>
                <a:spLocks/>
              </p:cNvSpPr>
              <p:nvPr/>
            </p:nvSpPr>
            <p:spPr bwMode="auto">
              <a:xfrm>
                <a:off x="776" y="1312"/>
                <a:ext cx="376" cy="603"/>
              </a:xfrm>
              <a:custGeom>
                <a:avLst/>
                <a:gdLst>
                  <a:gd name="T0" fmla="*/ 96 w 376"/>
                  <a:gd name="T1" fmla="*/ 12 h 603"/>
                  <a:gd name="T2" fmla="*/ 0 w 376"/>
                  <a:gd name="T3" fmla="*/ 196 h 603"/>
                  <a:gd name="T4" fmla="*/ 4 w 376"/>
                  <a:gd name="T5" fmla="*/ 356 h 603"/>
                  <a:gd name="T6" fmla="*/ 220 w 376"/>
                  <a:gd name="T7" fmla="*/ 592 h 603"/>
                  <a:gd name="T8" fmla="*/ 352 w 376"/>
                  <a:gd name="T9" fmla="*/ 576 h 603"/>
                  <a:gd name="T10" fmla="*/ 368 w 376"/>
                  <a:gd name="T11" fmla="*/ 552 h 603"/>
                  <a:gd name="T12" fmla="*/ 376 w 376"/>
                  <a:gd name="T13" fmla="*/ 528 h 603"/>
                  <a:gd name="T14" fmla="*/ 344 w 376"/>
                  <a:gd name="T15" fmla="*/ 500 h 603"/>
                  <a:gd name="T16" fmla="*/ 320 w 376"/>
                  <a:gd name="T17" fmla="*/ 496 h 603"/>
                  <a:gd name="T18" fmla="*/ 308 w 376"/>
                  <a:gd name="T19" fmla="*/ 460 h 603"/>
                  <a:gd name="T20" fmla="*/ 276 w 376"/>
                  <a:gd name="T21" fmla="*/ 388 h 603"/>
                  <a:gd name="T22" fmla="*/ 220 w 376"/>
                  <a:gd name="T23" fmla="*/ 280 h 603"/>
                  <a:gd name="T24" fmla="*/ 200 w 376"/>
                  <a:gd name="T25" fmla="*/ 228 h 603"/>
                  <a:gd name="T26" fmla="*/ 156 w 376"/>
                  <a:gd name="T27" fmla="*/ 156 h 603"/>
                  <a:gd name="T28" fmla="*/ 128 w 376"/>
                  <a:gd name="T29" fmla="*/ 108 h 603"/>
                  <a:gd name="T30" fmla="*/ 112 w 376"/>
                  <a:gd name="T31" fmla="*/ 56 h 603"/>
                  <a:gd name="T32" fmla="*/ 88 w 376"/>
                  <a:gd name="T33" fmla="*/ 4 h 603"/>
                  <a:gd name="T34" fmla="*/ 92 w 376"/>
                  <a:gd name="T35" fmla="*/ 16 h 603"/>
                  <a:gd name="T36" fmla="*/ 96 w 376"/>
                  <a:gd name="T37" fmla="*/ 12 h 603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376"/>
                  <a:gd name="T58" fmla="*/ 0 h 603"/>
                  <a:gd name="T59" fmla="*/ 376 w 376"/>
                  <a:gd name="T60" fmla="*/ 603 h 603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376" h="603">
                    <a:moveTo>
                      <a:pt x="96" y="12"/>
                    </a:moveTo>
                    <a:cubicBezTo>
                      <a:pt x="36" y="27"/>
                      <a:pt x="8" y="142"/>
                      <a:pt x="0" y="196"/>
                    </a:cubicBezTo>
                    <a:cubicBezTo>
                      <a:pt x="1" y="249"/>
                      <a:pt x="2" y="303"/>
                      <a:pt x="4" y="356"/>
                    </a:cubicBezTo>
                    <a:cubicBezTo>
                      <a:pt x="9" y="476"/>
                      <a:pt x="112" y="565"/>
                      <a:pt x="220" y="592"/>
                    </a:cubicBezTo>
                    <a:cubicBezTo>
                      <a:pt x="280" y="590"/>
                      <a:pt x="311" y="603"/>
                      <a:pt x="352" y="576"/>
                    </a:cubicBezTo>
                    <a:cubicBezTo>
                      <a:pt x="357" y="568"/>
                      <a:pt x="365" y="561"/>
                      <a:pt x="368" y="552"/>
                    </a:cubicBezTo>
                    <a:cubicBezTo>
                      <a:pt x="371" y="544"/>
                      <a:pt x="376" y="528"/>
                      <a:pt x="376" y="528"/>
                    </a:cubicBezTo>
                    <a:cubicBezTo>
                      <a:pt x="372" y="500"/>
                      <a:pt x="372" y="481"/>
                      <a:pt x="344" y="500"/>
                    </a:cubicBezTo>
                    <a:cubicBezTo>
                      <a:pt x="336" y="499"/>
                      <a:pt x="326" y="501"/>
                      <a:pt x="320" y="496"/>
                    </a:cubicBezTo>
                    <a:cubicBezTo>
                      <a:pt x="320" y="496"/>
                      <a:pt x="310" y="466"/>
                      <a:pt x="308" y="460"/>
                    </a:cubicBezTo>
                    <a:cubicBezTo>
                      <a:pt x="299" y="434"/>
                      <a:pt x="291" y="410"/>
                      <a:pt x="276" y="388"/>
                    </a:cubicBezTo>
                    <a:cubicBezTo>
                      <a:pt x="265" y="357"/>
                      <a:pt x="233" y="307"/>
                      <a:pt x="220" y="280"/>
                    </a:cubicBezTo>
                    <a:cubicBezTo>
                      <a:pt x="207" y="253"/>
                      <a:pt x="211" y="249"/>
                      <a:pt x="200" y="228"/>
                    </a:cubicBezTo>
                    <a:cubicBezTo>
                      <a:pt x="192" y="205"/>
                      <a:pt x="174" y="174"/>
                      <a:pt x="156" y="156"/>
                    </a:cubicBezTo>
                    <a:cubicBezTo>
                      <a:pt x="150" y="138"/>
                      <a:pt x="137" y="125"/>
                      <a:pt x="128" y="108"/>
                    </a:cubicBezTo>
                    <a:cubicBezTo>
                      <a:pt x="120" y="92"/>
                      <a:pt x="122" y="71"/>
                      <a:pt x="112" y="56"/>
                    </a:cubicBezTo>
                    <a:cubicBezTo>
                      <a:pt x="102" y="41"/>
                      <a:pt x="88" y="24"/>
                      <a:pt x="88" y="4"/>
                    </a:cubicBezTo>
                    <a:cubicBezTo>
                      <a:pt x="88" y="0"/>
                      <a:pt x="89" y="13"/>
                      <a:pt x="92" y="16"/>
                    </a:cubicBezTo>
                    <a:cubicBezTo>
                      <a:pt x="93" y="17"/>
                      <a:pt x="95" y="13"/>
                      <a:pt x="96" y="12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90" name="Freeform 168"/>
              <p:cNvSpPr>
                <a:spLocks/>
              </p:cNvSpPr>
              <p:nvPr/>
            </p:nvSpPr>
            <p:spPr bwMode="auto">
              <a:xfrm>
                <a:off x="893" y="1307"/>
                <a:ext cx="247" cy="485"/>
              </a:xfrm>
              <a:custGeom>
                <a:avLst/>
                <a:gdLst>
                  <a:gd name="T0" fmla="*/ 3 w 247"/>
                  <a:gd name="T1" fmla="*/ 13 h 485"/>
                  <a:gd name="T2" fmla="*/ 63 w 247"/>
                  <a:gd name="T3" fmla="*/ 93 h 485"/>
                  <a:gd name="T4" fmla="*/ 127 w 247"/>
                  <a:gd name="T5" fmla="*/ 233 h 485"/>
                  <a:gd name="T6" fmla="*/ 175 w 247"/>
                  <a:gd name="T7" fmla="*/ 337 h 485"/>
                  <a:gd name="T8" fmla="*/ 231 w 247"/>
                  <a:gd name="T9" fmla="*/ 449 h 485"/>
                  <a:gd name="T10" fmla="*/ 239 w 247"/>
                  <a:gd name="T11" fmla="*/ 473 h 485"/>
                  <a:gd name="T12" fmla="*/ 243 w 247"/>
                  <a:gd name="T13" fmla="*/ 485 h 485"/>
                  <a:gd name="T14" fmla="*/ 235 w 247"/>
                  <a:gd name="T15" fmla="*/ 341 h 485"/>
                  <a:gd name="T16" fmla="*/ 215 w 247"/>
                  <a:gd name="T17" fmla="*/ 249 h 485"/>
                  <a:gd name="T18" fmla="*/ 199 w 247"/>
                  <a:gd name="T19" fmla="*/ 193 h 485"/>
                  <a:gd name="T20" fmla="*/ 163 w 247"/>
                  <a:gd name="T21" fmla="*/ 125 h 485"/>
                  <a:gd name="T22" fmla="*/ 139 w 247"/>
                  <a:gd name="T23" fmla="*/ 89 h 485"/>
                  <a:gd name="T24" fmla="*/ 111 w 247"/>
                  <a:gd name="T25" fmla="*/ 53 h 485"/>
                  <a:gd name="T26" fmla="*/ 19 w 247"/>
                  <a:gd name="T27" fmla="*/ 1 h 485"/>
                  <a:gd name="T28" fmla="*/ 3 w 247"/>
                  <a:gd name="T29" fmla="*/ 13 h 485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247"/>
                  <a:gd name="T46" fmla="*/ 0 h 485"/>
                  <a:gd name="T47" fmla="*/ 247 w 247"/>
                  <a:gd name="T48" fmla="*/ 485 h 485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247" h="485">
                    <a:moveTo>
                      <a:pt x="3" y="13"/>
                    </a:moveTo>
                    <a:cubicBezTo>
                      <a:pt x="47" y="22"/>
                      <a:pt x="41" y="60"/>
                      <a:pt x="63" y="93"/>
                    </a:cubicBezTo>
                    <a:cubicBezTo>
                      <a:pt x="74" y="137"/>
                      <a:pt x="101" y="194"/>
                      <a:pt x="127" y="233"/>
                    </a:cubicBezTo>
                    <a:cubicBezTo>
                      <a:pt x="146" y="262"/>
                      <a:pt x="164" y="305"/>
                      <a:pt x="175" y="337"/>
                    </a:cubicBezTo>
                    <a:cubicBezTo>
                      <a:pt x="191" y="385"/>
                      <a:pt x="193" y="411"/>
                      <a:pt x="231" y="449"/>
                    </a:cubicBezTo>
                    <a:cubicBezTo>
                      <a:pt x="234" y="457"/>
                      <a:pt x="236" y="465"/>
                      <a:pt x="239" y="473"/>
                    </a:cubicBezTo>
                    <a:cubicBezTo>
                      <a:pt x="240" y="477"/>
                      <a:pt x="243" y="485"/>
                      <a:pt x="243" y="485"/>
                    </a:cubicBezTo>
                    <a:cubicBezTo>
                      <a:pt x="247" y="460"/>
                      <a:pt x="238" y="380"/>
                      <a:pt x="235" y="341"/>
                    </a:cubicBezTo>
                    <a:cubicBezTo>
                      <a:pt x="230" y="302"/>
                      <a:pt x="221" y="274"/>
                      <a:pt x="215" y="249"/>
                    </a:cubicBezTo>
                    <a:cubicBezTo>
                      <a:pt x="211" y="237"/>
                      <a:pt x="207" y="201"/>
                      <a:pt x="199" y="193"/>
                    </a:cubicBezTo>
                    <a:cubicBezTo>
                      <a:pt x="184" y="178"/>
                      <a:pt x="170" y="146"/>
                      <a:pt x="163" y="125"/>
                    </a:cubicBezTo>
                    <a:cubicBezTo>
                      <a:pt x="157" y="108"/>
                      <a:pt x="150" y="103"/>
                      <a:pt x="139" y="89"/>
                    </a:cubicBezTo>
                    <a:cubicBezTo>
                      <a:pt x="131" y="78"/>
                      <a:pt x="121" y="63"/>
                      <a:pt x="111" y="53"/>
                    </a:cubicBezTo>
                    <a:cubicBezTo>
                      <a:pt x="85" y="27"/>
                      <a:pt x="55" y="10"/>
                      <a:pt x="19" y="1"/>
                    </a:cubicBezTo>
                    <a:cubicBezTo>
                      <a:pt x="0" y="6"/>
                      <a:pt x="3" y="0"/>
                      <a:pt x="3" y="1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41" name="Group 169"/>
            <p:cNvGrpSpPr>
              <a:grpSpLocks/>
            </p:cNvGrpSpPr>
            <p:nvPr/>
          </p:nvGrpSpPr>
          <p:grpSpPr bwMode="auto">
            <a:xfrm rot="-3944943">
              <a:off x="2255" y="3719"/>
              <a:ext cx="66" cy="107"/>
              <a:chOff x="776" y="1307"/>
              <a:chExt cx="376" cy="608"/>
            </a:xfrm>
          </p:grpSpPr>
          <p:sp>
            <p:nvSpPr>
              <p:cNvPr id="287" name="Freeform 170"/>
              <p:cNvSpPr>
                <a:spLocks/>
              </p:cNvSpPr>
              <p:nvPr/>
            </p:nvSpPr>
            <p:spPr bwMode="auto">
              <a:xfrm>
                <a:off x="776" y="1312"/>
                <a:ext cx="376" cy="603"/>
              </a:xfrm>
              <a:custGeom>
                <a:avLst/>
                <a:gdLst>
                  <a:gd name="T0" fmla="*/ 96 w 376"/>
                  <a:gd name="T1" fmla="*/ 12 h 603"/>
                  <a:gd name="T2" fmla="*/ 0 w 376"/>
                  <a:gd name="T3" fmla="*/ 196 h 603"/>
                  <a:gd name="T4" fmla="*/ 4 w 376"/>
                  <a:gd name="T5" fmla="*/ 356 h 603"/>
                  <a:gd name="T6" fmla="*/ 220 w 376"/>
                  <a:gd name="T7" fmla="*/ 592 h 603"/>
                  <a:gd name="T8" fmla="*/ 352 w 376"/>
                  <a:gd name="T9" fmla="*/ 576 h 603"/>
                  <a:gd name="T10" fmla="*/ 368 w 376"/>
                  <a:gd name="T11" fmla="*/ 552 h 603"/>
                  <a:gd name="T12" fmla="*/ 376 w 376"/>
                  <a:gd name="T13" fmla="*/ 528 h 603"/>
                  <a:gd name="T14" fmla="*/ 344 w 376"/>
                  <a:gd name="T15" fmla="*/ 500 h 603"/>
                  <a:gd name="T16" fmla="*/ 320 w 376"/>
                  <a:gd name="T17" fmla="*/ 496 h 603"/>
                  <a:gd name="T18" fmla="*/ 308 w 376"/>
                  <a:gd name="T19" fmla="*/ 460 h 603"/>
                  <a:gd name="T20" fmla="*/ 276 w 376"/>
                  <a:gd name="T21" fmla="*/ 388 h 603"/>
                  <a:gd name="T22" fmla="*/ 220 w 376"/>
                  <a:gd name="T23" fmla="*/ 280 h 603"/>
                  <a:gd name="T24" fmla="*/ 200 w 376"/>
                  <a:gd name="T25" fmla="*/ 228 h 603"/>
                  <a:gd name="T26" fmla="*/ 156 w 376"/>
                  <a:gd name="T27" fmla="*/ 156 h 603"/>
                  <a:gd name="T28" fmla="*/ 128 w 376"/>
                  <a:gd name="T29" fmla="*/ 108 h 603"/>
                  <a:gd name="T30" fmla="*/ 112 w 376"/>
                  <a:gd name="T31" fmla="*/ 56 h 603"/>
                  <a:gd name="T32" fmla="*/ 88 w 376"/>
                  <a:gd name="T33" fmla="*/ 4 h 603"/>
                  <a:gd name="T34" fmla="*/ 92 w 376"/>
                  <a:gd name="T35" fmla="*/ 16 h 603"/>
                  <a:gd name="T36" fmla="*/ 96 w 376"/>
                  <a:gd name="T37" fmla="*/ 12 h 603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376"/>
                  <a:gd name="T58" fmla="*/ 0 h 603"/>
                  <a:gd name="T59" fmla="*/ 376 w 376"/>
                  <a:gd name="T60" fmla="*/ 603 h 603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376" h="603">
                    <a:moveTo>
                      <a:pt x="96" y="12"/>
                    </a:moveTo>
                    <a:cubicBezTo>
                      <a:pt x="36" y="27"/>
                      <a:pt x="8" y="142"/>
                      <a:pt x="0" y="196"/>
                    </a:cubicBezTo>
                    <a:cubicBezTo>
                      <a:pt x="1" y="249"/>
                      <a:pt x="2" y="303"/>
                      <a:pt x="4" y="356"/>
                    </a:cubicBezTo>
                    <a:cubicBezTo>
                      <a:pt x="9" y="476"/>
                      <a:pt x="112" y="565"/>
                      <a:pt x="220" y="592"/>
                    </a:cubicBezTo>
                    <a:cubicBezTo>
                      <a:pt x="280" y="590"/>
                      <a:pt x="311" y="603"/>
                      <a:pt x="352" y="576"/>
                    </a:cubicBezTo>
                    <a:cubicBezTo>
                      <a:pt x="357" y="568"/>
                      <a:pt x="365" y="561"/>
                      <a:pt x="368" y="552"/>
                    </a:cubicBezTo>
                    <a:cubicBezTo>
                      <a:pt x="371" y="544"/>
                      <a:pt x="376" y="528"/>
                      <a:pt x="376" y="528"/>
                    </a:cubicBezTo>
                    <a:cubicBezTo>
                      <a:pt x="372" y="500"/>
                      <a:pt x="372" y="481"/>
                      <a:pt x="344" y="500"/>
                    </a:cubicBezTo>
                    <a:cubicBezTo>
                      <a:pt x="336" y="499"/>
                      <a:pt x="326" y="501"/>
                      <a:pt x="320" y="496"/>
                    </a:cubicBezTo>
                    <a:cubicBezTo>
                      <a:pt x="320" y="496"/>
                      <a:pt x="310" y="466"/>
                      <a:pt x="308" y="460"/>
                    </a:cubicBezTo>
                    <a:cubicBezTo>
                      <a:pt x="299" y="434"/>
                      <a:pt x="291" y="410"/>
                      <a:pt x="276" y="388"/>
                    </a:cubicBezTo>
                    <a:cubicBezTo>
                      <a:pt x="265" y="357"/>
                      <a:pt x="233" y="307"/>
                      <a:pt x="220" y="280"/>
                    </a:cubicBezTo>
                    <a:cubicBezTo>
                      <a:pt x="207" y="253"/>
                      <a:pt x="211" y="249"/>
                      <a:pt x="200" y="228"/>
                    </a:cubicBezTo>
                    <a:cubicBezTo>
                      <a:pt x="192" y="205"/>
                      <a:pt x="174" y="174"/>
                      <a:pt x="156" y="156"/>
                    </a:cubicBezTo>
                    <a:cubicBezTo>
                      <a:pt x="150" y="138"/>
                      <a:pt x="137" y="125"/>
                      <a:pt x="128" y="108"/>
                    </a:cubicBezTo>
                    <a:cubicBezTo>
                      <a:pt x="120" y="92"/>
                      <a:pt x="122" y="71"/>
                      <a:pt x="112" y="56"/>
                    </a:cubicBezTo>
                    <a:cubicBezTo>
                      <a:pt x="102" y="41"/>
                      <a:pt x="88" y="24"/>
                      <a:pt x="88" y="4"/>
                    </a:cubicBezTo>
                    <a:cubicBezTo>
                      <a:pt x="88" y="0"/>
                      <a:pt x="89" y="13"/>
                      <a:pt x="92" y="16"/>
                    </a:cubicBezTo>
                    <a:cubicBezTo>
                      <a:pt x="93" y="17"/>
                      <a:pt x="95" y="13"/>
                      <a:pt x="96" y="12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88" name="Freeform 171"/>
              <p:cNvSpPr>
                <a:spLocks/>
              </p:cNvSpPr>
              <p:nvPr/>
            </p:nvSpPr>
            <p:spPr bwMode="auto">
              <a:xfrm>
                <a:off x="893" y="1307"/>
                <a:ext cx="247" cy="485"/>
              </a:xfrm>
              <a:custGeom>
                <a:avLst/>
                <a:gdLst>
                  <a:gd name="T0" fmla="*/ 3 w 247"/>
                  <a:gd name="T1" fmla="*/ 13 h 485"/>
                  <a:gd name="T2" fmla="*/ 63 w 247"/>
                  <a:gd name="T3" fmla="*/ 93 h 485"/>
                  <a:gd name="T4" fmla="*/ 127 w 247"/>
                  <a:gd name="T5" fmla="*/ 233 h 485"/>
                  <a:gd name="T6" fmla="*/ 175 w 247"/>
                  <a:gd name="T7" fmla="*/ 337 h 485"/>
                  <a:gd name="T8" fmla="*/ 231 w 247"/>
                  <a:gd name="T9" fmla="*/ 449 h 485"/>
                  <a:gd name="T10" fmla="*/ 239 w 247"/>
                  <a:gd name="T11" fmla="*/ 473 h 485"/>
                  <a:gd name="T12" fmla="*/ 243 w 247"/>
                  <a:gd name="T13" fmla="*/ 485 h 485"/>
                  <a:gd name="T14" fmla="*/ 235 w 247"/>
                  <a:gd name="T15" fmla="*/ 341 h 485"/>
                  <a:gd name="T16" fmla="*/ 215 w 247"/>
                  <a:gd name="T17" fmla="*/ 249 h 485"/>
                  <a:gd name="T18" fmla="*/ 199 w 247"/>
                  <a:gd name="T19" fmla="*/ 193 h 485"/>
                  <a:gd name="T20" fmla="*/ 163 w 247"/>
                  <a:gd name="T21" fmla="*/ 125 h 485"/>
                  <a:gd name="T22" fmla="*/ 139 w 247"/>
                  <a:gd name="T23" fmla="*/ 89 h 485"/>
                  <a:gd name="T24" fmla="*/ 111 w 247"/>
                  <a:gd name="T25" fmla="*/ 53 h 485"/>
                  <a:gd name="T26" fmla="*/ 19 w 247"/>
                  <a:gd name="T27" fmla="*/ 1 h 485"/>
                  <a:gd name="T28" fmla="*/ 3 w 247"/>
                  <a:gd name="T29" fmla="*/ 13 h 485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247"/>
                  <a:gd name="T46" fmla="*/ 0 h 485"/>
                  <a:gd name="T47" fmla="*/ 247 w 247"/>
                  <a:gd name="T48" fmla="*/ 485 h 485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247" h="485">
                    <a:moveTo>
                      <a:pt x="3" y="13"/>
                    </a:moveTo>
                    <a:cubicBezTo>
                      <a:pt x="47" y="22"/>
                      <a:pt x="41" y="60"/>
                      <a:pt x="63" y="93"/>
                    </a:cubicBezTo>
                    <a:cubicBezTo>
                      <a:pt x="74" y="137"/>
                      <a:pt x="101" y="194"/>
                      <a:pt x="127" y="233"/>
                    </a:cubicBezTo>
                    <a:cubicBezTo>
                      <a:pt x="146" y="262"/>
                      <a:pt x="164" y="305"/>
                      <a:pt x="175" y="337"/>
                    </a:cubicBezTo>
                    <a:cubicBezTo>
                      <a:pt x="191" y="385"/>
                      <a:pt x="193" y="411"/>
                      <a:pt x="231" y="449"/>
                    </a:cubicBezTo>
                    <a:cubicBezTo>
                      <a:pt x="234" y="457"/>
                      <a:pt x="236" y="465"/>
                      <a:pt x="239" y="473"/>
                    </a:cubicBezTo>
                    <a:cubicBezTo>
                      <a:pt x="240" y="477"/>
                      <a:pt x="243" y="485"/>
                      <a:pt x="243" y="485"/>
                    </a:cubicBezTo>
                    <a:cubicBezTo>
                      <a:pt x="247" y="460"/>
                      <a:pt x="238" y="380"/>
                      <a:pt x="235" y="341"/>
                    </a:cubicBezTo>
                    <a:cubicBezTo>
                      <a:pt x="230" y="302"/>
                      <a:pt x="221" y="274"/>
                      <a:pt x="215" y="249"/>
                    </a:cubicBezTo>
                    <a:cubicBezTo>
                      <a:pt x="211" y="237"/>
                      <a:pt x="207" y="201"/>
                      <a:pt x="199" y="193"/>
                    </a:cubicBezTo>
                    <a:cubicBezTo>
                      <a:pt x="184" y="178"/>
                      <a:pt x="170" y="146"/>
                      <a:pt x="163" y="125"/>
                    </a:cubicBezTo>
                    <a:cubicBezTo>
                      <a:pt x="157" y="108"/>
                      <a:pt x="150" y="103"/>
                      <a:pt x="139" y="89"/>
                    </a:cubicBezTo>
                    <a:cubicBezTo>
                      <a:pt x="131" y="78"/>
                      <a:pt x="121" y="63"/>
                      <a:pt x="111" y="53"/>
                    </a:cubicBezTo>
                    <a:cubicBezTo>
                      <a:pt x="85" y="27"/>
                      <a:pt x="55" y="10"/>
                      <a:pt x="19" y="1"/>
                    </a:cubicBezTo>
                    <a:cubicBezTo>
                      <a:pt x="0" y="6"/>
                      <a:pt x="3" y="0"/>
                      <a:pt x="3" y="1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61" name="Group 172"/>
            <p:cNvGrpSpPr>
              <a:grpSpLocks/>
            </p:cNvGrpSpPr>
            <p:nvPr/>
          </p:nvGrpSpPr>
          <p:grpSpPr bwMode="auto">
            <a:xfrm rot="-4141747">
              <a:off x="2115" y="3817"/>
              <a:ext cx="67" cy="107"/>
              <a:chOff x="776" y="1307"/>
              <a:chExt cx="376" cy="608"/>
            </a:xfrm>
          </p:grpSpPr>
          <p:sp>
            <p:nvSpPr>
              <p:cNvPr id="285" name="Freeform 173"/>
              <p:cNvSpPr>
                <a:spLocks/>
              </p:cNvSpPr>
              <p:nvPr/>
            </p:nvSpPr>
            <p:spPr bwMode="auto">
              <a:xfrm>
                <a:off x="776" y="1312"/>
                <a:ext cx="376" cy="603"/>
              </a:xfrm>
              <a:custGeom>
                <a:avLst/>
                <a:gdLst>
                  <a:gd name="T0" fmla="*/ 96 w 376"/>
                  <a:gd name="T1" fmla="*/ 12 h 603"/>
                  <a:gd name="T2" fmla="*/ 0 w 376"/>
                  <a:gd name="T3" fmla="*/ 196 h 603"/>
                  <a:gd name="T4" fmla="*/ 4 w 376"/>
                  <a:gd name="T5" fmla="*/ 356 h 603"/>
                  <a:gd name="T6" fmla="*/ 220 w 376"/>
                  <a:gd name="T7" fmla="*/ 592 h 603"/>
                  <a:gd name="T8" fmla="*/ 352 w 376"/>
                  <a:gd name="T9" fmla="*/ 576 h 603"/>
                  <a:gd name="T10" fmla="*/ 368 w 376"/>
                  <a:gd name="T11" fmla="*/ 552 h 603"/>
                  <a:gd name="T12" fmla="*/ 376 w 376"/>
                  <a:gd name="T13" fmla="*/ 528 h 603"/>
                  <a:gd name="T14" fmla="*/ 344 w 376"/>
                  <a:gd name="T15" fmla="*/ 500 h 603"/>
                  <a:gd name="T16" fmla="*/ 320 w 376"/>
                  <a:gd name="T17" fmla="*/ 496 h 603"/>
                  <a:gd name="T18" fmla="*/ 308 w 376"/>
                  <a:gd name="T19" fmla="*/ 460 h 603"/>
                  <a:gd name="T20" fmla="*/ 276 w 376"/>
                  <a:gd name="T21" fmla="*/ 388 h 603"/>
                  <a:gd name="T22" fmla="*/ 220 w 376"/>
                  <a:gd name="T23" fmla="*/ 280 h 603"/>
                  <a:gd name="T24" fmla="*/ 200 w 376"/>
                  <a:gd name="T25" fmla="*/ 228 h 603"/>
                  <a:gd name="T26" fmla="*/ 156 w 376"/>
                  <a:gd name="T27" fmla="*/ 156 h 603"/>
                  <a:gd name="T28" fmla="*/ 128 w 376"/>
                  <a:gd name="T29" fmla="*/ 108 h 603"/>
                  <a:gd name="T30" fmla="*/ 112 w 376"/>
                  <a:gd name="T31" fmla="*/ 56 h 603"/>
                  <a:gd name="T32" fmla="*/ 88 w 376"/>
                  <a:gd name="T33" fmla="*/ 4 h 603"/>
                  <a:gd name="T34" fmla="*/ 92 w 376"/>
                  <a:gd name="T35" fmla="*/ 16 h 603"/>
                  <a:gd name="T36" fmla="*/ 96 w 376"/>
                  <a:gd name="T37" fmla="*/ 12 h 603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376"/>
                  <a:gd name="T58" fmla="*/ 0 h 603"/>
                  <a:gd name="T59" fmla="*/ 376 w 376"/>
                  <a:gd name="T60" fmla="*/ 603 h 603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376" h="603">
                    <a:moveTo>
                      <a:pt x="96" y="12"/>
                    </a:moveTo>
                    <a:cubicBezTo>
                      <a:pt x="36" y="27"/>
                      <a:pt x="8" y="142"/>
                      <a:pt x="0" y="196"/>
                    </a:cubicBezTo>
                    <a:cubicBezTo>
                      <a:pt x="1" y="249"/>
                      <a:pt x="2" y="303"/>
                      <a:pt x="4" y="356"/>
                    </a:cubicBezTo>
                    <a:cubicBezTo>
                      <a:pt x="9" y="476"/>
                      <a:pt x="112" y="565"/>
                      <a:pt x="220" y="592"/>
                    </a:cubicBezTo>
                    <a:cubicBezTo>
                      <a:pt x="280" y="590"/>
                      <a:pt x="311" y="603"/>
                      <a:pt x="352" y="576"/>
                    </a:cubicBezTo>
                    <a:cubicBezTo>
                      <a:pt x="357" y="568"/>
                      <a:pt x="365" y="561"/>
                      <a:pt x="368" y="552"/>
                    </a:cubicBezTo>
                    <a:cubicBezTo>
                      <a:pt x="371" y="544"/>
                      <a:pt x="376" y="528"/>
                      <a:pt x="376" y="528"/>
                    </a:cubicBezTo>
                    <a:cubicBezTo>
                      <a:pt x="372" y="500"/>
                      <a:pt x="372" y="481"/>
                      <a:pt x="344" y="500"/>
                    </a:cubicBezTo>
                    <a:cubicBezTo>
                      <a:pt x="336" y="499"/>
                      <a:pt x="326" y="501"/>
                      <a:pt x="320" y="496"/>
                    </a:cubicBezTo>
                    <a:cubicBezTo>
                      <a:pt x="320" y="496"/>
                      <a:pt x="310" y="466"/>
                      <a:pt x="308" y="460"/>
                    </a:cubicBezTo>
                    <a:cubicBezTo>
                      <a:pt x="299" y="434"/>
                      <a:pt x="291" y="410"/>
                      <a:pt x="276" y="388"/>
                    </a:cubicBezTo>
                    <a:cubicBezTo>
                      <a:pt x="265" y="357"/>
                      <a:pt x="233" y="307"/>
                      <a:pt x="220" y="280"/>
                    </a:cubicBezTo>
                    <a:cubicBezTo>
                      <a:pt x="207" y="253"/>
                      <a:pt x="211" y="249"/>
                      <a:pt x="200" y="228"/>
                    </a:cubicBezTo>
                    <a:cubicBezTo>
                      <a:pt x="192" y="205"/>
                      <a:pt x="174" y="174"/>
                      <a:pt x="156" y="156"/>
                    </a:cubicBezTo>
                    <a:cubicBezTo>
                      <a:pt x="150" y="138"/>
                      <a:pt x="137" y="125"/>
                      <a:pt x="128" y="108"/>
                    </a:cubicBezTo>
                    <a:cubicBezTo>
                      <a:pt x="120" y="92"/>
                      <a:pt x="122" y="71"/>
                      <a:pt x="112" y="56"/>
                    </a:cubicBezTo>
                    <a:cubicBezTo>
                      <a:pt x="102" y="41"/>
                      <a:pt x="88" y="24"/>
                      <a:pt x="88" y="4"/>
                    </a:cubicBezTo>
                    <a:cubicBezTo>
                      <a:pt x="88" y="0"/>
                      <a:pt x="89" y="13"/>
                      <a:pt x="92" y="16"/>
                    </a:cubicBezTo>
                    <a:cubicBezTo>
                      <a:pt x="93" y="17"/>
                      <a:pt x="95" y="13"/>
                      <a:pt x="96" y="12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86" name="Freeform 174"/>
              <p:cNvSpPr>
                <a:spLocks/>
              </p:cNvSpPr>
              <p:nvPr/>
            </p:nvSpPr>
            <p:spPr bwMode="auto">
              <a:xfrm>
                <a:off x="893" y="1307"/>
                <a:ext cx="247" cy="485"/>
              </a:xfrm>
              <a:custGeom>
                <a:avLst/>
                <a:gdLst>
                  <a:gd name="T0" fmla="*/ 3 w 247"/>
                  <a:gd name="T1" fmla="*/ 13 h 485"/>
                  <a:gd name="T2" fmla="*/ 63 w 247"/>
                  <a:gd name="T3" fmla="*/ 93 h 485"/>
                  <a:gd name="T4" fmla="*/ 127 w 247"/>
                  <a:gd name="T5" fmla="*/ 233 h 485"/>
                  <a:gd name="T6" fmla="*/ 175 w 247"/>
                  <a:gd name="T7" fmla="*/ 337 h 485"/>
                  <a:gd name="T8" fmla="*/ 231 w 247"/>
                  <a:gd name="T9" fmla="*/ 449 h 485"/>
                  <a:gd name="T10" fmla="*/ 239 w 247"/>
                  <a:gd name="T11" fmla="*/ 473 h 485"/>
                  <a:gd name="T12" fmla="*/ 243 w 247"/>
                  <a:gd name="T13" fmla="*/ 485 h 485"/>
                  <a:gd name="T14" fmla="*/ 235 w 247"/>
                  <a:gd name="T15" fmla="*/ 341 h 485"/>
                  <a:gd name="T16" fmla="*/ 215 w 247"/>
                  <a:gd name="T17" fmla="*/ 249 h 485"/>
                  <a:gd name="T18" fmla="*/ 199 w 247"/>
                  <a:gd name="T19" fmla="*/ 193 h 485"/>
                  <a:gd name="T20" fmla="*/ 163 w 247"/>
                  <a:gd name="T21" fmla="*/ 125 h 485"/>
                  <a:gd name="T22" fmla="*/ 139 w 247"/>
                  <a:gd name="T23" fmla="*/ 89 h 485"/>
                  <a:gd name="T24" fmla="*/ 111 w 247"/>
                  <a:gd name="T25" fmla="*/ 53 h 485"/>
                  <a:gd name="T26" fmla="*/ 19 w 247"/>
                  <a:gd name="T27" fmla="*/ 1 h 485"/>
                  <a:gd name="T28" fmla="*/ 3 w 247"/>
                  <a:gd name="T29" fmla="*/ 13 h 485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247"/>
                  <a:gd name="T46" fmla="*/ 0 h 485"/>
                  <a:gd name="T47" fmla="*/ 247 w 247"/>
                  <a:gd name="T48" fmla="*/ 485 h 485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247" h="485">
                    <a:moveTo>
                      <a:pt x="3" y="13"/>
                    </a:moveTo>
                    <a:cubicBezTo>
                      <a:pt x="47" y="22"/>
                      <a:pt x="41" y="60"/>
                      <a:pt x="63" y="93"/>
                    </a:cubicBezTo>
                    <a:cubicBezTo>
                      <a:pt x="74" y="137"/>
                      <a:pt x="101" y="194"/>
                      <a:pt x="127" y="233"/>
                    </a:cubicBezTo>
                    <a:cubicBezTo>
                      <a:pt x="146" y="262"/>
                      <a:pt x="164" y="305"/>
                      <a:pt x="175" y="337"/>
                    </a:cubicBezTo>
                    <a:cubicBezTo>
                      <a:pt x="191" y="385"/>
                      <a:pt x="193" y="411"/>
                      <a:pt x="231" y="449"/>
                    </a:cubicBezTo>
                    <a:cubicBezTo>
                      <a:pt x="234" y="457"/>
                      <a:pt x="236" y="465"/>
                      <a:pt x="239" y="473"/>
                    </a:cubicBezTo>
                    <a:cubicBezTo>
                      <a:pt x="240" y="477"/>
                      <a:pt x="243" y="485"/>
                      <a:pt x="243" y="485"/>
                    </a:cubicBezTo>
                    <a:cubicBezTo>
                      <a:pt x="247" y="460"/>
                      <a:pt x="238" y="380"/>
                      <a:pt x="235" y="341"/>
                    </a:cubicBezTo>
                    <a:cubicBezTo>
                      <a:pt x="230" y="302"/>
                      <a:pt x="221" y="274"/>
                      <a:pt x="215" y="249"/>
                    </a:cubicBezTo>
                    <a:cubicBezTo>
                      <a:pt x="211" y="237"/>
                      <a:pt x="207" y="201"/>
                      <a:pt x="199" y="193"/>
                    </a:cubicBezTo>
                    <a:cubicBezTo>
                      <a:pt x="184" y="178"/>
                      <a:pt x="170" y="146"/>
                      <a:pt x="163" y="125"/>
                    </a:cubicBezTo>
                    <a:cubicBezTo>
                      <a:pt x="157" y="108"/>
                      <a:pt x="150" y="103"/>
                      <a:pt x="139" y="89"/>
                    </a:cubicBezTo>
                    <a:cubicBezTo>
                      <a:pt x="131" y="78"/>
                      <a:pt x="121" y="63"/>
                      <a:pt x="111" y="53"/>
                    </a:cubicBezTo>
                    <a:cubicBezTo>
                      <a:pt x="85" y="27"/>
                      <a:pt x="55" y="10"/>
                      <a:pt x="19" y="1"/>
                    </a:cubicBezTo>
                    <a:cubicBezTo>
                      <a:pt x="0" y="6"/>
                      <a:pt x="3" y="0"/>
                      <a:pt x="3" y="1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32" name="Group 175"/>
            <p:cNvGrpSpPr>
              <a:grpSpLocks/>
            </p:cNvGrpSpPr>
            <p:nvPr/>
          </p:nvGrpSpPr>
          <p:grpSpPr bwMode="auto">
            <a:xfrm rot="132957">
              <a:off x="2966" y="3407"/>
              <a:ext cx="55" cy="126"/>
              <a:chOff x="776" y="1307"/>
              <a:chExt cx="376" cy="608"/>
            </a:xfrm>
          </p:grpSpPr>
          <p:sp>
            <p:nvSpPr>
              <p:cNvPr id="283" name="Freeform 176"/>
              <p:cNvSpPr>
                <a:spLocks/>
              </p:cNvSpPr>
              <p:nvPr/>
            </p:nvSpPr>
            <p:spPr bwMode="auto">
              <a:xfrm>
                <a:off x="776" y="1312"/>
                <a:ext cx="376" cy="603"/>
              </a:xfrm>
              <a:custGeom>
                <a:avLst/>
                <a:gdLst>
                  <a:gd name="T0" fmla="*/ 96 w 376"/>
                  <a:gd name="T1" fmla="*/ 12 h 603"/>
                  <a:gd name="T2" fmla="*/ 0 w 376"/>
                  <a:gd name="T3" fmla="*/ 196 h 603"/>
                  <a:gd name="T4" fmla="*/ 4 w 376"/>
                  <a:gd name="T5" fmla="*/ 356 h 603"/>
                  <a:gd name="T6" fmla="*/ 220 w 376"/>
                  <a:gd name="T7" fmla="*/ 592 h 603"/>
                  <a:gd name="T8" fmla="*/ 352 w 376"/>
                  <a:gd name="T9" fmla="*/ 576 h 603"/>
                  <a:gd name="T10" fmla="*/ 368 w 376"/>
                  <a:gd name="T11" fmla="*/ 552 h 603"/>
                  <a:gd name="T12" fmla="*/ 376 w 376"/>
                  <a:gd name="T13" fmla="*/ 528 h 603"/>
                  <a:gd name="T14" fmla="*/ 344 w 376"/>
                  <a:gd name="T15" fmla="*/ 500 h 603"/>
                  <a:gd name="T16" fmla="*/ 320 w 376"/>
                  <a:gd name="T17" fmla="*/ 496 h 603"/>
                  <a:gd name="T18" fmla="*/ 308 w 376"/>
                  <a:gd name="T19" fmla="*/ 460 h 603"/>
                  <a:gd name="T20" fmla="*/ 276 w 376"/>
                  <a:gd name="T21" fmla="*/ 388 h 603"/>
                  <a:gd name="T22" fmla="*/ 220 w 376"/>
                  <a:gd name="T23" fmla="*/ 280 h 603"/>
                  <a:gd name="T24" fmla="*/ 200 w 376"/>
                  <a:gd name="T25" fmla="*/ 228 h 603"/>
                  <a:gd name="T26" fmla="*/ 156 w 376"/>
                  <a:gd name="T27" fmla="*/ 156 h 603"/>
                  <a:gd name="T28" fmla="*/ 128 w 376"/>
                  <a:gd name="T29" fmla="*/ 108 h 603"/>
                  <a:gd name="T30" fmla="*/ 112 w 376"/>
                  <a:gd name="T31" fmla="*/ 56 h 603"/>
                  <a:gd name="T32" fmla="*/ 88 w 376"/>
                  <a:gd name="T33" fmla="*/ 4 h 603"/>
                  <a:gd name="T34" fmla="*/ 92 w 376"/>
                  <a:gd name="T35" fmla="*/ 16 h 603"/>
                  <a:gd name="T36" fmla="*/ 96 w 376"/>
                  <a:gd name="T37" fmla="*/ 12 h 603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376"/>
                  <a:gd name="T58" fmla="*/ 0 h 603"/>
                  <a:gd name="T59" fmla="*/ 376 w 376"/>
                  <a:gd name="T60" fmla="*/ 603 h 603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376" h="603">
                    <a:moveTo>
                      <a:pt x="96" y="12"/>
                    </a:moveTo>
                    <a:cubicBezTo>
                      <a:pt x="36" y="27"/>
                      <a:pt x="8" y="142"/>
                      <a:pt x="0" y="196"/>
                    </a:cubicBezTo>
                    <a:cubicBezTo>
                      <a:pt x="1" y="249"/>
                      <a:pt x="2" y="303"/>
                      <a:pt x="4" y="356"/>
                    </a:cubicBezTo>
                    <a:cubicBezTo>
                      <a:pt x="9" y="476"/>
                      <a:pt x="112" y="565"/>
                      <a:pt x="220" y="592"/>
                    </a:cubicBezTo>
                    <a:cubicBezTo>
                      <a:pt x="280" y="590"/>
                      <a:pt x="311" y="603"/>
                      <a:pt x="352" y="576"/>
                    </a:cubicBezTo>
                    <a:cubicBezTo>
                      <a:pt x="357" y="568"/>
                      <a:pt x="365" y="561"/>
                      <a:pt x="368" y="552"/>
                    </a:cubicBezTo>
                    <a:cubicBezTo>
                      <a:pt x="371" y="544"/>
                      <a:pt x="376" y="528"/>
                      <a:pt x="376" y="528"/>
                    </a:cubicBezTo>
                    <a:cubicBezTo>
                      <a:pt x="372" y="500"/>
                      <a:pt x="372" y="481"/>
                      <a:pt x="344" y="500"/>
                    </a:cubicBezTo>
                    <a:cubicBezTo>
                      <a:pt x="336" y="499"/>
                      <a:pt x="326" y="501"/>
                      <a:pt x="320" y="496"/>
                    </a:cubicBezTo>
                    <a:cubicBezTo>
                      <a:pt x="320" y="496"/>
                      <a:pt x="310" y="466"/>
                      <a:pt x="308" y="460"/>
                    </a:cubicBezTo>
                    <a:cubicBezTo>
                      <a:pt x="299" y="434"/>
                      <a:pt x="291" y="410"/>
                      <a:pt x="276" y="388"/>
                    </a:cubicBezTo>
                    <a:cubicBezTo>
                      <a:pt x="265" y="357"/>
                      <a:pt x="233" y="307"/>
                      <a:pt x="220" y="280"/>
                    </a:cubicBezTo>
                    <a:cubicBezTo>
                      <a:pt x="207" y="253"/>
                      <a:pt x="211" y="249"/>
                      <a:pt x="200" y="228"/>
                    </a:cubicBezTo>
                    <a:cubicBezTo>
                      <a:pt x="192" y="205"/>
                      <a:pt x="174" y="174"/>
                      <a:pt x="156" y="156"/>
                    </a:cubicBezTo>
                    <a:cubicBezTo>
                      <a:pt x="150" y="138"/>
                      <a:pt x="137" y="125"/>
                      <a:pt x="128" y="108"/>
                    </a:cubicBezTo>
                    <a:cubicBezTo>
                      <a:pt x="120" y="92"/>
                      <a:pt x="122" y="71"/>
                      <a:pt x="112" y="56"/>
                    </a:cubicBezTo>
                    <a:cubicBezTo>
                      <a:pt x="102" y="41"/>
                      <a:pt x="88" y="24"/>
                      <a:pt x="88" y="4"/>
                    </a:cubicBezTo>
                    <a:cubicBezTo>
                      <a:pt x="88" y="0"/>
                      <a:pt x="89" y="13"/>
                      <a:pt x="92" y="16"/>
                    </a:cubicBezTo>
                    <a:cubicBezTo>
                      <a:pt x="93" y="17"/>
                      <a:pt x="95" y="13"/>
                      <a:pt x="96" y="12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84" name="Freeform 177"/>
              <p:cNvSpPr>
                <a:spLocks/>
              </p:cNvSpPr>
              <p:nvPr/>
            </p:nvSpPr>
            <p:spPr bwMode="auto">
              <a:xfrm>
                <a:off x="893" y="1307"/>
                <a:ext cx="247" cy="485"/>
              </a:xfrm>
              <a:custGeom>
                <a:avLst/>
                <a:gdLst>
                  <a:gd name="T0" fmla="*/ 3 w 247"/>
                  <a:gd name="T1" fmla="*/ 13 h 485"/>
                  <a:gd name="T2" fmla="*/ 63 w 247"/>
                  <a:gd name="T3" fmla="*/ 93 h 485"/>
                  <a:gd name="T4" fmla="*/ 127 w 247"/>
                  <a:gd name="T5" fmla="*/ 233 h 485"/>
                  <a:gd name="T6" fmla="*/ 175 w 247"/>
                  <a:gd name="T7" fmla="*/ 337 h 485"/>
                  <a:gd name="T8" fmla="*/ 231 w 247"/>
                  <a:gd name="T9" fmla="*/ 449 h 485"/>
                  <a:gd name="T10" fmla="*/ 239 w 247"/>
                  <a:gd name="T11" fmla="*/ 473 h 485"/>
                  <a:gd name="T12" fmla="*/ 243 w 247"/>
                  <a:gd name="T13" fmla="*/ 485 h 485"/>
                  <a:gd name="T14" fmla="*/ 235 w 247"/>
                  <a:gd name="T15" fmla="*/ 341 h 485"/>
                  <a:gd name="T16" fmla="*/ 215 w 247"/>
                  <a:gd name="T17" fmla="*/ 249 h 485"/>
                  <a:gd name="T18" fmla="*/ 199 w 247"/>
                  <a:gd name="T19" fmla="*/ 193 h 485"/>
                  <a:gd name="T20" fmla="*/ 163 w 247"/>
                  <a:gd name="T21" fmla="*/ 125 h 485"/>
                  <a:gd name="T22" fmla="*/ 139 w 247"/>
                  <a:gd name="T23" fmla="*/ 89 h 485"/>
                  <a:gd name="T24" fmla="*/ 111 w 247"/>
                  <a:gd name="T25" fmla="*/ 53 h 485"/>
                  <a:gd name="T26" fmla="*/ 19 w 247"/>
                  <a:gd name="T27" fmla="*/ 1 h 485"/>
                  <a:gd name="T28" fmla="*/ 3 w 247"/>
                  <a:gd name="T29" fmla="*/ 13 h 485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247"/>
                  <a:gd name="T46" fmla="*/ 0 h 485"/>
                  <a:gd name="T47" fmla="*/ 247 w 247"/>
                  <a:gd name="T48" fmla="*/ 485 h 485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247" h="485">
                    <a:moveTo>
                      <a:pt x="3" y="13"/>
                    </a:moveTo>
                    <a:cubicBezTo>
                      <a:pt x="47" y="22"/>
                      <a:pt x="41" y="60"/>
                      <a:pt x="63" y="93"/>
                    </a:cubicBezTo>
                    <a:cubicBezTo>
                      <a:pt x="74" y="137"/>
                      <a:pt x="101" y="194"/>
                      <a:pt x="127" y="233"/>
                    </a:cubicBezTo>
                    <a:cubicBezTo>
                      <a:pt x="146" y="262"/>
                      <a:pt x="164" y="305"/>
                      <a:pt x="175" y="337"/>
                    </a:cubicBezTo>
                    <a:cubicBezTo>
                      <a:pt x="191" y="385"/>
                      <a:pt x="193" y="411"/>
                      <a:pt x="231" y="449"/>
                    </a:cubicBezTo>
                    <a:cubicBezTo>
                      <a:pt x="234" y="457"/>
                      <a:pt x="236" y="465"/>
                      <a:pt x="239" y="473"/>
                    </a:cubicBezTo>
                    <a:cubicBezTo>
                      <a:pt x="240" y="477"/>
                      <a:pt x="243" y="485"/>
                      <a:pt x="243" y="485"/>
                    </a:cubicBezTo>
                    <a:cubicBezTo>
                      <a:pt x="247" y="460"/>
                      <a:pt x="238" y="380"/>
                      <a:pt x="235" y="341"/>
                    </a:cubicBezTo>
                    <a:cubicBezTo>
                      <a:pt x="230" y="302"/>
                      <a:pt x="221" y="274"/>
                      <a:pt x="215" y="249"/>
                    </a:cubicBezTo>
                    <a:cubicBezTo>
                      <a:pt x="211" y="237"/>
                      <a:pt x="207" y="201"/>
                      <a:pt x="199" y="193"/>
                    </a:cubicBezTo>
                    <a:cubicBezTo>
                      <a:pt x="184" y="178"/>
                      <a:pt x="170" y="146"/>
                      <a:pt x="163" y="125"/>
                    </a:cubicBezTo>
                    <a:cubicBezTo>
                      <a:pt x="157" y="108"/>
                      <a:pt x="150" y="103"/>
                      <a:pt x="139" y="89"/>
                    </a:cubicBezTo>
                    <a:cubicBezTo>
                      <a:pt x="131" y="78"/>
                      <a:pt x="121" y="63"/>
                      <a:pt x="111" y="53"/>
                    </a:cubicBezTo>
                    <a:cubicBezTo>
                      <a:pt x="85" y="27"/>
                      <a:pt x="55" y="10"/>
                      <a:pt x="19" y="1"/>
                    </a:cubicBezTo>
                    <a:cubicBezTo>
                      <a:pt x="0" y="6"/>
                      <a:pt x="3" y="0"/>
                      <a:pt x="3" y="1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33" name="Group 178"/>
            <p:cNvGrpSpPr>
              <a:grpSpLocks/>
            </p:cNvGrpSpPr>
            <p:nvPr/>
          </p:nvGrpSpPr>
          <p:grpSpPr bwMode="auto">
            <a:xfrm rot="-9343629">
              <a:off x="3021" y="3474"/>
              <a:ext cx="58" cy="125"/>
              <a:chOff x="776" y="1307"/>
              <a:chExt cx="376" cy="608"/>
            </a:xfrm>
          </p:grpSpPr>
          <p:sp>
            <p:nvSpPr>
              <p:cNvPr id="281" name="Freeform 179"/>
              <p:cNvSpPr>
                <a:spLocks/>
              </p:cNvSpPr>
              <p:nvPr/>
            </p:nvSpPr>
            <p:spPr bwMode="auto">
              <a:xfrm>
                <a:off x="776" y="1312"/>
                <a:ext cx="376" cy="603"/>
              </a:xfrm>
              <a:custGeom>
                <a:avLst/>
                <a:gdLst>
                  <a:gd name="T0" fmla="*/ 96 w 376"/>
                  <a:gd name="T1" fmla="*/ 12 h 603"/>
                  <a:gd name="T2" fmla="*/ 0 w 376"/>
                  <a:gd name="T3" fmla="*/ 196 h 603"/>
                  <a:gd name="T4" fmla="*/ 4 w 376"/>
                  <a:gd name="T5" fmla="*/ 356 h 603"/>
                  <a:gd name="T6" fmla="*/ 220 w 376"/>
                  <a:gd name="T7" fmla="*/ 592 h 603"/>
                  <a:gd name="T8" fmla="*/ 352 w 376"/>
                  <a:gd name="T9" fmla="*/ 576 h 603"/>
                  <a:gd name="T10" fmla="*/ 368 w 376"/>
                  <a:gd name="T11" fmla="*/ 552 h 603"/>
                  <a:gd name="T12" fmla="*/ 376 w 376"/>
                  <a:gd name="T13" fmla="*/ 528 h 603"/>
                  <a:gd name="T14" fmla="*/ 344 w 376"/>
                  <a:gd name="T15" fmla="*/ 500 h 603"/>
                  <a:gd name="T16" fmla="*/ 320 w 376"/>
                  <a:gd name="T17" fmla="*/ 496 h 603"/>
                  <a:gd name="T18" fmla="*/ 308 w 376"/>
                  <a:gd name="T19" fmla="*/ 460 h 603"/>
                  <a:gd name="T20" fmla="*/ 276 w 376"/>
                  <a:gd name="T21" fmla="*/ 388 h 603"/>
                  <a:gd name="T22" fmla="*/ 220 w 376"/>
                  <a:gd name="T23" fmla="*/ 280 h 603"/>
                  <a:gd name="T24" fmla="*/ 200 w 376"/>
                  <a:gd name="T25" fmla="*/ 228 h 603"/>
                  <a:gd name="T26" fmla="*/ 156 w 376"/>
                  <a:gd name="T27" fmla="*/ 156 h 603"/>
                  <a:gd name="T28" fmla="*/ 128 w 376"/>
                  <a:gd name="T29" fmla="*/ 108 h 603"/>
                  <a:gd name="T30" fmla="*/ 112 w 376"/>
                  <a:gd name="T31" fmla="*/ 56 h 603"/>
                  <a:gd name="T32" fmla="*/ 88 w 376"/>
                  <a:gd name="T33" fmla="*/ 4 h 603"/>
                  <a:gd name="T34" fmla="*/ 92 w 376"/>
                  <a:gd name="T35" fmla="*/ 16 h 603"/>
                  <a:gd name="T36" fmla="*/ 96 w 376"/>
                  <a:gd name="T37" fmla="*/ 12 h 603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376"/>
                  <a:gd name="T58" fmla="*/ 0 h 603"/>
                  <a:gd name="T59" fmla="*/ 376 w 376"/>
                  <a:gd name="T60" fmla="*/ 603 h 603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376" h="603">
                    <a:moveTo>
                      <a:pt x="96" y="12"/>
                    </a:moveTo>
                    <a:cubicBezTo>
                      <a:pt x="36" y="27"/>
                      <a:pt x="8" y="142"/>
                      <a:pt x="0" y="196"/>
                    </a:cubicBezTo>
                    <a:cubicBezTo>
                      <a:pt x="1" y="249"/>
                      <a:pt x="2" y="303"/>
                      <a:pt x="4" y="356"/>
                    </a:cubicBezTo>
                    <a:cubicBezTo>
                      <a:pt x="9" y="476"/>
                      <a:pt x="112" y="565"/>
                      <a:pt x="220" y="592"/>
                    </a:cubicBezTo>
                    <a:cubicBezTo>
                      <a:pt x="280" y="590"/>
                      <a:pt x="311" y="603"/>
                      <a:pt x="352" y="576"/>
                    </a:cubicBezTo>
                    <a:cubicBezTo>
                      <a:pt x="357" y="568"/>
                      <a:pt x="365" y="561"/>
                      <a:pt x="368" y="552"/>
                    </a:cubicBezTo>
                    <a:cubicBezTo>
                      <a:pt x="371" y="544"/>
                      <a:pt x="376" y="528"/>
                      <a:pt x="376" y="528"/>
                    </a:cubicBezTo>
                    <a:cubicBezTo>
                      <a:pt x="372" y="500"/>
                      <a:pt x="372" y="481"/>
                      <a:pt x="344" y="500"/>
                    </a:cubicBezTo>
                    <a:cubicBezTo>
                      <a:pt x="336" y="499"/>
                      <a:pt x="326" y="501"/>
                      <a:pt x="320" y="496"/>
                    </a:cubicBezTo>
                    <a:cubicBezTo>
                      <a:pt x="320" y="496"/>
                      <a:pt x="310" y="466"/>
                      <a:pt x="308" y="460"/>
                    </a:cubicBezTo>
                    <a:cubicBezTo>
                      <a:pt x="299" y="434"/>
                      <a:pt x="291" y="410"/>
                      <a:pt x="276" y="388"/>
                    </a:cubicBezTo>
                    <a:cubicBezTo>
                      <a:pt x="265" y="357"/>
                      <a:pt x="233" y="307"/>
                      <a:pt x="220" y="280"/>
                    </a:cubicBezTo>
                    <a:cubicBezTo>
                      <a:pt x="207" y="253"/>
                      <a:pt x="211" y="249"/>
                      <a:pt x="200" y="228"/>
                    </a:cubicBezTo>
                    <a:cubicBezTo>
                      <a:pt x="192" y="205"/>
                      <a:pt x="174" y="174"/>
                      <a:pt x="156" y="156"/>
                    </a:cubicBezTo>
                    <a:cubicBezTo>
                      <a:pt x="150" y="138"/>
                      <a:pt x="137" y="125"/>
                      <a:pt x="128" y="108"/>
                    </a:cubicBezTo>
                    <a:cubicBezTo>
                      <a:pt x="120" y="92"/>
                      <a:pt x="122" y="71"/>
                      <a:pt x="112" y="56"/>
                    </a:cubicBezTo>
                    <a:cubicBezTo>
                      <a:pt x="102" y="41"/>
                      <a:pt x="88" y="24"/>
                      <a:pt x="88" y="4"/>
                    </a:cubicBezTo>
                    <a:cubicBezTo>
                      <a:pt x="88" y="0"/>
                      <a:pt x="89" y="13"/>
                      <a:pt x="92" y="16"/>
                    </a:cubicBezTo>
                    <a:cubicBezTo>
                      <a:pt x="93" y="17"/>
                      <a:pt x="95" y="13"/>
                      <a:pt x="96" y="12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82" name="Freeform 180"/>
              <p:cNvSpPr>
                <a:spLocks/>
              </p:cNvSpPr>
              <p:nvPr/>
            </p:nvSpPr>
            <p:spPr bwMode="auto">
              <a:xfrm>
                <a:off x="893" y="1307"/>
                <a:ext cx="247" cy="485"/>
              </a:xfrm>
              <a:custGeom>
                <a:avLst/>
                <a:gdLst>
                  <a:gd name="T0" fmla="*/ 3 w 247"/>
                  <a:gd name="T1" fmla="*/ 13 h 485"/>
                  <a:gd name="T2" fmla="*/ 63 w 247"/>
                  <a:gd name="T3" fmla="*/ 93 h 485"/>
                  <a:gd name="T4" fmla="*/ 127 w 247"/>
                  <a:gd name="T5" fmla="*/ 233 h 485"/>
                  <a:gd name="T6" fmla="*/ 175 w 247"/>
                  <a:gd name="T7" fmla="*/ 337 h 485"/>
                  <a:gd name="T8" fmla="*/ 231 w 247"/>
                  <a:gd name="T9" fmla="*/ 449 h 485"/>
                  <a:gd name="T10" fmla="*/ 239 w 247"/>
                  <a:gd name="T11" fmla="*/ 473 h 485"/>
                  <a:gd name="T12" fmla="*/ 243 w 247"/>
                  <a:gd name="T13" fmla="*/ 485 h 485"/>
                  <a:gd name="T14" fmla="*/ 235 w 247"/>
                  <a:gd name="T15" fmla="*/ 341 h 485"/>
                  <a:gd name="T16" fmla="*/ 215 w 247"/>
                  <a:gd name="T17" fmla="*/ 249 h 485"/>
                  <a:gd name="T18" fmla="*/ 199 w 247"/>
                  <a:gd name="T19" fmla="*/ 193 h 485"/>
                  <a:gd name="T20" fmla="*/ 163 w 247"/>
                  <a:gd name="T21" fmla="*/ 125 h 485"/>
                  <a:gd name="T22" fmla="*/ 139 w 247"/>
                  <a:gd name="T23" fmla="*/ 89 h 485"/>
                  <a:gd name="T24" fmla="*/ 111 w 247"/>
                  <a:gd name="T25" fmla="*/ 53 h 485"/>
                  <a:gd name="T26" fmla="*/ 19 w 247"/>
                  <a:gd name="T27" fmla="*/ 1 h 485"/>
                  <a:gd name="T28" fmla="*/ 3 w 247"/>
                  <a:gd name="T29" fmla="*/ 13 h 485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247"/>
                  <a:gd name="T46" fmla="*/ 0 h 485"/>
                  <a:gd name="T47" fmla="*/ 247 w 247"/>
                  <a:gd name="T48" fmla="*/ 485 h 485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247" h="485">
                    <a:moveTo>
                      <a:pt x="3" y="13"/>
                    </a:moveTo>
                    <a:cubicBezTo>
                      <a:pt x="47" y="22"/>
                      <a:pt x="41" y="60"/>
                      <a:pt x="63" y="93"/>
                    </a:cubicBezTo>
                    <a:cubicBezTo>
                      <a:pt x="74" y="137"/>
                      <a:pt x="101" y="194"/>
                      <a:pt x="127" y="233"/>
                    </a:cubicBezTo>
                    <a:cubicBezTo>
                      <a:pt x="146" y="262"/>
                      <a:pt x="164" y="305"/>
                      <a:pt x="175" y="337"/>
                    </a:cubicBezTo>
                    <a:cubicBezTo>
                      <a:pt x="191" y="385"/>
                      <a:pt x="193" y="411"/>
                      <a:pt x="231" y="449"/>
                    </a:cubicBezTo>
                    <a:cubicBezTo>
                      <a:pt x="234" y="457"/>
                      <a:pt x="236" y="465"/>
                      <a:pt x="239" y="473"/>
                    </a:cubicBezTo>
                    <a:cubicBezTo>
                      <a:pt x="240" y="477"/>
                      <a:pt x="243" y="485"/>
                      <a:pt x="243" y="485"/>
                    </a:cubicBezTo>
                    <a:cubicBezTo>
                      <a:pt x="247" y="460"/>
                      <a:pt x="238" y="380"/>
                      <a:pt x="235" y="341"/>
                    </a:cubicBezTo>
                    <a:cubicBezTo>
                      <a:pt x="230" y="302"/>
                      <a:pt x="221" y="274"/>
                      <a:pt x="215" y="249"/>
                    </a:cubicBezTo>
                    <a:cubicBezTo>
                      <a:pt x="211" y="237"/>
                      <a:pt x="207" y="201"/>
                      <a:pt x="199" y="193"/>
                    </a:cubicBezTo>
                    <a:cubicBezTo>
                      <a:pt x="184" y="178"/>
                      <a:pt x="170" y="146"/>
                      <a:pt x="163" y="125"/>
                    </a:cubicBezTo>
                    <a:cubicBezTo>
                      <a:pt x="157" y="108"/>
                      <a:pt x="150" y="103"/>
                      <a:pt x="139" y="89"/>
                    </a:cubicBezTo>
                    <a:cubicBezTo>
                      <a:pt x="131" y="78"/>
                      <a:pt x="121" y="63"/>
                      <a:pt x="111" y="53"/>
                    </a:cubicBezTo>
                    <a:cubicBezTo>
                      <a:pt x="85" y="27"/>
                      <a:pt x="55" y="10"/>
                      <a:pt x="19" y="1"/>
                    </a:cubicBezTo>
                    <a:cubicBezTo>
                      <a:pt x="0" y="6"/>
                      <a:pt x="3" y="0"/>
                      <a:pt x="3" y="1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34" name="Group 181"/>
            <p:cNvGrpSpPr>
              <a:grpSpLocks/>
            </p:cNvGrpSpPr>
            <p:nvPr/>
          </p:nvGrpSpPr>
          <p:grpSpPr bwMode="auto">
            <a:xfrm rot="7900403">
              <a:off x="2755" y="3464"/>
              <a:ext cx="267" cy="169"/>
              <a:chOff x="720" y="2640"/>
              <a:chExt cx="768" cy="576"/>
            </a:xfrm>
          </p:grpSpPr>
          <p:sp>
            <p:nvSpPr>
              <p:cNvPr id="279" name="AutoShape 182"/>
              <p:cNvSpPr>
                <a:spLocks noChangeArrowheads="1"/>
              </p:cNvSpPr>
              <p:nvPr/>
            </p:nvSpPr>
            <p:spPr bwMode="auto">
              <a:xfrm>
                <a:off x="720" y="3071"/>
                <a:ext cx="144" cy="145"/>
              </a:xfrm>
              <a:custGeom>
                <a:avLst/>
                <a:gdLst>
                  <a:gd name="T0" fmla="*/ 72 w 21600"/>
                  <a:gd name="T1" fmla="*/ 0 h 21600"/>
                  <a:gd name="T2" fmla="*/ 21 w 21600"/>
                  <a:gd name="T3" fmla="*/ 21 h 21600"/>
                  <a:gd name="T4" fmla="*/ 0 w 21600"/>
                  <a:gd name="T5" fmla="*/ 73 h 21600"/>
                  <a:gd name="T6" fmla="*/ 21 w 21600"/>
                  <a:gd name="T7" fmla="*/ 124 h 21600"/>
                  <a:gd name="T8" fmla="*/ 72 w 21600"/>
                  <a:gd name="T9" fmla="*/ 145 h 21600"/>
                  <a:gd name="T10" fmla="*/ 123 w 21600"/>
                  <a:gd name="T11" fmla="*/ 124 h 21600"/>
                  <a:gd name="T12" fmla="*/ 144 w 21600"/>
                  <a:gd name="T13" fmla="*/ 73 h 21600"/>
                  <a:gd name="T14" fmla="*/ 123 w 21600"/>
                  <a:gd name="T15" fmla="*/ 21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28 h 21600"/>
                  <a:gd name="T26" fmla="*/ 18450 w 21600"/>
                  <a:gd name="T27" fmla="*/ 18472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1050" y="10800"/>
                    </a:moveTo>
                    <a:cubicBezTo>
                      <a:pt x="1050" y="16185"/>
                      <a:pt x="5415" y="20550"/>
                      <a:pt x="10800" y="20550"/>
                    </a:cubicBezTo>
                    <a:cubicBezTo>
                      <a:pt x="16185" y="20550"/>
                      <a:pt x="20550" y="16185"/>
                      <a:pt x="20550" y="10800"/>
                    </a:cubicBezTo>
                    <a:cubicBezTo>
                      <a:pt x="20550" y="5415"/>
                      <a:pt x="16185" y="1050"/>
                      <a:pt x="10800" y="1050"/>
                    </a:cubicBezTo>
                    <a:cubicBezTo>
                      <a:pt x="5415" y="1050"/>
                      <a:pt x="1050" y="5415"/>
                      <a:pt x="1050" y="1080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80" name="Freeform 183"/>
              <p:cNvSpPr>
                <a:spLocks/>
              </p:cNvSpPr>
              <p:nvPr/>
            </p:nvSpPr>
            <p:spPr bwMode="auto">
              <a:xfrm>
                <a:off x="744" y="2640"/>
                <a:ext cx="744" cy="524"/>
              </a:xfrm>
              <a:custGeom>
                <a:avLst/>
                <a:gdLst>
                  <a:gd name="T0" fmla="*/ 0 w 780"/>
                  <a:gd name="T1" fmla="*/ 480 h 548"/>
                  <a:gd name="T2" fmla="*/ 52 w 780"/>
                  <a:gd name="T3" fmla="*/ 436 h 548"/>
                  <a:gd name="T4" fmla="*/ 112 w 780"/>
                  <a:gd name="T5" fmla="*/ 408 h 548"/>
                  <a:gd name="T6" fmla="*/ 172 w 780"/>
                  <a:gd name="T7" fmla="*/ 376 h 548"/>
                  <a:gd name="T8" fmla="*/ 196 w 780"/>
                  <a:gd name="T9" fmla="*/ 368 h 548"/>
                  <a:gd name="T10" fmla="*/ 232 w 780"/>
                  <a:gd name="T11" fmla="*/ 340 h 548"/>
                  <a:gd name="T12" fmla="*/ 284 w 780"/>
                  <a:gd name="T13" fmla="*/ 304 h 548"/>
                  <a:gd name="T14" fmla="*/ 348 w 780"/>
                  <a:gd name="T15" fmla="*/ 260 h 548"/>
                  <a:gd name="T16" fmla="*/ 396 w 780"/>
                  <a:gd name="T17" fmla="*/ 216 h 548"/>
                  <a:gd name="T18" fmla="*/ 456 w 780"/>
                  <a:gd name="T19" fmla="*/ 136 h 548"/>
                  <a:gd name="T20" fmla="*/ 608 w 780"/>
                  <a:gd name="T21" fmla="*/ 4 h 548"/>
                  <a:gd name="T22" fmla="*/ 724 w 780"/>
                  <a:gd name="T23" fmla="*/ 20 h 548"/>
                  <a:gd name="T24" fmla="*/ 736 w 780"/>
                  <a:gd name="T25" fmla="*/ 64 h 548"/>
                  <a:gd name="T26" fmla="*/ 780 w 780"/>
                  <a:gd name="T27" fmla="*/ 80 h 548"/>
                  <a:gd name="T28" fmla="*/ 764 w 780"/>
                  <a:gd name="T29" fmla="*/ 120 h 548"/>
                  <a:gd name="T30" fmla="*/ 760 w 780"/>
                  <a:gd name="T31" fmla="*/ 132 h 548"/>
                  <a:gd name="T32" fmla="*/ 776 w 780"/>
                  <a:gd name="T33" fmla="*/ 104 h 548"/>
                  <a:gd name="T34" fmla="*/ 712 w 780"/>
                  <a:gd name="T35" fmla="*/ 88 h 548"/>
                  <a:gd name="T36" fmla="*/ 684 w 780"/>
                  <a:gd name="T37" fmla="*/ 72 h 548"/>
                  <a:gd name="T38" fmla="*/ 660 w 780"/>
                  <a:gd name="T39" fmla="*/ 64 h 548"/>
                  <a:gd name="T40" fmla="*/ 584 w 780"/>
                  <a:gd name="T41" fmla="*/ 76 h 548"/>
                  <a:gd name="T42" fmla="*/ 548 w 780"/>
                  <a:gd name="T43" fmla="*/ 100 h 548"/>
                  <a:gd name="T44" fmla="*/ 524 w 780"/>
                  <a:gd name="T45" fmla="*/ 148 h 548"/>
                  <a:gd name="T46" fmla="*/ 476 w 780"/>
                  <a:gd name="T47" fmla="*/ 220 h 548"/>
                  <a:gd name="T48" fmla="*/ 436 w 780"/>
                  <a:gd name="T49" fmla="*/ 272 h 548"/>
                  <a:gd name="T50" fmla="*/ 368 w 780"/>
                  <a:gd name="T51" fmla="*/ 300 h 548"/>
                  <a:gd name="T52" fmla="*/ 336 w 780"/>
                  <a:gd name="T53" fmla="*/ 328 h 548"/>
                  <a:gd name="T54" fmla="*/ 256 w 780"/>
                  <a:gd name="T55" fmla="*/ 392 h 548"/>
                  <a:gd name="T56" fmla="*/ 196 w 780"/>
                  <a:gd name="T57" fmla="*/ 440 h 548"/>
                  <a:gd name="T58" fmla="*/ 140 w 780"/>
                  <a:gd name="T59" fmla="*/ 508 h 548"/>
                  <a:gd name="T60" fmla="*/ 112 w 780"/>
                  <a:gd name="T61" fmla="*/ 548 h 548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w 780"/>
                  <a:gd name="T94" fmla="*/ 0 h 548"/>
                  <a:gd name="T95" fmla="*/ 780 w 780"/>
                  <a:gd name="T96" fmla="*/ 548 h 548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T93" t="T94" r="T95" b="T96"/>
                <a:pathLst>
                  <a:path w="780" h="548">
                    <a:moveTo>
                      <a:pt x="0" y="480"/>
                    </a:moveTo>
                    <a:cubicBezTo>
                      <a:pt x="34" y="469"/>
                      <a:pt x="24" y="464"/>
                      <a:pt x="52" y="436"/>
                    </a:cubicBezTo>
                    <a:cubicBezTo>
                      <a:pt x="65" y="423"/>
                      <a:pt x="95" y="414"/>
                      <a:pt x="112" y="408"/>
                    </a:cubicBezTo>
                    <a:cubicBezTo>
                      <a:pt x="133" y="401"/>
                      <a:pt x="150" y="383"/>
                      <a:pt x="172" y="376"/>
                    </a:cubicBezTo>
                    <a:cubicBezTo>
                      <a:pt x="180" y="373"/>
                      <a:pt x="196" y="368"/>
                      <a:pt x="196" y="368"/>
                    </a:cubicBezTo>
                    <a:cubicBezTo>
                      <a:pt x="223" y="341"/>
                      <a:pt x="209" y="348"/>
                      <a:pt x="232" y="340"/>
                    </a:cubicBezTo>
                    <a:cubicBezTo>
                      <a:pt x="250" y="327"/>
                      <a:pt x="263" y="311"/>
                      <a:pt x="284" y="304"/>
                    </a:cubicBezTo>
                    <a:cubicBezTo>
                      <a:pt x="302" y="290"/>
                      <a:pt x="326" y="267"/>
                      <a:pt x="348" y="260"/>
                    </a:cubicBezTo>
                    <a:cubicBezTo>
                      <a:pt x="364" y="244"/>
                      <a:pt x="380" y="232"/>
                      <a:pt x="396" y="216"/>
                    </a:cubicBezTo>
                    <a:cubicBezTo>
                      <a:pt x="420" y="192"/>
                      <a:pt x="427" y="155"/>
                      <a:pt x="456" y="136"/>
                    </a:cubicBezTo>
                    <a:cubicBezTo>
                      <a:pt x="476" y="55"/>
                      <a:pt x="527" y="16"/>
                      <a:pt x="608" y="4"/>
                    </a:cubicBezTo>
                    <a:cubicBezTo>
                      <a:pt x="660" y="6"/>
                      <a:pt x="684" y="0"/>
                      <a:pt x="724" y="20"/>
                    </a:cubicBezTo>
                    <a:cubicBezTo>
                      <a:pt x="729" y="34"/>
                      <a:pt x="721" y="60"/>
                      <a:pt x="736" y="64"/>
                    </a:cubicBezTo>
                    <a:cubicBezTo>
                      <a:pt x="752" y="68"/>
                      <a:pt x="765" y="75"/>
                      <a:pt x="780" y="80"/>
                    </a:cubicBezTo>
                    <a:cubicBezTo>
                      <a:pt x="771" y="94"/>
                      <a:pt x="769" y="104"/>
                      <a:pt x="764" y="120"/>
                    </a:cubicBezTo>
                    <a:cubicBezTo>
                      <a:pt x="763" y="124"/>
                      <a:pt x="760" y="136"/>
                      <a:pt x="760" y="132"/>
                    </a:cubicBezTo>
                    <a:cubicBezTo>
                      <a:pt x="760" y="116"/>
                      <a:pt x="766" y="114"/>
                      <a:pt x="776" y="104"/>
                    </a:cubicBezTo>
                    <a:cubicBezTo>
                      <a:pt x="753" y="89"/>
                      <a:pt x="742" y="91"/>
                      <a:pt x="712" y="88"/>
                    </a:cubicBezTo>
                    <a:cubicBezTo>
                      <a:pt x="702" y="83"/>
                      <a:pt x="694" y="76"/>
                      <a:pt x="684" y="72"/>
                    </a:cubicBezTo>
                    <a:cubicBezTo>
                      <a:pt x="676" y="69"/>
                      <a:pt x="660" y="64"/>
                      <a:pt x="660" y="64"/>
                    </a:cubicBezTo>
                    <a:cubicBezTo>
                      <a:pt x="626" y="67"/>
                      <a:pt x="613" y="69"/>
                      <a:pt x="584" y="76"/>
                    </a:cubicBezTo>
                    <a:cubicBezTo>
                      <a:pt x="570" y="85"/>
                      <a:pt x="559" y="87"/>
                      <a:pt x="548" y="100"/>
                    </a:cubicBezTo>
                    <a:cubicBezTo>
                      <a:pt x="536" y="114"/>
                      <a:pt x="533" y="133"/>
                      <a:pt x="524" y="148"/>
                    </a:cubicBezTo>
                    <a:cubicBezTo>
                      <a:pt x="510" y="174"/>
                      <a:pt x="495" y="198"/>
                      <a:pt x="476" y="220"/>
                    </a:cubicBezTo>
                    <a:cubicBezTo>
                      <a:pt x="458" y="242"/>
                      <a:pt x="466" y="262"/>
                      <a:pt x="436" y="272"/>
                    </a:cubicBezTo>
                    <a:cubicBezTo>
                      <a:pt x="418" y="290"/>
                      <a:pt x="393" y="294"/>
                      <a:pt x="368" y="300"/>
                    </a:cubicBezTo>
                    <a:cubicBezTo>
                      <a:pt x="355" y="309"/>
                      <a:pt x="349" y="319"/>
                      <a:pt x="336" y="328"/>
                    </a:cubicBezTo>
                    <a:cubicBezTo>
                      <a:pt x="325" y="362"/>
                      <a:pt x="290" y="384"/>
                      <a:pt x="256" y="392"/>
                    </a:cubicBezTo>
                    <a:cubicBezTo>
                      <a:pt x="230" y="409"/>
                      <a:pt x="218" y="418"/>
                      <a:pt x="196" y="440"/>
                    </a:cubicBezTo>
                    <a:cubicBezTo>
                      <a:pt x="175" y="461"/>
                      <a:pt x="166" y="491"/>
                      <a:pt x="140" y="508"/>
                    </a:cubicBezTo>
                    <a:cubicBezTo>
                      <a:pt x="130" y="537"/>
                      <a:pt x="131" y="529"/>
                      <a:pt x="112" y="548"/>
                    </a:cubicBezTo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35" name="Group 184"/>
            <p:cNvGrpSpPr>
              <a:grpSpLocks/>
            </p:cNvGrpSpPr>
            <p:nvPr/>
          </p:nvGrpSpPr>
          <p:grpSpPr bwMode="auto">
            <a:xfrm rot="7900403">
              <a:off x="2707" y="3465"/>
              <a:ext cx="266" cy="169"/>
              <a:chOff x="720" y="2640"/>
              <a:chExt cx="768" cy="576"/>
            </a:xfrm>
          </p:grpSpPr>
          <p:sp>
            <p:nvSpPr>
              <p:cNvPr id="277" name="AutoShape 185"/>
              <p:cNvSpPr>
                <a:spLocks noChangeArrowheads="1"/>
              </p:cNvSpPr>
              <p:nvPr/>
            </p:nvSpPr>
            <p:spPr bwMode="auto">
              <a:xfrm>
                <a:off x="720" y="3071"/>
                <a:ext cx="144" cy="145"/>
              </a:xfrm>
              <a:custGeom>
                <a:avLst/>
                <a:gdLst>
                  <a:gd name="T0" fmla="*/ 72 w 21600"/>
                  <a:gd name="T1" fmla="*/ 0 h 21600"/>
                  <a:gd name="T2" fmla="*/ 21 w 21600"/>
                  <a:gd name="T3" fmla="*/ 21 h 21600"/>
                  <a:gd name="T4" fmla="*/ 0 w 21600"/>
                  <a:gd name="T5" fmla="*/ 73 h 21600"/>
                  <a:gd name="T6" fmla="*/ 21 w 21600"/>
                  <a:gd name="T7" fmla="*/ 124 h 21600"/>
                  <a:gd name="T8" fmla="*/ 72 w 21600"/>
                  <a:gd name="T9" fmla="*/ 145 h 21600"/>
                  <a:gd name="T10" fmla="*/ 123 w 21600"/>
                  <a:gd name="T11" fmla="*/ 124 h 21600"/>
                  <a:gd name="T12" fmla="*/ 144 w 21600"/>
                  <a:gd name="T13" fmla="*/ 73 h 21600"/>
                  <a:gd name="T14" fmla="*/ 123 w 21600"/>
                  <a:gd name="T15" fmla="*/ 21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28 h 21600"/>
                  <a:gd name="T26" fmla="*/ 18450 w 21600"/>
                  <a:gd name="T27" fmla="*/ 18472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1050" y="10800"/>
                    </a:moveTo>
                    <a:cubicBezTo>
                      <a:pt x="1050" y="16185"/>
                      <a:pt x="5415" y="20550"/>
                      <a:pt x="10800" y="20550"/>
                    </a:cubicBezTo>
                    <a:cubicBezTo>
                      <a:pt x="16185" y="20550"/>
                      <a:pt x="20550" y="16185"/>
                      <a:pt x="20550" y="10800"/>
                    </a:cubicBezTo>
                    <a:cubicBezTo>
                      <a:pt x="20550" y="5415"/>
                      <a:pt x="16185" y="1050"/>
                      <a:pt x="10800" y="1050"/>
                    </a:cubicBezTo>
                    <a:cubicBezTo>
                      <a:pt x="5415" y="1050"/>
                      <a:pt x="1050" y="5415"/>
                      <a:pt x="1050" y="1080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78" name="Freeform 186"/>
              <p:cNvSpPr>
                <a:spLocks/>
              </p:cNvSpPr>
              <p:nvPr/>
            </p:nvSpPr>
            <p:spPr bwMode="auto">
              <a:xfrm>
                <a:off x="744" y="2640"/>
                <a:ext cx="744" cy="524"/>
              </a:xfrm>
              <a:custGeom>
                <a:avLst/>
                <a:gdLst>
                  <a:gd name="T0" fmla="*/ 0 w 780"/>
                  <a:gd name="T1" fmla="*/ 480 h 548"/>
                  <a:gd name="T2" fmla="*/ 52 w 780"/>
                  <a:gd name="T3" fmla="*/ 436 h 548"/>
                  <a:gd name="T4" fmla="*/ 112 w 780"/>
                  <a:gd name="T5" fmla="*/ 408 h 548"/>
                  <a:gd name="T6" fmla="*/ 172 w 780"/>
                  <a:gd name="T7" fmla="*/ 376 h 548"/>
                  <a:gd name="T8" fmla="*/ 196 w 780"/>
                  <a:gd name="T9" fmla="*/ 368 h 548"/>
                  <a:gd name="T10" fmla="*/ 232 w 780"/>
                  <a:gd name="T11" fmla="*/ 340 h 548"/>
                  <a:gd name="T12" fmla="*/ 284 w 780"/>
                  <a:gd name="T13" fmla="*/ 304 h 548"/>
                  <a:gd name="T14" fmla="*/ 348 w 780"/>
                  <a:gd name="T15" fmla="*/ 260 h 548"/>
                  <a:gd name="T16" fmla="*/ 396 w 780"/>
                  <a:gd name="T17" fmla="*/ 216 h 548"/>
                  <a:gd name="T18" fmla="*/ 456 w 780"/>
                  <a:gd name="T19" fmla="*/ 136 h 548"/>
                  <a:gd name="T20" fmla="*/ 608 w 780"/>
                  <a:gd name="T21" fmla="*/ 4 h 548"/>
                  <a:gd name="T22" fmla="*/ 724 w 780"/>
                  <a:gd name="T23" fmla="*/ 20 h 548"/>
                  <a:gd name="T24" fmla="*/ 736 w 780"/>
                  <a:gd name="T25" fmla="*/ 64 h 548"/>
                  <a:gd name="T26" fmla="*/ 780 w 780"/>
                  <a:gd name="T27" fmla="*/ 80 h 548"/>
                  <a:gd name="T28" fmla="*/ 764 w 780"/>
                  <a:gd name="T29" fmla="*/ 120 h 548"/>
                  <a:gd name="T30" fmla="*/ 760 w 780"/>
                  <a:gd name="T31" fmla="*/ 132 h 548"/>
                  <a:gd name="T32" fmla="*/ 776 w 780"/>
                  <a:gd name="T33" fmla="*/ 104 h 548"/>
                  <a:gd name="T34" fmla="*/ 712 w 780"/>
                  <a:gd name="T35" fmla="*/ 88 h 548"/>
                  <a:gd name="T36" fmla="*/ 684 w 780"/>
                  <a:gd name="T37" fmla="*/ 72 h 548"/>
                  <a:gd name="T38" fmla="*/ 660 w 780"/>
                  <a:gd name="T39" fmla="*/ 64 h 548"/>
                  <a:gd name="T40" fmla="*/ 584 w 780"/>
                  <a:gd name="T41" fmla="*/ 76 h 548"/>
                  <a:gd name="T42" fmla="*/ 548 w 780"/>
                  <a:gd name="T43" fmla="*/ 100 h 548"/>
                  <a:gd name="T44" fmla="*/ 524 w 780"/>
                  <a:gd name="T45" fmla="*/ 148 h 548"/>
                  <a:gd name="T46" fmla="*/ 476 w 780"/>
                  <a:gd name="T47" fmla="*/ 220 h 548"/>
                  <a:gd name="T48" fmla="*/ 436 w 780"/>
                  <a:gd name="T49" fmla="*/ 272 h 548"/>
                  <a:gd name="T50" fmla="*/ 368 w 780"/>
                  <a:gd name="T51" fmla="*/ 300 h 548"/>
                  <a:gd name="T52" fmla="*/ 336 w 780"/>
                  <a:gd name="T53" fmla="*/ 328 h 548"/>
                  <a:gd name="T54" fmla="*/ 256 w 780"/>
                  <a:gd name="T55" fmla="*/ 392 h 548"/>
                  <a:gd name="T56" fmla="*/ 196 w 780"/>
                  <a:gd name="T57" fmla="*/ 440 h 548"/>
                  <a:gd name="T58" fmla="*/ 140 w 780"/>
                  <a:gd name="T59" fmla="*/ 508 h 548"/>
                  <a:gd name="T60" fmla="*/ 112 w 780"/>
                  <a:gd name="T61" fmla="*/ 548 h 548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w 780"/>
                  <a:gd name="T94" fmla="*/ 0 h 548"/>
                  <a:gd name="T95" fmla="*/ 780 w 780"/>
                  <a:gd name="T96" fmla="*/ 548 h 548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T93" t="T94" r="T95" b="T96"/>
                <a:pathLst>
                  <a:path w="780" h="548">
                    <a:moveTo>
                      <a:pt x="0" y="480"/>
                    </a:moveTo>
                    <a:cubicBezTo>
                      <a:pt x="34" y="469"/>
                      <a:pt x="24" y="464"/>
                      <a:pt x="52" y="436"/>
                    </a:cubicBezTo>
                    <a:cubicBezTo>
                      <a:pt x="65" y="423"/>
                      <a:pt x="95" y="414"/>
                      <a:pt x="112" y="408"/>
                    </a:cubicBezTo>
                    <a:cubicBezTo>
                      <a:pt x="133" y="401"/>
                      <a:pt x="150" y="383"/>
                      <a:pt x="172" y="376"/>
                    </a:cubicBezTo>
                    <a:cubicBezTo>
                      <a:pt x="180" y="373"/>
                      <a:pt x="196" y="368"/>
                      <a:pt x="196" y="368"/>
                    </a:cubicBezTo>
                    <a:cubicBezTo>
                      <a:pt x="223" y="341"/>
                      <a:pt x="209" y="348"/>
                      <a:pt x="232" y="340"/>
                    </a:cubicBezTo>
                    <a:cubicBezTo>
                      <a:pt x="250" y="327"/>
                      <a:pt x="263" y="311"/>
                      <a:pt x="284" y="304"/>
                    </a:cubicBezTo>
                    <a:cubicBezTo>
                      <a:pt x="302" y="290"/>
                      <a:pt x="326" y="267"/>
                      <a:pt x="348" y="260"/>
                    </a:cubicBezTo>
                    <a:cubicBezTo>
                      <a:pt x="364" y="244"/>
                      <a:pt x="380" y="232"/>
                      <a:pt x="396" y="216"/>
                    </a:cubicBezTo>
                    <a:cubicBezTo>
                      <a:pt x="420" y="192"/>
                      <a:pt x="427" y="155"/>
                      <a:pt x="456" y="136"/>
                    </a:cubicBezTo>
                    <a:cubicBezTo>
                      <a:pt x="476" y="55"/>
                      <a:pt x="527" y="16"/>
                      <a:pt x="608" y="4"/>
                    </a:cubicBezTo>
                    <a:cubicBezTo>
                      <a:pt x="660" y="6"/>
                      <a:pt x="684" y="0"/>
                      <a:pt x="724" y="20"/>
                    </a:cubicBezTo>
                    <a:cubicBezTo>
                      <a:pt x="729" y="34"/>
                      <a:pt x="721" y="60"/>
                      <a:pt x="736" y="64"/>
                    </a:cubicBezTo>
                    <a:cubicBezTo>
                      <a:pt x="752" y="68"/>
                      <a:pt x="765" y="75"/>
                      <a:pt x="780" y="80"/>
                    </a:cubicBezTo>
                    <a:cubicBezTo>
                      <a:pt x="771" y="94"/>
                      <a:pt x="769" y="104"/>
                      <a:pt x="764" y="120"/>
                    </a:cubicBezTo>
                    <a:cubicBezTo>
                      <a:pt x="763" y="124"/>
                      <a:pt x="760" y="136"/>
                      <a:pt x="760" y="132"/>
                    </a:cubicBezTo>
                    <a:cubicBezTo>
                      <a:pt x="760" y="116"/>
                      <a:pt x="766" y="114"/>
                      <a:pt x="776" y="104"/>
                    </a:cubicBezTo>
                    <a:cubicBezTo>
                      <a:pt x="753" y="89"/>
                      <a:pt x="742" y="91"/>
                      <a:pt x="712" y="88"/>
                    </a:cubicBezTo>
                    <a:cubicBezTo>
                      <a:pt x="702" y="83"/>
                      <a:pt x="694" y="76"/>
                      <a:pt x="684" y="72"/>
                    </a:cubicBezTo>
                    <a:cubicBezTo>
                      <a:pt x="676" y="69"/>
                      <a:pt x="660" y="64"/>
                      <a:pt x="660" y="64"/>
                    </a:cubicBezTo>
                    <a:cubicBezTo>
                      <a:pt x="626" y="67"/>
                      <a:pt x="613" y="69"/>
                      <a:pt x="584" y="76"/>
                    </a:cubicBezTo>
                    <a:cubicBezTo>
                      <a:pt x="570" y="85"/>
                      <a:pt x="559" y="87"/>
                      <a:pt x="548" y="100"/>
                    </a:cubicBezTo>
                    <a:cubicBezTo>
                      <a:pt x="536" y="114"/>
                      <a:pt x="533" y="133"/>
                      <a:pt x="524" y="148"/>
                    </a:cubicBezTo>
                    <a:cubicBezTo>
                      <a:pt x="510" y="174"/>
                      <a:pt x="495" y="198"/>
                      <a:pt x="476" y="220"/>
                    </a:cubicBezTo>
                    <a:cubicBezTo>
                      <a:pt x="458" y="242"/>
                      <a:pt x="466" y="262"/>
                      <a:pt x="436" y="272"/>
                    </a:cubicBezTo>
                    <a:cubicBezTo>
                      <a:pt x="418" y="290"/>
                      <a:pt x="393" y="294"/>
                      <a:pt x="368" y="300"/>
                    </a:cubicBezTo>
                    <a:cubicBezTo>
                      <a:pt x="355" y="309"/>
                      <a:pt x="349" y="319"/>
                      <a:pt x="336" y="328"/>
                    </a:cubicBezTo>
                    <a:cubicBezTo>
                      <a:pt x="325" y="362"/>
                      <a:pt x="290" y="384"/>
                      <a:pt x="256" y="392"/>
                    </a:cubicBezTo>
                    <a:cubicBezTo>
                      <a:pt x="230" y="409"/>
                      <a:pt x="218" y="418"/>
                      <a:pt x="196" y="440"/>
                    </a:cubicBezTo>
                    <a:cubicBezTo>
                      <a:pt x="175" y="461"/>
                      <a:pt x="166" y="491"/>
                      <a:pt x="140" y="508"/>
                    </a:cubicBezTo>
                    <a:cubicBezTo>
                      <a:pt x="130" y="537"/>
                      <a:pt x="131" y="529"/>
                      <a:pt x="112" y="548"/>
                    </a:cubicBezTo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sp>
          <p:nvSpPr>
            <p:cNvPr id="161" name="Freeform 187"/>
            <p:cNvSpPr>
              <a:spLocks/>
            </p:cNvSpPr>
            <p:nvPr/>
          </p:nvSpPr>
          <p:spPr bwMode="auto">
            <a:xfrm>
              <a:off x="2909" y="3540"/>
              <a:ext cx="85" cy="134"/>
            </a:xfrm>
            <a:custGeom>
              <a:avLst/>
              <a:gdLst>
                <a:gd name="T0" fmla="*/ 234 w 871"/>
                <a:gd name="T1" fmla="*/ 114 h 1000"/>
                <a:gd name="T2" fmla="*/ 204 w 871"/>
                <a:gd name="T3" fmla="*/ 180 h 1000"/>
                <a:gd name="T4" fmla="*/ 192 w 871"/>
                <a:gd name="T5" fmla="*/ 216 h 1000"/>
                <a:gd name="T6" fmla="*/ 156 w 871"/>
                <a:gd name="T7" fmla="*/ 360 h 1000"/>
                <a:gd name="T8" fmla="*/ 126 w 871"/>
                <a:gd name="T9" fmla="*/ 438 h 1000"/>
                <a:gd name="T10" fmla="*/ 66 w 871"/>
                <a:gd name="T11" fmla="*/ 678 h 1000"/>
                <a:gd name="T12" fmla="*/ 0 w 871"/>
                <a:gd name="T13" fmla="*/ 912 h 1000"/>
                <a:gd name="T14" fmla="*/ 90 w 871"/>
                <a:gd name="T15" fmla="*/ 960 h 1000"/>
                <a:gd name="T16" fmla="*/ 384 w 871"/>
                <a:gd name="T17" fmla="*/ 990 h 1000"/>
                <a:gd name="T18" fmla="*/ 654 w 871"/>
                <a:gd name="T19" fmla="*/ 978 h 1000"/>
                <a:gd name="T20" fmla="*/ 750 w 871"/>
                <a:gd name="T21" fmla="*/ 942 h 1000"/>
                <a:gd name="T22" fmla="*/ 858 w 871"/>
                <a:gd name="T23" fmla="*/ 900 h 1000"/>
                <a:gd name="T24" fmla="*/ 834 w 871"/>
                <a:gd name="T25" fmla="*/ 816 h 1000"/>
                <a:gd name="T26" fmla="*/ 726 w 871"/>
                <a:gd name="T27" fmla="*/ 600 h 1000"/>
                <a:gd name="T28" fmla="*/ 618 w 871"/>
                <a:gd name="T29" fmla="*/ 360 h 1000"/>
                <a:gd name="T30" fmla="*/ 570 w 871"/>
                <a:gd name="T31" fmla="*/ 306 h 1000"/>
                <a:gd name="T32" fmla="*/ 552 w 871"/>
                <a:gd name="T33" fmla="*/ 288 h 1000"/>
                <a:gd name="T34" fmla="*/ 522 w 871"/>
                <a:gd name="T35" fmla="*/ 222 h 1000"/>
                <a:gd name="T36" fmla="*/ 486 w 871"/>
                <a:gd name="T37" fmla="*/ 198 h 1000"/>
                <a:gd name="T38" fmla="*/ 414 w 871"/>
                <a:gd name="T39" fmla="*/ 120 h 1000"/>
                <a:gd name="T40" fmla="*/ 354 w 871"/>
                <a:gd name="T41" fmla="*/ 36 h 1000"/>
                <a:gd name="T42" fmla="*/ 300 w 871"/>
                <a:gd name="T43" fmla="*/ 6 h 1000"/>
                <a:gd name="T44" fmla="*/ 282 w 871"/>
                <a:gd name="T45" fmla="*/ 0 h 1000"/>
                <a:gd name="T46" fmla="*/ 264 w 871"/>
                <a:gd name="T47" fmla="*/ 6 h 1000"/>
                <a:gd name="T48" fmla="*/ 234 w 871"/>
                <a:gd name="T49" fmla="*/ 114 h 1000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871"/>
                <a:gd name="T76" fmla="*/ 0 h 1000"/>
                <a:gd name="T77" fmla="*/ 871 w 871"/>
                <a:gd name="T78" fmla="*/ 1000 h 1000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871" h="1000">
                  <a:moveTo>
                    <a:pt x="234" y="114"/>
                  </a:moveTo>
                  <a:cubicBezTo>
                    <a:pt x="206" y="132"/>
                    <a:pt x="212" y="149"/>
                    <a:pt x="204" y="180"/>
                  </a:cubicBezTo>
                  <a:cubicBezTo>
                    <a:pt x="201" y="192"/>
                    <a:pt x="192" y="216"/>
                    <a:pt x="192" y="216"/>
                  </a:cubicBezTo>
                  <a:cubicBezTo>
                    <a:pt x="185" y="262"/>
                    <a:pt x="173" y="316"/>
                    <a:pt x="156" y="360"/>
                  </a:cubicBezTo>
                  <a:cubicBezTo>
                    <a:pt x="146" y="386"/>
                    <a:pt x="133" y="411"/>
                    <a:pt x="126" y="438"/>
                  </a:cubicBezTo>
                  <a:cubicBezTo>
                    <a:pt x="106" y="518"/>
                    <a:pt x="88" y="599"/>
                    <a:pt x="66" y="678"/>
                  </a:cubicBezTo>
                  <a:cubicBezTo>
                    <a:pt x="44" y="757"/>
                    <a:pt x="14" y="830"/>
                    <a:pt x="0" y="912"/>
                  </a:cubicBezTo>
                  <a:cubicBezTo>
                    <a:pt x="11" y="944"/>
                    <a:pt x="58" y="952"/>
                    <a:pt x="90" y="960"/>
                  </a:cubicBezTo>
                  <a:cubicBezTo>
                    <a:pt x="122" y="981"/>
                    <a:pt x="334" y="988"/>
                    <a:pt x="384" y="990"/>
                  </a:cubicBezTo>
                  <a:cubicBezTo>
                    <a:pt x="475" y="1000"/>
                    <a:pt x="564" y="991"/>
                    <a:pt x="654" y="978"/>
                  </a:cubicBezTo>
                  <a:cubicBezTo>
                    <a:pt x="688" y="967"/>
                    <a:pt x="718" y="956"/>
                    <a:pt x="750" y="942"/>
                  </a:cubicBezTo>
                  <a:cubicBezTo>
                    <a:pt x="786" y="926"/>
                    <a:pt x="825" y="922"/>
                    <a:pt x="858" y="900"/>
                  </a:cubicBezTo>
                  <a:cubicBezTo>
                    <a:pt x="871" y="862"/>
                    <a:pt x="854" y="844"/>
                    <a:pt x="834" y="816"/>
                  </a:cubicBezTo>
                  <a:cubicBezTo>
                    <a:pt x="786" y="749"/>
                    <a:pt x="762" y="673"/>
                    <a:pt x="726" y="600"/>
                  </a:cubicBezTo>
                  <a:cubicBezTo>
                    <a:pt x="714" y="519"/>
                    <a:pt x="664" y="429"/>
                    <a:pt x="618" y="360"/>
                  </a:cubicBezTo>
                  <a:cubicBezTo>
                    <a:pt x="597" y="328"/>
                    <a:pt x="611" y="347"/>
                    <a:pt x="570" y="306"/>
                  </a:cubicBezTo>
                  <a:cubicBezTo>
                    <a:pt x="564" y="300"/>
                    <a:pt x="552" y="288"/>
                    <a:pt x="552" y="288"/>
                  </a:cubicBezTo>
                  <a:cubicBezTo>
                    <a:pt x="542" y="248"/>
                    <a:pt x="550" y="243"/>
                    <a:pt x="522" y="222"/>
                  </a:cubicBezTo>
                  <a:cubicBezTo>
                    <a:pt x="511" y="213"/>
                    <a:pt x="486" y="198"/>
                    <a:pt x="486" y="198"/>
                  </a:cubicBezTo>
                  <a:cubicBezTo>
                    <a:pt x="466" y="168"/>
                    <a:pt x="433" y="149"/>
                    <a:pt x="414" y="120"/>
                  </a:cubicBezTo>
                  <a:cubicBezTo>
                    <a:pt x="395" y="92"/>
                    <a:pt x="376" y="62"/>
                    <a:pt x="354" y="36"/>
                  </a:cubicBezTo>
                  <a:cubicBezTo>
                    <a:pt x="333" y="11"/>
                    <a:pt x="335" y="18"/>
                    <a:pt x="300" y="6"/>
                  </a:cubicBezTo>
                  <a:cubicBezTo>
                    <a:pt x="294" y="4"/>
                    <a:pt x="282" y="0"/>
                    <a:pt x="282" y="0"/>
                  </a:cubicBezTo>
                  <a:cubicBezTo>
                    <a:pt x="276" y="2"/>
                    <a:pt x="268" y="1"/>
                    <a:pt x="264" y="6"/>
                  </a:cubicBezTo>
                  <a:cubicBezTo>
                    <a:pt x="254" y="19"/>
                    <a:pt x="234" y="96"/>
                    <a:pt x="234" y="11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62" name="Freeform 188"/>
            <p:cNvSpPr>
              <a:spLocks/>
            </p:cNvSpPr>
            <p:nvPr/>
          </p:nvSpPr>
          <p:spPr bwMode="auto">
            <a:xfrm>
              <a:off x="2628" y="3607"/>
              <a:ext cx="84" cy="133"/>
            </a:xfrm>
            <a:custGeom>
              <a:avLst/>
              <a:gdLst>
                <a:gd name="T0" fmla="*/ 234 w 871"/>
                <a:gd name="T1" fmla="*/ 114 h 1000"/>
                <a:gd name="T2" fmla="*/ 204 w 871"/>
                <a:gd name="T3" fmla="*/ 180 h 1000"/>
                <a:gd name="T4" fmla="*/ 192 w 871"/>
                <a:gd name="T5" fmla="*/ 216 h 1000"/>
                <a:gd name="T6" fmla="*/ 156 w 871"/>
                <a:gd name="T7" fmla="*/ 360 h 1000"/>
                <a:gd name="T8" fmla="*/ 126 w 871"/>
                <a:gd name="T9" fmla="*/ 438 h 1000"/>
                <a:gd name="T10" fmla="*/ 66 w 871"/>
                <a:gd name="T11" fmla="*/ 678 h 1000"/>
                <a:gd name="T12" fmla="*/ 0 w 871"/>
                <a:gd name="T13" fmla="*/ 912 h 1000"/>
                <a:gd name="T14" fmla="*/ 90 w 871"/>
                <a:gd name="T15" fmla="*/ 960 h 1000"/>
                <a:gd name="T16" fmla="*/ 384 w 871"/>
                <a:gd name="T17" fmla="*/ 990 h 1000"/>
                <a:gd name="T18" fmla="*/ 654 w 871"/>
                <a:gd name="T19" fmla="*/ 978 h 1000"/>
                <a:gd name="T20" fmla="*/ 750 w 871"/>
                <a:gd name="T21" fmla="*/ 942 h 1000"/>
                <a:gd name="T22" fmla="*/ 858 w 871"/>
                <a:gd name="T23" fmla="*/ 900 h 1000"/>
                <a:gd name="T24" fmla="*/ 834 w 871"/>
                <a:gd name="T25" fmla="*/ 816 h 1000"/>
                <a:gd name="T26" fmla="*/ 726 w 871"/>
                <a:gd name="T27" fmla="*/ 600 h 1000"/>
                <a:gd name="T28" fmla="*/ 618 w 871"/>
                <a:gd name="T29" fmla="*/ 360 h 1000"/>
                <a:gd name="T30" fmla="*/ 570 w 871"/>
                <a:gd name="T31" fmla="*/ 306 h 1000"/>
                <a:gd name="T32" fmla="*/ 552 w 871"/>
                <a:gd name="T33" fmla="*/ 288 h 1000"/>
                <a:gd name="T34" fmla="*/ 522 w 871"/>
                <a:gd name="T35" fmla="*/ 222 h 1000"/>
                <a:gd name="T36" fmla="*/ 486 w 871"/>
                <a:gd name="T37" fmla="*/ 198 h 1000"/>
                <a:gd name="T38" fmla="*/ 414 w 871"/>
                <a:gd name="T39" fmla="*/ 120 h 1000"/>
                <a:gd name="T40" fmla="*/ 354 w 871"/>
                <a:gd name="T41" fmla="*/ 36 h 1000"/>
                <a:gd name="T42" fmla="*/ 300 w 871"/>
                <a:gd name="T43" fmla="*/ 6 h 1000"/>
                <a:gd name="T44" fmla="*/ 282 w 871"/>
                <a:gd name="T45" fmla="*/ 0 h 1000"/>
                <a:gd name="T46" fmla="*/ 264 w 871"/>
                <a:gd name="T47" fmla="*/ 6 h 1000"/>
                <a:gd name="T48" fmla="*/ 234 w 871"/>
                <a:gd name="T49" fmla="*/ 114 h 1000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871"/>
                <a:gd name="T76" fmla="*/ 0 h 1000"/>
                <a:gd name="T77" fmla="*/ 871 w 871"/>
                <a:gd name="T78" fmla="*/ 1000 h 1000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871" h="1000">
                  <a:moveTo>
                    <a:pt x="234" y="114"/>
                  </a:moveTo>
                  <a:cubicBezTo>
                    <a:pt x="206" y="132"/>
                    <a:pt x="212" y="149"/>
                    <a:pt x="204" y="180"/>
                  </a:cubicBezTo>
                  <a:cubicBezTo>
                    <a:pt x="201" y="192"/>
                    <a:pt x="192" y="216"/>
                    <a:pt x="192" y="216"/>
                  </a:cubicBezTo>
                  <a:cubicBezTo>
                    <a:pt x="185" y="262"/>
                    <a:pt x="173" y="316"/>
                    <a:pt x="156" y="360"/>
                  </a:cubicBezTo>
                  <a:cubicBezTo>
                    <a:pt x="146" y="386"/>
                    <a:pt x="133" y="411"/>
                    <a:pt x="126" y="438"/>
                  </a:cubicBezTo>
                  <a:cubicBezTo>
                    <a:pt x="106" y="518"/>
                    <a:pt x="88" y="599"/>
                    <a:pt x="66" y="678"/>
                  </a:cubicBezTo>
                  <a:cubicBezTo>
                    <a:pt x="44" y="757"/>
                    <a:pt x="14" y="830"/>
                    <a:pt x="0" y="912"/>
                  </a:cubicBezTo>
                  <a:cubicBezTo>
                    <a:pt x="11" y="944"/>
                    <a:pt x="58" y="952"/>
                    <a:pt x="90" y="960"/>
                  </a:cubicBezTo>
                  <a:cubicBezTo>
                    <a:pt x="122" y="981"/>
                    <a:pt x="334" y="988"/>
                    <a:pt x="384" y="990"/>
                  </a:cubicBezTo>
                  <a:cubicBezTo>
                    <a:pt x="475" y="1000"/>
                    <a:pt x="564" y="991"/>
                    <a:pt x="654" y="978"/>
                  </a:cubicBezTo>
                  <a:cubicBezTo>
                    <a:pt x="688" y="967"/>
                    <a:pt x="718" y="956"/>
                    <a:pt x="750" y="942"/>
                  </a:cubicBezTo>
                  <a:cubicBezTo>
                    <a:pt x="786" y="926"/>
                    <a:pt x="825" y="922"/>
                    <a:pt x="858" y="900"/>
                  </a:cubicBezTo>
                  <a:cubicBezTo>
                    <a:pt x="871" y="862"/>
                    <a:pt x="854" y="844"/>
                    <a:pt x="834" y="816"/>
                  </a:cubicBezTo>
                  <a:cubicBezTo>
                    <a:pt x="786" y="749"/>
                    <a:pt x="762" y="673"/>
                    <a:pt x="726" y="600"/>
                  </a:cubicBezTo>
                  <a:cubicBezTo>
                    <a:pt x="714" y="519"/>
                    <a:pt x="664" y="429"/>
                    <a:pt x="618" y="360"/>
                  </a:cubicBezTo>
                  <a:cubicBezTo>
                    <a:pt x="597" y="328"/>
                    <a:pt x="611" y="347"/>
                    <a:pt x="570" y="306"/>
                  </a:cubicBezTo>
                  <a:cubicBezTo>
                    <a:pt x="564" y="300"/>
                    <a:pt x="552" y="288"/>
                    <a:pt x="552" y="288"/>
                  </a:cubicBezTo>
                  <a:cubicBezTo>
                    <a:pt x="542" y="248"/>
                    <a:pt x="550" y="243"/>
                    <a:pt x="522" y="222"/>
                  </a:cubicBezTo>
                  <a:cubicBezTo>
                    <a:pt x="511" y="213"/>
                    <a:pt x="486" y="198"/>
                    <a:pt x="486" y="198"/>
                  </a:cubicBezTo>
                  <a:cubicBezTo>
                    <a:pt x="466" y="168"/>
                    <a:pt x="433" y="149"/>
                    <a:pt x="414" y="120"/>
                  </a:cubicBezTo>
                  <a:cubicBezTo>
                    <a:pt x="395" y="92"/>
                    <a:pt x="376" y="62"/>
                    <a:pt x="354" y="36"/>
                  </a:cubicBezTo>
                  <a:cubicBezTo>
                    <a:pt x="333" y="11"/>
                    <a:pt x="335" y="18"/>
                    <a:pt x="300" y="6"/>
                  </a:cubicBezTo>
                  <a:cubicBezTo>
                    <a:pt x="294" y="4"/>
                    <a:pt x="282" y="0"/>
                    <a:pt x="282" y="0"/>
                  </a:cubicBezTo>
                  <a:cubicBezTo>
                    <a:pt x="276" y="2"/>
                    <a:pt x="268" y="1"/>
                    <a:pt x="264" y="6"/>
                  </a:cubicBezTo>
                  <a:cubicBezTo>
                    <a:pt x="254" y="19"/>
                    <a:pt x="234" y="96"/>
                    <a:pt x="234" y="11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63" name="Freeform 189"/>
            <p:cNvSpPr>
              <a:spLocks/>
            </p:cNvSpPr>
            <p:nvPr/>
          </p:nvSpPr>
          <p:spPr bwMode="auto">
            <a:xfrm>
              <a:off x="2318" y="4027"/>
              <a:ext cx="103" cy="79"/>
            </a:xfrm>
            <a:custGeom>
              <a:avLst/>
              <a:gdLst>
                <a:gd name="T0" fmla="*/ 34 w 88"/>
                <a:gd name="T1" fmla="*/ 14 h 58"/>
                <a:gd name="T2" fmla="*/ 76 w 88"/>
                <a:gd name="T3" fmla="*/ 14 h 58"/>
                <a:gd name="T4" fmla="*/ 88 w 88"/>
                <a:gd name="T5" fmla="*/ 50 h 58"/>
                <a:gd name="T6" fmla="*/ 46 w 88"/>
                <a:gd name="T7" fmla="*/ 50 h 58"/>
                <a:gd name="T8" fmla="*/ 10 w 88"/>
                <a:gd name="T9" fmla="*/ 38 h 58"/>
                <a:gd name="T10" fmla="*/ 34 w 88"/>
                <a:gd name="T11" fmla="*/ 14 h 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88"/>
                <a:gd name="T19" fmla="*/ 0 h 58"/>
                <a:gd name="T20" fmla="*/ 88 w 88"/>
                <a:gd name="T21" fmla="*/ 58 h 5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88" h="58">
                  <a:moveTo>
                    <a:pt x="34" y="14"/>
                  </a:moveTo>
                  <a:cubicBezTo>
                    <a:pt x="46" y="10"/>
                    <a:pt x="64" y="0"/>
                    <a:pt x="76" y="14"/>
                  </a:cubicBezTo>
                  <a:cubicBezTo>
                    <a:pt x="84" y="24"/>
                    <a:pt x="88" y="50"/>
                    <a:pt x="88" y="50"/>
                  </a:cubicBezTo>
                  <a:cubicBezTo>
                    <a:pt x="64" y="58"/>
                    <a:pt x="74" y="58"/>
                    <a:pt x="46" y="50"/>
                  </a:cubicBezTo>
                  <a:cubicBezTo>
                    <a:pt x="34" y="46"/>
                    <a:pt x="10" y="38"/>
                    <a:pt x="10" y="38"/>
                  </a:cubicBezTo>
                  <a:cubicBezTo>
                    <a:pt x="0" y="9"/>
                    <a:pt x="7" y="14"/>
                    <a:pt x="34" y="14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64" name="Freeform 190"/>
            <p:cNvSpPr>
              <a:spLocks/>
            </p:cNvSpPr>
            <p:nvPr/>
          </p:nvSpPr>
          <p:spPr bwMode="auto">
            <a:xfrm>
              <a:off x="2082" y="4080"/>
              <a:ext cx="73" cy="41"/>
            </a:xfrm>
            <a:custGeom>
              <a:avLst/>
              <a:gdLst>
                <a:gd name="T0" fmla="*/ 20 w 62"/>
                <a:gd name="T1" fmla="*/ 0 h 30"/>
                <a:gd name="T2" fmla="*/ 26 w 62"/>
                <a:gd name="T3" fmla="*/ 30 h 30"/>
                <a:gd name="T4" fmla="*/ 20 w 62"/>
                <a:gd name="T5" fmla="*/ 0 h 30"/>
                <a:gd name="T6" fmla="*/ 0 60000 65536"/>
                <a:gd name="T7" fmla="*/ 0 60000 65536"/>
                <a:gd name="T8" fmla="*/ 0 60000 65536"/>
                <a:gd name="T9" fmla="*/ 0 w 62"/>
                <a:gd name="T10" fmla="*/ 0 h 30"/>
                <a:gd name="T11" fmla="*/ 62 w 62"/>
                <a:gd name="T12" fmla="*/ 30 h 3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62" h="30">
                  <a:moveTo>
                    <a:pt x="20" y="0"/>
                  </a:moveTo>
                  <a:cubicBezTo>
                    <a:pt x="44" y="8"/>
                    <a:pt x="62" y="18"/>
                    <a:pt x="26" y="30"/>
                  </a:cubicBezTo>
                  <a:cubicBezTo>
                    <a:pt x="1" y="22"/>
                    <a:pt x="0" y="20"/>
                    <a:pt x="20" y="0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65" name="Freeform 191"/>
            <p:cNvSpPr>
              <a:spLocks/>
            </p:cNvSpPr>
            <p:nvPr/>
          </p:nvSpPr>
          <p:spPr bwMode="auto">
            <a:xfrm>
              <a:off x="2447" y="4037"/>
              <a:ext cx="72" cy="43"/>
            </a:xfrm>
            <a:custGeom>
              <a:avLst/>
              <a:gdLst>
                <a:gd name="T0" fmla="*/ 20 w 62"/>
                <a:gd name="T1" fmla="*/ 0 h 30"/>
                <a:gd name="T2" fmla="*/ 26 w 62"/>
                <a:gd name="T3" fmla="*/ 30 h 30"/>
                <a:gd name="T4" fmla="*/ 20 w 62"/>
                <a:gd name="T5" fmla="*/ 0 h 30"/>
                <a:gd name="T6" fmla="*/ 0 60000 65536"/>
                <a:gd name="T7" fmla="*/ 0 60000 65536"/>
                <a:gd name="T8" fmla="*/ 0 60000 65536"/>
                <a:gd name="T9" fmla="*/ 0 w 62"/>
                <a:gd name="T10" fmla="*/ 0 h 30"/>
                <a:gd name="T11" fmla="*/ 62 w 62"/>
                <a:gd name="T12" fmla="*/ 30 h 3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62" h="30">
                  <a:moveTo>
                    <a:pt x="20" y="0"/>
                  </a:moveTo>
                  <a:cubicBezTo>
                    <a:pt x="44" y="8"/>
                    <a:pt x="62" y="18"/>
                    <a:pt x="26" y="30"/>
                  </a:cubicBezTo>
                  <a:cubicBezTo>
                    <a:pt x="1" y="22"/>
                    <a:pt x="0" y="20"/>
                    <a:pt x="20" y="0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66" name="Freeform 192"/>
            <p:cNvSpPr>
              <a:spLocks/>
            </p:cNvSpPr>
            <p:nvPr/>
          </p:nvSpPr>
          <p:spPr bwMode="auto">
            <a:xfrm>
              <a:off x="2211" y="3966"/>
              <a:ext cx="73" cy="41"/>
            </a:xfrm>
            <a:custGeom>
              <a:avLst/>
              <a:gdLst>
                <a:gd name="T0" fmla="*/ 20 w 62"/>
                <a:gd name="T1" fmla="*/ 0 h 30"/>
                <a:gd name="T2" fmla="*/ 26 w 62"/>
                <a:gd name="T3" fmla="*/ 30 h 30"/>
                <a:gd name="T4" fmla="*/ 20 w 62"/>
                <a:gd name="T5" fmla="*/ 0 h 30"/>
                <a:gd name="T6" fmla="*/ 0 60000 65536"/>
                <a:gd name="T7" fmla="*/ 0 60000 65536"/>
                <a:gd name="T8" fmla="*/ 0 60000 65536"/>
                <a:gd name="T9" fmla="*/ 0 w 62"/>
                <a:gd name="T10" fmla="*/ 0 h 30"/>
                <a:gd name="T11" fmla="*/ 62 w 62"/>
                <a:gd name="T12" fmla="*/ 30 h 3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62" h="30">
                  <a:moveTo>
                    <a:pt x="20" y="0"/>
                  </a:moveTo>
                  <a:cubicBezTo>
                    <a:pt x="44" y="8"/>
                    <a:pt x="62" y="18"/>
                    <a:pt x="26" y="30"/>
                  </a:cubicBezTo>
                  <a:cubicBezTo>
                    <a:pt x="1" y="22"/>
                    <a:pt x="0" y="20"/>
                    <a:pt x="20" y="0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67" name="Freeform 193"/>
            <p:cNvSpPr>
              <a:spLocks/>
            </p:cNvSpPr>
            <p:nvPr/>
          </p:nvSpPr>
          <p:spPr bwMode="auto">
            <a:xfrm>
              <a:off x="2009" y="3956"/>
              <a:ext cx="73" cy="42"/>
            </a:xfrm>
            <a:custGeom>
              <a:avLst/>
              <a:gdLst>
                <a:gd name="T0" fmla="*/ 20 w 62"/>
                <a:gd name="T1" fmla="*/ 0 h 30"/>
                <a:gd name="T2" fmla="*/ 26 w 62"/>
                <a:gd name="T3" fmla="*/ 30 h 30"/>
                <a:gd name="T4" fmla="*/ 20 w 62"/>
                <a:gd name="T5" fmla="*/ 0 h 30"/>
                <a:gd name="T6" fmla="*/ 0 60000 65536"/>
                <a:gd name="T7" fmla="*/ 0 60000 65536"/>
                <a:gd name="T8" fmla="*/ 0 60000 65536"/>
                <a:gd name="T9" fmla="*/ 0 w 62"/>
                <a:gd name="T10" fmla="*/ 0 h 30"/>
                <a:gd name="T11" fmla="*/ 62 w 62"/>
                <a:gd name="T12" fmla="*/ 30 h 3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62" h="30">
                  <a:moveTo>
                    <a:pt x="20" y="0"/>
                  </a:moveTo>
                  <a:cubicBezTo>
                    <a:pt x="44" y="8"/>
                    <a:pt x="62" y="18"/>
                    <a:pt x="26" y="30"/>
                  </a:cubicBezTo>
                  <a:cubicBezTo>
                    <a:pt x="1" y="22"/>
                    <a:pt x="0" y="20"/>
                    <a:pt x="20" y="0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68" name="Freeform 194"/>
            <p:cNvSpPr>
              <a:spLocks/>
            </p:cNvSpPr>
            <p:nvPr/>
          </p:nvSpPr>
          <p:spPr bwMode="auto">
            <a:xfrm>
              <a:off x="4007" y="3528"/>
              <a:ext cx="65" cy="96"/>
            </a:xfrm>
            <a:custGeom>
              <a:avLst/>
              <a:gdLst>
                <a:gd name="T0" fmla="*/ 4 w 56"/>
                <a:gd name="T1" fmla="*/ 9 h 69"/>
                <a:gd name="T2" fmla="*/ 44 w 56"/>
                <a:gd name="T3" fmla="*/ 5 h 69"/>
                <a:gd name="T4" fmla="*/ 52 w 56"/>
                <a:gd name="T5" fmla="*/ 29 h 69"/>
                <a:gd name="T6" fmla="*/ 56 w 56"/>
                <a:gd name="T7" fmla="*/ 41 h 69"/>
                <a:gd name="T8" fmla="*/ 28 w 56"/>
                <a:gd name="T9" fmla="*/ 41 h 69"/>
                <a:gd name="T10" fmla="*/ 0 w 56"/>
                <a:gd name="T11" fmla="*/ 37 h 69"/>
                <a:gd name="T12" fmla="*/ 4 w 56"/>
                <a:gd name="T13" fmla="*/ 9 h 69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56"/>
                <a:gd name="T22" fmla="*/ 0 h 69"/>
                <a:gd name="T23" fmla="*/ 56 w 56"/>
                <a:gd name="T24" fmla="*/ 69 h 69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56" h="69">
                  <a:moveTo>
                    <a:pt x="4" y="9"/>
                  </a:moveTo>
                  <a:cubicBezTo>
                    <a:pt x="20" y="5"/>
                    <a:pt x="28" y="0"/>
                    <a:pt x="44" y="5"/>
                  </a:cubicBezTo>
                  <a:cubicBezTo>
                    <a:pt x="47" y="13"/>
                    <a:pt x="49" y="21"/>
                    <a:pt x="52" y="29"/>
                  </a:cubicBezTo>
                  <a:cubicBezTo>
                    <a:pt x="53" y="33"/>
                    <a:pt x="56" y="41"/>
                    <a:pt x="56" y="41"/>
                  </a:cubicBezTo>
                  <a:cubicBezTo>
                    <a:pt x="49" y="69"/>
                    <a:pt x="36" y="64"/>
                    <a:pt x="28" y="41"/>
                  </a:cubicBezTo>
                  <a:cubicBezTo>
                    <a:pt x="16" y="59"/>
                    <a:pt x="11" y="53"/>
                    <a:pt x="0" y="37"/>
                  </a:cubicBezTo>
                  <a:cubicBezTo>
                    <a:pt x="9" y="11"/>
                    <a:pt x="14" y="19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69" name="Freeform 195"/>
            <p:cNvSpPr>
              <a:spLocks/>
            </p:cNvSpPr>
            <p:nvPr/>
          </p:nvSpPr>
          <p:spPr bwMode="auto">
            <a:xfrm>
              <a:off x="1917" y="3989"/>
              <a:ext cx="66" cy="96"/>
            </a:xfrm>
            <a:custGeom>
              <a:avLst/>
              <a:gdLst>
                <a:gd name="T0" fmla="*/ 4 w 56"/>
                <a:gd name="T1" fmla="*/ 9 h 69"/>
                <a:gd name="T2" fmla="*/ 44 w 56"/>
                <a:gd name="T3" fmla="*/ 5 h 69"/>
                <a:gd name="T4" fmla="*/ 52 w 56"/>
                <a:gd name="T5" fmla="*/ 29 h 69"/>
                <a:gd name="T6" fmla="*/ 56 w 56"/>
                <a:gd name="T7" fmla="*/ 41 h 69"/>
                <a:gd name="T8" fmla="*/ 28 w 56"/>
                <a:gd name="T9" fmla="*/ 41 h 69"/>
                <a:gd name="T10" fmla="*/ 0 w 56"/>
                <a:gd name="T11" fmla="*/ 37 h 69"/>
                <a:gd name="T12" fmla="*/ 4 w 56"/>
                <a:gd name="T13" fmla="*/ 9 h 69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56"/>
                <a:gd name="T22" fmla="*/ 0 h 69"/>
                <a:gd name="T23" fmla="*/ 56 w 56"/>
                <a:gd name="T24" fmla="*/ 69 h 69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56" h="69">
                  <a:moveTo>
                    <a:pt x="4" y="9"/>
                  </a:moveTo>
                  <a:cubicBezTo>
                    <a:pt x="20" y="5"/>
                    <a:pt x="28" y="0"/>
                    <a:pt x="44" y="5"/>
                  </a:cubicBezTo>
                  <a:cubicBezTo>
                    <a:pt x="47" y="13"/>
                    <a:pt x="49" y="21"/>
                    <a:pt x="52" y="29"/>
                  </a:cubicBezTo>
                  <a:cubicBezTo>
                    <a:pt x="53" y="33"/>
                    <a:pt x="56" y="41"/>
                    <a:pt x="56" y="41"/>
                  </a:cubicBezTo>
                  <a:cubicBezTo>
                    <a:pt x="49" y="69"/>
                    <a:pt x="36" y="64"/>
                    <a:pt x="28" y="41"/>
                  </a:cubicBezTo>
                  <a:cubicBezTo>
                    <a:pt x="16" y="59"/>
                    <a:pt x="11" y="53"/>
                    <a:pt x="0" y="37"/>
                  </a:cubicBezTo>
                  <a:cubicBezTo>
                    <a:pt x="9" y="11"/>
                    <a:pt x="14" y="19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70" name="Freeform 196"/>
            <p:cNvSpPr>
              <a:spLocks/>
            </p:cNvSpPr>
            <p:nvPr/>
          </p:nvSpPr>
          <p:spPr bwMode="auto">
            <a:xfrm>
              <a:off x="2515" y="3755"/>
              <a:ext cx="33" cy="51"/>
            </a:xfrm>
            <a:custGeom>
              <a:avLst/>
              <a:gdLst>
                <a:gd name="T0" fmla="*/ 0 w 28"/>
                <a:gd name="T1" fmla="*/ 6 h 37"/>
                <a:gd name="T2" fmla="*/ 28 w 28"/>
                <a:gd name="T3" fmla="*/ 18 h 37"/>
                <a:gd name="T4" fmla="*/ 24 w 28"/>
                <a:gd name="T5" fmla="*/ 30 h 37"/>
                <a:gd name="T6" fmla="*/ 0 w 28"/>
                <a:gd name="T7" fmla="*/ 6 h 3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8"/>
                <a:gd name="T13" fmla="*/ 0 h 37"/>
                <a:gd name="T14" fmla="*/ 28 w 28"/>
                <a:gd name="T15" fmla="*/ 37 h 3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8" h="37">
                  <a:moveTo>
                    <a:pt x="0" y="6"/>
                  </a:moveTo>
                  <a:cubicBezTo>
                    <a:pt x="17" y="0"/>
                    <a:pt x="22" y="1"/>
                    <a:pt x="28" y="18"/>
                  </a:cubicBezTo>
                  <a:cubicBezTo>
                    <a:pt x="27" y="22"/>
                    <a:pt x="28" y="28"/>
                    <a:pt x="24" y="30"/>
                  </a:cubicBezTo>
                  <a:cubicBezTo>
                    <a:pt x="6" y="37"/>
                    <a:pt x="5" y="15"/>
                    <a:pt x="0" y="6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71" name="Freeform 197"/>
            <p:cNvSpPr>
              <a:spLocks/>
            </p:cNvSpPr>
            <p:nvPr/>
          </p:nvSpPr>
          <p:spPr bwMode="auto">
            <a:xfrm>
              <a:off x="2279" y="3812"/>
              <a:ext cx="33" cy="51"/>
            </a:xfrm>
            <a:custGeom>
              <a:avLst/>
              <a:gdLst>
                <a:gd name="T0" fmla="*/ 0 w 28"/>
                <a:gd name="T1" fmla="*/ 6 h 37"/>
                <a:gd name="T2" fmla="*/ 28 w 28"/>
                <a:gd name="T3" fmla="*/ 18 h 37"/>
                <a:gd name="T4" fmla="*/ 24 w 28"/>
                <a:gd name="T5" fmla="*/ 30 h 37"/>
                <a:gd name="T6" fmla="*/ 0 w 28"/>
                <a:gd name="T7" fmla="*/ 6 h 3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8"/>
                <a:gd name="T13" fmla="*/ 0 h 37"/>
                <a:gd name="T14" fmla="*/ 28 w 28"/>
                <a:gd name="T15" fmla="*/ 37 h 3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8" h="37">
                  <a:moveTo>
                    <a:pt x="0" y="6"/>
                  </a:moveTo>
                  <a:cubicBezTo>
                    <a:pt x="17" y="0"/>
                    <a:pt x="22" y="1"/>
                    <a:pt x="28" y="18"/>
                  </a:cubicBezTo>
                  <a:cubicBezTo>
                    <a:pt x="27" y="22"/>
                    <a:pt x="28" y="28"/>
                    <a:pt x="24" y="30"/>
                  </a:cubicBezTo>
                  <a:cubicBezTo>
                    <a:pt x="6" y="37"/>
                    <a:pt x="5" y="15"/>
                    <a:pt x="0" y="6"/>
                  </a:cubicBezTo>
                  <a:close/>
                </a:path>
              </a:pathLst>
            </a:custGeom>
            <a:solidFill>
              <a:schemeClr val="bg2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72" name="Freeform 198"/>
            <p:cNvSpPr>
              <a:spLocks/>
            </p:cNvSpPr>
            <p:nvPr/>
          </p:nvSpPr>
          <p:spPr bwMode="auto">
            <a:xfrm>
              <a:off x="2414" y="3853"/>
              <a:ext cx="33" cy="51"/>
            </a:xfrm>
            <a:custGeom>
              <a:avLst/>
              <a:gdLst>
                <a:gd name="T0" fmla="*/ 0 w 28"/>
                <a:gd name="T1" fmla="*/ 6 h 37"/>
                <a:gd name="T2" fmla="*/ 28 w 28"/>
                <a:gd name="T3" fmla="*/ 18 h 37"/>
                <a:gd name="T4" fmla="*/ 24 w 28"/>
                <a:gd name="T5" fmla="*/ 30 h 37"/>
                <a:gd name="T6" fmla="*/ 0 w 28"/>
                <a:gd name="T7" fmla="*/ 6 h 3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8"/>
                <a:gd name="T13" fmla="*/ 0 h 37"/>
                <a:gd name="T14" fmla="*/ 28 w 28"/>
                <a:gd name="T15" fmla="*/ 37 h 3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8" h="37">
                  <a:moveTo>
                    <a:pt x="0" y="6"/>
                  </a:moveTo>
                  <a:cubicBezTo>
                    <a:pt x="17" y="0"/>
                    <a:pt x="22" y="1"/>
                    <a:pt x="28" y="18"/>
                  </a:cubicBezTo>
                  <a:cubicBezTo>
                    <a:pt x="27" y="22"/>
                    <a:pt x="28" y="28"/>
                    <a:pt x="24" y="30"/>
                  </a:cubicBezTo>
                  <a:cubicBezTo>
                    <a:pt x="6" y="37"/>
                    <a:pt x="5" y="15"/>
                    <a:pt x="0" y="6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73" name="Freeform 199"/>
            <p:cNvSpPr>
              <a:spLocks/>
            </p:cNvSpPr>
            <p:nvPr/>
          </p:nvSpPr>
          <p:spPr bwMode="auto">
            <a:xfrm>
              <a:off x="2121" y="3780"/>
              <a:ext cx="33" cy="51"/>
            </a:xfrm>
            <a:custGeom>
              <a:avLst/>
              <a:gdLst>
                <a:gd name="T0" fmla="*/ 0 w 28"/>
                <a:gd name="T1" fmla="*/ 6 h 37"/>
                <a:gd name="T2" fmla="*/ 28 w 28"/>
                <a:gd name="T3" fmla="*/ 18 h 37"/>
                <a:gd name="T4" fmla="*/ 24 w 28"/>
                <a:gd name="T5" fmla="*/ 30 h 37"/>
                <a:gd name="T6" fmla="*/ 0 w 28"/>
                <a:gd name="T7" fmla="*/ 6 h 3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8"/>
                <a:gd name="T13" fmla="*/ 0 h 37"/>
                <a:gd name="T14" fmla="*/ 28 w 28"/>
                <a:gd name="T15" fmla="*/ 37 h 3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8" h="37">
                  <a:moveTo>
                    <a:pt x="0" y="6"/>
                  </a:moveTo>
                  <a:cubicBezTo>
                    <a:pt x="17" y="0"/>
                    <a:pt x="22" y="1"/>
                    <a:pt x="28" y="18"/>
                  </a:cubicBezTo>
                  <a:cubicBezTo>
                    <a:pt x="27" y="22"/>
                    <a:pt x="28" y="28"/>
                    <a:pt x="24" y="30"/>
                  </a:cubicBezTo>
                  <a:cubicBezTo>
                    <a:pt x="6" y="37"/>
                    <a:pt x="5" y="15"/>
                    <a:pt x="0" y="6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74" name="Freeform 200"/>
            <p:cNvSpPr>
              <a:spLocks/>
            </p:cNvSpPr>
            <p:nvPr/>
          </p:nvSpPr>
          <p:spPr bwMode="auto">
            <a:xfrm>
              <a:off x="2519" y="3894"/>
              <a:ext cx="34" cy="51"/>
            </a:xfrm>
            <a:custGeom>
              <a:avLst/>
              <a:gdLst>
                <a:gd name="T0" fmla="*/ 0 w 28"/>
                <a:gd name="T1" fmla="*/ 6 h 37"/>
                <a:gd name="T2" fmla="*/ 28 w 28"/>
                <a:gd name="T3" fmla="*/ 18 h 37"/>
                <a:gd name="T4" fmla="*/ 24 w 28"/>
                <a:gd name="T5" fmla="*/ 30 h 37"/>
                <a:gd name="T6" fmla="*/ 0 w 28"/>
                <a:gd name="T7" fmla="*/ 6 h 3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8"/>
                <a:gd name="T13" fmla="*/ 0 h 37"/>
                <a:gd name="T14" fmla="*/ 28 w 28"/>
                <a:gd name="T15" fmla="*/ 37 h 3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8" h="37">
                  <a:moveTo>
                    <a:pt x="0" y="6"/>
                  </a:moveTo>
                  <a:cubicBezTo>
                    <a:pt x="17" y="0"/>
                    <a:pt x="22" y="1"/>
                    <a:pt x="28" y="18"/>
                  </a:cubicBezTo>
                  <a:cubicBezTo>
                    <a:pt x="27" y="22"/>
                    <a:pt x="28" y="28"/>
                    <a:pt x="24" y="30"/>
                  </a:cubicBezTo>
                  <a:cubicBezTo>
                    <a:pt x="6" y="37"/>
                    <a:pt x="5" y="15"/>
                    <a:pt x="0" y="6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75" name="Freeform 201"/>
            <p:cNvSpPr>
              <a:spLocks/>
            </p:cNvSpPr>
            <p:nvPr/>
          </p:nvSpPr>
          <p:spPr bwMode="auto">
            <a:xfrm>
              <a:off x="4180" y="3694"/>
              <a:ext cx="73" cy="41"/>
            </a:xfrm>
            <a:custGeom>
              <a:avLst/>
              <a:gdLst>
                <a:gd name="T0" fmla="*/ 20 w 62"/>
                <a:gd name="T1" fmla="*/ 0 h 30"/>
                <a:gd name="T2" fmla="*/ 26 w 62"/>
                <a:gd name="T3" fmla="*/ 30 h 30"/>
                <a:gd name="T4" fmla="*/ 20 w 62"/>
                <a:gd name="T5" fmla="*/ 0 h 30"/>
                <a:gd name="T6" fmla="*/ 0 60000 65536"/>
                <a:gd name="T7" fmla="*/ 0 60000 65536"/>
                <a:gd name="T8" fmla="*/ 0 60000 65536"/>
                <a:gd name="T9" fmla="*/ 0 w 62"/>
                <a:gd name="T10" fmla="*/ 0 h 30"/>
                <a:gd name="T11" fmla="*/ 62 w 62"/>
                <a:gd name="T12" fmla="*/ 30 h 3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62" h="30">
                  <a:moveTo>
                    <a:pt x="20" y="0"/>
                  </a:moveTo>
                  <a:cubicBezTo>
                    <a:pt x="44" y="8"/>
                    <a:pt x="62" y="18"/>
                    <a:pt x="26" y="30"/>
                  </a:cubicBezTo>
                  <a:cubicBezTo>
                    <a:pt x="1" y="22"/>
                    <a:pt x="0" y="20"/>
                    <a:pt x="20" y="0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76" name="Freeform 202"/>
            <p:cNvSpPr>
              <a:spLocks/>
            </p:cNvSpPr>
            <p:nvPr/>
          </p:nvSpPr>
          <p:spPr bwMode="auto">
            <a:xfrm>
              <a:off x="2020" y="3845"/>
              <a:ext cx="73" cy="42"/>
            </a:xfrm>
            <a:custGeom>
              <a:avLst/>
              <a:gdLst>
                <a:gd name="T0" fmla="*/ 20 w 62"/>
                <a:gd name="T1" fmla="*/ 0 h 30"/>
                <a:gd name="T2" fmla="*/ 26 w 62"/>
                <a:gd name="T3" fmla="*/ 30 h 30"/>
                <a:gd name="T4" fmla="*/ 20 w 62"/>
                <a:gd name="T5" fmla="*/ 0 h 30"/>
                <a:gd name="T6" fmla="*/ 0 60000 65536"/>
                <a:gd name="T7" fmla="*/ 0 60000 65536"/>
                <a:gd name="T8" fmla="*/ 0 60000 65536"/>
                <a:gd name="T9" fmla="*/ 0 w 62"/>
                <a:gd name="T10" fmla="*/ 0 h 30"/>
                <a:gd name="T11" fmla="*/ 62 w 62"/>
                <a:gd name="T12" fmla="*/ 30 h 3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62" h="30">
                  <a:moveTo>
                    <a:pt x="20" y="0"/>
                  </a:moveTo>
                  <a:cubicBezTo>
                    <a:pt x="44" y="8"/>
                    <a:pt x="62" y="18"/>
                    <a:pt x="26" y="30"/>
                  </a:cubicBezTo>
                  <a:cubicBezTo>
                    <a:pt x="1" y="22"/>
                    <a:pt x="0" y="20"/>
                    <a:pt x="20" y="0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77" name="Freeform 203"/>
            <p:cNvSpPr>
              <a:spLocks/>
            </p:cNvSpPr>
            <p:nvPr/>
          </p:nvSpPr>
          <p:spPr bwMode="auto">
            <a:xfrm>
              <a:off x="1947" y="3835"/>
              <a:ext cx="40" cy="28"/>
            </a:xfrm>
            <a:custGeom>
              <a:avLst/>
              <a:gdLst>
                <a:gd name="T0" fmla="*/ 0 w 34"/>
                <a:gd name="T1" fmla="*/ 2 h 21"/>
                <a:gd name="T2" fmla="*/ 30 w 34"/>
                <a:gd name="T3" fmla="*/ 8 h 21"/>
                <a:gd name="T4" fmla="*/ 12 w 34"/>
                <a:gd name="T5" fmla="*/ 20 h 21"/>
                <a:gd name="T6" fmla="*/ 0 w 34"/>
                <a:gd name="T7" fmla="*/ 2 h 2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4"/>
                <a:gd name="T13" fmla="*/ 0 h 21"/>
                <a:gd name="T14" fmla="*/ 34 w 34"/>
                <a:gd name="T15" fmla="*/ 21 h 21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4" h="21">
                  <a:moveTo>
                    <a:pt x="0" y="2"/>
                  </a:moveTo>
                  <a:cubicBezTo>
                    <a:pt x="10" y="4"/>
                    <a:pt x="24" y="0"/>
                    <a:pt x="30" y="8"/>
                  </a:cubicBezTo>
                  <a:cubicBezTo>
                    <a:pt x="34" y="14"/>
                    <a:pt x="19" y="21"/>
                    <a:pt x="12" y="20"/>
                  </a:cubicBezTo>
                  <a:cubicBezTo>
                    <a:pt x="5" y="19"/>
                    <a:pt x="4" y="8"/>
                    <a:pt x="0" y="2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78" name="Freeform 204"/>
            <p:cNvSpPr>
              <a:spLocks/>
            </p:cNvSpPr>
            <p:nvPr/>
          </p:nvSpPr>
          <p:spPr bwMode="auto">
            <a:xfrm>
              <a:off x="1679" y="3835"/>
              <a:ext cx="40" cy="28"/>
            </a:xfrm>
            <a:custGeom>
              <a:avLst/>
              <a:gdLst>
                <a:gd name="T0" fmla="*/ 0 w 34"/>
                <a:gd name="T1" fmla="*/ 2 h 21"/>
                <a:gd name="T2" fmla="*/ 30 w 34"/>
                <a:gd name="T3" fmla="*/ 8 h 21"/>
                <a:gd name="T4" fmla="*/ 12 w 34"/>
                <a:gd name="T5" fmla="*/ 20 h 21"/>
                <a:gd name="T6" fmla="*/ 0 w 34"/>
                <a:gd name="T7" fmla="*/ 2 h 2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4"/>
                <a:gd name="T13" fmla="*/ 0 h 21"/>
                <a:gd name="T14" fmla="*/ 34 w 34"/>
                <a:gd name="T15" fmla="*/ 21 h 21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4" h="21">
                  <a:moveTo>
                    <a:pt x="0" y="2"/>
                  </a:moveTo>
                  <a:cubicBezTo>
                    <a:pt x="10" y="4"/>
                    <a:pt x="24" y="0"/>
                    <a:pt x="30" y="8"/>
                  </a:cubicBezTo>
                  <a:cubicBezTo>
                    <a:pt x="34" y="14"/>
                    <a:pt x="19" y="21"/>
                    <a:pt x="12" y="20"/>
                  </a:cubicBezTo>
                  <a:cubicBezTo>
                    <a:pt x="5" y="19"/>
                    <a:pt x="4" y="8"/>
                    <a:pt x="0" y="2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79" name="Freeform 205"/>
            <p:cNvSpPr>
              <a:spLocks/>
            </p:cNvSpPr>
            <p:nvPr/>
          </p:nvSpPr>
          <p:spPr bwMode="auto">
            <a:xfrm>
              <a:off x="1818" y="3828"/>
              <a:ext cx="40" cy="30"/>
            </a:xfrm>
            <a:custGeom>
              <a:avLst/>
              <a:gdLst>
                <a:gd name="T0" fmla="*/ 0 w 34"/>
                <a:gd name="T1" fmla="*/ 2 h 21"/>
                <a:gd name="T2" fmla="*/ 30 w 34"/>
                <a:gd name="T3" fmla="*/ 8 h 21"/>
                <a:gd name="T4" fmla="*/ 12 w 34"/>
                <a:gd name="T5" fmla="*/ 20 h 21"/>
                <a:gd name="T6" fmla="*/ 0 w 34"/>
                <a:gd name="T7" fmla="*/ 2 h 2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4"/>
                <a:gd name="T13" fmla="*/ 0 h 21"/>
                <a:gd name="T14" fmla="*/ 34 w 34"/>
                <a:gd name="T15" fmla="*/ 21 h 21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4" h="21">
                  <a:moveTo>
                    <a:pt x="0" y="2"/>
                  </a:moveTo>
                  <a:cubicBezTo>
                    <a:pt x="10" y="4"/>
                    <a:pt x="24" y="0"/>
                    <a:pt x="30" y="8"/>
                  </a:cubicBezTo>
                  <a:cubicBezTo>
                    <a:pt x="34" y="14"/>
                    <a:pt x="19" y="21"/>
                    <a:pt x="12" y="20"/>
                  </a:cubicBezTo>
                  <a:cubicBezTo>
                    <a:pt x="5" y="19"/>
                    <a:pt x="4" y="8"/>
                    <a:pt x="0" y="2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80" name="Freeform 206"/>
            <p:cNvSpPr>
              <a:spLocks/>
            </p:cNvSpPr>
            <p:nvPr/>
          </p:nvSpPr>
          <p:spPr bwMode="auto">
            <a:xfrm>
              <a:off x="2211" y="3797"/>
              <a:ext cx="41" cy="29"/>
            </a:xfrm>
            <a:custGeom>
              <a:avLst/>
              <a:gdLst>
                <a:gd name="T0" fmla="*/ 0 w 34"/>
                <a:gd name="T1" fmla="*/ 2 h 21"/>
                <a:gd name="T2" fmla="*/ 30 w 34"/>
                <a:gd name="T3" fmla="*/ 8 h 21"/>
                <a:gd name="T4" fmla="*/ 12 w 34"/>
                <a:gd name="T5" fmla="*/ 20 h 21"/>
                <a:gd name="T6" fmla="*/ 0 w 34"/>
                <a:gd name="T7" fmla="*/ 2 h 2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4"/>
                <a:gd name="T13" fmla="*/ 0 h 21"/>
                <a:gd name="T14" fmla="*/ 34 w 34"/>
                <a:gd name="T15" fmla="*/ 21 h 21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4" h="21">
                  <a:moveTo>
                    <a:pt x="0" y="2"/>
                  </a:moveTo>
                  <a:cubicBezTo>
                    <a:pt x="10" y="4"/>
                    <a:pt x="24" y="0"/>
                    <a:pt x="30" y="8"/>
                  </a:cubicBezTo>
                  <a:cubicBezTo>
                    <a:pt x="34" y="14"/>
                    <a:pt x="19" y="21"/>
                    <a:pt x="12" y="20"/>
                  </a:cubicBezTo>
                  <a:cubicBezTo>
                    <a:pt x="5" y="19"/>
                    <a:pt x="4" y="8"/>
                    <a:pt x="0" y="2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81" name="Freeform 207"/>
            <p:cNvSpPr>
              <a:spLocks/>
            </p:cNvSpPr>
            <p:nvPr/>
          </p:nvSpPr>
          <p:spPr bwMode="auto">
            <a:xfrm>
              <a:off x="2284" y="4065"/>
              <a:ext cx="73" cy="41"/>
            </a:xfrm>
            <a:custGeom>
              <a:avLst/>
              <a:gdLst>
                <a:gd name="T0" fmla="*/ 20 w 62"/>
                <a:gd name="T1" fmla="*/ 0 h 30"/>
                <a:gd name="T2" fmla="*/ 26 w 62"/>
                <a:gd name="T3" fmla="*/ 30 h 30"/>
                <a:gd name="T4" fmla="*/ 20 w 62"/>
                <a:gd name="T5" fmla="*/ 0 h 30"/>
                <a:gd name="T6" fmla="*/ 0 60000 65536"/>
                <a:gd name="T7" fmla="*/ 0 60000 65536"/>
                <a:gd name="T8" fmla="*/ 0 60000 65536"/>
                <a:gd name="T9" fmla="*/ 0 w 62"/>
                <a:gd name="T10" fmla="*/ 0 h 30"/>
                <a:gd name="T11" fmla="*/ 62 w 62"/>
                <a:gd name="T12" fmla="*/ 30 h 3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62" h="30">
                  <a:moveTo>
                    <a:pt x="20" y="0"/>
                  </a:moveTo>
                  <a:cubicBezTo>
                    <a:pt x="44" y="8"/>
                    <a:pt x="62" y="18"/>
                    <a:pt x="26" y="30"/>
                  </a:cubicBezTo>
                  <a:cubicBezTo>
                    <a:pt x="1" y="22"/>
                    <a:pt x="0" y="20"/>
                    <a:pt x="20" y="0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82" name="Freeform 208"/>
            <p:cNvSpPr>
              <a:spLocks/>
            </p:cNvSpPr>
            <p:nvPr/>
          </p:nvSpPr>
          <p:spPr bwMode="auto">
            <a:xfrm>
              <a:off x="2268" y="3960"/>
              <a:ext cx="73" cy="41"/>
            </a:xfrm>
            <a:custGeom>
              <a:avLst/>
              <a:gdLst>
                <a:gd name="T0" fmla="*/ 20 w 62"/>
                <a:gd name="T1" fmla="*/ 0 h 30"/>
                <a:gd name="T2" fmla="*/ 26 w 62"/>
                <a:gd name="T3" fmla="*/ 30 h 30"/>
                <a:gd name="T4" fmla="*/ 20 w 62"/>
                <a:gd name="T5" fmla="*/ 0 h 30"/>
                <a:gd name="T6" fmla="*/ 0 60000 65536"/>
                <a:gd name="T7" fmla="*/ 0 60000 65536"/>
                <a:gd name="T8" fmla="*/ 0 60000 65536"/>
                <a:gd name="T9" fmla="*/ 0 w 62"/>
                <a:gd name="T10" fmla="*/ 0 h 30"/>
                <a:gd name="T11" fmla="*/ 62 w 62"/>
                <a:gd name="T12" fmla="*/ 30 h 3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62" h="30">
                  <a:moveTo>
                    <a:pt x="20" y="0"/>
                  </a:moveTo>
                  <a:cubicBezTo>
                    <a:pt x="44" y="8"/>
                    <a:pt x="62" y="18"/>
                    <a:pt x="26" y="30"/>
                  </a:cubicBezTo>
                  <a:cubicBezTo>
                    <a:pt x="1" y="22"/>
                    <a:pt x="0" y="20"/>
                    <a:pt x="20" y="0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83" name="Freeform 209"/>
            <p:cNvSpPr>
              <a:spLocks/>
            </p:cNvSpPr>
            <p:nvPr/>
          </p:nvSpPr>
          <p:spPr bwMode="auto">
            <a:xfrm>
              <a:off x="1896" y="3940"/>
              <a:ext cx="40" cy="29"/>
            </a:xfrm>
            <a:custGeom>
              <a:avLst/>
              <a:gdLst>
                <a:gd name="T0" fmla="*/ 0 w 34"/>
                <a:gd name="T1" fmla="*/ 2 h 21"/>
                <a:gd name="T2" fmla="*/ 30 w 34"/>
                <a:gd name="T3" fmla="*/ 8 h 21"/>
                <a:gd name="T4" fmla="*/ 12 w 34"/>
                <a:gd name="T5" fmla="*/ 20 h 21"/>
                <a:gd name="T6" fmla="*/ 0 w 34"/>
                <a:gd name="T7" fmla="*/ 2 h 2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4"/>
                <a:gd name="T13" fmla="*/ 0 h 21"/>
                <a:gd name="T14" fmla="*/ 34 w 34"/>
                <a:gd name="T15" fmla="*/ 21 h 21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4" h="21">
                  <a:moveTo>
                    <a:pt x="0" y="2"/>
                  </a:moveTo>
                  <a:cubicBezTo>
                    <a:pt x="10" y="4"/>
                    <a:pt x="24" y="0"/>
                    <a:pt x="30" y="8"/>
                  </a:cubicBezTo>
                  <a:cubicBezTo>
                    <a:pt x="34" y="14"/>
                    <a:pt x="19" y="21"/>
                    <a:pt x="12" y="20"/>
                  </a:cubicBezTo>
                  <a:cubicBezTo>
                    <a:pt x="5" y="19"/>
                    <a:pt x="4" y="8"/>
                    <a:pt x="0" y="2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84" name="Freeform 210"/>
            <p:cNvSpPr>
              <a:spLocks/>
            </p:cNvSpPr>
            <p:nvPr/>
          </p:nvSpPr>
          <p:spPr bwMode="auto">
            <a:xfrm>
              <a:off x="2009" y="4006"/>
              <a:ext cx="39" cy="29"/>
            </a:xfrm>
            <a:custGeom>
              <a:avLst/>
              <a:gdLst>
                <a:gd name="T0" fmla="*/ 0 w 34"/>
                <a:gd name="T1" fmla="*/ 2 h 21"/>
                <a:gd name="T2" fmla="*/ 30 w 34"/>
                <a:gd name="T3" fmla="*/ 8 h 21"/>
                <a:gd name="T4" fmla="*/ 12 w 34"/>
                <a:gd name="T5" fmla="*/ 20 h 21"/>
                <a:gd name="T6" fmla="*/ 0 w 34"/>
                <a:gd name="T7" fmla="*/ 2 h 2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4"/>
                <a:gd name="T13" fmla="*/ 0 h 21"/>
                <a:gd name="T14" fmla="*/ 34 w 34"/>
                <a:gd name="T15" fmla="*/ 21 h 21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4" h="21">
                  <a:moveTo>
                    <a:pt x="0" y="2"/>
                  </a:moveTo>
                  <a:cubicBezTo>
                    <a:pt x="10" y="4"/>
                    <a:pt x="24" y="0"/>
                    <a:pt x="30" y="8"/>
                  </a:cubicBezTo>
                  <a:cubicBezTo>
                    <a:pt x="34" y="14"/>
                    <a:pt x="19" y="21"/>
                    <a:pt x="12" y="20"/>
                  </a:cubicBezTo>
                  <a:cubicBezTo>
                    <a:pt x="5" y="19"/>
                    <a:pt x="4" y="8"/>
                    <a:pt x="0" y="2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85" name="Freeform 211"/>
            <p:cNvSpPr>
              <a:spLocks/>
            </p:cNvSpPr>
            <p:nvPr/>
          </p:nvSpPr>
          <p:spPr bwMode="auto">
            <a:xfrm>
              <a:off x="2177" y="4073"/>
              <a:ext cx="40" cy="29"/>
            </a:xfrm>
            <a:custGeom>
              <a:avLst/>
              <a:gdLst>
                <a:gd name="T0" fmla="*/ 0 w 34"/>
                <a:gd name="T1" fmla="*/ 2 h 21"/>
                <a:gd name="T2" fmla="*/ 30 w 34"/>
                <a:gd name="T3" fmla="*/ 8 h 21"/>
                <a:gd name="T4" fmla="*/ 12 w 34"/>
                <a:gd name="T5" fmla="*/ 20 h 21"/>
                <a:gd name="T6" fmla="*/ 0 w 34"/>
                <a:gd name="T7" fmla="*/ 2 h 2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4"/>
                <a:gd name="T13" fmla="*/ 0 h 21"/>
                <a:gd name="T14" fmla="*/ 34 w 34"/>
                <a:gd name="T15" fmla="*/ 21 h 21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4" h="21">
                  <a:moveTo>
                    <a:pt x="0" y="2"/>
                  </a:moveTo>
                  <a:cubicBezTo>
                    <a:pt x="10" y="4"/>
                    <a:pt x="24" y="0"/>
                    <a:pt x="30" y="8"/>
                  </a:cubicBezTo>
                  <a:cubicBezTo>
                    <a:pt x="34" y="14"/>
                    <a:pt x="19" y="21"/>
                    <a:pt x="12" y="20"/>
                  </a:cubicBezTo>
                  <a:cubicBezTo>
                    <a:pt x="5" y="19"/>
                    <a:pt x="4" y="8"/>
                    <a:pt x="0" y="2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86" name="Freeform 212"/>
            <p:cNvSpPr>
              <a:spLocks/>
            </p:cNvSpPr>
            <p:nvPr/>
          </p:nvSpPr>
          <p:spPr bwMode="auto">
            <a:xfrm>
              <a:off x="4317" y="3785"/>
              <a:ext cx="40" cy="30"/>
            </a:xfrm>
            <a:custGeom>
              <a:avLst/>
              <a:gdLst>
                <a:gd name="T0" fmla="*/ 0 w 34"/>
                <a:gd name="T1" fmla="*/ 2 h 21"/>
                <a:gd name="T2" fmla="*/ 30 w 34"/>
                <a:gd name="T3" fmla="*/ 8 h 21"/>
                <a:gd name="T4" fmla="*/ 12 w 34"/>
                <a:gd name="T5" fmla="*/ 20 h 21"/>
                <a:gd name="T6" fmla="*/ 0 w 34"/>
                <a:gd name="T7" fmla="*/ 2 h 2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4"/>
                <a:gd name="T13" fmla="*/ 0 h 21"/>
                <a:gd name="T14" fmla="*/ 34 w 34"/>
                <a:gd name="T15" fmla="*/ 21 h 21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4" h="21">
                  <a:moveTo>
                    <a:pt x="0" y="2"/>
                  </a:moveTo>
                  <a:cubicBezTo>
                    <a:pt x="10" y="4"/>
                    <a:pt x="24" y="0"/>
                    <a:pt x="30" y="8"/>
                  </a:cubicBezTo>
                  <a:cubicBezTo>
                    <a:pt x="34" y="14"/>
                    <a:pt x="19" y="21"/>
                    <a:pt x="12" y="20"/>
                  </a:cubicBezTo>
                  <a:cubicBezTo>
                    <a:pt x="5" y="19"/>
                    <a:pt x="4" y="8"/>
                    <a:pt x="0" y="2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87" name="Freeform 213"/>
            <p:cNvSpPr>
              <a:spLocks/>
            </p:cNvSpPr>
            <p:nvPr/>
          </p:nvSpPr>
          <p:spPr bwMode="auto">
            <a:xfrm>
              <a:off x="4253" y="3760"/>
              <a:ext cx="40" cy="30"/>
            </a:xfrm>
            <a:custGeom>
              <a:avLst/>
              <a:gdLst>
                <a:gd name="T0" fmla="*/ 0 w 34"/>
                <a:gd name="T1" fmla="*/ 2 h 21"/>
                <a:gd name="T2" fmla="*/ 30 w 34"/>
                <a:gd name="T3" fmla="*/ 8 h 21"/>
                <a:gd name="T4" fmla="*/ 12 w 34"/>
                <a:gd name="T5" fmla="*/ 20 h 21"/>
                <a:gd name="T6" fmla="*/ 0 w 34"/>
                <a:gd name="T7" fmla="*/ 2 h 2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4"/>
                <a:gd name="T13" fmla="*/ 0 h 21"/>
                <a:gd name="T14" fmla="*/ 34 w 34"/>
                <a:gd name="T15" fmla="*/ 21 h 21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4" h="21">
                  <a:moveTo>
                    <a:pt x="0" y="2"/>
                  </a:moveTo>
                  <a:cubicBezTo>
                    <a:pt x="10" y="4"/>
                    <a:pt x="24" y="0"/>
                    <a:pt x="30" y="8"/>
                  </a:cubicBezTo>
                  <a:cubicBezTo>
                    <a:pt x="34" y="14"/>
                    <a:pt x="19" y="21"/>
                    <a:pt x="12" y="20"/>
                  </a:cubicBezTo>
                  <a:cubicBezTo>
                    <a:pt x="5" y="19"/>
                    <a:pt x="4" y="8"/>
                    <a:pt x="0" y="2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88" name="Freeform 214"/>
            <p:cNvSpPr>
              <a:spLocks/>
            </p:cNvSpPr>
            <p:nvPr/>
          </p:nvSpPr>
          <p:spPr bwMode="auto">
            <a:xfrm>
              <a:off x="2075" y="3806"/>
              <a:ext cx="24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89" name="Freeform 215"/>
            <p:cNvSpPr>
              <a:spLocks/>
            </p:cNvSpPr>
            <p:nvPr/>
          </p:nvSpPr>
          <p:spPr bwMode="auto">
            <a:xfrm>
              <a:off x="1767" y="3831"/>
              <a:ext cx="24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90" name="Freeform 216"/>
            <p:cNvSpPr>
              <a:spLocks/>
            </p:cNvSpPr>
            <p:nvPr/>
          </p:nvSpPr>
          <p:spPr bwMode="auto">
            <a:xfrm>
              <a:off x="1799" y="3877"/>
              <a:ext cx="24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91" name="Freeform 217"/>
            <p:cNvSpPr>
              <a:spLocks/>
            </p:cNvSpPr>
            <p:nvPr/>
          </p:nvSpPr>
          <p:spPr bwMode="auto">
            <a:xfrm>
              <a:off x="1891" y="3994"/>
              <a:ext cx="24" cy="33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92" name="Freeform 218"/>
            <p:cNvSpPr>
              <a:spLocks/>
            </p:cNvSpPr>
            <p:nvPr/>
          </p:nvSpPr>
          <p:spPr bwMode="auto">
            <a:xfrm>
              <a:off x="1983" y="3969"/>
              <a:ext cx="23" cy="34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93" name="Freeform 219"/>
            <p:cNvSpPr>
              <a:spLocks/>
            </p:cNvSpPr>
            <p:nvPr/>
          </p:nvSpPr>
          <p:spPr bwMode="auto">
            <a:xfrm>
              <a:off x="1986" y="4065"/>
              <a:ext cx="23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94" name="Freeform 220"/>
            <p:cNvSpPr>
              <a:spLocks/>
            </p:cNvSpPr>
            <p:nvPr/>
          </p:nvSpPr>
          <p:spPr bwMode="auto">
            <a:xfrm>
              <a:off x="2210" y="3812"/>
              <a:ext cx="24" cy="34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95" name="Freeform 221"/>
            <p:cNvSpPr>
              <a:spLocks/>
            </p:cNvSpPr>
            <p:nvPr/>
          </p:nvSpPr>
          <p:spPr bwMode="auto">
            <a:xfrm>
              <a:off x="2082" y="3943"/>
              <a:ext cx="24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96" name="Freeform 222"/>
            <p:cNvSpPr>
              <a:spLocks/>
            </p:cNvSpPr>
            <p:nvPr/>
          </p:nvSpPr>
          <p:spPr bwMode="auto">
            <a:xfrm>
              <a:off x="1997" y="3851"/>
              <a:ext cx="23" cy="36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97" name="Freeform 223"/>
            <p:cNvSpPr>
              <a:spLocks/>
            </p:cNvSpPr>
            <p:nvPr/>
          </p:nvSpPr>
          <p:spPr bwMode="auto">
            <a:xfrm>
              <a:off x="1891" y="3823"/>
              <a:ext cx="24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98" name="Freeform 224"/>
            <p:cNvSpPr>
              <a:spLocks/>
            </p:cNvSpPr>
            <p:nvPr/>
          </p:nvSpPr>
          <p:spPr bwMode="auto">
            <a:xfrm>
              <a:off x="1936" y="3856"/>
              <a:ext cx="23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199" name="Freeform 225"/>
            <p:cNvSpPr>
              <a:spLocks/>
            </p:cNvSpPr>
            <p:nvPr/>
          </p:nvSpPr>
          <p:spPr bwMode="auto">
            <a:xfrm>
              <a:off x="2009" y="3810"/>
              <a:ext cx="24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00" name="Freeform 226"/>
            <p:cNvSpPr>
              <a:spLocks/>
            </p:cNvSpPr>
            <p:nvPr/>
          </p:nvSpPr>
          <p:spPr bwMode="auto">
            <a:xfrm>
              <a:off x="2350" y="3780"/>
              <a:ext cx="24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01" name="Freeform 227"/>
            <p:cNvSpPr>
              <a:spLocks/>
            </p:cNvSpPr>
            <p:nvPr/>
          </p:nvSpPr>
          <p:spPr bwMode="auto">
            <a:xfrm>
              <a:off x="2454" y="3897"/>
              <a:ext cx="24" cy="36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02" name="Freeform 228"/>
            <p:cNvSpPr>
              <a:spLocks/>
            </p:cNvSpPr>
            <p:nvPr/>
          </p:nvSpPr>
          <p:spPr bwMode="auto">
            <a:xfrm>
              <a:off x="2042" y="3906"/>
              <a:ext cx="23" cy="36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03" name="Freeform 229"/>
            <p:cNvSpPr>
              <a:spLocks/>
            </p:cNvSpPr>
            <p:nvPr/>
          </p:nvSpPr>
          <p:spPr bwMode="auto">
            <a:xfrm>
              <a:off x="2323" y="3887"/>
              <a:ext cx="23" cy="34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chemeClr val="bg2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04" name="Freeform 230"/>
            <p:cNvSpPr>
              <a:spLocks/>
            </p:cNvSpPr>
            <p:nvPr/>
          </p:nvSpPr>
          <p:spPr bwMode="auto">
            <a:xfrm>
              <a:off x="2214" y="3994"/>
              <a:ext cx="23" cy="33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05" name="Freeform 231"/>
            <p:cNvSpPr>
              <a:spLocks/>
            </p:cNvSpPr>
            <p:nvPr/>
          </p:nvSpPr>
          <p:spPr bwMode="auto">
            <a:xfrm>
              <a:off x="1642" y="3862"/>
              <a:ext cx="24" cy="34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06" name="Freeform 232"/>
            <p:cNvSpPr>
              <a:spLocks/>
            </p:cNvSpPr>
            <p:nvPr/>
          </p:nvSpPr>
          <p:spPr bwMode="auto">
            <a:xfrm>
              <a:off x="1815" y="3915"/>
              <a:ext cx="23" cy="34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07" name="Freeform 233"/>
            <p:cNvSpPr>
              <a:spLocks/>
            </p:cNvSpPr>
            <p:nvPr/>
          </p:nvSpPr>
          <p:spPr bwMode="auto">
            <a:xfrm>
              <a:off x="1888" y="4027"/>
              <a:ext cx="23" cy="33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08" name="Freeform 234"/>
            <p:cNvSpPr>
              <a:spLocks/>
            </p:cNvSpPr>
            <p:nvPr/>
          </p:nvSpPr>
          <p:spPr bwMode="auto">
            <a:xfrm>
              <a:off x="2190" y="3749"/>
              <a:ext cx="24" cy="36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09" name="Freeform 235"/>
            <p:cNvSpPr>
              <a:spLocks/>
            </p:cNvSpPr>
            <p:nvPr/>
          </p:nvSpPr>
          <p:spPr bwMode="auto">
            <a:xfrm>
              <a:off x="2391" y="3703"/>
              <a:ext cx="23" cy="36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10" name="Freeform 236"/>
            <p:cNvSpPr>
              <a:spLocks/>
            </p:cNvSpPr>
            <p:nvPr/>
          </p:nvSpPr>
          <p:spPr bwMode="auto">
            <a:xfrm>
              <a:off x="2046" y="4085"/>
              <a:ext cx="23" cy="34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11" name="Freeform 237"/>
            <p:cNvSpPr>
              <a:spLocks/>
            </p:cNvSpPr>
            <p:nvPr/>
          </p:nvSpPr>
          <p:spPr bwMode="auto">
            <a:xfrm>
              <a:off x="2161" y="4093"/>
              <a:ext cx="24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12" name="Freeform 238"/>
            <p:cNvSpPr>
              <a:spLocks/>
            </p:cNvSpPr>
            <p:nvPr/>
          </p:nvSpPr>
          <p:spPr bwMode="auto">
            <a:xfrm>
              <a:off x="1858" y="3929"/>
              <a:ext cx="24" cy="33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13" name="Freeform 239"/>
            <p:cNvSpPr>
              <a:spLocks/>
            </p:cNvSpPr>
            <p:nvPr/>
          </p:nvSpPr>
          <p:spPr bwMode="auto">
            <a:xfrm>
              <a:off x="2252" y="3827"/>
              <a:ext cx="23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14" name="Freeform 240"/>
            <p:cNvSpPr>
              <a:spLocks/>
            </p:cNvSpPr>
            <p:nvPr/>
          </p:nvSpPr>
          <p:spPr bwMode="auto">
            <a:xfrm>
              <a:off x="2478" y="3765"/>
              <a:ext cx="23" cy="34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chemeClr val="bg2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15" name="Freeform 241"/>
            <p:cNvSpPr>
              <a:spLocks/>
            </p:cNvSpPr>
            <p:nvPr/>
          </p:nvSpPr>
          <p:spPr bwMode="auto">
            <a:xfrm>
              <a:off x="2431" y="3694"/>
              <a:ext cx="23" cy="34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16" name="Freeform 242"/>
            <p:cNvSpPr>
              <a:spLocks/>
            </p:cNvSpPr>
            <p:nvPr/>
          </p:nvSpPr>
          <p:spPr bwMode="auto">
            <a:xfrm>
              <a:off x="2350" y="3723"/>
              <a:ext cx="24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17" name="Freeform 243"/>
            <p:cNvSpPr>
              <a:spLocks/>
            </p:cNvSpPr>
            <p:nvPr/>
          </p:nvSpPr>
          <p:spPr bwMode="auto">
            <a:xfrm>
              <a:off x="2217" y="4093"/>
              <a:ext cx="24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18" name="Freeform 244"/>
            <p:cNvSpPr>
              <a:spLocks/>
            </p:cNvSpPr>
            <p:nvPr/>
          </p:nvSpPr>
          <p:spPr bwMode="auto">
            <a:xfrm>
              <a:off x="2421" y="4022"/>
              <a:ext cx="23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19" name="Freeform 245"/>
            <p:cNvSpPr>
              <a:spLocks/>
            </p:cNvSpPr>
            <p:nvPr/>
          </p:nvSpPr>
          <p:spPr bwMode="auto">
            <a:xfrm>
              <a:off x="1882" y="3960"/>
              <a:ext cx="23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20" name="Freeform 246"/>
            <p:cNvSpPr>
              <a:spLocks/>
            </p:cNvSpPr>
            <p:nvPr/>
          </p:nvSpPr>
          <p:spPr bwMode="auto">
            <a:xfrm>
              <a:off x="2218" y="4027"/>
              <a:ext cx="24" cy="33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21" name="Freeform 247"/>
            <p:cNvSpPr>
              <a:spLocks/>
            </p:cNvSpPr>
            <p:nvPr/>
          </p:nvSpPr>
          <p:spPr bwMode="auto">
            <a:xfrm>
              <a:off x="1719" y="3835"/>
              <a:ext cx="23" cy="36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22" name="Freeform 248"/>
            <p:cNvSpPr>
              <a:spLocks/>
            </p:cNvSpPr>
            <p:nvPr/>
          </p:nvSpPr>
          <p:spPr bwMode="auto">
            <a:xfrm>
              <a:off x="1619" y="3831"/>
              <a:ext cx="23" cy="35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chemeClr val="bg2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23" name="Freeform 249"/>
            <p:cNvSpPr>
              <a:spLocks/>
            </p:cNvSpPr>
            <p:nvPr/>
          </p:nvSpPr>
          <p:spPr bwMode="auto">
            <a:xfrm>
              <a:off x="2804" y="4197"/>
              <a:ext cx="29" cy="54"/>
            </a:xfrm>
            <a:custGeom>
              <a:avLst/>
              <a:gdLst>
                <a:gd name="T0" fmla="*/ 0 w 25"/>
                <a:gd name="T1" fmla="*/ 39 h 39"/>
                <a:gd name="T2" fmla="*/ 18 w 25"/>
                <a:gd name="T3" fmla="*/ 15 h 39"/>
                <a:gd name="T4" fmla="*/ 24 w 25"/>
                <a:gd name="T5" fmla="*/ 0 h 39"/>
                <a:gd name="T6" fmla="*/ 0 60000 65536"/>
                <a:gd name="T7" fmla="*/ 0 60000 65536"/>
                <a:gd name="T8" fmla="*/ 0 60000 65536"/>
                <a:gd name="T9" fmla="*/ 0 w 25"/>
                <a:gd name="T10" fmla="*/ 0 h 39"/>
                <a:gd name="T11" fmla="*/ 25 w 25"/>
                <a:gd name="T12" fmla="*/ 39 h 39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" h="39">
                  <a:moveTo>
                    <a:pt x="0" y="39"/>
                  </a:moveTo>
                  <a:cubicBezTo>
                    <a:pt x="4" y="27"/>
                    <a:pt x="8" y="22"/>
                    <a:pt x="18" y="15"/>
                  </a:cubicBezTo>
                  <a:cubicBezTo>
                    <a:pt x="25" y="4"/>
                    <a:pt x="24" y="10"/>
                    <a:pt x="24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24" name="Freeform 250"/>
            <p:cNvSpPr>
              <a:spLocks/>
            </p:cNvSpPr>
            <p:nvPr/>
          </p:nvSpPr>
          <p:spPr bwMode="auto">
            <a:xfrm>
              <a:off x="3205" y="4118"/>
              <a:ext cx="151" cy="79"/>
            </a:xfrm>
            <a:custGeom>
              <a:avLst/>
              <a:gdLst>
                <a:gd name="T0" fmla="*/ 129 w 129"/>
                <a:gd name="T1" fmla="*/ 51 h 57"/>
                <a:gd name="T2" fmla="*/ 90 w 129"/>
                <a:gd name="T3" fmla="*/ 57 h 57"/>
                <a:gd name="T4" fmla="*/ 72 w 129"/>
                <a:gd name="T5" fmla="*/ 30 h 57"/>
                <a:gd name="T6" fmla="*/ 33 w 129"/>
                <a:gd name="T7" fmla="*/ 33 h 57"/>
                <a:gd name="T8" fmla="*/ 24 w 129"/>
                <a:gd name="T9" fmla="*/ 39 h 57"/>
                <a:gd name="T10" fmla="*/ 0 w 129"/>
                <a:gd name="T11" fmla="*/ 0 h 5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29"/>
                <a:gd name="T19" fmla="*/ 0 h 57"/>
                <a:gd name="T20" fmla="*/ 129 w 129"/>
                <a:gd name="T21" fmla="*/ 57 h 5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29" h="57">
                  <a:moveTo>
                    <a:pt x="129" y="51"/>
                  </a:moveTo>
                  <a:cubicBezTo>
                    <a:pt x="126" y="51"/>
                    <a:pt x="91" y="57"/>
                    <a:pt x="90" y="57"/>
                  </a:cubicBezTo>
                  <a:cubicBezTo>
                    <a:pt x="86" y="56"/>
                    <a:pt x="78" y="34"/>
                    <a:pt x="72" y="30"/>
                  </a:cubicBezTo>
                  <a:cubicBezTo>
                    <a:pt x="59" y="31"/>
                    <a:pt x="46" y="31"/>
                    <a:pt x="33" y="33"/>
                  </a:cubicBezTo>
                  <a:cubicBezTo>
                    <a:pt x="29" y="34"/>
                    <a:pt x="26" y="42"/>
                    <a:pt x="24" y="39"/>
                  </a:cubicBezTo>
                  <a:cubicBezTo>
                    <a:pt x="14" y="26"/>
                    <a:pt x="25" y="0"/>
                    <a:pt x="0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25" name="Freeform 251"/>
            <p:cNvSpPr>
              <a:spLocks/>
            </p:cNvSpPr>
            <p:nvPr/>
          </p:nvSpPr>
          <p:spPr bwMode="auto">
            <a:xfrm>
              <a:off x="3107" y="4167"/>
              <a:ext cx="20" cy="50"/>
            </a:xfrm>
            <a:custGeom>
              <a:avLst/>
              <a:gdLst>
                <a:gd name="T0" fmla="*/ 18 w 18"/>
                <a:gd name="T1" fmla="*/ 36 h 36"/>
                <a:gd name="T2" fmla="*/ 0 w 18"/>
                <a:gd name="T3" fmla="*/ 0 h 36"/>
                <a:gd name="T4" fmla="*/ 0 60000 65536"/>
                <a:gd name="T5" fmla="*/ 0 60000 65536"/>
                <a:gd name="T6" fmla="*/ 0 w 18"/>
                <a:gd name="T7" fmla="*/ 0 h 36"/>
                <a:gd name="T8" fmla="*/ 18 w 18"/>
                <a:gd name="T9" fmla="*/ 36 h 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8" h="36">
                  <a:moveTo>
                    <a:pt x="18" y="36"/>
                  </a:moveTo>
                  <a:cubicBezTo>
                    <a:pt x="14" y="21"/>
                    <a:pt x="0" y="13"/>
                    <a:pt x="0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26" name="Freeform 252"/>
            <p:cNvSpPr>
              <a:spLocks/>
            </p:cNvSpPr>
            <p:nvPr/>
          </p:nvSpPr>
          <p:spPr bwMode="auto">
            <a:xfrm>
              <a:off x="3388" y="3981"/>
              <a:ext cx="56" cy="112"/>
            </a:xfrm>
            <a:custGeom>
              <a:avLst/>
              <a:gdLst>
                <a:gd name="T0" fmla="*/ 0 w 48"/>
                <a:gd name="T1" fmla="*/ 81 h 81"/>
                <a:gd name="T2" fmla="*/ 18 w 48"/>
                <a:gd name="T3" fmla="*/ 78 h 81"/>
                <a:gd name="T4" fmla="*/ 36 w 48"/>
                <a:gd name="T5" fmla="*/ 72 h 81"/>
                <a:gd name="T6" fmla="*/ 21 w 48"/>
                <a:gd name="T7" fmla="*/ 33 h 81"/>
                <a:gd name="T8" fmla="*/ 48 w 48"/>
                <a:gd name="T9" fmla="*/ 0 h 8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8"/>
                <a:gd name="T16" fmla="*/ 0 h 81"/>
                <a:gd name="T17" fmla="*/ 48 w 48"/>
                <a:gd name="T18" fmla="*/ 81 h 8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8" h="81">
                  <a:moveTo>
                    <a:pt x="0" y="81"/>
                  </a:moveTo>
                  <a:cubicBezTo>
                    <a:pt x="6" y="80"/>
                    <a:pt x="12" y="79"/>
                    <a:pt x="18" y="78"/>
                  </a:cubicBezTo>
                  <a:cubicBezTo>
                    <a:pt x="24" y="76"/>
                    <a:pt x="36" y="72"/>
                    <a:pt x="36" y="72"/>
                  </a:cubicBezTo>
                  <a:cubicBezTo>
                    <a:pt x="42" y="53"/>
                    <a:pt x="31" y="47"/>
                    <a:pt x="21" y="33"/>
                  </a:cubicBezTo>
                  <a:cubicBezTo>
                    <a:pt x="26" y="19"/>
                    <a:pt x="48" y="17"/>
                    <a:pt x="48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27" name="Freeform 253"/>
            <p:cNvSpPr>
              <a:spLocks/>
            </p:cNvSpPr>
            <p:nvPr/>
          </p:nvSpPr>
          <p:spPr bwMode="auto">
            <a:xfrm>
              <a:off x="3567" y="3818"/>
              <a:ext cx="110" cy="171"/>
            </a:xfrm>
            <a:custGeom>
              <a:avLst/>
              <a:gdLst>
                <a:gd name="T0" fmla="*/ 0 w 93"/>
                <a:gd name="T1" fmla="*/ 123 h 123"/>
                <a:gd name="T2" fmla="*/ 51 w 93"/>
                <a:gd name="T3" fmla="*/ 90 h 123"/>
                <a:gd name="T4" fmla="*/ 66 w 93"/>
                <a:gd name="T5" fmla="*/ 93 h 123"/>
                <a:gd name="T6" fmla="*/ 75 w 93"/>
                <a:gd name="T7" fmla="*/ 96 h 123"/>
                <a:gd name="T8" fmla="*/ 93 w 93"/>
                <a:gd name="T9" fmla="*/ 57 h 123"/>
                <a:gd name="T10" fmla="*/ 69 w 93"/>
                <a:gd name="T11" fmla="*/ 27 h 123"/>
                <a:gd name="T12" fmla="*/ 60 w 93"/>
                <a:gd name="T13" fmla="*/ 21 h 123"/>
                <a:gd name="T14" fmla="*/ 69 w 93"/>
                <a:gd name="T15" fmla="*/ 0 h 12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93"/>
                <a:gd name="T25" fmla="*/ 0 h 123"/>
                <a:gd name="T26" fmla="*/ 93 w 93"/>
                <a:gd name="T27" fmla="*/ 123 h 123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93" h="123">
                  <a:moveTo>
                    <a:pt x="0" y="123"/>
                  </a:moveTo>
                  <a:cubicBezTo>
                    <a:pt x="22" y="117"/>
                    <a:pt x="30" y="97"/>
                    <a:pt x="51" y="90"/>
                  </a:cubicBezTo>
                  <a:cubicBezTo>
                    <a:pt x="56" y="91"/>
                    <a:pt x="61" y="92"/>
                    <a:pt x="66" y="93"/>
                  </a:cubicBezTo>
                  <a:cubicBezTo>
                    <a:pt x="69" y="94"/>
                    <a:pt x="72" y="98"/>
                    <a:pt x="75" y="96"/>
                  </a:cubicBezTo>
                  <a:cubicBezTo>
                    <a:pt x="86" y="88"/>
                    <a:pt x="90" y="69"/>
                    <a:pt x="93" y="57"/>
                  </a:cubicBezTo>
                  <a:cubicBezTo>
                    <a:pt x="90" y="33"/>
                    <a:pt x="90" y="32"/>
                    <a:pt x="69" y="27"/>
                  </a:cubicBezTo>
                  <a:cubicBezTo>
                    <a:pt x="66" y="25"/>
                    <a:pt x="61" y="24"/>
                    <a:pt x="60" y="21"/>
                  </a:cubicBezTo>
                  <a:cubicBezTo>
                    <a:pt x="58" y="14"/>
                    <a:pt x="69" y="0"/>
                    <a:pt x="69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28" name="Freeform 254"/>
            <p:cNvSpPr>
              <a:spLocks/>
            </p:cNvSpPr>
            <p:nvPr/>
          </p:nvSpPr>
          <p:spPr bwMode="auto">
            <a:xfrm>
              <a:off x="3560" y="3848"/>
              <a:ext cx="27" cy="79"/>
            </a:xfrm>
            <a:custGeom>
              <a:avLst/>
              <a:gdLst>
                <a:gd name="T0" fmla="*/ 12 w 22"/>
                <a:gd name="T1" fmla="*/ 57 h 57"/>
                <a:gd name="T2" fmla="*/ 0 w 22"/>
                <a:gd name="T3" fmla="*/ 0 h 57"/>
                <a:gd name="T4" fmla="*/ 0 60000 65536"/>
                <a:gd name="T5" fmla="*/ 0 60000 65536"/>
                <a:gd name="T6" fmla="*/ 0 w 22"/>
                <a:gd name="T7" fmla="*/ 0 h 57"/>
                <a:gd name="T8" fmla="*/ 22 w 22"/>
                <a:gd name="T9" fmla="*/ 57 h 57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2" h="57">
                  <a:moveTo>
                    <a:pt x="12" y="57"/>
                  </a:moveTo>
                  <a:cubicBezTo>
                    <a:pt x="22" y="26"/>
                    <a:pt x="0" y="22"/>
                    <a:pt x="0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29" name="Freeform 255"/>
            <p:cNvSpPr>
              <a:spLocks/>
            </p:cNvSpPr>
            <p:nvPr/>
          </p:nvSpPr>
          <p:spPr bwMode="auto">
            <a:xfrm>
              <a:off x="3712" y="3777"/>
              <a:ext cx="81" cy="120"/>
            </a:xfrm>
            <a:custGeom>
              <a:avLst/>
              <a:gdLst>
                <a:gd name="T0" fmla="*/ 69 w 69"/>
                <a:gd name="T1" fmla="*/ 87 h 87"/>
                <a:gd name="T2" fmla="*/ 48 w 69"/>
                <a:gd name="T3" fmla="*/ 84 h 87"/>
                <a:gd name="T4" fmla="*/ 27 w 69"/>
                <a:gd name="T5" fmla="*/ 33 h 87"/>
                <a:gd name="T6" fmla="*/ 3 w 69"/>
                <a:gd name="T7" fmla="*/ 12 h 87"/>
                <a:gd name="T8" fmla="*/ 0 w 69"/>
                <a:gd name="T9" fmla="*/ 0 h 8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9"/>
                <a:gd name="T16" fmla="*/ 0 h 87"/>
                <a:gd name="T17" fmla="*/ 69 w 69"/>
                <a:gd name="T18" fmla="*/ 87 h 8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9" h="87">
                  <a:moveTo>
                    <a:pt x="69" y="87"/>
                  </a:moveTo>
                  <a:cubicBezTo>
                    <a:pt x="62" y="86"/>
                    <a:pt x="54" y="87"/>
                    <a:pt x="48" y="84"/>
                  </a:cubicBezTo>
                  <a:cubicBezTo>
                    <a:pt x="34" y="78"/>
                    <a:pt x="33" y="45"/>
                    <a:pt x="27" y="33"/>
                  </a:cubicBezTo>
                  <a:cubicBezTo>
                    <a:pt x="22" y="23"/>
                    <a:pt x="3" y="12"/>
                    <a:pt x="3" y="12"/>
                  </a:cubicBezTo>
                  <a:cubicBezTo>
                    <a:pt x="0" y="2"/>
                    <a:pt x="0" y="6"/>
                    <a:pt x="0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30" name="Freeform 256"/>
            <p:cNvSpPr>
              <a:spLocks/>
            </p:cNvSpPr>
            <p:nvPr/>
          </p:nvSpPr>
          <p:spPr bwMode="auto">
            <a:xfrm>
              <a:off x="2762" y="4139"/>
              <a:ext cx="45" cy="62"/>
            </a:xfrm>
            <a:custGeom>
              <a:avLst/>
              <a:gdLst>
                <a:gd name="T0" fmla="*/ 0 w 39"/>
                <a:gd name="T1" fmla="*/ 45 h 45"/>
                <a:gd name="T2" fmla="*/ 39 w 39"/>
                <a:gd name="T3" fmla="*/ 0 h 45"/>
                <a:gd name="T4" fmla="*/ 0 60000 65536"/>
                <a:gd name="T5" fmla="*/ 0 60000 65536"/>
                <a:gd name="T6" fmla="*/ 0 w 39"/>
                <a:gd name="T7" fmla="*/ 0 h 45"/>
                <a:gd name="T8" fmla="*/ 39 w 39"/>
                <a:gd name="T9" fmla="*/ 45 h 45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39" h="45">
                  <a:moveTo>
                    <a:pt x="0" y="45"/>
                  </a:moveTo>
                  <a:cubicBezTo>
                    <a:pt x="12" y="41"/>
                    <a:pt x="39" y="11"/>
                    <a:pt x="39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31" name="Freeform 257"/>
            <p:cNvSpPr>
              <a:spLocks/>
            </p:cNvSpPr>
            <p:nvPr/>
          </p:nvSpPr>
          <p:spPr bwMode="auto">
            <a:xfrm>
              <a:off x="2994" y="4164"/>
              <a:ext cx="27" cy="83"/>
            </a:xfrm>
            <a:custGeom>
              <a:avLst/>
              <a:gdLst>
                <a:gd name="T0" fmla="*/ 0 w 23"/>
                <a:gd name="T1" fmla="*/ 60 h 60"/>
                <a:gd name="T2" fmla="*/ 15 w 23"/>
                <a:gd name="T3" fmla="*/ 18 h 60"/>
                <a:gd name="T4" fmla="*/ 6 w 23"/>
                <a:gd name="T5" fmla="*/ 0 h 60"/>
                <a:gd name="T6" fmla="*/ 0 60000 65536"/>
                <a:gd name="T7" fmla="*/ 0 60000 65536"/>
                <a:gd name="T8" fmla="*/ 0 60000 65536"/>
                <a:gd name="T9" fmla="*/ 0 w 23"/>
                <a:gd name="T10" fmla="*/ 0 h 60"/>
                <a:gd name="T11" fmla="*/ 23 w 23"/>
                <a:gd name="T12" fmla="*/ 60 h 6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3" h="60">
                  <a:moveTo>
                    <a:pt x="0" y="60"/>
                  </a:moveTo>
                  <a:cubicBezTo>
                    <a:pt x="23" y="54"/>
                    <a:pt x="21" y="43"/>
                    <a:pt x="15" y="18"/>
                  </a:cubicBezTo>
                  <a:cubicBezTo>
                    <a:pt x="13" y="11"/>
                    <a:pt x="6" y="0"/>
                    <a:pt x="6" y="0"/>
                  </a:cubicBezTo>
                </a:path>
              </a:pathLst>
            </a:custGeom>
            <a:noFill/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32" name="AutoShape 258"/>
            <p:cNvSpPr>
              <a:spLocks noChangeArrowheads="1"/>
            </p:cNvSpPr>
            <p:nvPr/>
          </p:nvSpPr>
          <p:spPr bwMode="auto">
            <a:xfrm>
              <a:off x="3025" y="3229"/>
              <a:ext cx="127" cy="161"/>
            </a:xfrm>
            <a:custGeom>
              <a:avLst/>
              <a:gdLst>
                <a:gd name="T0" fmla="*/ 64 w 21600"/>
                <a:gd name="T1" fmla="*/ 0 h 21600"/>
                <a:gd name="T2" fmla="*/ 16 w 21600"/>
                <a:gd name="T3" fmla="*/ 81 h 21600"/>
                <a:gd name="T4" fmla="*/ 64 w 21600"/>
                <a:gd name="T5" fmla="*/ 40 h 21600"/>
                <a:gd name="T6" fmla="*/ 111 w 21600"/>
                <a:gd name="T7" fmla="*/ 81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47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33" name="AutoShape 259"/>
            <p:cNvSpPr>
              <a:spLocks noChangeArrowheads="1"/>
            </p:cNvSpPr>
            <p:nvPr/>
          </p:nvSpPr>
          <p:spPr bwMode="auto">
            <a:xfrm>
              <a:off x="3264" y="3120"/>
              <a:ext cx="127" cy="163"/>
            </a:xfrm>
            <a:custGeom>
              <a:avLst/>
              <a:gdLst>
                <a:gd name="T0" fmla="*/ 64 w 21600"/>
                <a:gd name="T1" fmla="*/ 0 h 21600"/>
                <a:gd name="T2" fmla="*/ 16 w 21600"/>
                <a:gd name="T3" fmla="*/ 82 h 21600"/>
                <a:gd name="T4" fmla="*/ 64 w 21600"/>
                <a:gd name="T5" fmla="*/ 41 h 21600"/>
                <a:gd name="T6" fmla="*/ 111 w 21600"/>
                <a:gd name="T7" fmla="*/ 82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86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34" name="AutoShape 260"/>
            <p:cNvSpPr>
              <a:spLocks noChangeArrowheads="1"/>
            </p:cNvSpPr>
            <p:nvPr/>
          </p:nvSpPr>
          <p:spPr bwMode="auto">
            <a:xfrm>
              <a:off x="2693" y="3433"/>
              <a:ext cx="127" cy="161"/>
            </a:xfrm>
            <a:custGeom>
              <a:avLst/>
              <a:gdLst>
                <a:gd name="T0" fmla="*/ 64 w 21600"/>
                <a:gd name="T1" fmla="*/ 0 h 21600"/>
                <a:gd name="T2" fmla="*/ 16 w 21600"/>
                <a:gd name="T3" fmla="*/ 81 h 21600"/>
                <a:gd name="T4" fmla="*/ 64 w 21600"/>
                <a:gd name="T5" fmla="*/ 40 h 21600"/>
                <a:gd name="T6" fmla="*/ 111 w 21600"/>
                <a:gd name="T7" fmla="*/ 81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47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35" name="AutoShape 261"/>
            <p:cNvSpPr>
              <a:spLocks noChangeArrowheads="1"/>
            </p:cNvSpPr>
            <p:nvPr/>
          </p:nvSpPr>
          <p:spPr bwMode="auto">
            <a:xfrm>
              <a:off x="2481" y="3624"/>
              <a:ext cx="126" cy="161"/>
            </a:xfrm>
            <a:custGeom>
              <a:avLst/>
              <a:gdLst>
                <a:gd name="T0" fmla="*/ 63 w 21600"/>
                <a:gd name="T1" fmla="*/ 0 h 21600"/>
                <a:gd name="T2" fmla="*/ 16 w 21600"/>
                <a:gd name="T3" fmla="*/ 81 h 21600"/>
                <a:gd name="T4" fmla="*/ 63 w 21600"/>
                <a:gd name="T5" fmla="*/ 40 h 21600"/>
                <a:gd name="T6" fmla="*/ 110 w 21600"/>
                <a:gd name="T7" fmla="*/ 81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47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36" name="AutoShape 262"/>
            <p:cNvSpPr>
              <a:spLocks noChangeArrowheads="1"/>
            </p:cNvSpPr>
            <p:nvPr/>
          </p:nvSpPr>
          <p:spPr bwMode="auto">
            <a:xfrm rot="-8502045">
              <a:off x="2279" y="3790"/>
              <a:ext cx="127" cy="162"/>
            </a:xfrm>
            <a:custGeom>
              <a:avLst/>
              <a:gdLst>
                <a:gd name="T0" fmla="*/ 64 w 21600"/>
                <a:gd name="T1" fmla="*/ 0 h 21600"/>
                <a:gd name="T2" fmla="*/ 16 w 21600"/>
                <a:gd name="T3" fmla="*/ 81 h 21600"/>
                <a:gd name="T4" fmla="*/ 64 w 21600"/>
                <a:gd name="T5" fmla="*/ 41 h 21600"/>
                <a:gd name="T6" fmla="*/ 111 w 21600"/>
                <a:gd name="T7" fmla="*/ 81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733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grpSp>
          <p:nvGrpSpPr>
            <p:cNvPr id="136" name="Group 263"/>
            <p:cNvGrpSpPr>
              <a:grpSpLocks/>
            </p:cNvGrpSpPr>
            <p:nvPr/>
          </p:nvGrpSpPr>
          <p:grpSpPr bwMode="auto">
            <a:xfrm rot="7900403">
              <a:off x="2868" y="3597"/>
              <a:ext cx="266" cy="169"/>
              <a:chOff x="720" y="2640"/>
              <a:chExt cx="768" cy="576"/>
            </a:xfrm>
          </p:grpSpPr>
          <p:sp>
            <p:nvSpPr>
              <p:cNvPr id="275" name="AutoShape 264"/>
              <p:cNvSpPr>
                <a:spLocks noChangeArrowheads="1"/>
              </p:cNvSpPr>
              <p:nvPr/>
            </p:nvSpPr>
            <p:spPr bwMode="auto">
              <a:xfrm>
                <a:off x="720" y="3071"/>
                <a:ext cx="144" cy="145"/>
              </a:xfrm>
              <a:custGeom>
                <a:avLst/>
                <a:gdLst>
                  <a:gd name="T0" fmla="*/ 72 w 21600"/>
                  <a:gd name="T1" fmla="*/ 0 h 21600"/>
                  <a:gd name="T2" fmla="*/ 21 w 21600"/>
                  <a:gd name="T3" fmla="*/ 21 h 21600"/>
                  <a:gd name="T4" fmla="*/ 0 w 21600"/>
                  <a:gd name="T5" fmla="*/ 73 h 21600"/>
                  <a:gd name="T6" fmla="*/ 21 w 21600"/>
                  <a:gd name="T7" fmla="*/ 124 h 21600"/>
                  <a:gd name="T8" fmla="*/ 72 w 21600"/>
                  <a:gd name="T9" fmla="*/ 145 h 21600"/>
                  <a:gd name="T10" fmla="*/ 123 w 21600"/>
                  <a:gd name="T11" fmla="*/ 124 h 21600"/>
                  <a:gd name="T12" fmla="*/ 144 w 21600"/>
                  <a:gd name="T13" fmla="*/ 73 h 21600"/>
                  <a:gd name="T14" fmla="*/ 123 w 21600"/>
                  <a:gd name="T15" fmla="*/ 21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28 h 21600"/>
                  <a:gd name="T26" fmla="*/ 18450 w 21600"/>
                  <a:gd name="T27" fmla="*/ 18472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1050" y="10800"/>
                    </a:moveTo>
                    <a:cubicBezTo>
                      <a:pt x="1050" y="16185"/>
                      <a:pt x="5415" y="20550"/>
                      <a:pt x="10800" y="20550"/>
                    </a:cubicBezTo>
                    <a:cubicBezTo>
                      <a:pt x="16185" y="20550"/>
                      <a:pt x="20550" y="16185"/>
                      <a:pt x="20550" y="10800"/>
                    </a:cubicBezTo>
                    <a:cubicBezTo>
                      <a:pt x="20550" y="5415"/>
                      <a:pt x="16185" y="1050"/>
                      <a:pt x="10800" y="1050"/>
                    </a:cubicBezTo>
                    <a:cubicBezTo>
                      <a:pt x="5415" y="1050"/>
                      <a:pt x="1050" y="5415"/>
                      <a:pt x="1050" y="1080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76" name="Freeform 265"/>
              <p:cNvSpPr>
                <a:spLocks/>
              </p:cNvSpPr>
              <p:nvPr/>
            </p:nvSpPr>
            <p:spPr bwMode="auto">
              <a:xfrm>
                <a:off x="744" y="2640"/>
                <a:ext cx="744" cy="524"/>
              </a:xfrm>
              <a:custGeom>
                <a:avLst/>
                <a:gdLst>
                  <a:gd name="T0" fmla="*/ 0 w 780"/>
                  <a:gd name="T1" fmla="*/ 480 h 548"/>
                  <a:gd name="T2" fmla="*/ 52 w 780"/>
                  <a:gd name="T3" fmla="*/ 436 h 548"/>
                  <a:gd name="T4" fmla="*/ 112 w 780"/>
                  <a:gd name="T5" fmla="*/ 408 h 548"/>
                  <a:gd name="T6" fmla="*/ 172 w 780"/>
                  <a:gd name="T7" fmla="*/ 376 h 548"/>
                  <a:gd name="T8" fmla="*/ 196 w 780"/>
                  <a:gd name="T9" fmla="*/ 368 h 548"/>
                  <a:gd name="T10" fmla="*/ 232 w 780"/>
                  <a:gd name="T11" fmla="*/ 340 h 548"/>
                  <a:gd name="T12" fmla="*/ 284 w 780"/>
                  <a:gd name="T13" fmla="*/ 304 h 548"/>
                  <a:gd name="T14" fmla="*/ 348 w 780"/>
                  <a:gd name="T15" fmla="*/ 260 h 548"/>
                  <a:gd name="T16" fmla="*/ 396 w 780"/>
                  <a:gd name="T17" fmla="*/ 216 h 548"/>
                  <a:gd name="T18" fmla="*/ 456 w 780"/>
                  <a:gd name="T19" fmla="*/ 136 h 548"/>
                  <a:gd name="T20" fmla="*/ 608 w 780"/>
                  <a:gd name="T21" fmla="*/ 4 h 548"/>
                  <a:gd name="T22" fmla="*/ 724 w 780"/>
                  <a:gd name="T23" fmla="*/ 20 h 548"/>
                  <a:gd name="T24" fmla="*/ 736 w 780"/>
                  <a:gd name="T25" fmla="*/ 64 h 548"/>
                  <a:gd name="T26" fmla="*/ 780 w 780"/>
                  <a:gd name="T27" fmla="*/ 80 h 548"/>
                  <a:gd name="T28" fmla="*/ 764 w 780"/>
                  <a:gd name="T29" fmla="*/ 120 h 548"/>
                  <a:gd name="T30" fmla="*/ 760 w 780"/>
                  <a:gd name="T31" fmla="*/ 132 h 548"/>
                  <a:gd name="T32" fmla="*/ 776 w 780"/>
                  <a:gd name="T33" fmla="*/ 104 h 548"/>
                  <a:gd name="T34" fmla="*/ 712 w 780"/>
                  <a:gd name="T35" fmla="*/ 88 h 548"/>
                  <a:gd name="T36" fmla="*/ 684 w 780"/>
                  <a:gd name="T37" fmla="*/ 72 h 548"/>
                  <a:gd name="T38" fmla="*/ 660 w 780"/>
                  <a:gd name="T39" fmla="*/ 64 h 548"/>
                  <a:gd name="T40" fmla="*/ 584 w 780"/>
                  <a:gd name="T41" fmla="*/ 76 h 548"/>
                  <a:gd name="T42" fmla="*/ 548 w 780"/>
                  <a:gd name="T43" fmla="*/ 100 h 548"/>
                  <a:gd name="T44" fmla="*/ 524 w 780"/>
                  <a:gd name="T45" fmla="*/ 148 h 548"/>
                  <a:gd name="T46" fmla="*/ 476 w 780"/>
                  <a:gd name="T47" fmla="*/ 220 h 548"/>
                  <a:gd name="T48" fmla="*/ 436 w 780"/>
                  <a:gd name="T49" fmla="*/ 272 h 548"/>
                  <a:gd name="T50" fmla="*/ 368 w 780"/>
                  <a:gd name="T51" fmla="*/ 300 h 548"/>
                  <a:gd name="T52" fmla="*/ 336 w 780"/>
                  <a:gd name="T53" fmla="*/ 328 h 548"/>
                  <a:gd name="T54" fmla="*/ 256 w 780"/>
                  <a:gd name="T55" fmla="*/ 392 h 548"/>
                  <a:gd name="T56" fmla="*/ 196 w 780"/>
                  <a:gd name="T57" fmla="*/ 440 h 548"/>
                  <a:gd name="T58" fmla="*/ 140 w 780"/>
                  <a:gd name="T59" fmla="*/ 508 h 548"/>
                  <a:gd name="T60" fmla="*/ 112 w 780"/>
                  <a:gd name="T61" fmla="*/ 548 h 548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w 780"/>
                  <a:gd name="T94" fmla="*/ 0 h 548"/>
                  <a:gd name="T95" fmla="*/ 780 w 780"/>
                  <a:gd name="T96" fmla="*/ 548 h 548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T93" t="T94" r="T95" b="T96"/>
                <a:pathLst>
                  <a:path w="780" h="548">
                    <a:moveTo>
                      <a:pt x="0" y="480"/>
                    </a:moveTo>
                    <a:cubicBezTo>
                      <a:pt x="34" y="469"/>
                      <a:pt x="24" y="464"/>
                      <a:pt x="52" y="436"/>
                    </a:cubicBezTo>
                    <a:cubicBezTo>
                      <a:pt x="65" y="423"/>
                      <a:pt x="95" y="414"/>
                      <a:pt x="112" y="408"/>
                    </a:cubicBezTo>
                    <a:cubicBezTo>
                      <a:pt x="133" y="401"/>
                      <a:pt x="150" y="383"/>
                      <a:pt x="172" y="376"/>
                    </a:cubicBezTo>
                    <a:cubicBezTo>
                      <a:pt x="180" y="373"/>
                      <a:pt x="196" y="368"/>
                      <a:pt x="196" y="368"/>
                    </a:cubicBezTo>
                    <a:cubicBezTo>
                      <a:pt x="223" y="341"/>
                      <a:pt x="209" y="348"/>
                      <a:pt x="232" y="340"/>
                    </a:cubicBezTo>
                    <a:cubicBezTo>
                      <a:pt x="250" y="327"/>
                      <a:pt x="263" y="311"/>
                      <a:pt x="284" y="304"/>
                    </a:cubicBezTo>
                    <a:cubicBezTo>
                      <a:pt x="302" y="290"/>
                      <a:pt x="326" y="267"/>
                      <a:pt x="348" y="260"/>
                    </a:cubicBezTo>
                    <a:cubicBezTo>
                      <a:pt x="364" y="244"/>
                      <a:pt x="380" y="232"/>
                      <a:pt x="396" y="216"/>
                    </a:cubicBezTo>
                    <a:cubicBezTo>
                      <a:pt x="420" y="192"/>
                      <a:pt x="427" y="155"/>
                      <a:pt x="456" y="136"/>
                    </a:cubicBezTo>
                    <a:cubicBezTo>
                      <a:pt x="476" y="55"/>
                      <a:pt x="527" y="16"/>
                      <a:pt x="608" y="4"/>
                    </a:cubicBezTo>
                    <a:cubicBezTo>
                      <a:pt x="660" y="6"/>
                      <a:pt x="684" y="0"/>
                      <a:pt x="724" y="20"/>
                    </a:cubicBezTo>
                    <a:cubicBezTo>
                      <a:pt x="729" y="34"/>
                      <a:pt x="721" y="60"/>
                      <a:pt x="736" y="64"/>
                    </a:cubicBezTo>
                    <a:cubicBezTo>
                      <a:pt x="752" y="68"/>
                      <a:pt x="765" y="75"/>
                      <a:pt x="780" y="80"/>
                    </a:cubicBezTo>
                    <a:cubicBezTo>
                      <a:pt x="771" y="94"/>
                      <a:pt x="769" y="104"/>
                      <a:pt x="764" y="120"/>
                    </a:cubicBezTo>
                    <a:cubicBezTo>
                      <a:pt x="763" y="124"/>
                      <a:pt x="760" y="136"/>
                      <a:pt x="760" y="132"/>
                    </a:cubicBezTo>
                    <a:cubicBezTo>
                      <a:pt x="760" y="116"/>
                      <a:pt x="766" y="114"/>
                      <a:pt x="776" y="104"/>
                    </a:cubicBezTo>
                    <a:cubicBezTo>
                      <a:pt x="753" y="89"/>
                      <a:pt x="742" y="91"/>
                      <a:pt x="712" y="88"/>
                    </a:cubicBezTo>
                    <a:cubicBezTo>
                      <a:pt x="702" y="83"/>
                      <a:pt x="694" y="76"/>
                      <a:pt x="684" y="72"/>
                    </a:cubicBezTo>
                    <a:cubicBezTo>
                      <a:pt x="676" y="69"/>
                      <a:pt x="660" y="64"/>
                      <a:pt x="660" y="64"/>
                    </a:cubicBezTo>
                    <a:cubicBezTo>
                      <a:pt x="626" y="67"/>
                      <a:pt x="613" y="69"/>
                      <a:pt x="584" y="76"/>
                    </a:cubicBezTo>
                    <a:cubicBezTo>
                      <a:pt x="570" y="85"/>
                      <a:pt x="559" y="87"/>
                      <a:pt x="548" y="100"/>
                    </a:cubicBezTo>
                    <a:cubicBezTo>
                      <a:pt x="536" y="114"/>
                      <a:pt x="533" y="133"/>
                      <a:pt x="524" y="148"/>
                    </a:cubicBezTo>
                    <a:cubicBezTo>
                      <a:pt x="510" y="174"/>
                      <a:pt x="495" y="198"/>
                      <a:pt x="476" y="220"/>
                    </a:cubicBezTo>
                    <a:cubicBezTo>
                      <a:pt x="458" y="242"/>
                      <a:pt x="466" y="262"/>
                      <a:pt x="436" y="272"/>
                    </a:cubicBezTo>
                    <a:cubicBezTo>
                      <a:pt x="418" y="290"/>
                      <a:pt x="393" y="294"/>
                      <a:pt x="368" y="300"/>
                    </a:cubicBezTo>
                    <a:cubicBezTo>
                      <a:pt x="355" y="309"/>
                      <a:pt x="349" y="319"/>
                      <a:pt x="336" y="328"/>
                    </a:cubicBezTo>
                    <a:cubicBezTo>
                      <a:pt x="325" y="362"/>
                      <a:pt x="290" y="384"/>
                      <a:pt x="256" y="392"/>
                    </a:cubicBezTo>
                    <a:cubicBezTo>
                      <a:pt x="230" y="409"/>
                      <a:pt x="218" y="418"/>
                      <a:pt x="196" y="440"/>
                    </a:cubicBezTo>
                    <a:cubicBezTo>
                      <a:pt x="175" y="461"/>
                      <a:pt x="166" y="491"/>
                      <a:pt x="140" y="508"/>
                    </a:cubicBezTo>
                    <a:cubicBezTo>
                      <a:pt x="130" y="537"/>
                      <a:pt x="131" y="529"/>
                      <a:pt x="112" y="548"/>
                    </a:cubicBezTo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37" name="Group 266"/>
            <p:cNvGrpSpPr>
              <a:grpSpLocks/>
            </p:cNvGrpSpPr>
            <p:nvPr/>
          </p:nvGrpSpPr>
          <p:grpSpPr bwMode="auto">
            <a:xfrm rot="7900403">
              <a:off x="2876" y="3570"/>
              <a:ext cx="266" cy="168"/>
              <a:chOff x="720" y="2640"/>
              <a:chExt cx="768" cy="576"/>
            </a:xfrm>
          </p:grpSpPr>
          <p:sp>
            <p:nvSpPr>
              <p:cNvPr id="273" name="AutoShape 267"/>
              <p:cNvSpPr>
                <a:spLocks noChangeArrowheads="1"/>
              </p:cNvSpPr>
              <p:nvPr/>
            </p:nvSpPr>
            <p:spPr bwMode="auto">
              <a:xfrm>
                <a:off x="720" y="3071"/>
                <a:ext cx="144" cy="145"/>
              </a:xfrm>
              <a:custGeom>
                <a:avLst/>
                <a:gdLst>
                  <a:gd name="T0" fmla="*/ 72 w 21600"/>
                  <a:gd name="T1" fmla="*/ 0 h 21600"/>
                  <a:gd name="T2" fmla="*/ 21 w 21600"/>
                  <a:gd name="T3" fmla="*/ 21 h 21600"/>
                  <a:gd name="T4" fmla="*/ 0 w 21600"/>
                  <a:gd name="T5" fmla="*/ 73 h 21600"/>
                  <a:gd name="T6" fmla="*/ 21 w 21600"/>
                  <a:gd name="T7" fmla="*/ 124 h 21600"/>
                  <a:gd name="T8" fmla="*/ 72 w 21600"/>
                  <a:gd name="T9" fmla="*/ 145 h 21600"/>
                  <a:gd name="T10" fmla="*/ 123 w 21600"/>
                  <a:gd name="T11" fmla="*/ 124 h 21600"/>
                  <a:gd name="T12" fmla="*/ 144 w 21600"/>
                  <a:gd name="T13" fmla="*/ 73 h 21600"/>
                  <a:gd name="T14" fmla="*/ 123 w 21600"/>
                  <a:gd name="T15" fmla="*/ 21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28 h 21600"/>
                  <a:gd name="T26" fmla="*/ 18450 w 21600"/>
                  <a:gd name="T27" fmla="*/ 18472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1050" y="10800"/>
                    </a:moveTo>
                    <a:cubicBezTo>
                      <a:pt x="1050" y="16185"/>
                      <a:pt x="5415" y="20550"/>
                      <a:pt x="10800" y="20550"/>
                    </a:cubicBezTo>
                    <a:cubicBezTo>
                      <a:pt x="16185" y="20550"/>
                      <a:pt x="20550" y="16185"/>
                      <a:pt x="20550" y="10800"/>
                    </a:cubicBezTo>
                    <a:cubicBezTo>
                      <a:pt x="20550" y="5415"/>
                      <a:pt x="16185" y="1050"/>
                      <a:pt x="10800" y="1050"/>
                    </a:cubicBezTo>
                    <a:cubicBezTo>
                      <a:pt x="5415" y="1050"/>
                      <a:pt x="1050" y="5415"/>
                      <a:pt x="1050" y="1080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74" name="Freeform 268"/>
              <p:cNvSpPr>
                <a:spLocks/>
              </p:cNvSpPr>
              <p:nvPr/>
            </p:nvSpPr>
            <p:spPr bwMode="auto">
              <a:xfrm>
                <a:off x="744" y="2640"/>
                <a:ext cx="744" cy="524"/>
              </a:xfrm>
              <a:custGeom>
                <a:avLst/>
                <a:gdLst>
                  <a:gd name="T0" fmla="*/ 0 w 780"/>
                  <a:gd name="T1" fmla="*/ 480 h 548"/>
                  <a:gd name="T2" fmla="*/ 52 w 780"/>
                  <a:gd name="T3" fmla="*/ 436 h 548"/>
                  <a:gd name="T4" fmla="*/ 112 w 780"/>
                  <a:gd name="T5" fmla="*/ 408 h 548"/>
                  <a:gd name="T6" fmla="*/ 172 w 780"/>
                  <a:gd name="T7" fmla="*/ 376 h 548"/>
                  <a:gd name="T8" fmla="*/ 196 w 780"/>
                  <a:gd name="T9" fmla="*/ 368 h 548"/>
                  <a:gd name="T10" fmla="*/ 232 w 780"/>
                  <a:gd name="T11" fmla="*/ 340 h 548"/>
                  <a:gd name="T12" fmla="*/ 284 w 780"/>
                  <a:gd name="T13" fmla="*/ 304 h 548"/>
                  <a:gd name="T14" fmla="*/ 348 w 780"/>
                  <a:gd name="T15" fmla="*/ 260 h 548"/>
                  <a:gd name="T16" fmla="*/ 396 w 780"/>
                  <a:gd name="T17" fmla="*/ 216 h 548"/>
                  <a:gd name="T18" fmla="*/ 456 w 780"/>
                  <a:gd name="T19" fmla="*/ 136 h 548"/>
                  <a:gd name="T20" fmla="*/ 608 w 780"/>
                  <a:gd name="T21" fmla="*/ 4 h 548"/>
                  <a:gd name="T22" fmla="*/ 724 w 780"/>
                  <a:gd name="T23" fmla="*/ 20 h 548"/>
                  <a:gd name="T24" fmla="*/ 736 w 780"/>
                  <a:gd name="T25" fmla="*/ 64 h 548"/>
                  <a:gd name="T26" fmla="*/ 780 w 780"/>
                  <a:gd name="T27" fmla="*/ 80 h 548"/>
                  <a:gd name="T28" fmla="*/ 764 w 780"/>
                  <a:gd name="T29" fmla="*/ 120 h 548"/>
                  <a:gd name="T30" fmla="*/ 760 w 780"/>
                  <a:gd name="T31" fmla="*/ 132 h 548"/>
                  <a:gd name="T32" fmla="*/ 776 w 780"/>
                  <a:gd name="T33" fmla="*/ 104 h 548"/>
                  <a:gd name="T34" fmla="*/ 712 w 780"/>
                  <a:gd name="T35" fmla="*/ 88 h 548"/>
                  <a:gd name="T36" fmla="*/ 684 w 780"/>
                  <a:gd name="T37" fmla="*/ 72 h 548"/>
                  <a:gd name="T38" fmla="*/ 660 w 780"/>
                  <a:gd name="T39" fmla="*/ 64 h 548"/>
                  <a:gd name="T40" fmla="*/ 584 w 780"/>
                  <a:gd name="T41" fmla="*/ 76 h 548"/>
                  <a:gd name="T42" fmla="*/ 548 w 780"/>
                  <a:gd name="T43" fmla="*/ 100 h 548"/>
                  <a:gd name="T44" fmla="*/ 524 w 780"/>
                  <a:gd name="T45" fmla="*/ 148 h 548"/>
                  <a:gd name="T46" fmla="*/ 476 w 780"/>
                  <a:gd name="T47" fmla="*/ 220 h 548"/>
                  <a:gd name="T48" fmla="*/ 436 w 780"/>
                  <a:gd name="T49" fmla="*/ 272 h 548"/>
                  <a:gd name="T50" fmla="*/ 368 w 780"/>
                  <a:gd name="T51" fmla="*/ 300 h 548"/>
                  <a:gd name="T52" fmla="*/ 336 w 780"/>
                  <a:gd name="T53" fmla="*/ 328 h 548"/>
                  <a:gd name="T54" fmla="*/ 256 w 780"/>
                  <a:gd name="T55" fmla="*/ 392 h 548"/>
                  <a:gd name="T56" fmla="*/ 196 w 780"/>
                  <a:gd name="T57" fmla="*/ 440 h 548"/>
                  <a:gd name="T58" fmla="*/ 140 w 780"/>
                  <a:gd name="T59" fmla="*/ 508 h 548"/>
                  <a:gd name="T60" fmla="*/ 112 w 780"/>
                  <a:gd name="T61" fmla="*/ 548 h 548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w 780"/>
                  <a:gd name="T94" fmla="*/ 0 h 548"/>
                  <a:gd name="T95" fmla="*/ 780 w 780"/>
                  <a:gd name="T96" fmla="*/ 548 h 548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T93" t="T94" r="T95" b="T96"/>
                <a:pathLst>
                  <a:path w="780" h="548">
                    <a:moveTo>
                      <a:pt x="0" y="480"/>
                    </a:moveTo>
                    <a:cubicBezTo>
                      <a:pt x="34" y="469"/>
                      <a:pt x="24" y="464"/>
                      <a:pt x="52" y="436"/>
                    </a:cubicBezTo>
                    <a:cubicBezTo>
                      <a:pt x="65" y="423"/>
                      <a:pt x="95" y="414"/>
                      <a:pt x="112" y="408"/>
                    </a:cubicBezTo>
                    <a:cubicBezTo>
                      <a:pt x="133" y="401"/>
                      <a:pt x="150" y="383"/>
                      <a:pt x="172" y="376"/>
                    </a:cubicBezTo>
                    <a:cubicBezTo>
                      <a:pt x="180" y="373"/>
                      <a:pt x="196" y="368"/>
                      <a:pt x="196" y="368"/>
                    </a:cubicBezTo>
                    <a:cubicBezTo>
                      <a:pt x="223" y="341"/>
                      <a:pt x="209" y="348"/>
                      <a:pt x="232" y="340"/>
                    </a:cubicBezTo>
                    <a:cubicBezTo>
                      <a:pt x="250" y="327"/>
                      <a:pt x="263" y="311"/>
                      <a:pt x="284" y="304"/>
                    </a:cubicBezTo>
                    <a:cubicBezTo>
                      <a:pt x="302" y="290"/>
                      <a:pt x="326" y="267"/>
                      <a:pt x="348" y="260"/>
                    </a:cubicBezTo>
                    <a:cubicBezTo>
                      <a:pt x="364" y="244"/>
                      <a:pt x="380" y="232"/>
                      <a:pt x="396" y="216"/>
                    </a:cubicBezTo>
                    <a:cubicBezTo>
                      <a:pt x="420" y="192"/>
                      <a:pt x="427" y="155"/>
                      <a:pt x="456" y="136"/>
                    </a:cubicBezTo>
                    <a:cubicBezTo>
                      <a:pt x="476" y="55"/>
                      <a:pt x="527" y="16"/>
                      <a:pt x="608" y="4"/>
                    </a:cubicBezTo>
                    <a:cubicBezTo>
                      <a:pt x="660" y="6"/>
                      <a:pt x="684" y="0"/>
                      <a:pt x="724" y="20"/>
                    </a:cubicBezTo>
                    <a:cubicBezTo>
                      <a:pt x="729" y="34"/>
                      <a:pt x="721" y="60"/>
                      <a:pt x="736" y="64"/>
                    </a:cubicBezTo>
                    <a:cubicBezTo>
                      <a:pt x="752" y="68"/>
                      <a:pt x="765" y="75"/>
                      <a:pt x="780" y="80"/>
                    </a:cubicBezTo>
                    <a:cubicBezTo>
                      <a:pt x="771" y="94"/>
                      <a:pt x="769" y="104"/>
                      <a:pt x="764" y="120"/>
                    </a:cubicBezTo>
                    <a:cubicBezTo>
                      <a:pt x="763" y="124"/>
                      <a:pt x="760" y="136"/>
                      <a:pt x="760" y="132"/>
                    </a:cubicBezTo>
                    <a:cubicBezTo>
                      <a:pt x="760" y="116"/>
                      <a:pt x="766" y="114"/>
                      <a:pt x="776" y="104"/>
                    </a:cubicBezTo>
                    <a:cubicBezTo>
                      <a:pt x="753" y="89"/>
                      <a:pt x="742" y="91"/>
                      <a:pt x="712" y="88"/>
                    </a:cubicBezTo>
                    <a:cubicBezTo>
                      <a:pt x="702" y="83"/>
                      <a:pt x="694" y="76"/>
                      <a:pt x="684" y="72"/>
                    </a:cubicBezTo>
                    <a:cubicBezTo>
                      <a:pt x="676" y="69"/>
                      <a:pt x="660" y="64"/>
                      <a:pt x="660" y="64"/>
                    </a:cubicBezTo>
                    <a:cubicBezTo>
                      <a:pt x="626" y="67"/>
                      <a:pt x="613" y="69"/>
                      <a:pt x="584" y="76"/>
                    </a:cubicBezTo>
                    <a:cubicBezTo>
                      <a:pt x="570" y="85"/>
                      <a:pt x="559" y="87"/>
                      <a:pt x="548" y="100"/>
                    </a:cubicBezTo>
                    <a:cubicBezTo>
                      <a:pt x="536" y="114"/>
                      <a:pt x="533" y="133"/>
                      <a:pt x="524" y="148"/>
                    </a:cubicBezTo>
                    <a:cubicBezTo>
                      <a:pt x="510" y="174"/>
                      <a:pt x="495" y="198"/>
                      <a:pt x="476" y="220"/>
                    </a:cubicBezTo>
                    <a:cubicBezTo>
                      <a:pt x="458" y="242"/>
                      <a:pt x="466" y="262"/>
                      <a:pt x="436" y="272"/>
                    </a:cubicBezTo>
                    <a:cubicBezTo>
                      <a:pt x="418" y="290"/>
                      <a:pt x="393" y="294"/>
                      <a:pt x="368" y="300"/>
                    </a:cubicBezTo>
                    <a:cubicBezTo>
                      <a:pt x="355" y="309"/>
                      <a:pt x="349" y="319"/>
                      <a:pt x="336" y="328"/>
                    </a:cubicBezTo>
                    <a:cubicBezTo>
                      <a:pt x="325" y="362"/>
                      <a:pt x="290" y="384"/>
                      <a:pt x="256" y="392"/>
                    </a:cubicBezTo>
                    <a:cubicBezTo>
                      <a:pt x="230" y="409"/>
                      <a:pt x="218" y="418"/>
                      <a:pt x="196" y="440"/>
                    </a:cubicBezTo>
                    <a:cubicBezTo>
                      <a:pt x="175" y="461"/>
                      <a:pt x="166" y="491"/>
                      <a:pt x="140" y="508"/>
                    </a:cubicBezTo>
                    <a:cubicBezTo>
                      <a:pt x="130" y="537"/>
                      <a:pt x="131" y="529"/>
                      <a:pt x="112" y="548"/>
                    </a:cubicBezTo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38" name="Group 269"/>
            <p:cNvGrpSpPr>
              <a:grpSpLocks/>
            </p:cNvGrpSpPr>
            <p:nvPr/>
          </p:nvGrpSpPr>
          <p:grpSpPr bwMode="auto">
            <a:xfrm rot="-8765762">
              <a:off x="2033" y="3871"/>
              <a:ext cx="225" cy="198"/>
              <a:chOff x="720" y="2640"/>
              <a:chExt cx="768" cy="576"/>
            </a:xfrm>
          </p:grpSpPr>
          <p:sp>
            <p:nvSpPr>
              <p:cNvPr id="271" name="AutoShape 270"/>
              <p:cNvSpPr>
                <a:spLocks noChangeArrowheads="1"/>
              </p:cNvSpPr>
              <p:nvPr/>
            </p:nvSpPr>
            <p:spPr bwMode="auto">
              <a:xfrm>
                <a:off x="720" y="3071"/>
                <a:ext cx="144" cy="145"/>
              </a:xfrm>
              <a:custGeom>
                <a:avLst/>
                <a:gdLst>
                  <a:gd name="T0" fmla="*/ 72 w 21600"/>
                  <a:gd name="T1" fmla="*/ 0 h 21600"/>
                  <a:gd name="T2" fmla="*/ 21 w 21600"/>
                  <a:gd name="T3" fmla="*/ 21 h 21600"/>
                  <a:gd name="T4" fmla="*/ 0 w 21600"/>
                  <a:gd name="T5" fmla="*/ 73 h 21600"/>
                  <a:gd name="T6" fmla="*/ 21 w 21600"/>
                  <a:gd name="T7" fmla="*/ 124 h 21600"/>
                  <a:gd name="T8" fmla="*/ 72 w 21600"/>
                  <a:gd name="T9" fmla="*/ 145 h 21600"/>
                  <a:gd name="T10" fmla="*/ 123 w 21600"/>
                  <a:gd name="T11" fmla="*/ 124 h 21600"/>
                  <a:gd name="T12" fmla="*/ 144 w 21600"/>
                  <a:gd name="T13" fmla="*/ 73 h 21600"/>
                  <a:gd name="T14" fmla="*/ 123 w 21600"/>
                  <a:gd name="T15" fmla="*/ 21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28 h 21600"/>
                  <a:gd name="T26" fmla="*/ 18450 w 21600"/>
                  <a:gd name="T27" fmla="*/ 18472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1050" y="10800"/>
                    </a:moveTo>
                    <a:cubicBezTo>
                      <a:pt x="1050" y="16185"/>
                      <a:pt x="5415" y="20550"/>
                      <a:pt x="10800" y="20550"/>
                    </a:cubicBezTo>
                    <a:cubicBezTo>
                      <a:pt x="16185" y="20550"/>
                      <a:pt x="20550" y="16185"/>
                      <a:pt x="20550" y="10800"/>
                    </a:cubicBezTo>
                    <a:cubicBezTo>
                      <a:pt x="20550" y="5415"/>
                      <a:pt x="16185" y="1050"/>
                      <a:pt x="10800" y="1050"/>
                    </a:cubicBezTo>
                    <a:cubicBezTo>
                      <a:pt x="5415" y="1050"/>
                      <a:pt x="1050" y="5415"/>
                      <a:pt x="1050" y="1080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72" name="Freeform 271"/>
              <p:cNvSpPr>
                <a:spLocks/>
              </p:cNvSpPr>
              <p:nvPr/>
            </p:nvSpPr>
            <p:spPr bwMode="auto">
              <a:xfrm>
                <a:off x="744" y="2640"/>
                <a:ext cx="744" cy="524"/>
              </a:xfrm>
              <a:custGeom>
                <a:avLst/>
                <a:gdLst>
                  <a:gd name="T0" fmla="*/ 0 w 780"/>
                  <a:gd name="T1" fmla="*/ 480 h 548"/>
                  <a:gd name="T2" fmla="*/ 52 w 780"/>
                  <a:gd name="T3" fmla="*/ 436 h 548"/>
                  <a:gd name="T4" fmla="*/ 112 w 780"/>
                  <a:gd name="T5" fmla="*/ 408 h 548"/>
                  <a:gd name="T6" fmla="*/ 172 w 780"/>
                  <a:gd name="T7" fmla="*/ 376 h 548"/>
                  <a:gd name="T8" fmla="*/ 196 w 780"/>
                  <a:gd name="T9" fmla="*/ 368 h 548"/>
                  <a:gd name="T10" fmla="*/ 232 w 780"/>
                  <a:gd name="T11" fmla="*/ 340 h 548"/>
                  <a:gd name="T12" fmla="*/ 284 w 780"/>
                  <a:gd name="T13" fmla="*/ 304 h 548"/>
                  <a:gd name="T14" fmla="*/ 348 w 780"/>
                  <a:gd name="T15" fmla="*/ 260 h 548"/>
                  <a:gd name="T16" fmla="*/ 396 w 780"/>
                  <a:gd name="T17" fmla="*/ 216 h 548"/>
                  <a:gd name="T18" fmla="*/ 456 w 780"/>
                  <a:gd name="T19" fmla="*/ 136 h 548"/>
                  <a:gd name="T20" fmla="*/ 608 w 780"/>
                  <a:gd name="T21" fmla="*/ 4 h 548"/>
                  <a:gd name="T22" fmla="*/ 724 w 780"/>
                  <a:gd name="T23" fmla="*/ 20 h 548"/>
                  <a:gd name="T24" fmla="*/ 736 w 780"/>
                  <a:gd name="T25" fmla="*/ 64 h 548"/>
                  <a:gd name="T26" fmla="*/ 780 w 780"/>
                  <a:gd name="T27" fmla="*/ 80 h 548"/>
                  <a:gd name="T28" fmla="*/ 764 w 780"/>
                  <a:gd name="T29" fmla="*/ 120 h 548"/>
                  <a:gd name="T30" fmla="*/ 760 w 780"/>
                  <a:gd name="T31" fmla="*/ 132 h 548"/>
                  <a:gd name="T32" fmla="*/ 776 w 780"/>
                  <a:gd name="T33" fmla="*/ 104 h 548"/>
                  <a:gd name="T34" fmla="*/ 712 w 780"/>
                  <a:gd name="T35" fmla="*/ 88 h 548"/>
                  <a:gd name="T36" fmla="*/ 684 w 780"/>
                  <a:gd name="T37" fmla="*/ 72 h 548"/>
                  <a:gd name="T38" fmla="*/ 660 w 780"/>
                  <a:gd name="T39" fmla="*/ 64 h 548"/>
                  <a:gd name="T40" fmla="*/ 584 w 780"/>
                  <a:gd name="T41" fmla="*/ 76 h 548"/>
                  <a:gd name="T42" fmla="*/ 548 w 780"/>
                  <a:gd name="T43" fmla="*/ 100 h 548"/>
                  <a:gd name="T44" fmla="*/ 524 w 780"/>
                  <a:gd name="T45" fmla="*/ 148 h 548"/>
                  <a:gd name="T46" fmla="*/ 476 w 780"/>
                  <a:gd name="T47" fmla="*/ 220 h 548"/>
                  <a:gd name="T48" fmla="*/ 436 w 780"/>
                  <a:gd name="T49" fmla="*/ 272 h 548"/>
                  <a:gd name="T50" fmla="*/ 368 w 780"/>
                  <a:gd name="T51" fmla="*/ 300 h 548"/>
                  <a:gd name="T52" fmla="*/ 336 w 780"/>
                  <a:gd name="T53" fmla="*/ 328 h 548"/>
                  <a:gd name="T54" fmla="*/ 256 w 780"/>
                  <a:gd name="T55" fmla="*/ 392 h 548"/>
                  <a:gd name="T56" fmla="*/ 196 w 780"/>
                  <a:gd name="T57" fmla="*/ 440 h 548"/>
                  <a:gd name="T58" fmla="*/ 140 w 780"/>
                  <a:gd name="T59" fmla="*/ 508 h 548"/>
                  <a:gd name="T60" fmla="*/ 112 w 780"/>
                  <a:gd name="T61" fmla="*/ 548 h 548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w 780"/>
                  <a:gd name="T94" fmla="*/ 0 h 548"/>
                  <a:gd name="T95" fmla="*/ 780 w 780"/>
                  <a:gd name="T96" fmla="*/ 548 h 548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T93" t="T94" r="T95" b="T96"/>
                <a:pathLst>
                  <a:path w="780" h="548">
                    <a:moveTo>
                      <a:pt x="0" y="480"/>
                    </a:moveTo>
                    <a:cubicBezTo>
                      <a:pt x="34" y="469"/>
                      <a:pt x="24" y="464"/>
                      <a:pt x="52" y="436"/>
                    </a:cubicBezTo>
                    <a:cubicBezTo>
                      <a:pt x="65" y="423"/>
                      <a:pt x="95" y="414"/>
                      <a:pt x="112" y="408"/>
                    </a:cubicBezTo>
                    <a:cubicBezTo>
                      <a:pt x="133" y="401"/>
                      <a:pt x="150" y="383"/>
                      <a:pt x="172" y="376"/>
                    </a:cubicBezTo>
                    <a:cubicBezTo>
                      <a:pt x="180" y="373"/>
                      <a:pt x="196" y="368"/>
                      <a:pt x="196" y="368"/>
                    </a:cubicBezTo>
                    <a:cubicBezTo>
                      <a:pt x="223" y="341"/>
                      <a:pt x="209" y="348"/>
                      <a:pt x="232" y="340"/>
                    </a:cubicBezTo>
                    <a:cubicBezTo>
                      <a:pt x="250" y="327"/>
                      <a:pt x="263" y="311"/>
                      <a:pt x="284" y="304"/>
                    </a:cubicBezTo>
                    <a:cubicBezTo>
                      <a:pt x="302" y="290"/>
                      <a:pt x="326" y="267"/>
                      <a:pt x="348" y="260"/>
                    </a:cubicBezTo>
                    <a:cubicBezTo>
                      <a:pt x="364" y="244"/>
                      <a:pt x="380" y="232"/>
                      <a:pt x="396" y="216"/>
                    </a:cubicBezTo>
                    <a:cubicBezTo>
                      <a:pt x="420" y="192"/>
                      <a:pt x="427" y="155"/>
                      <a:pt x="456" y="136"/>
                    </a:cubicBezTo>
                    <a:cubicBezTo>
                      <a:pt x="476" y="55"/>
                      <a:pt x="527" y="16"/>
                      <a:pt x="608" y="4"/>
                    </a:cubicBezTo>
                    <a:cubicBezTo>
                      <a:pt x="660" y="6"/>
                      <a:pt x="684" y="0"/>
                      <a:pt x="724" y="20"/>
                    </a:cubicBezTo>
                    <a:cubicBezTo>
                      <a:pt x="729" y="34"/>
                      <a:pt x="721" y="60"/>
                      <a:pt x="736" y="64"/>
                    </a:cubicBezTo>
                    <a:cubicBezTo>
                      <a:pt x="752" y="68"/>
                      <a:pt x="765" y="75"/>
                      <a:pt x="780" y="80"/>
                    </a:cubicBezTo>
                    <a:cubicBezTo>
                      <a:pt x="771" y="94"/>
                      <a:pt x="769" y="104"/>
                      <a:pt x="764" y="120"/>
                    </a:cubicBezTo>
                    <a:cubicBezTo>
                      <a:pt x="763" y="124"/>
                      <a:pt x="760" y="136"/>
                      <a:pt x="760" y="132"/>
                    </a:cubicBezTo>
                    <a:cubicBezTo>
                      <a:pt x="760" y="116"/>
                      <a:pt x="766" y="114"/>
                      <a:pt x="776" y="104"/>
                    </a:cubicBezTo>
                    <a:cubicBezTo>
                      <a:pt x="753" y="89"/>
                      <a:pt x="742" y="91"/>
                      <a:pt x="712" y="88"/>
                    </a:cubicBezTo>
                    <a:cubicBezTo>
                      <a:pt x="702" y="83"/>
                      <a:pt x="694" y="76"/>
                      <a:pt x="684" y="72"/>
                    </a:cubicBezTo>
                    <a:cubicBezTo>
                      <a:pt x="676" y="69"/>
                      <a:pt x="660" y="64"/>
                      <a:pt x="660" y="64"/>
                    </a:cubicBezTo>
                    <a:cubicBezTo>
                      <a:pt x="626" y="67"/>
                      <a:pt x="613" y="69"/>
                      <a:pt x="584" y="76"/>
                    </a:cubicBezTo>
                    <a:cubicBezTo>
                      <a:pt x="570" y="85"/>
                      <a:pt x="559" y="87"/>
                      <a:pt x="548" y="100"/>
                    </a:cubicBezTo>
                    <a:cubicBezTo>
                      <a:pt x="536" y="114"/>
                      <a:pt x="533" y="133"/>
                      <a:pt x="524" y="148"/>
                    </a:cubicBezTo>
                    <a:cubicBezTo>
                      <a:pt x="510" y="174"/>
                      <a:pt x="495" y="198"/>
                      <a:pt x="476" y="220"/>
                    </a:cubicBezTo>
                    <a:cubicBezTo>
                      <a:pt x="458" y="242"/>
                      <a:pt x="466" y="262"/>
                      <a:pt x="436" y="272"/>
                    </a:cubicBezTo>
                    <a:cubicBezTo>
                      <a:pt x="418" y="290"/>
                      <a:pt x="393" y="294"/>
                      <a:pt x="368" y="300"/>
                    </a:cubicBezTo>
                    <a:cubicBezTo>
                      <a:pt x="355" y="309"/>
                      <a:pt x="349" y="319"/>
                      <a:pt x="336" y="328"/>
                    </a:cubicBezTo>
                    <a:cubicBezTo>
                      <a:pt x="325" y="362"/>
                      <a:pt x="290" y="384"/>
                      <a:pt x="256" y="392"/>
                    </a:cubicBezTo>
                    <a:cubicBezTo>
                      <a:pt x="230" y="409"/>
                      <a:pt x="218" y="418"/>
                      <a:pt x="196" y="440"/>
                    </a:cubicBezTo>
                    <a:cubicBezTo>
                      <a:pt x="175" y="461"/>
                      <a:pt x="166" y="491"/>
                      <a:pt x="140" y="508"/>
                    </a:cubicBezTo>
                    <a:cubicBezTo>
                      <a:pt x="130" y="537"/>
                      <a:pt x="131" y="529"/>
                      <a:pt x="112" y="548"/>
                    </a:cubicBezTo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39" name="Group 272"/>
            <p:cNvGrpSpPr>
              <a:grpSpLocks/>
            </p:cNvGrpSpPr>
            <p:nvPr/>
          </p:nvGrpSpPr>
          <p:grpSpPr bwMode="auto">
            <a:xfrm>
              <a:off x="2813" y="3615"/>
              <a:ext cx="57" cy="126"/>
              <a:chOff x="776" y="1307"/>
              <a:chExt cx="376" cy="608"/>
            </a:xfrm>
          </p:grpSpPr>
          <p:sp>
            <p:nvSpPr>
              <p:cNvPr id="269" name="Freeform 273"/>
              <p:cNvSpPr>
                <a:spLocks/>
              </p:cNvSpPr>
              <p:nvPr/>
            </p:nvSpPr>
            <p:spPr bwMode="auto">
              <a:xfrm>
                <a:off x="776" y="1312"/>
                <a:ext cx="376" cy="603"/>
              </a:xfrm>
              <a:custGeom>
                <a:avLst/>
                <a:gdLst>
                  <a:gd name="T0" fmla="*/ 96 w 376"/>
                  <a:gd name="T1" fmla="*/ 12 h 603"/>
                  <a:gd name="T2" fmla="*/ 0 w 376"/>
                  <a:gd name="T3" fmla="*/ 196 h 603"/>
                  <a:gd name="T4" fmla="*/ 4 w 376"/>
                  <a:gd name="T5" fmla="*/ 356 h 603"/>
                  <a:gd name="T6" fmla="*/ 220 w 376"/>
                  <a:gd name="T7" fmla="*/ 592 h 603"/>
                  <a:gd name="T8" fmla="*/ 352 w 376"/>
                  <a:gd name="T9" fmla="*/ 576 h 603"/>
                  <a:gd name="T10" fmla="*/ 368 w 376"/>
                  <a:gd name="T11" fmla="*/ 552 h 603"/>
                  <a:gd name="T12" fmla="*/ 376 w 376"/>
                  <a:gd name="T13" fmla="*/ 528 h 603"/>
                  <a:gd name="T14" fmla="*/ 344 w 376"/>
                  <a:gd name="T15" fmla="*/ 500 h 603"/>
                  <a:gd name="T16" fmla="*/ 320 w 376"/>
                  <a:gd name="T17" fmla="*/ 496 h 603"/>
                  <a:gd name="T18" fmla="*/ 308 w 376"/>
                  <a:gd name="T19" fmla="*/ 460 h 603"/>
                  <a:gd name="T20" fmla="*/ 276 w 376"/>
                  <a:gd name="T21" fmla="*/ 388 h 603"/>
                  <a:gd name="T22" fmla="*/ 220 w 376"/>
                  <a:gd name="T23" fmla="*/ 280 h 603"/>
                  <a:gd name="T24" fmla="*/ 200 w 376"/>
                  <a:gd name="T25" fmla="*/ 228 h 603"/>
                  <a:gd name="T26" fmla="*/ 156 w 376"/>
                  <a:gd name="T27" fmla="*/ 156 h 603"/>
                  <a:gd name="T28" fmla="*/ 128 w 376"/>
                  <a:gd name="T29" fmla="*/ 108 h 603"/>
                  <a:gd name="T30" fmla="*/ 112 w 376"/>
                  <a:gd name="T31" fmla="*/ 56 h 603"/>
                  <a:gd name="T32" fmla="*/ 88 w 376"/>
                  <a:gd name="T33" fmla="*/ 4 h 603"/>
                  <a:gd name="T34" fmla="*/ 92 w 376"/>
                  <a:gd name="T35" fmla="*/ 16 h 603"/>
                  <a:gd name="T36" fmla="*/ 96 w 376"/>
                  <a:gd name="T37" fmla="*/ 12 h 603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376"/>
                  <a:gd name="T58" fmla="*/ 0 h 603"/>
                  <a:gd name="T59" fmla="*/ 376 w 376"/>
                  <a:gd name="T60" fmla="*/ 603 h 603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376" h="603">
                    <a:moveTo>
                      <a:pt x="96" y="12"/>
                    </a:moveTo>
                    <a:cubicBezTo>
                      <a:pt x="36" y="27"/>
                      <a:pt x="8" y="142"/>
                      <a:pt x="0" y="196"/>
                    </a:cubicBezTo>
                    <a:cubicBezTo>
                      <a:pt x="1" y="249"/>
                      <a:pt x="2" y="303"/>
                      <a:pt x="4" y="356"/>
                    </a:cubicBezTo>
                    <a:cubicBezTo>
                      <a:pt x="9" y="476"/>
                      <a:pt x="112" y="565"/>
                      <a:pt x="220" y="592"/>
                    </a:cubicBezTo>
                    <a:cubicBezTo>
                      <a:pt x="280" y="590"/>
                      <a:pt x="311" y="603"/>
                      <a:pt x="352" y="576"/>
                    </a:cubicBezTo>
                    <a:cubicBezTo>
                      <a:pt x="357" y="568"/>
                      <a:pt x="365" y="561"/>
                      <a:pt x="368" y="552"/>
                    </a:cubicBezTo>
                    <a:cubicBezTo>
                      <a:pt x="371" y="544"/>
                      <a:pt x="376" y="528"/>
                      <a:pt x="376" y="528"/>
                    </a:cubicBezTo>
                    <a:cubicBezTo>
                      <a:pt x="372" y="500"/>
                      <a:pt x="372" y="481"/>
                      <a:pt x="344" y="500"/>
                    </a:cubicBezTo>
                    <a:cubicBezTo>
                      <a:pt x="336" y="499"/>
                      <a:pt x="326" y="501"/>
                      <a:pt x="320" y="496"/>
                    </a:cubicBezTo>
                    <a:cubicBezTo>
                      <a:pt x="320" y="496"/>
                      <a:pt x="310" y="466"/>
                      <a:pt x="308" y="460"/>
                    </a:cubicBezTo>
                    <a:cubicBezTo>
                      <a:pt x="299" y="434"/>
                      <a:pt x="291" y="410"/>
                      <a:pt x="276" y="388"/>
                    </a:cubicBezTo>
                    <a:cubicBezTo>
                      <a:pt x="265" y="357"/>
                      <a:pt x="233" y="307"/>
                      <a:pt x="220" y="280"/>
                    </a:cubicBezTo>
                    <a:cubicBezTo>
                      <a:pt x="207" y="253"/>
                      <a:pt x="211" y="249"/>
                      <a:pt x="200" y="228"/>
                    </a:cubicBezTo>
                    <a:cubicBezTo>
                      <a:pt x="192" y="205"/>
                      <a:pt x="174" y="174"/>
                      <a:pt x="156" y="156"/>
                    </a:cubicBezTo>
                    <a:cubicBezTo>
                      <a:pt x="150" y="138"/>
                      <a:pt x="137" y="125"/>
                      <a:pt x="128" y="108"/>
                    </a:cubicBezTo>
                    <a:cubicBezTo>
                      <a:pt x="120" y="92"/>
                      <a:pt x="122" y="71"/>
                      <a:pt x="112" y="56"/>
                    </a:cubicBezTo>
                    <a:cubicBezTo>
                      <a:pt x="102" y="41"/>
                      <a:pt x="88" y="24"/>
                      <a:pt x="88" y="4"/>
                    </a:cubicBezTo>
                    <a:cubicBezTo>
                      <a:pt x="88" y="0"/>
                      <a:pt x="89" y="13"/>
                      <a:pt x="92" y="16"/>
                    </a:cubicBezTo>
                    <a:cubicBezTo>
                      <a:pt x="93" y="17"/>
                      <a:pt x="95" y="13"/>
                      <a:pt x="96" y="12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70" name="Freeform 274"/>
              <p:cNvSpPr>
                <a:spLocks/>
              </p:cNvSpPr>
              <p:nvPr/>
            </p:nvSpPr>
            <p:spPr bwMode="auto">
              <a:xfrm>
                <a:off x="893" y="1307"/>
                <a:ext cx="247" cy="485"/>
              </a:xfrm>
              <a:custGeom>
                <a:avLst/>
                <a:gdLst>
                  <a:gd name="T0" fmla="*/ 3 w 247"/>
                  <a:gd name="T1" fmla="*/ 13 h 485"/>
                  <a:gd name="T2" fmla="*/ 63 w 247"/>
                  <a:gd name="T3" fmla="*/ 93 h 485"/>
                  <a:gd name="T4" fmla="*/ 127 w 247"/>
                  <a:gd name="T5" fmla="*/ 233 h 485"/>
                  <a:gd name="T6" fmla="*/ 175 w 247"/>
                  <a:gd name="T7" fmla="*/ 337 h 485"/>
                  <a:gd name="T8" fmla="*/ 231 w 247"/>
                  <a:gd name="T9" fmla="*/ 449 h 485"/>
                  <a:gd name="T10" fmla="*/ 239 w 247"/>
                  <a:gd name="T11" fmla="*/ 473 h 485"/>
                  <a:gd name="T12" fmla="*/ 243 w 247"/>
                  <a:gd name="T13" fmla="*/ 485 h 485"/>
                  <a:gd name="T14" fmla="*/ 235 w 247"/>
                  <a:gd name="T15" fmla="*/ 341 h 485"/>
                  <a:gd name="T16" fmla="*/ 215 w 247"/>
                  <a:gd name="T17" fmla="*/ 249 h 485"/>
                  <a:gd name="T18" fmla="*/ 199 w 247"/>
                  <a:gd name="T19" fmla="*/ 193 h 485"/>
                  <a:gd name="T20" fmla="*/ 163 w 247"/>
                  <a:gd name="T21" fmla="*/ 125 h 485"/>
                  <a:gd name="T22" fmla="*/ 139 w 247"/>
                  <a:gd name="T23" fmla="*/ 89 h 485"/>
                  <a:gd name="T24" fmla="*/ 111 w 247"/>
                  <a:gd name="T25" fmla="*/ 53 h 485"/>
                  <a:gd name="T26" fmla="*/ 19 w 247"/>
                  <a:gd name="T27" fmla="*/ 1 h 485"/>
                  <a:gd name="T28" fmla="*/ 3 w 247"/>
                  <a:gd name="T29" fmla="*/ 13 h 485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247"/>
                  <a:gd name="T46" fmla="*/ 0 h 485"/>
                  <a:gd name="T47" fmla="*/ 247 w 247"/>
                  <a:gd name="T48" fmla="*/ 485 h 485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247" h="485">
                    <a:moveTo>
                      <a:pt x="3" y="13"/>
                    </a:moveTo>
                    <a:cubicBezTo>
                      <a:pt x="47" y="22"/>
                      <a:pt x="41" y="60"/>
                      <a:pt x="63" y="93"/>
                    </a:cubicBezTo>
                    <a:cubicBezTo>
                      <a:pt x="74" y="137"/>
                      <a:pt x="101" y="194"/>
                      <a:pt x="127" y="233"/>
                    </a:cubicBezTo>
                    <a:cubicBezTo>
                      <a:pt x="146" y="262"/>
                      <a:pt x="164" y="305"/>
                      <a:pt x="175" y="337"/>
                    </a:cubicBezTo>
                    <a:cubicBezTo>
                      <a:pt x="191" y="385"/>
                      <a:pt x="193" y="411"/>
                      <a:pt x="231" y="449"/>
                    </a:cubicBezTo>
                    <a:cubicBezTo>
                      <a:pt x="234" y="457"/>
                      <a:pt x="236" y="465"/>
                      <a:pt x="239" y="473"/>
                    </a:cubicBezTo>
                    <a:cubicBezTo>
                      <a:pt x="240" y="477"/>
                      <a:pt x="243" y="485"/>
                      <a:pt x="243" y="485"/>
                    </a:cubicBezTo>
                    <a:cubicBezTo>
                      <a:pt x="247" y="460"/>
                      <a:pt x="238" y="380"/>
                      <a:pt x="235" y="341"/>
                    </a:cubicBezTo>
                    <a:cubicBezTo>
                      <a:pt x="230" y="302"/>
                      <a:pt x="221" y="274"/>
                      <a:pt x="215" y="249"/>
                    </a:cubicBezTo>
                    <a:cubicBezTo>
                      <a:pt x="211" y="237"/>
                      <a:pt x="207" y="201"/>
                      <a:pt x="199" y="193"/>
                    </a:cubicBezTo>
                    <a:cubicBezTo>
                      <a:pt x="184" y="178"/>
                      <a:pt x="170" y="146"/>
                      <a:pt x="163" y="125"/>
                    </a:cubicBezTo>
                    <a:cubicBezTo>
                      <a:pt x="157" y="108"/>
                      <a:pt x="150" y="103"/>
                      <a:pt x="139" y="89"/>
                    </a:cubicBezTo>
                    <a:cubicBezTo>
                      <a:pt x="131" y="78"/>
                      <a:pt x="121" y="63"/>
                      <a:pt x="111" y="53"/>
                    </a:cubicBezTo>
                    <a:cubicBezTo>
                      <a:pt x="85" y="27"/>
                      <a:pt x="55" y="10"/>
                      <a:pt x="19" y="1"/>
                    </a:cubicBezTo>
                    <a:cubicBezTo>
                      <a:pt x="0" y="6"/>
                      <a:pt x="3" y="0"/>
                      <a:pt x="3" y="1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40" name="Group 275"/>
            <p:cNvGrpSpPr>
              <a:grpSpLocks/>
            </p:cNvGrpSpPr>
            <p:nvPr/>
          </p:nvGrpSpPr>
          <p:grpSpPr bwMode="auto">
            <a:xfrm>
              <a:off x="2887" y="3690"/>
              <a:ext cx="57" cy="125"/>
              <a:chOff x="776" y="1307"/>
              <a:chExt cx="376" cy="608"/>
            </a:xfrm>
          </p:grpSpPr>
          <p:sp>
            <p:nvSpPr>
              <p:cNvPr id="267" name="Freeform 276"/>
              <p:cNvSpPr>
                <a:spLocks/>
              </p:cNvSpPr>
              <p:nvPr/>
            </p:nvSpPr>
            <p:spPr bwMode="auto">
              <a:xfrm>
                <a:off x="776" y="1312"/>
                <a:ext cx="376" cy="603"/>
              </a:xfrm>
              <a:custGeom>
                <a:avLst/>
                <a:gdLst>
                  <a:gd name="T0" fmla="*/ 96 w 376"/>
                  <a:gd name="T1" fmla="*/ 12 h 603"/>
                  <a:gd name="T2" fmla="*/ 0 w 376"/>
                  <a:gd name="T3" fmla="*/ 196 h 603"/>
                  <a:gd name="T4" fmla="*/ 4 w 376"/>
                  <a:gd name="T5" fmla="*/ 356 h 603"/>
                  <a:gd name="T6" fmla="*/ 220 w 376"/>
                  <a:gd name="T7" fmla="*/ 592 h 603"/>
                  <a:gd name="T8" fmla="*/ 352 w 376"/>
                  <a:gd name="T9" fmla="*/ 576 h 603"/>
                  <a:gd name="T10" fmla="*/ 368 w 376"/>
                  <a:gd name="T11" fmla="*/ 552 h 603"/>
                  <a:gd name="T12" fmla="*/ 376 w 376"/>
                  <a:gd name="T13" fmla="*/ 528 h 603"/>
                  <a:gd name="T14" fmla="*/ 344 w 376"/>
                  <a:gd name="T15" fmla="*/ 500 h 603"/>
                  <a:gd name="T16" fmla="*/ 320 w 376"/>
                  <a:gd name="T17" fmla="*/ 496 h 603"/>
                  <a:gd name="T18" fmla="*/ 308 w 376"/>
                  <a:gd name="T19" fmla="*/ 460 h 603"/>
                  <a:gd name="T20" fmla="*/ 276 w 376"/>
                  <a:gd name="T21" fmla="*/ 388 h 603"/>
                  <a:gd name="T22" fmla="*/ 220 w 376"/>
                  <a:gd name="T23" fmla="*/ 280 h 603"/>
                  <a:gd name="T24" fmla="*/ 200 w 376"/>
                  <a:gd name="T25" fmla="*/ 228 h 603"/>
                  <a:gd name="T26" fmla="*/ 156 w 376"/>
                  <a:gd name="T27" fmla="*/ 156 h 603"/>
                  <a:gd name="T28" fmla="*/ 128 w 376"/>
                  <a:gd name="T29" fmla="*/ 108 h 603"/>
                  <a:gd name="T30" fmla="*/ 112 w 376"/>
                  <a:gd name="T31" fmla="*/ 56 h 603"/>
                  <a:gd name="T32" fmla="*/ 88 w 376"/>
                  <a:gd name="T33" fmla="*/ 4 h 603"/>
                  <a:gd name="T34" fmla="*/ 92 w 376"/>
                  <a:gd name="T35" fmla="*/ 16 h 603"/>
                  <a:gd name="T36" fmla="*/ 96 w 376"/>
                  <a:gd name="T37" fmla="*/ 12 h 603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376"/>
                  <a:gd name="T58" fmla="*/ 0 h 603"/>
                  <a:gd name="T59" fmla="*/ 376 w 376"/>
                  <a:gd name="T60" fmla="*/ 603 h 603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376" h="603">
                    <a:moveTo>
                      <a:pt x="96" y="12"/>
                    </a:moveTo>
                    <a:cubicBezTo>
                      <a:pt x="36" y="27"/>
                      <a:pt x="8" y="142"/>
                      <a:pt x="0" y="196"/>
                    </a:cubicBezTo>
                    <a:cubicBezTo>
                      <a:pt x="1" y="249"/>
                      <a:pt x="2" y="303"/>
                      <a:pt x="4" y="356"/>
                    </a:cubicBezTo>
                    <a:cubicBezTo>
                      <a:pt x="9" y="476"/>
                      <a:pt x="112" y="565"/>
                      <a:pt x="220" y="592"/>
                    </a:cubicBezTo>
                    <a:cubicBezTo>
                      <a:pt x="280" y="590"/>
                      <a:pt x="311" y="603"/>
                      <a:pt x="352" y="576"/>
                    </a:cubicBezTo>
                    <a:cubicBezTo>
                      <a:pt x="357" y="568"/>
                      <a:pt x="365" y="561"/>
                      <a:pt x="368" y="552"/>
                    </a:cubicBezTo>
                    <a:cubicBezTo>
                      <a:pt x="371" y="544"/>
                      <a:pt x="376" y="528"/>
                      <a:pt x="376" y="528"/>
                    </a:cubicBezTo>
                    <a:cubicBezTo>
                      <a:pt x="372" y="500"/>
                      <a:pt x="372" y="481"/>
                      <a:pt x="344" y="500"/>
                    </a:cubicBezTo>
                    <a:cubicBezTo>
                      <a:pt x="336" y="499"/>
                      <a:pt x="326" y="501"/>
                      <a:pt x="320" y="496"/>
                    </a:cubicBezTo>
                    <a:cubicBezTo>
                      <a:pt x="320" y="496"/>
                      <a:pt x="310" y="466"/>
                      <a:pt x="308" y="460"/>
                    </a:cubicBezTo>
                    <a:cubicBezTo>
                      <a:pt x="299" y="434"/>
                      <a:pt x="291" y="410"/>
                      <a:pt x="276" y="388"/>
                    </a:cubicBezTo>
                    <a:cubicBezTo>
                      <a:pt x="265" y="357"/>
                      <a:pt x="233" y="307"/>
                      <a:pt x="220" y="280"/>
                    </a:cubicBezTo>
                    <a:cubicBezTo>
                      <a:pt x="207" y="253"/>
                      <a:pt x="211" y="249"/>
                      <a:pt x="200" y="228"/>
                    </a:cubicBezTo>
                    <a:cubicBezTo>
                      <a:pt x="192" y="205"/>
                      <a:pt x="174" y="174"/>
                      <a:pt x="156" y="156"/>
                    </a:cubicBezTo>
                    <a:cubicBezTo>
                      <a:pt x="150" y="138"/>
                      <a:pt x="137" y="125"/>
                      <a:pt x="128" y="108"/>
                    </a:cubicBezTo>
                    <a:cubicBezTo>
                      <a:pt x="120" y="92"/>
                      <a:pt x="122" y="71"/>
                      <a:pt x="112" y="56"/>
                    </a:cubicBezTo>
                    <a:cubicBezTo>
                      <a:pt x="102" y="41"/>
                      <a:pt x="88" y="24"/>
                      <a:pt x="88" y="4"/>
                    </a:cubicBezTo>
                    <a:cubicBezTo>
                      <a:pt x="88" y="0"/>
                      <a:pt x="89" y="13"/>
                      <a:pt x="92" y="16"/>
                    </a:cubicBezTo>
                    <a:cubicBezTo>
                      <a:pt x="93" y="17"/>
                      <a:pt x="95" y="13"/>
                      <a:pt x="96" y="12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68" name="Freeform 277"/>
              <p:cNvSpPr>
                <a:spLocks/>
              </p:cNvSpPr>
              <p:nvPr/>
            </p:nvSpPr>
            <p:spPr bwMode="auto">
              <a:xfrm>
                <a:off x="893" y="1307"/>
                <a:ext cx="247" cy="485"/>
              </a:xfrm>
              <a:custGeom>
                <a:avLst/>
                <a:gdLst>
                  <a:gd name="T0" fmla="*/ 3 w 247"/>
                  <a:gd name="T1" fmla="*/ 13 h 485"/>
                  <a:gd name="T2" fmla="*/ 63 w 247"/>
                  <a:gd name="T3" fmla="*/ 93 h 485"/>
                  <a:gd name="T4" fmla="*/ 127 w 247"/>
                  <a:gd name="T5" fmla="*/ 233 h 485"/>
                  <a:gd name="T6" fmla="*/ 175 w 247"/>
                  <a:gd name="T7" fmla="*/ 337 h 485"/>
                  <a:gd name="T8" fmla="*/ 231 w 247"/>
                  <a:gd name="T9" fmla="*/ 449 h 485"/>
                  <a:gd name="T10" fmla="*/ 239 w 247"/>
                  <a:gd name="T11" fmla="*/ 473 h 485"/>
                  <a:gd name="T12" fmla="*/ 243 w 247"/>
                  <a:gd name="T13" fmla="*/ 485 h 485"/>
                  <a:gd name="T14" fmla="*/ 235 w 247"/>
                  <a:gd name="T15" fmla="*/ 341 h 485"/>
                  <a:gd name="T16" fmla="*/ 215 w 247"/>
                  <a:gd name="T17" fmla="*/ 249 h 485"/>
                  <a:gd name="T18" fmla="*/ 199 w 247"/>
                  <a:gd name="T19" fmla="*/ 193 h 485"/>
                  <a:gd name="T20" fmla="*/ 163 w 247"/>
                  <a:gd name="T21" fmla="*/ 125 h 485"/>
                  <a:gd name="T22" fmla="*/ 139 w 247"/>
                  <a:gd name="T23" fmla="*/ 89 h 485"/>
                  <a:gd name="T24" fmla="*/ 111 w 247"/>
                  <a:gd name="T25" fmla="*/ 53 h 485"/>
                  <a:gd name="T26" fmla="*/ 19 w 247"/>
                  <a:gd name="T27" fmla="*/ 1 h 485"/>
                  <a:gd name="T28" fmla="*/ 3 w 247"/>
                  <a:gd name="T29" fmla="*/ 13 h 485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247"/>
                  <a:gd name="T46" fmla="*/ 0 h 485"/>
                  <a:gd name="T47" fmla="*/ 247 w 247"/>
                  <a:gd name="T48" fmla="*/ 485 h 485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247" h="485">
                    <a:moveTo>
                      <a:pt x="3" y="13"/>
                    </a:moveTo>
                    <a:cubicBezTo>
                      <a:pt x="47" y="22"/>
                      <a:pt x="41" y="60"/>
                      <a:pt x="63" y="93"/>
                    </a:cubicBezTo>
                    <a:cubicBezTo>
                      <a:pt x="74" y="137"/>
                      <a:pt x="101" y="194"/>
                      <a:pt x="127" y="233"/>
                    </a:cubicBezTo>
                    <a:cubicBezTo>
                      <a:pt x="146" y="262"/>
                      <a:pt x="164" y="305"/>
                      <a:pt x="175" y="337"/>
                    </a:cubicBezTo>
                    <a:cubicBezTo>
                      <a:pt x="191" y="385"/>
                      <a:pt x="193" y="411"/>
                      <a:pt x="231" y="449"/>
                    </a:cubicBezTo>
                    <a:cubicBezTo>
                      <a:pt x="234" y="457"/>
                      <a:pt x="236" y="465"/>
                      <a:pt x="239" y="473"/>
                    </a:cubicBezTo>
                    <a:cubicBezTo>
                      <a:pt x="240" y="477"/>
                      <a:pt x="243" y="485"/>
                      <a:pt x="243" y="485"/>
                    </a:cubicBezTo>
                    <a:cubicBezTo>
                      <a:pt x="247" y="460"/>
                      <a:pt x="238" y="380"/>
                      <a:pt x="235" y="341"/>
                    </a:cubicBezTo>
                    <a:cubicBezTo>
                      <a:pt x="230" y="302"/>
                      <a:pt x="221" y="274"/>
                      <a:pt x="215" y="249"/>
                    </a:cubicBezTo>
                    <a:cubicBezTo>
                      <a:pt x="211" y="237"/>
                      <a:pt x="207" y="201"/>
                      <a:pt x="199" y="193"/>
                    </a:cubicBezTo>
                    <a:cubicBezTo>
                      <a:pt x="184" y="178"/>
                      <a:pt x="170" y="146"/>
                      <a:pt x="163" y="125"/>
                    </a:cubicBezTo>
                    <a:cubicBezTo>
                      <a:pt x="157" y="108"/>
                      <a:pt x="150" y="103"/>
                      <a:pt x="139" y="89"/>
                    </a:cubicBezTo>
                    <a:cubicBezTo>
                      <a:pt x="131" y="78"/>
                      <a:pt x="121" y="63"/>
                      <a:pt x="111" y="53"/>
                    </a:cubicBezTo>
                    <a:cubicBezTo>
                      <a:pt x="85" y="27"/>
                      <a:pt x="55" y="10"/>
                      <a:pt x="19" y="1"/>
                    </a:cubicBezTo>
                    <a:cubicBezTo>
                      <a:pt x="0" y="6"/>
                      <a:pt x="3" y="0"/>
                      <a:pt x="3" y="1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50" name="Group 278"/>
            <p:cNvGrpSpPr>
              <a:grpSpLocks/>
            </p:cNvGrpSpPr>
            <p:nvPr/>
          </p:nvGrpSpPr>
          <p:grpSpPr bwMode="auto">
            <a:xfrm>
              <a:off x="2961" y="3764"/>
              <a:ext cx="56" cy="126"/>
              <a:chOff x="776" y="1307"/>
              <a:chExt cx="376" cy="608"/>
            </a:xfrm>
          </p:grpSpPr>
          <p:sp>
            <p:nvSpPr>
              <p:cNvPr id="265" name="Freeform 279"/>
              <p:cNvSpPr>
                <a:spLocks/>
              </p:cNvSpPr>
              <p:nvPr/>
            </p:nvSpPr>
            <p:spPr bwMode="auto">
              <a:xfrm>
                <a:off x="776" y="1312"/>
                <a:ext cx="376" cy="603"/>
              </a:xfrm>
              <a:custGeom>
                <a:avLst/>
                <a:gdLst>
                  <a:gd name="T0" fmla="*/ 96 w 376"/>
                  <a:gd name="T1" fmla="*/ 12 h 603"/>
                  <a:gd name="T2" fmla="*/ 0 w 376"/>
                  <a:gd name="T3" fmla="*/ 196 h 603"/>
                  <a:gd name="T4" fmla="*/ 4 w 376"/>
                  <a:gd name="T5" fmla="*/ 356 h 603"/>
                  <a:gd name="T6" fmla="*/ 220 w 376"/>
                  <a:gd name="T7" fmla="*/ 592 h 603"/>
                  <a:gd name="T8" fmla="*/ 352 w 376"/>
                  <a:gd name="T9" fmla="*/ 576 h 603"/>
                  <a:gd name="T10" fmla="*/ 368 w 376"/>
                  <a:gd name="T11" fmla="*/ 552 h 603"/>
                  <a:gd name="T12" fmla="*/ 376 w 376"/>
                  <a:gd name="T13" fmla="*/ 528 h 603"/>
                  <a:gd name="T14" fmla="*/ 344 w 376"/>
                  <a:gd name="T15" fmla="*/ 500 h 603"/>
                  <a:gd name="T16" fmla="*/ 320 w 376"/>
                  <a:gd name="T17" fmla="*/ 496 h 603"/>
                  <a:gd name="T18" fmla="*/ 308 w 376"/>
                  <a:gd name="T19" fmla="*/ 460 h 603"/>
                  <a:gd name="T20" fmla="*/ 276 w 376"/>
                  <a:gd name="T21" fmla="*/ 388 h 603"/>
                  <a:gd name="T22" fmla="*/ 220 w 376"/>
                  <a:gd name="T23" fmla="*/ 280 h 603"/>
                  <a:gd name="T24" fmla="*/ 200 w 376"/>
                  <a:gd name="T25" fmla="*/ 228 h 603"/>
                  <a:gd name="T26" fmla="*/ 156 w 376"/>
                  <a:gd name="T27" fmla="*/ 156 h 603"/>
                  <a:gd name="T28" fmla="*/ 128 w 376"/>
                  <a:gd name="T29" fmla="*/ 108 h 603"/>
                  <a:gd name="T30" fmla="*/ 112 w 376"/>
                  <a:gd name="T31" fmla="*/ 56 h 603"/>
                  <a:gd name="T32" fmla="*/ 88 w 376"/>
                  <a:gd name="T33" fmla="*/ 4 h 603"/>
                  <a:gd name="T34" fmla="*/ 92 w 376"/>
                  <a:gd name="T35" fmla="*/ 16 h 603"/>
                  <a:gd name="T36" fmla="*/ 96 w 376"/>
                  <a:gd name="T37" fmla="*/ 12 h 603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376"/>
                  <a:gd name="T58" fmla="*/ 0 h 603"/>
                  <a:gd name="T59" fmla="*/ 376 w 376"/>
                  <a:gd name="T60" fmla="*/ 603 h 603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376" h="603">
                    <a:moveTo>
                      <a:pt x="96" y="12"/>
                    </a:moveTo>
                    <a:cubicBezTo>
                      <a:pt x="36" y="27"/>
                      <a:pt x="8" y="142"/>
                      <a:pt x="0" y="196"/>
                    </a:cubicBezTo>
                    <a:cubicBezTo>
                      <a:pt x="1" y="249"/>
                      <a:pt x="2" y="303"/>
                      <a:pt x="4" y="356"/>
                    </a:cubicBezTo>
                    <a:cubicBezTo>
                      <a:pt x="9" y="476"/>
                      <a:pt x="112" y="565"/>
                      <a:pt x="220" y="592"/>
                    </a:cubicBezTo>
                    <a:cubicBezTo>
                      <a:pt x="280" y="590"/>
                      <a:pt x="311" y="603"/>
                      <a:pt x="352" y="576"/>
                    </a:cubicBezTo>
                    <a:cubicBezTo>
                      <a:pt x="357" y="568"/>
                      <a:pt x="365" y="561"/>
                      <a:pt x="368" y="552"/>
                    </a:cubicBezTo>
                    <a:cubicBezTo>
                      <a:pt x="371" y="544"/>
                      <a:pt x="376" y="528"/>
                      <a:pt x="376" y="528"/>
                    </a:cubicBezTo>
                    <a:cubicBezTo>
                      <a:pt x="372" y="500"/>
                      <a:pt x="372" y="481"/>
                      <a:pt x="344" y="500"/>
                    </a:cubicBezTo>
                    <a:cubicBezTo>
                      <a:pt x="336" y="499"/>
                      <a:pt x="326" y="501"/>
                      <a:pt x="320" y="496"/>
                    </a:cubicBezTo>
                    <a:cubicBezTo>
                      <a:pt x="320" y="496"/>
                      <a:pt x="310" y="466"/>
                      <a:pt x="308" y="460"/>
                    </a:cubicBezTo>
                    <a:cubicBezTo>
                      <a:pt x="299" y="434"/>
                      <a:pt x="291" y="410"/>
                      <a:pt x="276" y="388"/>
                    </a:cubicBezTo>
                    <a:cubicBezTo>
                      <a:pt x="265" y="357"/>
                      <a:pt x="233" y="307"/>
                      <a:pt x="220" y="280"/>
                    </a:cubicBezTo>
                    <a:cubicBezTo>
                      <a:pt x="207" y="253"/>
                      <a:pt x="211" y="249"/>
                      <a:pt x="200" y="228"/>
                    </a:cubicBezTo>
                    <a:cubicBezTo>
                      <a:pt x="192" y="205"/>
                      <a:pt x="174" y="174"/>
                      <a:pt x="156" y="156"/>
                    </a:cubicBezTo>
                    <a:cubicBezTo>
                      <a:pt x="150" y="138"/>
                      <a:pt x="137" y="125"/>
                      <a:pt x="128" y="108"/>
                    </a:cubicBezTo>
                    <a:cubicBezTo>
                      <a:pt x="120" y="92"/>
                      <a:pt x="122" y="71"/>
                      <a:pt x="112" y="56"/>
                    </a:cubicBezTo>
                    <a:cubicBezTo>
                      <a:pt x="102" y="41"/>
                      <a:pt x="88" y="24"/>
                      <a:pt x="88" y="4"/>
                    </a:cubicBezTo>
                    <a:cubicBezTo>
                      <a:pt x="88" y="0"/>
                      <a:pt x="89" y="13"/>
                      <a:pt x="92" y="16"/>
                    </a:cubicBezTo>
                    <a:cubicBezTo>
                      <a:pt x="93" y="17"/>
                      <a:pt x="95" y="13"/>
                      <a:pt x="96" y="12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66" name="Freeform 280"/>
              <p:cNvSpPr>
                <a:spLocks/>
              </p:cNvSpPr>
              <p:nvPr/>
            </p:nvSpPr>
            <p:spPr bwMode="auto">
              <a:xfrm>
                <a:off x="893" y="1307"/>
                <a:ext cx="247" cy="485"/>
              </a:xfrm>
              <a:custGeom>
                <a:avLst/>
                <a:gdLst>
                  <a:gd name="T0" fmla="*/ 3 w 247"/>
                  <a:gd name="T1" fmla="*/ 13 h 485"/>
                  <a:gd name="T2" fmla="*/ 63 w 247"/>
                  <a:gd name="T3" fmla="*/ 93 h 485"/>
                  <a:gd name="T4" fmla="*/ 127 w 247"/>
                  <a:gd name="T5" fmla="*/ 233 h 485"/>
                  <a:gd name="T6" fmla="*/ 175 w 247"/>
                  <a:gd name="T7" fmla="*/ 337 h 485"/>
                  <a:gd name="T8" fmla="*/ 231 w 247"/>
                  <a:gd name="T9" fmla="*/ 449 h 485"/>
                  <a:gd name="T10" fmla="*/ 239 w 247"/>
                  <a:gd name="T11" fmla="*/ 473 h 485"/>
                  <a:gd name="T12" fmla="*/ 243 w 247"/>
                  <a:gd name="T13" fmla="*/ 485 h 485"/>
                  <a:gd name="T14" fmla="*/ 235 w 247"/>
                  <a:gd name="T15" fmla="*/ 341 h 485"/>
                  <a:gd name="T16" fmla="*/ 215 w 247"/>
                  <a:gd name="T17" fmla="*/ 249 h 485"/>
                  <a:gd name="T18" fmla="*/ 199 w 247"/>
                  <a:gd name="T19" fmla="*/ 193 h 485"/>
                  <a:gd name="T20" fmla="*/ 163 w 247"/>
                  <a:gd name="T21" fmla="*/ 125 h 485"/>
                  <a:gd name="T22" fmla="*/ 139 w 247"/>
                  <a:gd name="T23" fmla="*/ 89 h 485"/>
                  <a:gd name="T24" fmla="*/ 111 w 247"/>
                  <a:gd name="T25" fmla="*/ 53 h 485"/>
                  <a:gd name="T26" fmla="*/ 19 w 247"/>
                  <a:gd name="T27" fmla="*/ 1 h 485"/>
                  <a:gd name="T28" fmla="*/ 3 w 247"/>
                  <a:gd name="T29" fmla="*/ 13 h 485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247"/>
                  <a:gd name="T46" fmla="*/ 0 h 485"/>
                  <a:gd name="T47" fmla="*/ 247 w 247"/>
                  <a:gd name="T48" fmla="*/ 485 h 485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247" h="485">
                    <a:moveTo>
                      <a:pt x="3" y="13"/>
                    </a:moveTo>
                    <a:cubicBezTo>
                      <a:pt x="47" y="22"/>
                      <a:pt x="41" y="60"/>
                      <a:pt x="63" y="93"/>
                    </a:cubicBezTo>
                    <a:cubicBezTo>
                      <a:pt x="74" y="137"/>
                      <a:pt x="101" y="194"/>
                      <a:pt x="127" y="233"/>
                    </a:cubicBezTo>
                    <a:cubicBezTo>
                      <a:pt x="146" y="262"/>
                      <a:pt x="164" y="305"/>
                      <a:pt x="175" y="337"/>
                    </a:cubicBezTo>
                    <a:cubicBezTo>
                      <a:pt x="191" y="385"/>
                      <a:pt x="193" y="411"/>
                      <a:pt x="231" y="449"/>
                    </a:cubicBezTo>
                    <a:cubicBezTo>
                      <a:pt x="234" y="457"/>
                      <a:pt x="236" y="465"/>
                      <a:pt x="239" y="473"/>
                    </a:cubicBezTo>
                    <a:cubicBezTo>
                      <a:pt x="240" y="477"/>
                      <a:pt x="243" y="485"/>
                      <a:pt x="243" y="485"/>
                    </a:cubicBezTo>
                    <a:cubicBezTo>
                      <a:pt x="247" y="460"/>
                      <a:pt x="238" y="380"/>
                      <a:pt x="235" y="341"/>
                    </a:cubicBezTo>
                    <a:cubicBezTo>
                      <a:pt x="230" y="302"/>
                      <a:pt x="221" y="274"/>
                      <a:pt x="215" y="249"/>
                    </a:cubicBezTo>
                    <a:cubicBezTo>
                      <a:pt x="211" y="237"/>
                      <a:pt x="207" y="201"/>
                      <a:pt x="199" y="193"/>
                    </a:cubicBezTo>
                    <a:cubicBezTo>
                      <a:pt x="184" y="178"/>
                      <a:pt x="170" y="146"/>
                      <a:pt x="163" y="125"/>
                    </a:cubicBezTo>
                    <a:cubicBezTo>
                      <a:pt x="157" y="108"/>
                      <a:pt x="150" y="103"/>
                      <a:pt x="139" y="89"/>
                    </a:cubicBezTo>
                    <a:cubicBezTo>
                      <a:pt x="131" y="78"/>
                      <a:pt x="121" y="63"/>
                      <a:pt x="111" y="53"/>
                    </a:cubicBezTo>
                    <a:cubicBezTo>
                      <a:pt x="85" y="27"/>
                      <a:pt x="55" y="10"/>
                      <a:pt x="19" y="1"/>
                    </a:cubicBezTo>
                    <a:cubicBezTo>
                      <a:pt x="0" y="6"/>
                      <a:pt x="3" y="0"/>
                      <a:pt x="3" y="1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51" name="Group 281"/>
            <p:cNvGrpSpPr>
              <a:grpSpLocks/>
            </p:cNvGrpSpPr>
            <p:nvPr/>
          </p:nvGrpSpPr>
          <p:grpSpPr bwMode="auto">
            <a:xfrm rot="-8658723">
              <a:off x="2831" y="4052"/>
              <a:ext cx="113" cy="67"/>
              <a:chOff x="1344" y="948"/>
              <a:chExt cx="963" cy="972"/>
            </a:xfrm>
          </p:grpSpPr>
          <p:sp>
            <p:nvSpPr>
              <p:cNvPr id="263" name="AutoShape 282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64" name="Freeform 283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sp>
          <p:nvSpPr>
            <p:cNvPr id="244" name="Rectangle 284"/>
            <p:cNvSpPr>
              <a:spLocks noChangeArrowheads="1"/>
            </p:cNvSpPr>
            <p:nvPr/>
          </p:nvSpPr>
          <p:spPr bwMode="auto">
            <a:xfrm>
              <a:off x="3984" y="4087"/>
              <a:ext cx="241" cy="44"/>
            </a:xfrm>
            <a:prstGeom prst="rect">
              <a:avLst/>
            </a:prstGeom>
            <a:solidFill>
              <a:srgbClr val="FFFF66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endParaRPr lang="ru-RU" sz="2300" dirty="0">
                <a:solidFill>
                  <a:srgbClr val="FFFF66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245" name="Freeform 285"/>
            <p:cNvSpPr>
              <a:spLocks/>
            </p:cNvSpPr>
            <p:nvPr/>
          </p:nvSpPr>
          <p:spPr bwMode="auto">
            <a:xfrm>
              <a:off x="1938" y="3905"/>
              <a:ext cx="58" cy="108"/>
            </a:xfrm>
            <a:custGeom>
              <a:avLst/>
              <a:gdLst>
                <a:gd name="T0" fmla="*/ 4 w 78"/>
                <a:gd name="T1" fmla="*/ 14 h 63"/>
                <a:gd name="T2" fmla="*/ 68 w 78"/>
                <a:gd name="T3" fmla="*/ 6 h 63"/>
                <a:gd name="T4" fmla="*/ 16 w 78"/>
                <a:gd name="T5" fmla="*/ 38 h 63"/>
                <a:gd name="T6" fmla="*/ 0 w 78"/>
                <a:gd name="T7" fmla="*/ 26 h 63"/>
                <a:gd name="T8" fmla="*/ 4 w 78"/>
                <a:gd name="T9" fmla="*/ 14 h 6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8"/>
                <a:gd name="T16" fmla="*/ 0 h 63"/>
                <a:gd name="T17" fmla="*/ 78 w 78"/>
                <a:gd name="T18" fmla="*/ 63 h 6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8" h="63">
                  <a:moveTo>
                    <a:pt x="4" y="14"/>
                  </a:moveTo>
                  <a:cubicBezTo>
                    <a:pt x="32" y="0"/>
                    <a:pt x="33" y="2"/>
                    <a:pt x="68" y="6"/>
                  </a:cubicBezTo>
                  <a:cubicBezTo>
                    <a:pt x="78" y="37"/>
                    <a:pt x="35" y="36"/>
                    <a:pt x="16" y="38"/>
                  </a:cubicBezTo>
                  <a:cubicBezTo>
                    <a:pt x="8" y="63"/>
                    <a:pt x="4" y="38"/>
                    <a:pt x="0" y="26"/>
                  </a:cubicBezTo>
                  <a:cubicBezTo>
                    <a:pt x="14" y="16"/>
                    <a:pt x="16" y="20"/>
                    <a:pt x="4" y="14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46" name="Freeform 286"/>
            <p:cNvSpPr>
              <a:spLocks/>
            </p:cNvSpPr>
            <p:nvPr/>
          </p:nvSpPr>
          <p:spPr bwMode="auto">
            <a:xfrm>
              <a:off x="1969" y="3994"/>
              <a:ext cx="32" cy="37"/>
            </a:xfrm>
            <a:custGeom>
              <a:avLst/>
              <a:gdLst>
                <a:gd name="T0" fmla="*/ 0 w 34"/>
                <a:gd name="T1" fmla="*/ 2 h 21"/>
                <a:gd name="T2" fmla="*/ 30 w 34"/>
                <a:gd name="T3" fmla="*/ 8 h 21"/>
                <a:gd name="T4" fmla="*/ 12 w 34"/>
                <a:gd name="T5" fmla="*/ 20 h 21"/>
                <a:gd name="T6" fmla="*/ 0 w 34"/>
                <a:gd name="T7" fmla="*/ 2 h 2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4"/>
                <a:gd name="T13" fmla="*/ 0 h 21"/>
                <a:gd name="T14" fmla="*/ 34 w 34"/>
                <a:gd name="T15" fmla="*/ 21 h 21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4" h="21">
                  <a:moveTo>
                    <a:pt x="0" y="2"/>
                  </a:moveTo>
                  <a:cubicBezTo>
                    <a:pt x="10" y="4"/>
                    <a:pt x="24" y="0"/>
                    <a:pt x="30" y="8"/>
                  </a:cubicBezTo>
                  <a:cubicBezTo>
                    <a:pt x="34" y="14"/>
                    <a:pt x="19" y="21"/>
                    <a:pt x="12" y="20"/>
                  </a:cubicBezTo>
                  <a:cubicBezTo>
                    <a:pt x="5" y="19"/>
                    <a:pt x="4" y="8"/>
                    <a:pt x="0" y="2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47" name="Freeform 287"/>
            <p:cNvSpPr>
              <a:spLocks/>
            </p:cNvSpPr>
            <p:nvPr/>
          </p:nvSpPr>
          <p:spPr bwMode="auto">
            <a:xfrm>
              <a:off x="1825" y="3884"/>
              <a:ext cx="32" cy="43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48" name="Freeform 288"/>
            <p:cNvSpPr>
              <a:spLocks/>
            </p:cNvSpPr>
            <p:nvPr/>
          </p:nvSpPr>
          <p:spPr bwMode="auto">
            <a:xfrm>
              <a:off x="1856" y="3930"/>
              <a:ext cx="32" cy="43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49" name="Freeform 289"/>
            <p:cNvSpPr>
              <a:spLocks/>
            </p:cNvSpPr>
            <p:nvPr/>
          </p:nvSpPr>
          <p:spPr bwMode="auto">
            <a:xfrm>
              <a:off x="1948" y="3876"/>
              <a:ext cx="32" cy="43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50" name="Freeform 290"/>
            <p:cNvSpPr>
              <a:spLocks/>
            </p:cNvSpPr>
            <p:nvPr/>
          </p:nvSpPr>
          <p:spPr bwMode="auto">
            <a:xfrm>
              <a:off x="1872" y="3967"/>
              <a:ext cx="32" cy="43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51" name="Freeform 291"/>
            <p:cNvSpPr>
              <a:spLocks/>
            </p:cNvSpPr>
            <p:nvPr/>
          </p:nvSpPr>
          <p:spPr bwMode="auto">
            <a:xfrm>
              <a:off x="1915" y="3983"/>
              <a:ext cx="32" cy="41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52" name="Freeform 292"/>
            <p:cNvSpPr>
              <a:spLocks/>
            </p:cNvSpPr>
            <p:nvPr/>
          </p:nvSpPr>
          <p:spPr bwMode="auto">
            <a:xfrm>
              <a:off x="1726" y="3949"/>
              <a:ext cx="32" cy="44"/>
            </a:xfrm>
            <a:custGeom>
              <a:avLst/>
              <a:gdLst>
                <a:gd name="T0" fmla="*/ 4 w 20"/>
                <a:gd name="T1" fmla="*/ 9 h 25"/>
                <a:gd name="T2" fmla="*/ 16 w 20"/>
                <a:gd name="T3" fmla="*/ 24 h 25"/>
                <a:gd name="T4" fmla="*/ 4 w 20"/>
                <a:gd name="T5" fmla="*/ 21 h 25"/>
                <a:gd name="T6" fmla="*/ 4 w 20"/>
                <a:gd name="T7" fmla="*/ 9 h 2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"/>
                <a:gd name="T13" fmla="*/ 0 h 25"/>
                <a:gd name="T14" fmla="*/ 20 w 20"/>
                <a:gd name="T15" fmla="*/ 25 h 2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" h="25">
                  <a:moveTo>
                    <a:pt x="4" y="9"/>
                  </a:moveTo>
                  <a:cubicBezTo>
                    <a:pt x="18" y="4"/>
                    <a:pt x="20" y="12"/>
                    <a:pt x="16" y="24"/>
                  </a:cubicBezTo>
                  <a:cubicBezTo>
                    <a:pt x="12" y="23"/>
                    <a:pt x="6" y="25"/>
                    <a:pt x="4" y="21"/>
                  </a:cubicBezTo>
                  <a:cubicBezTo>
                    <a:pt x="0" y="12"/>
                    <a:pt x="13" y="0"/>
                    <a:pt x="4" y="9"/>
                  </a:cubicBezTo>
                  <a:close/>
                </a:path>
              </a:pathLst>
            </a:custGeom>
            <a:solidFill>
              <a:srgbClr val="FFCC99"/>
            </a:solid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53" name="Freeform 293" descr="Темный горизонтальный"/>
            <p:cNvSpPr>
              <a:spLocks/>
            </p:cNvSpPr>
            <p:nvPr/>
          </p:nvSpPr>
          <p:spPr bwMode="auto">
            <a:xfrm rot="-257128">
              <a:off x="1104" y="3783"/>
              <a:ext cx="843" cy="75"/>
            </a:xfrm>
            <a:custGeom>
              <a:avLst/>
              <a:gdLst>
                <a:gd name="T0" fmla="*/ 0 w 807"/>
                <a:gd name="T1" fmla="*/ 21 h 75"/>
                <a:gd name="T2" fmla="*/ 120 w 807"/>
                <a:gd name="T3" fmla="*/ 6 h 75"/>
                <a:gd name="T4" fmla="*/ 342 w 807"/>
                <a:gd name="T5" fmla="*/ 7 h 75"/>
                <a:gd name="T6" fmla="*/ 366 w 807"/>
                <a:gd name="T7" fmla="*/ 9 h 75"/>
                <a:gd name="T8" fmla="*/ 405 w 807"/>
                <a:gd name="T9" fmla="*/ 6 h 75"/>
                <a:gd name="T10" fmla="*/ 570 w 807"/>
                <a:gd name="T11" fmla="*/ 3 h 75"/>
                <a:gd name="T12" fmla="*/ 801 w 807"/>
                <a:gd name="T13" fmla="*/ 4 h 75"/>
                <a:gd name="T14" fmla="*/ 783 w 807"/>
                <a:gd name="T15" fmla="*/ 10 h 75"/>
                <a:gd name="T16" fmla="*/ 735 w 807"/>
                <a:gd name="T17" fmla="*/ 18 h 75"/>
                <a:gd name="T18" fmla="*/ 639 w 807"/>
                <a:gd name="T19" fmla="*/ 34 h 75"/>
                <a:gd name="T20" fmla="*/ 536 w 807"/>
                <a:gd name="T21" fmla="*/ 47 h 75"/>
                <a:gd name="T22" fmla="*/ 467 w 807"/>
                <a:gd name="T23" fmla="*/ 61 h 75"/>
                <a:gd name="T24" fmla="*/ 449 w 807"/>
                <a:gd name="T25" fmla="*/ 66 h 75"/>
                <a:gd name="T26" fmla="*/ 305 w 807"/>
                <a:gd name="T27" fmla="*/ 73 h 75"/>
                <a:gd name="T28" fmla="*/ 167 w 807"/>
                <a:gd name="T29" fmla="*/ 49 h 75"/>
                <a:gd name="T30" fmla="*/ 0 w 807"/>
                <a:gd name="T31" fmla="*/ 21 h 75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807"/>
                <a:gd name="T49" fmla="*/ 0 h 75"/>
                <a:gd name="T50" fmla="*/ 807 w 807"/>
                <a:gd name="T51" fmla="*/ 75 h 75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807" h="75">
                  <a:moveTo>
                    <a:pt x="0" y="21"/>
                  </a:moveTo>
                  <a:cubicBezTo>
                    <a:pt x="43" y="19"/>
                    <a:pt x="79" y="15"/>
                    <a:pt x="120" y="6"/>
                  </a:cubicBezTo>
                  <a:cubicBezTo>
                    <a:pt x="195" y="10"/>
                    <a:pt x="267" y="9"/>
                    <a:pt x="342" y="7"/>
                  </a:cubicBezTo>
                  <a:cubicBezTo>
                    <a:pt x="381" y="7"/>
                    <a:pt x="356" y="9"/>
                    <a:pt x="366" y="9"/>
                  </a:cubicBezTo>
                  <a:cubicBezTo>
                    <a:pt x="376" y="9"/>
                    <a:pt x="371" y="7"/>
                    <a:pt x="405" y="6"/>
                  </a:cubicBezTo>
                  <a:cubicBezTo>
                    <a:pt x="439" y="5"/>
                    <a:pt x="504" y="3"/>
                    <a:pt x="570" y="3"/>
                  </a:cubicBezTo>
                  <a:cubicBezTo>
                    <a:pt x="646" y="5"/>
                    <a:pt x="725" y="0"/>
                    <a:pt x="801" y="4"/>
                  </a:cubicBezTo>
                  <a:cubicBezTo>
                    <a:pt x="807" y="5"/>
                    <a:pt x="789" y="8"/>
                    <a:pt x="783" y="10"/>
                  </a:cubicBezTo>
                  <a:cubicBezTo>
                    <a:pt x="764" y="16"/>
                    <a:pt x="758" y="17"/>
                    <a:pt x="735" y="18"/>
                  </a:cubicBezTo>
                  <a:cubicBezTo>
                    <a:pt x="701" y="25"/>
                    <a:pt x="675" y="32"/>
                    <a:pt x="639" y="34"/>
                  </a:cubicBezTo>
                  <a:cubicBezTo>
                    <a:pt x="603" y="40"/>
                    <a:pt x="573" y="45"/>
                    <a:pt x="536" y="47"/>
                  </a:cubicBezTo>
                  <a:cubicBezTo>
                    <a:pt x="514" y="52"/>
                    <a:pt x="487" y="54"/>
                    <a:pt x="467" y="61"/>
                  </a:cubicBezTo>
                  <a:cubicBezTo>
                    <a:pt x="461" y="63"/>
                    <a:pt x="449" y="66"/>
                    <a:pt x="449" y="66"/>
                  </a:cubicBezTo>
                  <a:cubicBezTo>
                    <a:pt x="421" y="66"/>
                    <a:pt x="352" y="75"/>
                    <a:pt x="305" y="73"/>
                  </a:cubicBezTo>
                  <a:cubicBezTo>
                    <a:pt x="258" y="70"/>
                    <a:pt x="218" y="57"/>
                    <a:pt x="167" y="49"/>
                  </a:cubicBezTo>
                  <a:cubicBezTo>
                    <a:pt x="112" y="34"/>
                    <a:pt x="55" y="34"/>
                    <a:pt x="0" y="21"/>
                  </a:cubicBezTo>
                  <a:close/>
                </a:path>
              </a:pathLst>
            </a:custGeom>
            <a:pattFill prst="dkHorz">
              <a:fgClr>
                <a:srgbClr val="FF0000"/>
              </a:fgClr>
              <a:bgClr>
                <a:schemeClr val="bg1"/>
              </a:bgClr>
            </a:pattFill>
            <a:ln w="9525">
              <a:solidFill>
                <a:srgbClr val="8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grpSp>
          <p:nvGrpSpPr>
            <p:cNvPr id="152" name="Group 294"/>
            <p:cNvGrpSpPr>
              <a:grpSpLocks/>
            </p:cNvGrpSpPr>
            <p:nvPr/>
          </p:nvGrpSpPr>
          <p:grpSpPr bwMode="auto">
            <a:xfrm rot="6558444">
              <a:off x="3351" y="3597"/>
              <a:ext cx="200" cy="112"/>
              <a:chOff x="1344" y="948"/>
              <a:chExt cx="963" cy="972"/>
            </a:xfrm>
          </p:grpSpPr>
          <p:sp>
            <p:nvSpPr>
              <p:cNvPr id="261" name="AutoShape 295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62" name="Freeform 296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grpSp>
          <p:nvGrpSpPr>
            <p:cNvPr id="153" name="Group 297"/>
            <p:cNvGrpSpPr>
              <a:grpSpLocks/>
            </p:cNvGrpSpPr>
            <p:nvPr/>
          </p:nvGrpSpPr>
          <p:grpSpPr bwMode="auto">
            <a:xfrm rot="6558444">
              <a:off x="2762" y="3797"/>
              <a:ext cx="200" cy="112"/>
              <a:chOff x="1344" y="948"/>
              <a:chExt cx="963" cy="972"/>
            </a:xfrm>
          </p:grpSpPr>
          <p:sp>
            <p:nvSpPr>
              <p:cNvPr id="259" name="AutoShape 298"/>
              <p:cNvSpPr>
                <a:spLocks noChangeArrowheads="1"/>
              </p:cNvSpPr>
              <p:nvPr/>
            </p:nvSpPr>
            <p:spPr bwMode="auto">
              <a:xfrm>
                <a:off x="1344" y="1344"/>
                <a:ext cx="576" cy="576"/>
              </a:xfrm>
              <a:custGeom>
                <a:avLst/>
                <a:gdLst>
                  <a:gd name="T0" fmla="*/ 288 w 21600"/>
                  <a:gd name="T1" fmla="*/ 0 h 21600"/>
                  <a:gd name="T2" fmla="*/ 84 w 21600"/>
                  <a:gd name="T3" fmla="*/ 84 h 21600"/>
                  <a:gd name="T4" fmla="*/ 0 w 21600"/>
                  <a:gd name="T5" fmla="*/ 288 h 21600"/>
                  <a:gd name="T6" fmla="*/ 84 w 21600"/>
                  <a:gd name="T7" fmla="*/ 492 h 21600"/>
                  <a:gd name="T8" fmla="*/ 288 w 21600"/>
                  <a:gd name="T9" fmla="*/ 576 h 21600"/>
                  <a:gd name="T10" fmla="*/ 492 w 21600"/>
                  <a:gd name="T11" fmla="*/ 492 h 21600"/>
                  <a:gd name="T12" fmla="*/ 576 w 21600"/>
                  <a:gd name="T13" fmla="*/ 288 h 21600"/>
                  <a:gd name="T14" fmla="*/ 492 w 21600"/>
                  <a:gd name="T15" fmla="*/ 84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50 w 21600"/>
                  <a:gd name="T25" fmla="*/ 3150 h 21600"/>
                  <a:gd name="T26" fmla="*/ 18450 w 21600"/>
                  <a:gd name="T27" fmla="*/ 18450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  <p:sp>
            <p:nvSpPr>
              <p:cNvPr id="260" name="Freeform 299"/>
              <p:cNvSpPr>
                <a:spLocks/>
              </p:cNvSpPr>
              <p:nvPr/>
            </p:nvSpPr>
            <p:spPr bwMode="auto">
              <a:xfrm>
                <a:off x="1434" y="948"/>
                <a:ext cx="873" cy="816"/>
              </a:xfrm>
              <a:custGeom>
                <a:avLst/>
                <a:gdLst>
                  <a:gd name="T0" fmla="*/ 0 w 873"/>
                  <a:gd name="T1" fmla="*/ 471 h 816"/>
                  <a:gd name="T2" fmla="*/ 27 w 873"/>
                  <a:gd name="T3" fmla="*/ 459 h 816"/>
                  <a:gd name="T4" fmla="*/ 84 w 873"/>
                  <a:gd name="T5" fmla="*/ 411 h 816"/>
                  <a:gd name="T6" fmla="*/ 156 w 873"/>
                  <a:gd name="T7" fmla="*/ 363 h 816"/>
                  <a:gd name="T8" fmla="*/ 231 w 873"/>
                  <a:gd name="T9" fmla="*/ 303 h 816"/>
                  <a:gd name="T10" fmla="*/ 279 w 873"/>
                  <a:gd name="T11" fmla="*/ 276 h 816"/>
                  <a:gd name="T12" fmla="*/ 333 w 873"/>
                  <a:gd name="T13" fmla="*/ 237 h 816"/>
                  <a:gd name="T14" fmla="*/ 372 w 873"/>
                  <a:gd name="T15" fmla="*/ 219 h 816"/>
                  <a:gd name="T16" fmla="*/ 438 w 873"/>
                  <a:gd name="T17" fmla="*/ 177 h 816"/>
                  <a:gd name="T18" fmla="*/ 516 w 873"/>
                  <a:gd name="T19" fmla="*/ 105 h 816"/>
                  <a:gd name="T20" fmla="*/ 546 w 873"/>
                  <a:gd name="T21" fmla="*/ 87 h 816"/>
                  <a:gd name="T22" fmla="*/ 555 w 873"/>
                  <a:gd name="T23" fmla="*/ 81 h 816"/>
                  <a:gd name="T24" fmla="*/ 615 w 873"/>
                  <a:gd name="T25" fmla="*/ 42 h 816"/>
                  <a:gd name="T26" fmla="*/ 669 w 873"/>
                  <a:gd name="T27" fmla="*/ 0 h 816"/>
                  <a:gd name="T28" fmla="*/ 732 w 873"/>
                  <a:gd name="T29" fmla="*/ 42 h 816"/>
                  <a:gd name="T30" fmla="*/ 777 w 873"/>
                  <a:gd name="T31" fmla="*/ 93 h 816"/>
                  <a:gd name="T32" fmla="*/ 798 w 873"/>
                  <a:gd name="T33" fmla="*/ 114 h 816"/>
                  <a:gd name="T34" fmla="*/ 846 w 873"/>
                  <a:gd name="T35" fmla="*/ 231 h 816"/>
                  <a:gd name="T36" fmla="*/ 858 w 873"/>
                  <a:gd name="T37" fmla="*/ 273 h 816"/>
                  <a:gd name="T38" fmla="*/ 867 w 873"/>
                  <a:gd name="T39" fmla="*/ 300 h 816"/>
                  <a:gd name="T40" fmla="*/ 867 w 873"/>
                  <a:gd name="T41" fmla="*/ 414 h 816"/>
                  <a:gd name="T42" fmla="*/ 828 w 873"/>
                  <a:gd name="T43" fmla="*/ 435 h 816"/>
                  <a:gd name="T44" fmla="*/ 753 w 873"/>
                  <a:gd name="T45" fmla="*/ 501 h 816"/>
                  <a:gd name="T46" fmla="*/ 723 w 873"/>
                  <a:gd name="T47" fmla="*/ 534 h 816"/>
                  <a:gd name="T48" fmla="*/ 675 w 873"/>
                  <a:gd name="T49" fmla="*/ 585 h 816"/>
                  <a:gd name="T50" fmla="*/ 657 w 873"/>
                  <a:gd name="T51" fmla="*/ 594 h 816"/>
                  <a:gd name="T52" fmla="*/ 630 w 873"/>
                  <a:gd name="T53" fmla="*/ 621 h 816"/>
                  <a:gd name="T54" fmla="*/ 621 w 873"/>
                  <a:gd name="T55" fmla="*/ 627 h 816"/>
                  <a:gd name="T56" fmla="*/ 594 w 873"/>
                  <a:gd name="T57" fmla="*/ 648 h 816"/>
                  <a:gd name="T58" fmla="*/ 570 w 873"/>
                  <a:gd name="T59" fmla="*/ 675 h 816"/>
                  <a:gd name="T60" fmla="*/ 495 w 873"/>
                  <a:gd name="T61" fmla="*/ 753 h 816"/>
                  <a:gd name="T62" fmla="*/ 450 w 873"/>
                  <a:gd name="T63" fmla="*/ 816 h 816"/>
                  <a:gd name="T64" fmla="*/ 480 w 873"/>
                  <a:gd name="T65" fmla="*/ 741 h 816"/>
                  <a:gd name="T66" fmla="*/ 492 w 873"/>
                  <a:gd name="T67" fmla="*/ 705 h 816"/>
                  <a:gd name="T68" fmla="*/ 498 w 873"/>
                  <a:gd name="T69" fmla="*/ 687 h 816"/>
                  <a:gd name="T70" fmla="*/ 474 w 873"/>
                  <a:gd name="T71" fmla="*/ 663 h 816"/>
                  <a:gd name="T72" fmla="*/ 429 w 873"/>
                  <a:gd name="T73" fmla="*/ 531 h 816"/>
                  <a:gd name="T74" fmla="*/ 369 w 873"/>
                  <a:gd name="T75" fmla="*/ 465 h 816"/>
                  <a:gd name="T76" fmla="*/ 258 w 873"/>
                  <a:gd name="T77" fmla="*/ 417 h 816"/>
                  <a:gd name="T78" fmla="*/ 192 w 873"/>
                  <a:gd name="T79" fmla="*/ 393 h 816"/>
                  <a:gd name="T80" fmla="*/ 96 w 873"/>
                  <a:gd name="T81" fmla="*/ 408 h 816"/>
                  <a:gd name="T82" fmla="*/ 69 w 873"/>
                  <a:gd name="T83" fmla="*/ 423 h 816"/>
                  <a:gd name="T84" fmla="*/ 51 w 873"/>
                  <a:gd name="T85" fmla="*/ 432 h 81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873"/>
                  <a:gd name="T130" fmla="*/ 0 h 816"/>
                  <a:gd name="T131" fmla="*/ 873 w 873"/>
                  <a:gd name="T132" fmla="*/ 816 h 81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873" h="816">
                    <a:moveTo>
                      <a:pt x="0" y="471"/>
                    </a:moveTo>
                    <a:cubicBezTo>
                      <a:pt x="21" y="464"/>
                      <a:pt x="13" y="469"/>
                      <a:pt x="27" y="459"/>
                    </a:cubicBezTo>
                    <a:cubicBezTo>
                      <a:pt x="41" y="438"/>
                      <a:pt x="59" y="419"/>
                      <a:pt x="84" y="411"/>
                    </a:cubicBezTo>
                    <a:cubicBezTo>
                      <a:pt x="102" y="393"/>
                      <a:pt x="131" y="371"/>
                      <a:pt x="156" y="363"/>
                    </a:cubicBezTo>
                    <a:cubicBezTo>
                      <a:pt x="178" y="341"/>
                      <a:pt x="200" y="313"/>
                      <a:pt x="231" y="303"/>
                    </a:cubicBezTo>
                    <a:cubicBezTo>
                      <a:pt x="245" y="289"/>
                      <a:pt x="262" y="286"/>
                      <a:pt x="279" y="276"/>
                    </a:cubicBezTo>
                    <a:cubicBezTo>
                      <a:pt x="297" y="265"/>
                      <a:pt x="312" y="244"/>
                      <a:pt x="333" y="237"/>
                    </a:cubicBezTo>
                    <a:cubicBezTo>
                      <a:pt x="345" y="233"/>
                      <a:pt x="361" y="225"/>
                      <a:pt x="372" y="219"/>
                    </a:cubicBezTo>
                    <a:cubicBezTo>
                      <a:pt x="397" y="206"/>
                      <a:pt x="410" y="182"/>
                      <a:pt x="438" y="177"/>
                    </a:cubicBezTo>
                    <a:cubicBezTo>
                      <a:pt x="466" y="156"/>
                      <a:pt x="486" y="125"/>
                      <a:pt x="516" y="105"/>
                    </a:cubicBezTo>
                    <a:cubicBezTo>
                      <a:pt x="526" y="99"/>
                      <a:pt x="536" y="93"/>
                      <a:pt x="546" y="87"/>
                    </a:cubicBezTo>
                    <a:cubicBezTo>
                      <a:pt x="549" y="85"/>
                      <a:pt x="555" y="81"/>
                      <a:pt x="555" y="81"/>
                    </a:cubicBezTo>
                    <a:cubicBezTo>
                      <a:pt x="567" y="63"/>
                      <a:pt x="596" y="49"/>
                      <a:pt x="615" y="42"/>
                    </a:cubicBezTo>
                    <a:cubicBezTo>
                      <a:pt x="631" y="26"/>
                      <a:pt x="648" y="7"/>
                      <a:pt x="669" y="0"/>
                    </a:cubicBezTo>
                    <a:cubicBezTo>
                      <a:pt x="708" y="10"/>
                      <a:pt x="703" y="23"/>
                      <a:pt x="732" y="42"/>
                    </a:cubicBezTo>
                    <a:cubicBezTo>
                      <a:pt x="745" y="61"/>
                      <a:pt x="762" y="76"/>
                      <a:pt x="777" y="93"/>
                    </a:cubicBezTo>
                    <a:cubicBezTo>
                      <a:pt x="784" y="100"/>
                      <a:pt x="798" y="114"/>
                      <a:pt x="798" y="114"/>
                    </a:cubicBezTo>
                    <a:cubicBezTo>
                      <a:pt x="811" y="153"/>
                      <a:pt x="823" y="196"/>
                      <a:pt x="846" y="231"/>
                    </a:cubicBezTo>
                    <a:cubicBezTo>
                      <a:pt x="850" y="246"/>
                      <a:pt x="852" y="259"/>
                      <a:pt x="858" y="273"/>
                    </a:cubicBezTo>
                    <a:cubicBezTo>
                      <a:pt x="862" y="282"/>
                      <a:pt x="867" y="300"/>
                      <a:pt x="867" y="300"/>
                    </a:cubicBezTo>
                    <a:cubicBezTo>
                      <a:pt x="868" y="329"/>
                      <a:pt x="873" y="383"/>
                      <a:pt x="867" y="414"/>
                    </a:cubicBezTo>
                    <a:cubicBezTo>
                      <a:pt x="865" y="426"/>
                      <a:pt x="838" y="429"/>
                      <a:pt x="828" y="435"/>
                    </a:cubicBezTo>
                    <a:cubicBezTo>
                      <a:pt x="799" y="452"/>
                      <a:pt x="777" y="477"/>
                      <a:pt x="753" y="501"/>
                    </a:cubicBezTo>
                    <a:cubicBezTo>
                      <a:pt x="742" y="512"/>
                      <a:pt x="736" y="525"/>
                      <a:pt x="723" y="534"/>
                    </a:cubicBezTo>
                    <a:cubicBezTo>
                      <a:pt x="715" y="545"/>
                      <a:pt x="687" y="577"/>
                      <a:pt x="675" y="585"/>
                    </a:cubicBezTo>
                    <a:cubicBezTo>
                      <a:pt x="669" y="589"/>
                      <a:pt x="662" y="590"/>
                      <a:pt x="657" y="594"/>
                    </a:cubicBezTo>
                    <a:cubicBezTo>
                      <a:pt x="647" y="602"/>
                      <a:pt x="641" y="614"/>
                      <a:pt x="630" y="621"/>
                    </a:cubicBezTo>
                    <a:cubicBezTo>
                      <a:pt x="627" y="623"/>
                      <a:pt x="624" y="625"/>
                      <a:pt x="621" y="627"/>
                    </a:cubicBezTo>
                    <a:cubicBezTo>
                      <a:pt x="607" y="647"/>
                      <a:pt x="625" y="624"/>
                      <a:pt x="594" y="648"/>
                    </a:cubicBezTo>
                    <a:cubicBezTo>
                      <a:pt x="584" y="655"/>
                      <a:pt x="579" y="666"/>
                      <a:pt x="570" y="675"/>
                    </a:cubicBezTo>
                    <a:cubicBezTo>
                      <a:pt x="545" y="700"/>
                      <a:pt x="517" y="725"/>
                      <a:pt x="495" y="753"/>
                    </a:cubicBezTo>
                    <a:cubicBezTo>
                      <a:pt x="479" y="773"/>
                      <a:pt x="471" y="802"/>
                      <a:pt x="450" y="816"/>
                    </a:cubicBezTo>
                    <a:cubicBezTo>
                      <a:pt x="455" y="790"/>
                      <a:pt x="473" y="767"/>
                      <a:pt x="480" y="741"/>
                    </a:cubicBezTo>
                    <a:cubicBezTo>
                      <a:pt x="483" y="729"/>
                      <a:pt x="488" y="717"/>
                      <a:pt x="492" y="705"/>
                    </a:cubicBezTo>
                    <a:cubicBezTo>
                      <a:pt x="494" y="699"/>
                      <a:pt x="498" y="687"/>
                      <a:pt x="498" y="687"/>
                    </a:cubicBezTo>
                    <a:cubicBezTo>
                      <a:pt x="488" y="677"/>
                      <a:pt x="478" y="676"/>
                      <a:pt x="474" y="663"/>
                    </a:cubicBezTo>
                    <a:cubicBezTo>
                      <a:pt x="471" y="613"/>
                      <a:pt x="474" y="561"/>
                      <a:pt x="429" y="531"/>
                    </a:cubicBezTo>
                    <a:cubicBezTo>
                      <a:pt x="415" y="510"/>
                      <a:pt x="393" y="473"/>
                      <a:pt x="369" y="465"/>
                    </a:cubicBezTo>
                    <a:cubicBezTo>
                      <a:pt x="335" y="440"/>
                      <a:pt x="299" y="427"/>
                      <a:pt x="258" y="417"/>
                    </a:cubicBezTo>
                    <a:cubicBezTo>
                      <a:pt x="233" y="400"/>
                      <a:pt x="224" y="397"/>
                      <a:pt x="192" y="393"/>
                    </a:cubicBezTo>
                    <a:cubicBezTo>
                      <a:pt x="160" y="395"/>
                      <a:pt x="127" y="398"/>
                      <a:pt x="96" y="408"/>
                    </a:cubicBezTo>
                    <a:cubicBezTo>
                      <a:pt x="83" y="421"/>
                      <a:pt x="91" y="416"/>
                      <a:pt x="69" y="423"/>
                    </a:cubicBezTo>
                    <a:cubicBezTo>
                      <a:pt x="63" y="425"/>
                      <a:pt x="51" y="432"/>
                      <a:pt x="51" y="432"/>
                    </a:cubicBezTo>
                  </a:path>
                </a:pathLst>
              </a:custGeom>
              <a:solidFill>
                <a:schemeClr val="tx1"/>
              </a:solidFill>
              <a:ln w="9525">
                <a:solidFill>
                  <a:srgbClr val="8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ru-RU"/>
              </a:p>
            </p:txBody>
          </p:sp>
        </p:grpSp>
        <p:sp>
          <p:nvSpPr>
            <p:cNvPr id="256" name="Text Box 300"/>
            <p:cNvSpPr txBox="1">
              <a:spLocks noChangeArrowheads="1"/>
            </p:cNvSpPr>
            <p:nvPr/>
          </p:nvSpPr>
          <p:spPr bwMode="auto">
            <a:xfrm>
              <a:off x="3924" y="3872"/>
              <a:ext cx="536" cy="2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ru-RU" sz="1600" b="1" dirty="0">
                  <a:latin typeface="Times New Roman" pitchFamily="18" charset="0"/>
                  <a:cs typeface="Arial" charset="0"/>
                </a:rPr>
                <a:t>10</a:t>
              </a:r>
              <a:r>
                <a:rPr lang="en-US" sz="1600" b="1" dirty="0">
                  <a:latin typeface="Times New Roman" pitchFamily="18" charset="0"/>
                  <a:cs typeface="Arial" charset="0"/>
                </a:rPr>
                <a:t> </a:t>
              </a:r>
              <a:r>
                <a:rPr lang="ru-RU" sz="1600" b="1" dirty="0" err="1">
                  <a:latin typeface="Times New Roman" pitchFamily="18" charset="0"/>
                  <a:cs typeface="Arial" charset="0"/>
                </a:rPr>
                <a:t>m</a:t>
              </a:r>
              <a:endParaRPr lang="ru-RU" sz="1600" dirty="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257" name="Line 301"/>
            <p:cNvSpPr>
              <a:spLocks noChangeShapeType="1"/>
            </p:cNvSpPr>
            <p:nvPr/>
          </p:nvSpPr>
          <p:spPr bwMode="auto">
            <a:xfrm flipH="1">
              <a:off x="3428" y="3153"/>
              <a:ext cx="98" cy="34"/>
            </a:xfrm>
            <a:prstGeom prst="line">
              <a:avLst/>
            </a:prstGeom>
            <a:noFill/>
            <a:ln w="31750">
              <a:solidFill>
                <a:schemeClr val="bg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ru-RU"/>
            </a:p>
          </p:txBody>
        </p:sp>
        <p:sp>
          <p:nvSpPr>
            <p:cNvPr id="258" name="Text Box 302"/>
            <p:cNvSpPr txBox="1">
              <a:spLocks noChangeArrowheads="1"/>
            </p:cNvSpPr>
            <p:nvPr/>
          </p:nvSpPr>
          <p:spPr bwMode="auto">
            <a:xfrm>
              <a:off x="1104" y="4020"/>
              <a:ext cx="262" cy="3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endParaRPr lang="ru-RU" sz="2300" dirty="0">
                <a:latin typeface="Times New Roman" pitchFamily="18" charset="0"/>
                <a:cs typeface="Arial" charset="0"/>
              </a:endParaRPr>
            </a:p>
          </p:txBody>
        </p:sp>
      </p:grpSp>
      <p:pic>
        <p:nvPicPr>
          <p:cNvPr id="317" name="Picture 312" descr="Я-К-4-35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93162" y="1256072"/>
            <a:ext cx="2317887" cy="1968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9" name="Picture 316" descr="рис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50621" y="1206503"/>
            <a:ext cx="2378859" cy="2097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1" name="Picture 6" descr="23a"/>
          <p:cNvPicPr>
            <a:picLocks noChangeAspect="1" noChangeArrowheads="1"/>
          </p:cNvPicPr>
          <p:nvPr/>
        </p:nvPicPr>
        <p:blipFill>
          <a:blip r:embed="rId5" cstate="print">
            <a:lum bright="18000" contrast="6000"/>
          </a:blip>
          <a:srcRect l="19063" t="31860" r="35175" b="20213"/>
          <a:stretch>
            <a:fillRect/>
          </a:stretch>
        </p:blipFill>
        <p:spPr bwMode="auto">
          <a:xfrm>
            <a:off x="7326064" y="3780497"/>
            <a:ext cx="1574677" cy="1751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2" name="Picture 303" descr="Я-2001-189"/>
          <p:cNvPicPr>
            <a:picLocks noChangeAspect="1" noChangeArrowheads="1"/>
          </p:cNvPicPr>
          <p:nvPr/>
        </p:nvPicPr>
        <p:blipFill>
          <a:blip r:embed="rId6" cstate="print">
            <a:lum bright="6000"/>
          </a:blip>
          <a:srcRect/>
          <a:stretch>
            <a:fillRect/>
          </a:stretch>
        </p:blipFill>
        <p:spPr bwMode="auto">
          <a:xfrm>
            <a:off x="155935" y="3778273"/>
            <a:ext cx="2152810" cy="1952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3" name="Picture 304" descr="scans_133"/>
          <p:cNvPicPr>
            <a:picLocks noChangeAspect="1" noChangeArrowheads="1"/>
          </p:cNvPicPr>
          <p:nvPr/>
        </p:nvPicPr>
        <p:blipFill>
          <a:blip r:embed="rId7" cstate="print">
            <a:lum bright="24000" contrast="6000"/>
          </a:blip>
          <a:srcRect l="17114" t="16359" r="25095" b="16248"/>
          <a:stretch>
            <a:fillRect/>
          </a:stretch>
        </p:blipFill>
        <p:spPr bwMode="auto">
          <a:xfrm>
            <a:off x="109789" y="1252366"/>
            <a:ext cx="2269056" cy="198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4" name="TextBox 323"/>
          <p:cNvSpPr txBox="1"/>
          <p:nvPr/>
        </p:nvSpPr>
        <p:spPr>
          <a:xfrm>
            <a:off x="0" y="180369"/>
            <a:ext cx="8406395" cy="520546"/>
          </a:xfrm>
          <a:prstGeom prst="rect">
            <a:avLst/>
          </a:prstGeom>
          <a:noFill/>
        </p:spPr>
        <p:txBody>
          <a:bodyPr wrap="none" lIns="88367" tIns="44182" rIns="88367" bIns="44182" rtlCol="0">
            <a:spAutoFit/>
          </a:bodyPr>
          <a:lstStyle/>
          <a:p>
            <a:r>
              <a:rPr lang="ru-RU" sz="2800" b="1" dirty="0" smtClean="0"/>
              <a:t>Рудные фации колчеданных месторождений Урала</a:t>
            </a:r>
            <a:endParaRPr lang="ru-RU" sz="2800" b="1" dirty="0"/>
          </a:p>
        </p:txBody>
      </p:sp>
      <p:sp>
        <p:nvSpPr>
          <p:cNvPr id="318" name="TextBox 317"/>
          <p:cNvSpPr txBox="1"/>
          <p:nvPr/>
        </p:nvSpPr>
        <p:spPr>
          <a:xfrm>
            <a:off x="3474735" y="6027906"/>
            <a:ext cx="2852005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err="1" smtClean="0"/>
              <a:t>Месорождение</a:t>
            </a:r>
            <a:r>
              <a:rPr lang="ru-RU" dirty="0" smtClean="0"/>
              <a:t> </a:t>
            </a:r>
            <a:r>
              <a:rPr lang="ru-RU" dirty="0" err="1" smtClean="0"/>
              <a:t>Яман-Касы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331229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3729" descr="Y-SV-91и"/>
          <p:cNvPicPr>
            <a:picLocks noChangeAspect="1" noChangeArrowheads="1"/>
          </p:cNvPicPr>
          <p:nvPr/>
        </p:nvPicPr>
        <p:blipFill>
          <a:blip r:embed="rId2" cstate="print"/>
          <a:srcRect t="10950" b="5846"/>
          <a:stretch>
            <a:fillRect/>
          </a:stretch>
        </p:blipFill>
        <p:spPr bwMode="auto">
          <a:xfrm>
            <a:off x="3401585" y="846092"/>
            <a:ext cx="1602749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730" descr="ЯК-SV-104a"/>
          <p:cNvPicPr>
            <a:picLocks noChangeAspect="1" noChangeArrowheads="1"/>
          </p:cNvPicPr>
          <p:nvPr/>
        </p:nvPicPr>
        <p:blipFill>
          <a:blip r:embed="rId3" cstate="print">
            <a:lum bright="24000" contrast="24000"/>
          </a:blip>
          <a:srcRect t="6207" b="7166"/>
          <a:stretch>
            <a:fillRect/>
          </a:stretch>
        </p:blipFill>
        <p:spPr bwMode="auto">
          <a:xfrm>
            <a:off x="1691692" y="846093"/>
            <a:ext cx="1516063" cy="157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8" name="Text Box 3735"/>
          <p:cNvSpPr txBox="1">
            <a:spLocks noChangeArrowheads="1"/>
          </p:cNvSpPr>
          <p:nvPr/>
        </p:nvSpPr>
        <p:spPr bwMode="auto">
          <a:xfrm>
            <a:off x="13" y="12"/>
            <a:ext cx="9144000" cy="4618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327" tIns="45666" rIns="91327" bIns="45666">
            <a:spAutoFit/>
          </a:bodyPr>
          <a:lstStyle/>
          <a:p>
            <a:pPr algn="l">
              <a:spcBef>
                <a:spcPct val="50000"/>
              </a:spcBef>
            </a:pPr>
            <a:r>
              <a:rPr lang="ru-RU" sz="2400" b="1" dirty="0" smtClean="0"/>
              <a:t>Минералогические ряды древних и современных курильщиков</a:t>
            </a:r>
            <a:endParaRPr lang="ru-RU" sz="2400" b="1" dirty="0"/>
          </a:p>
        </p:txBody>
      </p:sp>
      <p:pic>
        <p:nvPicPr>
          <p:cNvPr id="6149" name="Picture 3736" descr="scans_036"/>
          <p:cNvPicPr>
            <a:picLocks noChangeAspect="1" noChangeArrowheads="1"/>
          </p:cNvPicPr>
          <p:nvPr/>
        </p:nvPicPr>
        <p:blipFill>
          <a:blip r:embed="rId4" cstate="print"/>
          <a:srcRect l="12529" t="2776" r="31491" b="6448"/>
          <a:stretch>
            <a:fillRect/>
          </a:stretch>
        </p:blipFill>
        <p:spPr bwMode="auto">
          <a:xfrm>
            <a:off x="29312" y="4548085"/>
            <a:ext cx="1536171" cy="1751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3739" descr="Я-2001-43"/>
          <p:cNvPicPr>
            <a:picLocks noChangeAspect="1" noChangeArrowheads="1"/>
          </p:cNvPicPr>
          <p:nvPr/>
        </p:nvPicPr>
        <p:blipFill>
          <a:blip r:embed="rId5" cstate="print"/>
          <a:srcRect t="-3485" r="10164" b="-5421"/>
          <a:stretch>
            <a:fillRect/>
          </a:stretch>
        </p:blipFill>
        <p:spPr bwMode="auto">
          <a:xfrm>
            <a:off x="7" y="757903"/>
            <a:ext cx="1572802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986" name="AutoShape 2" descr="https://meetings.chelscience.ru/metallogeny/wp-content/uploads/sites/3/2021/03/IMG_0786-scaled.jpg"/>
          <p:cNvSpPr>
            <a:spLocks noChangeAspect="1" noChangeArrowheads="1"/>
          </p:cNvSpPr>
          <p:nvPr/>
        </p:nvSpPr>
        <p:spPr bwMode="auto">
          <a:xfrm>
            <a:off x="155586" y="-144451"/>
            <a:ext cx="304801" cy="304801"/>
          </a:xfrm>
          <a:prstGeom prst="rect">
            <a:avLst/>
          </a:prstGeom>
          <a:noFill/>
        </p:spPr>
        <p:txBody>
          <a:bodyPr vert="horz" wrap="square" lIns="91327" tIns="45666" rIns="91327" bIns="45666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1988" name="AutoShape 4" descr="https://meetings.chelscience.ru/metallogeny/wp-content/uploads/sites/3/2021/03/IMG_0786-scaled.jpg"/>
          <p:cNvSpPr>
            <a:spLocks noChangeAspect="1" noChangeArrowheads="1"/>
          </p:cNvSpPr>
          <p:nvPr/>
        </p:nvSpPr>
        <p:spPr bwMode="auto">
          <a:xfrm>
            <a:off x="155586" y="-144451"/>
            <a:ext cx="304801" cy="304801"/>
          </a:xfrm>
          <a:prstGeom prst="rect">
            <a:avLst/>
          </a:prstGeom>
          <a:noFill/>
        </p:spPr>
        <p:txBody>
          <a:bodyPr vert="horz" wrap="square" lIns="91327" tIns="45666" rIns="91327" bIns="45666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22" name="Picture 3732" descr="Y-SV-47"/>
          <p:cNvPicPr>
            <a:picLocks noChangeAspect="1" noChangeArrowheads="1"/>
          </p:cNvPicPr>
          <p:nvPr/>
        </p:nvPicPr>
        <p:blipFill>
          <a:blip r:embed="rId6" cstate="print"/>
          <a:srcRect l="10977" t="8813" r="1131" b="12106"/>
          <a:stretch>
            <a:fillRect/>
          </a:stretch>
        </p:blipFill>
        <p:spPr bwMode="auto">
          <a:xfrm>
            <a:off x="3401584" y="2790297"/>
            <a:ext cx="1588910" cy="170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3733" descr="Y-2001-2a"/>
          <p:cNvPicPr>
            <a:picLocks noChangeAspect="1" noChangeArrowheads="1"/>
          </p:cNvPicPr>
          <p:nvPr/>
        </p:nvPicPr>
        <p:blipFill>
          <a:blip r:embed="rId7" cstate="print"/>
          <a:srcRect l="2611" r="10558"/>
          <a:stretch>
            <a:fillRect/>
          </a:stretch>
        </p:blipFill>
        <p:spPr bwMode="auto">
          <a:xfrm>
            <a:off x="1692288" y="2795015"/>
            <a:ext cx="1628289" cy="1722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734" descr="7380-32"/>
          <p:cNvPicPr>
            <a:picLocks noChangeAspect="1" noChangeArrowheads="1"/>
          </p:cNvPicPr>
          <p:nvPr/>
        </p:nvPicPr>
        <p:blipFill>
          <a:blip r:embed="rId8" cstate="print">
            <a:lum contrast="24000"/>
          </a:blip>
          <a:srcRect l="1216" r="14362"/>
          <a:stretch>
            <a:fillRect/>
          </a:stretch>
        </p:blipFill>
        <p:spPr bwMode="auto">
          <a:xfrm>
            <a:off x="8" y="2790863"/>
            <a:ext cx="1572801" cy="1702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Text Box 3740"/>
          <p:cNvSpPr txBox="1">
            <a:spLocks noChangeArrowheads="1"/>
          </p:cNvSpPr>
          <p:nvPr/>
        </p:nvSpPr>
        <p:spPr bwMode="auto">
          <a:xfrm>
            <a:off x="0" y="2428787"/>
            <a:ext cx="3215029" cy="646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327" tIns="45666" rIns="91327" bIns="45666">
            <a:spAutoFit/>
          </a:bodyPr>
          <a:lstStyle/>
          <a:p>
            <a:pPr algn="l">
              <a:spcBef>
                <a:spcPct val="50000"/>
              </a:spcBef>
            </a:pPr>
            <a:r>
              <a:rPr lang="ru-RU" b="1" dirty="0"/>
              <a:t>Медно-колчеданный </a:t>
            </a:r>
            <a:r>
              <a:rPr lang="ru-RU" b="1" dirty="0" smtClean="0"/>
              <a:t>ряд (</a:t>
            </a:r>
            <a:r>
              <a:rPr lang="ru-RU" b="1" dirty="0" err="1" smtClean="0"/>
              <a:t>Яман-Касы</a:t>
            </a:r>
            <a:endParaRPr lang="ru-RU" b="1" dirty="0"/>
          </a:p>
        </p:txBody>
      </p:sp>
      <p:sp>
        <p:nvSpPr>
          <p:cNvPr id="28" name="Text Box 3741"/>
          <p:cNvSpPr txBox="1">
            <a:spLocks noChangeArrowheads="1"/>
          </p:cNvSpPr>
          <p:nvPr/>
        </p:nvSpPr>
        <p:spPr bwMode="auto">
          <a:xfrm>
            <a:off x="0" y="469136"/>
            <a:ext cx="5010905" cy="369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327" tIns="45666" rIns="91327" bIns="45666">
            <a:spAutoFit/>
          </a:bodyPr>
          <a:lstStyle/>
          <a:p>
            <a:pPr algn="l">
              <a:spcBef>
                <a:spcPct val="50000"/>
              </a:spcBef>
            </a:pPr>
            <a:r>
              <a:rPr lang="ru-RU" b="1" dirty="0" err="1"/>
              <a:t>Медно-цинково-колчеданный</a:t>
            </a:r>
            <a:r>
              <a:rPr lang="ru-RU" b="1" dirty="0"/>
              <a:t> </a:t>
            </a:r>
            <a:r>
              <a:rPr lang="ru-RU" b="1" dirty="0" smtClean="0"/>
              <a:t>ряд</a:t>
            </a:r>
            <a:r>
              <a:rPr lang="en-US" b="1" dirty="0" smtClean="0"/>
              <a:t> (</a:t>
            </a:r>
            <a:r>
              <a:rPr lang="ru-RU" b="1" dirty="0" err="1" smtClean="0"/>
              <a:t>Яман-Касы</a:t>
            </a:r>
            <a:r>
              <a:rPr lang="ru-RU" b="1" dirty="0" smtClean="0"/>
              <a:t>)</a:t>
            </a:r>
            <a:endParaRPr lang="ru-RU" b="1" dirty="0"/>
          </a:p>
        </p:txBody>
      </p:sp>
      <p:sp>
        <p:nvSpPr>
          <p:cNvPr id="20" name="TextBox 19"/>
          <p:cNvSpPr txBox="1"/>
          <p:nvPr/>
        </p:nvSpPr>
        <p:spPr>
          <a:xfrm>
            <a:off x="4097256" y="6056576"/>
            <a:ext cx="291839" cy="369223"/>
          </a:xfrm>
          <a:prstGeom prst="rect">
            <a:avLst/>
          </a:prstGeom>
          <a:noFill/>
        </p:spPr>
        <p:txBody>
          <a:bodyPr wrap="none" lIns="91327" tIns="45666" rIns="91327" bIns="45666" rtlCol="0">
            <a:spAutoFit/>
          </a:bodyPr>
          <a:lstStyle/>
          <a:p>
            <a:r>
              <a:rPr lang="ru-RU" b="1" dirty="0" smtClean="0">
                <a:solidFill>
                  <a:srgbClr val="FF0000"/>
                </a:solidFill>
              </a:rPr>
              <a:t>?</a:t>
            </a:r>
            <a:endParaRPr lang="ru-RU" b="1" dirty="0">
              <a:solidFill>
                <a:srgbClr val="FF0000"/>
              </a:solidFill>
            </a:endParaRPr>
          </a:p>
        </p:txBody>
      </p:sp>
      <p:pic>
        <p:nvPicPr>
          <p:cNvPr id="80898" name="Picture 2" descr="Image of the Month: March 2014"/>
          <p:cNvPicPr>
            <a:picLocks noChangeAspect="1" noChangeArrowheads="1"/>
          </p:cNvPicPr>
          <p:nvPr/>
        </p:nvPicPr>
        <p:blipFill>
          <a:blip r:embed="rId9" cstate="print"/>
          <a:srcRect l="19737" r="21053"/>
          <a:stretch>
            <a:fillRect/>
          </a:stretch>
        </p:blipFill>
        <p:spPr bwMode="auto">
          <a:xfrm>
            <a:off x="5771728" y="4403701"/>
            <a:ext cx="1443770" cy="1804795"/>
          </a:xfrm>
          <a:prstGeom prst="rect">
            <a:avLst/>
          </a:prstGeom>
          <a:noFill/>
        </p:spPr>
      </p:pic>
      <p:sp>
        <p:nvSpPr>
          <p:cNvPr id="80900" name="AutoShape 4" descr="White Smoker | Smithsonian Ocean"/>
          <p:cNvSpPr>
            <a:spLocks noChangeAspect="1" noChangeArrowheads="1"/>
          </p:cNvSpPr>
          <p:nvPr/>
        </p:nvSpPr>
        <p:spPr bwMode="auto">
          <a:xfrm>
            <a:off x="158046" y="-136872"/>
            <a:ext cx="301575" cy="297621"/>
          </a:xfrm>
          <a:prstGeom prst="rect">
            <a:avLst/>
          </a:prstGeom>
          <a:noFill/>
        </p:spPr>
        <p:txBody>
          <a:bodyPr vert="horz" wrap="square" lIns="92354" tIns="46178" rIns="92354" bIns="46178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0902" name="AutoShape 6" descr="White Smoker | Smithsonian Ocean"/>
          <p:cNvSpPr>
            <a:spLocks noChangeAspect="1" noChangeArrowheads="1"/>
          </p:cNvSpPr>
          <p:nvPr/>
        </p:nvSpPr>
        <p:spPr bwMode="auto">
          <a:xfrm>
            <a:off x="158046" y="-136872"/>
            <a:ext cx="301575" cy="297621"/>
          </a:xfrm>
          <a:prstGeom prst="rect">
            <a:avLst/>
          </a:prstGeom>
          <a:noFill/>
        </p:spPr>
        <p:txBody>
          <a:bodyPr vert="horz" wrap="square" lIns="92354" tIns="46178" rIns="92354" bIns="46178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0904" name="AutoShape 8" descr="towers spew white smoke underwater"/>
          <p:cNvSpPr>
            <a:spLocks noChangeAspect="1" noChangeArrowheads="1"/>
          </p:cNvSpPr>
          <p:nvPr/>
        </p:nvSpPr>
        <p:spPr bwMode="auto">
          <a:xfrm>
            <a:off x="158046" y="-136872"/>
            <a:ext cx="301575" cy="297621"/>
          </a:xfrm>
          <a:prstGeom prst="rect">
            <a:avLst/>
          </a:prstGeom>
          <a:noFill/>
        </p:spPr>
        <p:txBody>
          <a:bodyPr vert="horz" wrap="square" lIns="92354" tIns="46178" rIns="92354" bIns="46178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0906" name="AutoShape 10" descr="E:\%D0%A0%D0%90%D0%9D\2025\%D0%B4%D0%BE%D0%BA%D0%BB%D0%B0%D0%B4%D0%9E%D0%9D%D0%972005\WhiteSmoker.jpg (1).webp"/>
          <p:cNvSpPr>
            <a:spLocks noChangeAspect="1" noChangeArrowheads="1"/>
          </p:cNvSpPr>
          <p:nvPr/>
        </p:nvSpPr>
        <p:spPr bwMode="auto">
          <a:xfrm>
            <a:off x="158046" y="-136872"/>
            <a:ext cx="301575" cy="297621"/>
          </a:xfrm>
          <a:prstGeom prst="rect">
            <a:avLst/>
          </a:prstGeom>
          <a:noFill/>
        </p:spPr>
        <p:txBody>
          <a:bodyPr vert="horz" wrap="square" lIns="92354" tIns="46178" rIns="92354" bIns="46178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32" name="Picture 7" descr="ANd9GcQNJvN-W7viIfz05P8q3lyf8DjU9pbjNpQpHI2A7XYi5CNFhaYP"/>
          <p:cNvPicPr>
            <a:picLocks noChangeAspect="1" noChangeArrowheads="1"/>
          </p:cNvPicPr>
          <p:nvPr/>
        </p:nvPicPr>
        <p:blipFill>
          <a:blip r:embed="rId10" cstate="print"/>
          <a:srcRect l="11778" r="27740"/>
          <a:stretch>
            <a:fillRect/>
          </a:stretch>
        </p:blipFill>
        <p:spPr bwMode="auto">
          <a:xfrm>
            <a:off x="3065142" y="4548085"/>
            <a:ext cx="1208601" cy="1732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Прямоугольник 32"/>
          <p:cNvSpPr/>
          <p:nvPr/>
        </p:nvSpPr>
        <p:spPr>
          <a:xfrm>
            <a:off x="7644341" y="6388864"/>
            <a:ext cx="1653280" cy="431820"/>
          </a:xfrm>
          <a:prstGeom prst="rect">
            <a:avLst/>
          </a:prstGeom>
        </p:spPr>
        <p:txBody>
          <a:bodyPr wrap="none" lIns="92364" tIns="46182" rIns="92364" bIns="46182">
            <a:spAutoFit/>
          </a:bodyPr>
          <a:lstStyle/>
          <a:p>
            <a:r>
              <a:rPr lang="en-US" sz="1100" dirty="0" smtClean="0">
                <a:hlinkClick r:id="rId11"/>
              </a:rPr>
              <a:t>https://www.volcan</a:t>
            </a:r>
            <a:endParaRPr lang="en-US" sz="1100" dirty="0" smtClean="0"/>
          </a:p>
          <a:p>
            <a:r>
              <a:rPr lang="en-US" sz="1100" dirty="0" smtClean="0"/>
              <a:t>ocafe.org/black-smokers/</a:t>
            </a:r>
            <a:endParaRPr lang="ru-RU" sz="1100" dirty="0"/>
          </a:p>
        </p:txBody>
      </p:sp>
      <p:pic>
        <p:nvPicPr>
          <p:cNvPr id="103425" name="Picture 1"/>
          <p:cNvPicPr>
            <a:picLocks noChangeAspect="1" noChangeArrowheads="1"/>
          </p:cNvPicPr>
          <p:nvPr/>
        </p:nvPicPr>
        <p:blipFill>
          <a:blip r:embed="rId12" cstate="print"/>
          <a:srcRect r="40529"/>
          <a:stretch>
            <a:fillRect/>
          </a:stretch>
        </p:blipFill>
        <p:spPr bwMode="auto">
          <a:xfrm>
            <a:off x="1573782" y="4620277"/>
            <a:ext cx="1345057" cy="16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9" descr="List1-1"/>
          <p:cNvPicPr>
            <a:picLocks noChangeAspect="1" noChangeArrowheads="1"/>
          </p:cNvPicPr>
          <p:nvPr/>
        </p:nvPicPr>
        <p:blipFill>
          <a:blip r:embed="rId13" cstate="print"/>
          <a:srcRect l="2480" r="5161" b="5458"/>
          <a:stretch>
            <a:fillRect/>
          </a:stretch>
        </p:blipFill>
        <p:spPr bwMode="auto">
          <a:xfrm>
            <a:off x="5654499" y="685711"/>
            <a:ext cx="3087107" cy="2526714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31" name="Прямоугольник 30"/>
          <p:cNvSpPr/>
          <p:nvPr/>
        </p:nvSpPr>
        <p:spPr>
          <a:xfrm>
            <a:off x="5961869" y="974478"/>
            <a:ext cx="2710519" cy="339418"/>
          </a:xfrm>
          <a:prstGeom prst="rect">
            <a:avLst/>
          </a:prstGeom>
        </p:spPr>
        <p:txBody>
          <a:bodyPr wrap="square" lIns="92364" tIns="46182" rIns="92364" bIns="46182">
            <a:spAutoFit/>
          </a:bodyPr>
          <a:lstStyle/>
          <a:p>
            <a:pPr eaLnBrk="0" hangingPunct="0"/>
            <a:r>
              <a:rPr lang="ru-RU" sz="1600" b="1" dirty="0" smtClean="0">
                <a:latin typeface="Times New Roman" pitchFamily="18" charset="0"/>
                <a:cs typeface="Arial" charset="0"/>
              </a:rPr>
              <a:t>Bi2Te3</a:t>
            </a:r>
            <a:r>
              <a:rPr lang="en-US" sz="1600" b="1" dirty="0" smtClean="0">
                <a:latin typeface="Times New Roman" pitchFamily="18" charset="0"/>
                <a:cs typeface="Arial" charset="0"/>
              </a:rPr>
              <a:t> + (Fe, Co)Te2</a:t>
            </a:r>
            <a:endParaRPr lang="ru-RU" dirty="0">
              <a:latin typeface="Times New Roman" pitchFamily="18" charset="0"/>
              <a:cs typeface="Arial" charset="0"/>
            </a:endParaRPr>
          </a:p>
        </p:txBody>
      </p:sp>
      <p:sp>
        <p:nvSpPr>
          <p:cNvPr id="34" name="Прямоугольник 33"/>
          <p:cNvSpPr/>
          <p:nvPr/>
        </p:nvSpPr>
        <p:spPr>
          <a:xfrm>
            <a:off x="6181321" y="2057356"/>
            <a:ext cx="2706586" cy="339418"/>
          </a:xfrm>
          <a:prstGeom prst="rect">
            <a:avLst/>
          </a:prstGeom>
        </p:spPr>
        <p:txBody>
          <a:bodyPr wrap="square" lIns="92364" tIns="46182" rIns="92364" bIns="46182">
            <a:spAutoFit/>
          </a:bodyPr>
          <a:lstStyle/>
          <a:p>
            <a:pPr eaLnBrk="0" hangingPunct="0"/>
            <a:r>
              <a:rPr lang="ru-RU" sz="1600" b="1" dirty="0" err="1" smtClean="0">
                <a:latin typeface="Times New Roman" pitchFamily="18" charset="0"/>
                <a:cs typeface="Arial" charset="0"/>
              </a:rPr>
              <a:t>PbTe+Te+</a:t>
            </a:r>
            <a:r>
              <a:rPr lang="en-US" sz="1600" b="1" dirty="0" err="1" smtClean="0">
                <a:latin typeface="Times New Roman" pitchFamily="18" charset="0"/>
                <a:cs typeface="Arial" charset="0"/>
              </a:rPr>
              <a:t>HgTe+CoAsS</a:t>
            </a:r>
            <a:endParaRPr lang="en-US" sz="1600" b="1" dirty="0" smtClean="0">
              <a:latin typeface="Times New Roman" pitchFamily="18" charset="0"/>
              <a:cs typeface="Arial" charset="0"/>
            </a:endParaRPr>
          </a:p>
        </p:txBody>
      </p:sp>
      <p:sp>
        <p:nvSpPr>
          <p:cNvPr id="35" name="Text Box 12"/>
          <p:cNvSpPr txBox="1">
            <a:spLocks noChangeArrowheads="1"/>
          </p:cNvSpPr>
          <p:nvPr/>
        </p:nvSpPr>
        <p:spPr bwMode="auto">
          <a:xfrm>
            <a:off x="7059133" y="2418315"/>
            <a:ext cx="1674145" cy="824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1300" tIns="45653" rIns="91300" bIns="45653">
            <a:spAutoFit/>
          </a:bodyPr>
          <a:lstStyle/>
          <a:p>
            <a:pPr eaLnBrk="0" hangingPunct="0"/>
            <a:r>
              <a:rPr lang="ru-RU" sz="1600" b="1" dirty="0" err="1" smtClean="0">
                <a:latin typeface="Times New Roman" pitchFamily="18" charset="0"/>
                <a:cs typeface="Arial" charset="0"/>
              </a:rPr>
              <a:t>PbS</a:t>
            </a:r>
            <a:r>
              <a:rPr lang="en-US" sz="1600" b="1" dirty="0" smtClean="0">
                <a:latin typeface="Times New Roman" pitchFamily="18" charset="0"/>
                <a:cs typeface="Arial" charset="0"/>
              </a:rPr>
              <a:t>+Ag2Te+Tn</a:t>
            </a:r>
            <a:r>
              <a:rPr lang="ru-RU" sz="1600" b="1" dirty="0" smtClean="0">
                <a:latin typeface="Times New Roman" pitchFamily="18" charset="0"/>
                <a:cs typeface="Arial" charset="0"/>
              </a:rPr>
              <a:t>+</a:t>
            </a:r>
            <a:r>
              <a:rPr lang="ru-RU" sz="1600" b="1" dirty="0" err="1" smtClean="0">
                <a:latin typeface="Times New Roman" pitchFamily="18" charset="0"/>
                <a:cs typeface="Arial" charset="0"/>
              </a:rPr>
              <a:t>AuAg</a:t>
            </a:r>
            <a:endParaRPr lang="ru-RU" sz="1600" b="1" dirty="0">
              <a:latin typeface="Times New Roman" pitchFamily="18" charset="0"/>
              <a:cs typeface="Arial" charset="0"/>
            </a:endParaRPr>
          </a:p>
          <a:p>
            <a:pPr eaLnBrk="0" hangingPunct="0">
              <a:lnSpc>
                <a:spcPct val="60000"/>
              </a:lnSpc>
            </a:pPr>
            <a:endParaRPr lang="ru-RU" sz="2400" dirty="0">
              <a:latin typeface="Times New Roman" pitchFamily="18" charset="0"/>
              <a:cs typeface="Arial" charset="0"/>
            </a:endParaRPr>
          </a:p>
        </p:txBody>
      </p:sp>
      <p:pic>
        <p:nvPicPr>
          <p:cNvPr id="29" name="Picture 3737" descr="scans_026"/>
          <p:cNvPicPr>
            <a:picLocks noChangeAspect="1" noChangeArrowheads="1"/>
          </p:cNvPicPr>
          <p:nvPr/>
        </p:nvPicPr>
        <p:blipFill>
          <a:blip r:embed="rId14" cstate="print"/>
          <a:srcRect l="36310" t="3059" r="13564" b="20651"/>
          <a:stretch>
            <a:fillRect/>
          </a:stretch>
        </p:blipFill>
        <p:spPr bwMode="auto">
          <a:xfrm>
            <a:off x="7424888" y="3645575"/>
            <a:ext cx="1584498" cy="1588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" name="TextBox 35"/>
          <p:cNvSpPr txBox="1"/>
          <p:nvPr/>
        </p:nvSpPr>
        <p:spPr>
          <a:xfrm>
            <a:off x="7205435" y="5305988"/>
            <a:ext cx="1938565" cy="1172537"/>
          </a:xfrm>
          <a:prstGeom prst="rect">
            <a:avLst/>
          </a:prstGeom>
          <a:noFill/>
        </p:spPr>
        <p:txBody>
          <a:bodyPr wrap="square" lIns="92364" tIns="46182" rIns="92364" bIns="46182" rtlCol="0">
            <a:spAutoFit/>
          </a:bodyPr>
          <a:lstStyle/>
          <a:p>
            <a:r>
              <a:rPr lang="ru-RU" sz="1400" dirty="0" smtClean="0"/>
              <a:t>Белый ангидритовый</a:t>
            </a:r>
          </a:p>
          <a:p>
            <a:r>
              <a:rPr lang="ru-RU" sz="1400" dirty="0" smtClean="0"/>
              <a:t> курильщик </a:t>
            </a:r>
          </a:p>
          <a:p>
            <a:r>
              <a:rPr lang="ru-RU" sz="1400" dirty="0" smtClean="0"/>
              <a:t>– начальная стадия </a:t>
            </a:r>
          </a:p>
          <a:p>
            <a:r>
              <a:rPr lang="ru-RU" sz="1400" dirty="0" smtClean="0"/>
              <a:t>черного курильщика </a:t>
            </a:r>
          </a:p>
          <a:p>
            <a:r>
              <a:rPr lang="ru-RU" sz="1400" dirty="0" smtClean="0"/>
              <a:t>в СОХ</a:t>
            </a:r>
            <a:endParaRPr lang="ru-RU" sz="1400" dirty="0"/>
          </a:p>
        </p:txBody>
      </p:sp>
      <p:sp>
        <p:nvSpPr>
          <p:cNvPr id="37" name="TextBox 36"/>
          <p:cNvSpPr txBox="1"/>
          <p:nvPr/>
        </p:nvSpPr>
        <p:spPr>
          <a:xfrm>
            <a:off x="358555" y="6244481"/>
            <a:ext cx="935135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черный</a:t>
            </a:r>
            <a:endParaRPr lang="ru-RU" dirty="0"/>
          </a:p>
        </p:txBody>
      </p:sp>
      <p:sp>
        <p:nvSpPr>
          <p:cNvPr id="38" name="TextBox 37"/>
          <p:cNvSpPr txBox="1"/>
          <p:nvPr/>
        </p:nvSpPr>
        <p:spPr>
          <a:xfrm>
            <a:off x="1675272" y="6178402"/>
            <a:ext cx="1473551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темно-серый</a:t>
            </a:r>
            <a:endParaRPr lang="ru-RU" dirty="0"/>
          </a:p>
        </p:txBody>
      </p:sp>
      <p:sp>
        <p:nvSpPr>
          <p:cNvPr id="39" name="TextBox 38"/>
          <p:cNvSpPr txBox="1"/>
          <p:nvPr/>
        </p:nvSpPr>
        <p:spPr>
          <a:xfrm>
            <a:off x="3211443" y="6178402"/>
            <a:ext cx="800483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серый</a:t>
            </a:r>
            <a:endParaRPr lang="ru-RU" dirty="0"/>
          </a:p>
        </p:txBody>
      </p:sp>
      <p:sp>
        <p:nvSpPr>
          <p:cNvPr id="40" name="TextBox 39"/>
          <p:cNvSpPr txBox="1"/>
          <p:nvPr/>
        </p:nvSpPr>
        <p:spPr>
          <a:xfrm>
            <a:off x="5698577" y="6178402"/>
            <a:ext cx="1365444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бесцветный</a:t>
            </a:r>
            <a:endParaRPr lang="ru-RU" dirty="0"/>
          </a:p>
        </p:txBody>
      </p:sp>
      <p:pic>
        <p:nvPicPr>
          <p:cNvPr id="101378" name="Picture 2" descr="White smokers and yellow sulphur of the Kemp Caldera"/>
          <p:cNvPicPr>
            <a:picLocks noChangeAspect="1" noChangeArrowheads="1"/>
          </p:cNvPicPr>
          <p:nvPr/>
        </p:nvPicPr>
        <p:blipFill>
          <a:blip r:embed="rId15" cstate="print"/>
          <a:srcRect l="11592" r="51647" b="27133"/>
          <a:stretch>
            <a:fillRect/>
          </a:stretch>
        </p:blipFill>
        <p:spPr bwMode="auto">
          <a:xfrm>
            <a:off x="4235557" y="4584070"/>
            <a:ext cx="1328011" cy="1704715"/>
          </a:xfrm>
          <a:prstGeom prst="rect">
            <a:avLst/>
          </a:prstGeom>
          <a:noFill/>
        </p:spPr>
      </p:pic>
      <p:sp>
        <p:nvSpPr>
          <p:cNvPr id="41" name="TextBox 40"/>
          <p:cNvSpPr txBox="1"/>
          <p:nvPr/>
        </p:nvSpPr>
        <p:spPr>
          <a:xfrm>
            <a:off x="4235557" y="6178402"/>
            <a:ext cx="1514203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светло-серый</a:t>
            </a:r>
            <a:endParaRPr lang="ru-RU" dirty="0"/>
          </a:p>
        </p:txBody>
      </p:sp>
      <p:sp>
        <p:nvSpPr>
          <p:cNvPr id="42" name="TextBox 41"/>
          <p:cNvSpPr txBox="1"/>
          <p:nvPr/>
        </p:nvSpPr>
        <p:spPr>
          <a:xfrm>
            <a:off x="135041" y="6456869"/>
            <a:ext cx="501888" cy="401131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pPr algn="ctr"/>
            <a:r>
              <a:rPr lang="en-US" sz="2000" b="1" dirty="0" smtClean="0"/>
              <a:t>Se</a:t>
            </a:r>
            <a:r>
              <a:rPr lang="ru-RU" dirty="0" smtClean="0"/>
              <a:t>:</a:t>
            </a:r>
            <a:endParaRPr lang="ru-RU" dirty="0"/>
          </a:p>
        </p:txBody>
      </p:sp>
      <p:sp>
        <p:nvSpPr>
          <p:cNvPr id="43" name="TextBox 42"/>
          <p:cNvSpPr txBox="1"/>
          <p:nvPr/>
        </p:nvSpPr>
        <p:spPr>
          <a:xfrm>
            <a:off x="621846" y="6503154"/>
            <a:ext cx="1193218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1000-3500</a:t>
            </a:r>
            <a:endParaRPr lang="ru-RU" dirty="0"/>
          </a:p>
        </p:txBody>
      </p:sp>
      <p:sp>
        <p:nvSpPr>
          <p:cNvPr id="44" name="TextBox 43"/>
          <p:cNvSpPr txBox="1"/>
          <p:nvPr/>
        </p:nvSpPr>
        <p:spPr>
          <a:xfrm>
            <a:off x="1938564" y="6503154"/>
            <a:ext cx="1076199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1000-500</a:t>
            </a:r>
            <a:endParaRPr lang="ru-RU" dirty="0"/>
          </a:p>
        </p:txBody>
      </p:sp>
      <p:sp>
        <p:nvSpPr>
          <p:cNvPr id="45" name="TextBox 44"/>
          <p:cNvSpPr txBox="1"/>
          <p:nvPr/>
        </p:nvSpPr>
        <p:spPr>
          <a:xfrm>
            <a:off x="3328433" y="6503154"/>
            <a:ext cx="959179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500-</a:t>
            </a:r>
            <a:r>
              <a:rPr lang="en-US" dirty="0" smtClean="0"/>
              <a:t>1</a:t>
            </a:r>
            <a:r>
              <a:rPr lang="ru-RU" dirty="0" smtClean="0"/>
              <a:t>00</a:t>
            </a:r>
            <a:endParaRPr lang="ru-RU" dirty="0"/>
          </a:p>
        </p:txBody>
      </p:sp>
      <p:sp>
        <p:nvSpPr>
          <p:cNvPr id="46" name="TextBox 45"/>
          <p:cNvSpPr txBox="1"/>
          <p:nvPr/>
        </p:nvSpPr>
        <p:spPr>
          <a:xfrm>
            <a:off x="4498849" y="6503154"/>
            <a:ext cx="842161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100-</a:t>
            </a:r>
            <a:r>
              <a:rPr lang="en-US" dirty="0" smtClean="0"/>
              <a:t>1</a:t>
            </a:r>
            <a:r>
              <a:rPr lang="ru-RU" dirty="0" smtClean="0"/>
              <a:t>0</a:t>
            </a:r>
            <a:endParaRPr lang="ru-RU" dirty="0"/>
          </a:p>
        </p:txBody>
      </p:sp>
      <p:sp>
        <p:nvSpPr>
          <p:cNvPr id="47" name="TextBox 46"/>
          <p:cNvSpPr txBox="1"/>
          <p:nvPr/>
        </p:nvSpPr>
        <p:spPr>
          <a:xfrm>
            <a:off x="6254473" y="6503154"/>
            <a:ext cx="963989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en-US" dirty="0" smtClean="0"/>
              <a:t>&lt;10ppm</a:t>
            </a:r>
            <a:endParaRPr lang="ru-RU" dirty="0"/>
          </a:p>
        </p:txBody>
      </p:sp>
      <p:sp>
        <p:nvSpPr>
          <p:cNvPr id="48" name="TextBox 47"/>
          <p:cNvSpPr txBox="1"/>
          <p:nvPr/>
        </p:nvSpPr>
        <p:spPr>
          <a:xfrm>
            <a:off x="6108171" y="3212425"/>
            <a:ext cx="2510886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err="1" smtClean="0"/>
              <a:t>Сфалерит+барит+кварц</a:t>
            </a:r>
            <a:endParaRPr lang="ru-RU" dirty="0"/>
          </a:p>
        </p:txBody>
      </p:sp>
      <p:sp>
        <p:nvSpPr>
          <p:cNvPr id="49" name="TextBox 48"/>
          <p:cNvSpPr txBox="1"/>
          <p:nvPr/>
        </p:nvSpPr>
        <p:spPr>
          <a:xfrm rot="16200000">
            <a:off x="4766341" y="1544304"/>
            <a:ext cx="1448865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Халькопирит</a:t>
            </a:r>
            <a:endParaRPr lang="ru-RU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2089804" y="3470686"/>
            <a:ext cx="185539" cy="461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18" tIns="45662" rIns="91318" bIns="45662">
            <a:spAutoFit/>
          </a:bodyPr>
          <a:lstStyle/>
          <a:p>
            <a:pPr eaLnBrk="0" hangingPunct="0"/>
            <a:endParaRPr lang="ru-RU" sz="2400" dirty="0">
              <a:latin typeface="Times New Roman" pitchFamily="18" charset="0"/>
            </a:endParaRPr>
          </a:p>
        </p:txBody>
      </p:sp>
      <p:grpSp>
        <p:nvGrpSpPr>
          <p:cNvPr id="2" name="Группа 38"/>
          <p:cNvGrpSpPr/>
          <p:nvPr/>
        </p:nvGrpSpPr>
        <p:grpSpPr>
          <a:xfrm>
            <a:off x="182941" y="1221559"/>
            <a:ext cx="7362354" cy="1299453"/>
            <a:chOff x="1044188" y="3771910"/>
            <a:chExt cx="7535339" cy="1448559"/>
          </a:xfrm>
        </p:grpSpPr>
        <p:pic>
          <p:nvPicPr>
            <p:cNvPr id="12293" name="Picture 5" descr="PB090005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044188" y="3771910"/>
              <a:ext cx="1284671" cy="1439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2294" name="Picture 6" descr="PB09000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319691" y="3781697"/>
              <a:ext cx="1285978" cy="14257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2297" name="Picture 9" descr="PB090020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565115" y="3781697"/>
              <a:ext cx="1297753" cy="14387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2299" name="Picture 11" descr="PB100001"/>
            <p:cNvPicPr>
              <a:picLocks noChangeAspect="1" noChangeArrowheads="1"/>
            </p:cNvPicPr>
            <p:nvPr/>
          </p:nvPicPr>
          <p:blipFill>
            <a:blip r:embed="rId5" cstate="print">
              <a:lum bright="6000"/>
            </a:blip>
            <a:srcRect/>
            <a:stretch>
              <a:fillRect/>
            </a:stretch>
          </p:blipFill>
          <p:spPr bwMode="auto">
            <a:xfrm>
              <a:off x="4811857" y="3781697"/>
              <a:ext cx="1291212" cy="14300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2303" name="Picture 15" descr="PB150011"/>
            <p:cNvPicPr>
              <a:picLocks noChangeAspect="1" noChangeArrowheads="1"/>
            </p:cNvPicPr>
            <p:nvPr/>
          </p:nvPicPr>
          <p:blipFill>
            <a:blip r:embed="rId6" cstate="print">
              <a:lum bright="6000"/>
            </a:blip>
            <a:srcRect/>
            <a:stretch>
              <a:fillRect/>
            </a:stretch>
          </p:blipFill>
          <p:spPr bwMode="auto">
            <a:xfrm>
              <a:off x="7289623" y="3781697"/>
              <a:ext cx="1289904" cy="14300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2304" name="Picture 16" descr="Pc080007"/>
            <p:cNvPicPr>
              <a:picLocks noChangeAspect="1" noChangeArrowheads="1"/>
            </p:cNvPicPr>
            <p:nvPr/>
          </p:nvPicPr>
          <p:blipFill>
            <a:blip r:embed="rId7" cstate="print">
              <a:lum bright="6000" contrast="-18000"/>
            </a:blip>
            <a:srcRect/>
            <a:stretch>
              <a:fillRect/>
            </a:stretch>
          </p:blipFill>
          <p:spPr bwMode="auto">
            <a:xfrm>
              <a:off x="6080818" y="3781697"/>
              <a:ext cx="1289904" cy="14300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2305" name="Text Box 17"/>
            <p:cNvSpPr txBox="1">
              <a:spLocks noChangeArrowheads="1"/>
            </p:cNvSpPr>
            <p:nvPr/>
          </p:nvSpPr>
          <p:spPr bwMode="auto">
            <a:xfrm>
              <a:off x="1546534" y="4559265"/>
              <a:ext cx="1193095" cy="5147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405" tIns="45205" rIns="90405" bIns="45205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ru-RU" sz="2400" b="1" dirty="0">
                  <a:latin typeface="Times New Roman" pitchFamily="18" charset="0"/>
                </a:rPr>
                <a:t>у</a:t>
              </a:r>
              <a:endParaRPr lang="ru-RU" sz="2400" dirty="0">
                <a:latin typeface="Times New Roman" pitchFamily="18" charset="0"/>
              </a:endParaRPr>
            </a:p>
          </p:txBody>
        </p:sp>
      </p:grpSp>
      <p:sp>
        <p:nvSpPr>
          <p:cNvPr id="12307" name="Text Box 19"/>
          <p:cNvSpPr txBox="1">
            <a:spLocks noChangeArrowheads="1"/>
          </p:cNvSpPr>
          <p:nvPr/>
        </p:nvSpPr>
        <p:spPr bwMode="auto">
          <a:xfrm>
            <a:off x="1499658" y="3436334"/>
            <a:ext cx="532334" cy="461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18" tIns="45662" rIns="91318" bIns="45662">
            <a:spAutoFit/>
          </a:bodyPr>
          <a:lstStyle/>
          <a:p>
            <a:r>
              <a:rPr lang="ru-RU" sz="2400" b="1" dirty="0"/>
              <a:t>А2</a:t>
            </a:r>
          </a:p>
        </p:txBody>
      </p:sp>
      <p:pic>
        <p:nvPicPr>
          <p:cNvPr id="12290" name="Picture 2" descr="PB150013"/>
          <p:cNvPicPr>
            <a:picLocks noChangeAspect="1" noChangeArrowheads="1"/>
          </p:cNvPicPr>
          <p:nvPr/>
        </p:nvPicPr>
        <p:blipFill>
          <a:blip r:embed="rId8" cstate="print">
            <a:lum bright="-6000"/>
          </a:blip>
          <a:srcRect/>
          <a:stretch>
            <a:fillRect/>
          </a:stretch>
        </p:blipFill>
        <p:spPr bwMode="auto">
          <a:xfrm>
            <a:off x="6300342" y="2605821"/>
            <a:ext cx="1244951" cy="1217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4" descr="PB15000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82941" y="2593632"/>
            <a:ext cx="1256456" cy="1229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Picture 7" descr="Pb110008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371652" y="2593632"/>
            <a:ext cx="1256456" cy="1229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8" name="Picture 10" descr="Pb110020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92328" y="2562699"/>
            <a:ext cx="1289687" cy="1260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0" name="Picture 12" descr="Pb110007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864111" y="2583326"/>
            <a:ext cx="1267960" cy="1239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2" name="Picture 14" descr="6"/>
          <p:cNvPicPr>
            <a:picLocks noChangeAspect="1" noChangeArrowheads="1"/>
          </p:cNvPicPr>
          <p:nvPr/>
        </p:nvPicPr>
        <p:blipFill>
          <a:blip r:embed="rId13" cstate="print">
            <a:lum contrast="24000"/>
          </a:blip>
          <a:srcRect/>
          <a:stretch>
            <a:fillRect/>
          </a:stretch>
        </p:blipFill>
        <p:spPr bwMode="auto">
          <a:xfrm>
            <a:off x="5082222" y="2590827"/>
            <a:ext cx="1259011" cy="1232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6" name="Text Box 18"/>
          <p:cNvSpPr txBox="1">
            <a:spLocks noChangeArrowheads="1"/>
          </p:cNvSpPr>
          <p:nvPr/>
        </p:nvSpPr>
        <p:spPr bwMode="auto">
          <a:xfrm>
            <a:off x="522800" y="902286"/>
            <a:ext cx="446025" cy="369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18" tIns="45662" rIns="91318" bIns="45662">
            <a:spAutoFit/>
          </a:bodyPr>
          <a:lstStyle/>
          <a:p>
            <a:r>
              <a:rPr lang="ru-RU" b="1" dirty="0"/>
              <a:t>А1</a:t>
            </a:r>
          </a:p>
        </p:txBody>
      </p:sp>
      <p:sp>
        <p:nvSpPr>
          <p:cNvPr id="12308" name="Text Box 20"/>
          <p:cNvSpPr txBox="1">
            <a:spLocks noChangeArrowheads="1"/>
          </p:cNvSpPr>
          <p:nvPr/>
        </p:nvSpPr>
        <p:spPr bwMode="auto">
          <a:xfrm>
            <a:off x="2863631" y="902287"/>
            <a:ext cx="475337" cy="40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18" tIns="45662" rIns="91318" bIns="45662">
            <a:spAutoFit/>
          </a:bodyPr>
          <a:lstStyle/>
          <a:p>
            <a:r>
              <a:rPr lang="ru-RU" sz="2000" b="1" dirty="0"/>
              <a:t>А3</a:t>
            </a:r>
          </a:p>
        </p:txBody>
      </p:sp>
      <p:sp>
        <p:nvSpPr>
          <p:cNvPr id="12309" name="Text Box 21"/>
          <p:cNvSpPr txBox="1">
            <a:spLocks noChangeArrowheads="1"/>
          </p:cNvSpPr>
          <p:nvPr/>
        </p:nvSpPr>
        <p:spPr bwMode="auto">
          <a:xfrm>
            <a:off x="4326651" y="902287"/>
            <a:ext cx="463939" cy="40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18" tIns="45662" rIns="91318" bIns="45662">
            <a:spAutoFit/>
          </a:bodyPr>
          <a:lstStyle/>
          <a:p>
            <a:r>
              <a:rPr lang="ru-RU" sz="2000" b="1" dirty="0"/>
              <a:t>В1</a:t>
            </a:r>
          </a:p>
        </p:txBody>
      </p:sp>
      <p:sp>
        <p:nvSpPr>
          <p:cNvPr id="12310" name="Text Box 22"/>
          <p:cNvSpPr txBox="1">
            <a:spLocks noChangeArrowheads="1"/>
          </p:cNvSpPr>
          <p:nvPr/>
        </p:nvSpPr>
        <p:spPr bwMode="auto">
          <a:xfrm>
            <a:off x="5497067" y="902287"/>
            <a:ext cx="463939" cy="40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18" tIns="45662" rIns="91318" bIns="45662">
            <a:spAutoFit/>
          </a:bodyPr>
          <a:lstStyle/>
          <a:p>
            <a:r>
              <a:rPr lang="ru-RU" sz="2000" b="1" dirty="0"/>
              <a:t>В2</a:t>
            </a:r>
          </a:p>
        </p:txBody>
      </p:sp>
      <p:sp>
        <p:nvSpPr>
          <p:cNvPr id="12311" name="Text Box 23"/>
          <p:cNvSpPr txBox="1">
            <a:spLocks noChangeArrowheads="1"/>
          </p:cNvSpPr>
          <p:nvPr/>
        </p:nvSpPr>
        <p:spPr bwMode="auto">
          <a:xfrm>
            <a:off x="6813784" y="902287"/>
            <a:ext cx="455796" cy="40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18" tIns="45662" rIns="91318" bIns="45662">
            <a:spAutoFit/>
          </a:bodyPr>
          <a:lstStyle/>
          <a:p>
            <a:r>
              <a:rPr lang="ru-RU" sz="2000" b="1" dirty="0"/>
              <a:t>С1</a:t>
            </a:r>
          </a:p>
        </p:txBody>
      </p:sp>
      <p:sp>
        <p:nvSpPr>
          <p:cNvPr id="12312" name="Text Box 24"/>
          <p:cNvSpPr txBox="1">
            <a:spLocks noChangeArrowheads="1"/>
          </p:cNvSpPr>
          <p:nvPr/>
        </p:nvSpPr>
        <p:spPr bwMode="auto">
          <a:xfrm>
            <a:off x="0" y="1"/>
            <a:ext cx="8912225" cy="101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318" tIns="45662" rIns="91318" bIns="45662">
            <a:spAutoFit/>
          </a:bodyPr>
          <a:lstStyle/>
          <a:p>
            <a:r>
              <a:rPr lang="ru-RU" sz="2000" b="1" dirty="0"/>
              <a:t>Установлено сходство минералогической зональности многих сульфидных труб современных и древних черных курильщиков, что указывает на единство процессов их формирования</a:t>
            </a:r>
          </a:p>
        </p:txBody>
      </p:sp>
      <p:grpSp>
        <p:nvGrpSpPr>
          <p:cNvPr id="3" name="Группа 40"/>
          <p:cNvGrpSpPr/>
          <p:nvPr/>
        </p:nvGrpSpPr>
        <p:grpSpPr>
          <a:xfrm>
            <a:off x="187879" y="5434753"/>
            <a:ext cx="7333288" cy="1387262"/>
            <a:chOff x="1044178" y="2597317"/>
            <a:chExt cx="7434550" cy="1484962"/>
          </a:xfrm>
        </p:grpSpPr>
        <p:pic>
          <p:nvPicPr>
            <p:cNvPr id="27" name="Picture 2" descr="P9280002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2554386" y="2597323"/>
              <a:ext cx="1494531" cy="14162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1" name="Picture 6" descr="P9280002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>
              <a:off x="1044178" y="2597317"/>
              <a:ext cx="1511515" cy="13910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2" name="Picture 7" descr="P9280003"/>
            <p:cNvPicPr>
              <a:picLocks noChangeAspect="1" noChangeArrowheads="1"/>
            </p:cNvPicPr>
            <p:nvPr/>
          </p:nvPicPr>
          <p:blipFill>
            <a:blip r:embed="rId16" cstate="print">
              <a:lum bright="12000"/>
            </a:blip>
            <a:srcRect/>
            <a:stretch>
              <a:fillRect/>
            </a:stretch>
          </p:blipFill>
          <p:spPr bwMode="auto">
            <a:xfrm>
              <a:off x="3977055" y="2597323"/>
              <a:ext cx="1599044" cy="1471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3" name="Picture 8" descr="P9280001"/>
            <p:cNvPicPr>
              <a:picLocks noChangeAspect="1" noChangeArrowheads="1"/>
            </p:cNvPicPr>
            <p:nvPr/>
          </p:nvPicPr>
          <p:blipFill>
            <a:blip r:embed="rId17" cstate="print"/>
            <a:srcRect/>
            <a:stretch>
              <a:fillRect/>
            </a:stretch>
          </p:blipFill>
          <p:spPr bwMode="auto">
            <a:xfrm>
              <a:off x="5589203" y="2597317"/>
              <a:ext cx="1606519" cy="14770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5" name="Picture 13" descr="Fig 01"/>
            <p:cNvPicPr>
              <a:picLocks noChangeAspect="1" noChangeArrowheads="1"/>
            </p:cNvPicPr>
            <p:nvPr/>
          </p:nvPicPr>
          <p:blipFill>
            <a:blip r:embed="rId18" cstate="print"/>
            <a:srcRect t="4134" r="12024" b="9528"/>
            <a:stretch>
              <a:fillRect/>
            </a:stretch>
          </p:blipFill>
          <p:spPr bwMode="auto">
            <a:xfrm>
              <a:off x="7058870" y="2597317"/>
              <a:ext cx="1419858" cy="1484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4" name="Группа 41"/>
          <p:cNvGrpSpPr/>
          <p:nvPr/>
        </p:nvGrpSpPr>
        <p:grpSpPr>
          <a:xfrm>
            <a:off x="188061" y="4006534"/>
            <a:ext cx="7315098" cy="1371645"/>
            <a:chOff x="1044178" y="1044005"/>
            <a:chExt cx="7524911" cy="1440160"/>
          </a:xfrm>
        </p:grpSpPr>
        <p:pic>
          <p:nvPicPr>
            <p:cNvPr id="28" name="Picture 3" descr="P9160003"/>
            <p:cNvPicPr>
              <a:picLocks noChangeAspect="1" noChangeArrowheads="1"/>
            </p:cNvPicPr>
            <p:nvPr/>
          </p:nvPicPr>
          <p:blipFill>
            <a:blip r:embed="rId19" cstate="print"/>
            <a:srcRect/>
            <a:stretch>
              <a:fillRect/>
            </a:stretch>
          </p:blipFill>
          <p:spPr bwMode="auto">
            <a:xfrm>
              <a:off x="1044178" y="1044005"/>
              <a:ext cx="1555933" cy="14316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9" name="Picture 4" descr="P9160004"/>
            <p:cNvPicPr>
              <a:picLocks noChangeAspect="1" noChangeArrowheads="1"/>
            </p:cNvPicPr>
            <p:nvPr/>
          </p:nvPicPr>
          <p:blipFill>
            <a:blip r:embed="rId20" cstate="print"/>
            <a:srcRect/>
            <a:stretch>
              <a:fillRect/>
            </a:stretch>
          </p:blipFill>
          <p:spPr bwMode="auto">
            <a:xfrm>
              <a:off x="2554386" y="1044005"/>
              <a:ext cx="1555933" cy="14307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" name="Picture 5" descr="P9160005"/>
            <p:cNvPicPr>
              <a:picLocks noChangeAspect="1" noChangeArrowheads="1"/>
            </p:cNvPicPr>
            <p:nvPr/>
          </p:nvPicPr>
          <p:blipFill>
            <a:blip r:embed="rId21" cstate="print"/>
            <a:srcRect/>
            <a:stretch>
              <a:fillRect/>
            </a:stretch>
          </p:blipFill>
          <p:spPr bwMode="auto">
            <a:xfrm>
              <a:off x="5577415" y="1044005"/>
              <a:ext cx="1553320" cy="14307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4" name="Picture 9" descr="Fig9fnov"/>
            <p:cNvPicPr>
              <a:picLocks noChangeAspect="1" noChangeArrowheads="1"/>
            </p:cNvPicPr>
            <p:nvPr/>
          </p:nvPicPr>
          <p:blipFill>
            <a:blip r:embed="rId22" cstate="print"/>
            <a:srcRect/>
            <a:stretch>
              <a:fillRect/>
            </a:stretch>
          </p:blipFill>
          <p:spPr bwMode="auto">
            <a:xfrm>
              <a:off x="4035853" y="1044005"/>
              <a:ext cx="1555933" cy="14307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6" name="Picture 14" descr="P9160006"/>
            <p:cNvPicPr>
              <a:picLocks noChangeAspect="1" noChangeArrowheads="1"/>
            </p:cNvPicPr>
            <p:nvPr/>
          </p:nvPicPr>
          <p:blipFill>
            <a:blip r:embed="rId23" cstate="print"/>
            <a:srcRect r="9921" b="-661"/>
            <a:stretch>
              <a:fillRect/>
            </a:stretch>
          </p:blipFill>
          <p:spPr bwMode="auto">
            <a:xfrm>
              <a:off x="7168620" y="1044005"/>
              <a:ext cx="1400469" cy="14401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43" name="Text Box 20"/>
          <p:cNvSpPr txBox="1">
            <a:spLocks noChangeArrowheads="1"/>
          </p:cNvSpPr>
          <p:nvPr/>
        </p:nvSpPr>
        <p:spPr bwMode="auto">
          <a:xfrm>
            <a:off x="1766367" y="902287"/>
            <a:ext cx="475337" cy="40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18" tIns="45662" rIns="91318" bIns="45662">
            <a:spAutoFit/>
          </a:bodyPr>
          <a:lstStyle/>
          <a:p>
            <a:r>
              <a:rPr lang="ru-RU" sz="2000" b="1" dirty="0" smtClean="0"/>
              <a:t>А</a:t>
            </a:r>
            <a:r>
              <a:rPr lang="en-US" sz="2000" b="1" dirty="0" smtClean="0"/>
              <a:t>2</a:t>
            </a:r>
            <a:endParaRPr lang="ru-RU" sz="2000" b="1" dirty="0"/>
          </a:p>
        </p:txBody>
      </p:sp>
      <p:sp>
        <p:nvSpPr>
          <p:cNvPr id="44" name="TextBox 43"/>
          <p:cNvSpPr txBox="1"/>
          <p:nvPr/>
        </p:nvSpPr>
        <p:spPr>
          <a:xfrm>
            <a:off x="7606941" y="1263246"/>
            <a:ext cx="1591660" cy="1201262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Стенка  </a:t>
            </a:r>
          </a:p>
          <a:p>
            <a:r>
              <a:rPr lang="ru-RU" dirty="0" smtClean="0"/>
              <a:t>современного</a:t>
            </a:r>
          </a:p>
          <a:p>
            <a:r>
              <a:rPr lang="ru-RU" dirty="0" smtClean="0"/>
              <a:t>черного </a:t>
            </a:r>
          </a:p>
          <a:p>
            <a:r>
              <a:rPr lang="ru-RU" dirty="0" smtClean="0"/>
              <a:t>курильщика</a:t>
            </a:r>
            <a:endParaRPr lang="ru-RU" dirty="0"/>
          </a:p>
        </p:txBody>
      </p:sp>
      <p:sp>
        <p:nvSpPr>
          <p:cNvPr id="45" name="TextBox 44"/>
          <p:cNvSpPr txBox="1"/>
          <p:nvPr/>
        </p:nvSpPr>
        <p:spPr>
          <a:xfrm>
            <a:off x="7606941" y="2707082"/>
            <a:ext cx="1639430" cy="1201262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Стенка  </a:t>
            </a:r>
          </a:p>
          <a:p>
            <a:r>
              <a:rPr lang="ru-RU" dirty="0" smtClean="0"/>
              <a:t>палеозойского</a:t>
            </a:r>
          </a:p>
          <a:p>
            <a:r>
              <a:rPr lang="ru-RU" dirty="0" smtClean="0"/>
              <a:t>черного </a:t>
            </a:r>
          </a:p>
          <a:p>
            <a:r>
              <a:rPr lang="ru-RU" dirty="0" smtClean="0"/>
              <a:t>курильщика</a:t>
            </a:r>
            <a:endParaRPr lang="ru-RU" dirty="0"/>
          </a:p>
        </p:txBody>
      </p:sp>
      <p:sp>
        <p:nvSpPr>
          <p:cNvPr id="46" name="TextBox 45"/>
          <p:cNvSpPr txBox="1"/>
          <p:nvPr/>
        </p:nvSpPr>
        <p:spPr>
          <a:xfrm>
            <a:off x="7606941" y="4150919"/>
            <a:ext cx="1504329" cy="1201262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Стенка  </a:t>
            </a:r>
          </a:p>
          <a:p>
            <a:r>
              <a:rPr lang="ru-RU" dirty="0" smtClean="0"/>
              <a:t>миоценового</a:t>
            </a:r>
          </a:p>
          <a:p>
            <a:r>
              <a:rPr lang="ru-RU" dirty="0" smtClean="0"/>
              <a:t>серого</a:t>
            </a:r>
          </a:p>
          <a:p>
            <a:r>
              <a:rPr lang="ru-RU" dirty="0" smtClean="0"/>
              <a:t>курильщика</a:t>
            </a:r>
            <a:endParaRPr lang="ru-RU" dirty="0"/>
          </a:p>
        </p:txBody>
      </p:sp>
      <p:sp>
        <p:nvSpPr>
          <p:cNvPr id="47" name="TextBox 46"/>
          <p:cNvSpPr txBox="1"/>
          <p:nvPr/>
        </p:nvSpPr>
        <p:spPr>
          <a:xfrm>
            <a:off x="7606941" y="5594755"/>
            <a:ext cx="1591660" cy="1201262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smtClean="0"/>
              <a:t>Стенка  </a:t>
            </a:r>
          </a:p>
          <a:p>
            <a:r>
              <a:rPr lang="ru-RU" dirty="0" smtClean="0"/>
              <a:t>современного</a:t>
            </a:r>
          </a:p>
          <a:p>
            <a:r>
              <a:rPr lang="ru-RU" dirty="0" smtClean="0"/>
              <a:t>серого</a:t>
            </a:r>
          </a:p>
          <a:p>
            <a:r>
              <a:rPr lang="ru-RU" dirty="0" smtClean="0"/>
              <a:t>курильщика</a:t>
            </a:r>
            <a:endParaRPr lang="ru-RU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одзаголовок 2"/>
          <p:cNvSpPr txBox="1">
            <a:spLocks/>
          </p:cNvSpPr>
          <p:nvPr/>
        </p:nvSpPr>
        <p:spPr>
          <a:xfrm>
            <a:off x="485781" y="905870"/>
            <a:ext cx="8458200" cy="484780"/>
          </a:xfrm>
          <a:prstGeom prst="rect">
            <a:avLst/>
          </a:prstGeom>
        </p:spPr>
        <p:txBody>
          <a:bodyPr vert="horz" lIns="88367" tIns="44182" rIns="88367" bIns="44182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ru-RU" b="1" dirty="0">
              <a:solidFill>
                <a:schemeClr val="accent5">
                  <a:lumMod val="50000"/>
                </a:schemeClr>
              </a:solidFill>
              <a:latin typeface="Minion Pro" panose="02040503050306020203" pitchFamily="18" charset="0"/>
            </a:endParaRPr>
          </a:p>
        </p:txBody>
      </p:sp>
      <p:sp>
        <p:nvSpPr>
          <p:cNvPr id="41" name="AutoShape 3"/>
          <p:cNvSpPr>
            <a:spLocks noChangeArrowheads="1"/>
          </p:cNvSpPr>
          <p:nvPr/>
        </p:nvSpPr>
        <p:spPr bwMode="auto">
          <a:xfrm>
            <a:off x="2364596" y="5957906"/>
            <a:ext cx="191691" cy="225425"/>
          </a:xfrm>
          <a:prstGeom prst="triangle">
            <a:avLst>
              <a:gd name="adj" fmla="val 50000"/>
            </a:avLst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lIns="88367" tIns="44182" rIns="88367" bIns="44182" anchor="ctr"/>
          <a:lstStyle/>
          <a:p>
            <a:endParaRPr lang="ru-RU"/>
          </a:p>
        </p:txBody>
      </p:sp>
      <p:sp>
        <p:nvSpPr>
          <p:cNvPr id="61" name="Text Box 26"/>
          <p:cNvSpPr txBox="1">
            <a:spLocks noChangeArrowheads="1"/>
          </p:cNvSpPr>
          <p:nvPr/>
        </p:nvSpPr>
        <p:spPr bwMode="auto">
          <a:xfrm>
            <a:off x="2418160" y="5597524"/>
            <a:ext cx="3093553" cy="366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Modified after </a:t>
            </a:r>
            <a:r>
              <a:rPr lang="en-US" dirty="0" err="1">
                <a:solidFill>
                  <a:schemeClr val="bg1"/>
                </a:solidFill>
              </a:rPr>
              <a:t>Moscalev</a:t>
            </a:r>
            <a:r>
              <a:rPr lang="en-US" dirty="0">
                <a:solidFill>
                  <a:schemeClr val="bg1"/>
                </a:solidFill>
              </a:rPr>
              <a:t>, 2002.</a:t>
            </a:r>
            <a:endParaRPr lang="ru-RU" dirty="0">
              <a:solidFill>
                <a:schemeClr val="bg1"/>
              </a:solidFill>
            </a:endParaRPr>
          </a:p>
        </p:txBody>
      </p:sp>
      <p:pic>
        <p:nvPicPr>
          <p:cNvPr id="18" name="Picture 4" descr="Chimney_Summary_map(counts)"/>
          <p:cNvPicPr>
            <a:picLocks noChangeAspect="1" noChangeArrowheads="1"/>
          </p:cNvPicPr>
          <p:nvPr/>
        </p:nvPicPr>
        <p:blipFill>
          <a:blip r:embed="rId3" cstate="print"/>
          <a:srcRect l="10660" t="8281" r="40016" b="6400"/>
          <a:stretch>
            <a:fillRect/>
          </a:stretch>
        </p:blipFill>
        <p:spPr bwMode="auto">
          <a:xfrm>
            <a:off x="3328987" y="917590"/>
            <a:ext cx="2996805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 Box 5"/>
          <p:cNvSpPr txBox="1">
            <a:spLocks noChangeArrowheads="1"/>
          </p:cNvSpPr>
          <p:nvPr/>
        </p:nvSpPr>
        <p:spPr bwMode="auto">
          <a:xfrm>
            <a:off x="15" y="0"/>
            <a:ext cx="9144000" cy="920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8367" tIns="44182" rIns="88367" bIns="44182">
            <a:spAutoFit/>
          </a:bodyPr>
          <a:lstStyle/>
          <a:p>
            <a:r>
              <a:rPr lang="ru-RU" sz="2700" b="1" dirty="0" smtClean="0"/>
              <a:t>Изучение минералого-геохимической зональности курильщиков методом</a:t>
            </a:r>
            <a:r>
              <a:rPr lang="en-US" sz="2700" b="1" dirty="0" smtClean="0"/>
              <a:t> </a:t>
            </a:r>
            <a:r>
              <a:rPr lang="en-US" sz="2700" b="1" dirty="0"/>
              <a:t>LA-ICP-MS </a:t>
            </a:r>
            <a:r>
              <a:rPr lang="ru-RU" sz="2700" b="1" dirty="0" smtClean="0"/>
              <a:t>(</a:t>
            </a:r>
            <a:endParaRPr lang="ru-RU" sz="2700" b="1" dirty="0"/>
          </a:p>
        </p:txBody>
      </p:sp>
      <p:graphicFrame>
        <p:nvGraphicFramePr>
          <p:cNvPr id="22" name="Object 2"/>
          <p:cNvGraphicFramePr>
            <a:graphicFrameLocks noChangeAspect="1"/>
          </p:cNvGraphicFramePr>
          <p:nvPr/>
        </p:nvGraphicFramePr>
        <p:xfrm>
          <a:off x="6300192" y="4149080"/>
          <a:ext cx="2696228" cy="2349365"/>
        </p:xfrm>
        <a:graphic>
          <a:graphicData uri="http://schemas.openxmlformats.org/presentationml/2006/ole">
            <p:oleObj spid="_x0000_s16386" name="Диаграмма" r:id="rId4" imgW="9258198" imgH="5581498" progId="Excel.Sheet.8">
              <p:embed/>
            </p:oleObj>
          </a:graphicData>
        </a:graphic>
      </p:graphicFrame>
      <p:sp>
        <p:nvSpPr>
          <p:cNvPr id="23" name="Text Box 9"/>
          <p:cNvSpPr txBox="1">
            <a:spLocks noChangeArrowheads="1"/>
          </p:cNvSpPr>
          <p:nvPr/>
        </p:nvSpPr>
        <p:spPr bwMode="auto">
          <a:xfrm>
            <a:off x="6400800" y="3200417"/>
            <a:ext cx="2743201" cy="7983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8367" tIns="44182" rIns="88367" bIns="44182">
            <a:spAutoFit/>
          </a:bodyPr>
          <a:lstStyle/>
          <a:p>
            <a:r>
              <a:rPr lang="en-US" sz="2300" dirty="0"/>
              <a:t>The study a trend of pulses</a:t>
            </a:r>
            <a:endParaRPr lang="ru-RU" sz="2300" dirty="0"/>
          </a:p>
        </p:txBody>
      </p:sp>
      <p:pic>
        <p:nvPicPr>
          <p:cNvPr id="25" name="Picture 7" descr="Instrument-1"/>
          <p:cNvPicPr>
            <a:picLocks noChangeAspect="1" noChangeArrowheads="1"/>
          </p:cNvPicPr>
          <p:nvPr/>
        </p:nvPicPr>
        <p:blipFill>
          <a:blip r:embed="rId5" cstate="print">
            <a:lum bright="12000"/>
          </a:blip>
          <a:srcRect/>
          <a:stretch>
            <a:fillRect/>
          </a:stretch>
        </p:blipFill>
        <p:spPr bwMode="auto">
          <a:xfrm>
            <a:off x="2" y="3443304"/>
            <a:ext cx="2834879" cy="253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Прямоугольник 25"/>
          <p:cNvSpPr/>
          <p:nvPr/>
        </p:nvSpPr>
        <p:spPr>
          <a:xfrm>
            <a:off x="0" y="877685"/>
            <a:ext cx="3429000" cy="2264053"/>
          </a:xfrm>
          <a:prstGeom prst="rect">
            <a:avLst/>
          </a:prstGeom>
        </p:spPr>
        <p:txBody>
          <a:bodyPr wrap="square" lIns="88367" tIns="44182" rIns="88367" bIns="44182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900" dirty="0" smtClean="0"/>
              <a:t>(</a:t>
            </a:r>
            <a:r>
              <a:rPr lang="en-US" sz="2300" b="1" dirty="0" smtClean="0">
                <a:cs typeface="Arial" charset="0"/>
              </a:rPr>
              <a:t> Ti, V, </a:t>
            </a:r>
            <a:r>
              <a:rPr lang="en-US" sz="2300" b="1" dirty="0" err="1" smtClean="0">
                <a:cs typeface="Arial" charset="0"/>
              </a:rPr>
              <a:t>Mn</a:t>
            </a:r>
            <a:r>
              <a:rPr lang="en-US" sz="2300" b="1" dirty="0" smtClean="0">
                <a:cs typeface="Arial" charset="0"/>
              </a:rPr>
              <a:t>, </a:t>
            </a:r>
            <a:r>
              <a:rPr lang="en-US" sz="2300" b="1" dirty="0" smtClean="0">
                <a:solidFill>
                  <a:srgbClr val="FF0000"/>
                </a:solidFill>
                <a:cs typeface="Arial" charset="0"/>
              </a:rPr>
              <a:t>Co, Ni, </a:t>
            </a:r>
            <a:r>
              <a:rPr lang="en-US" sz="2300" b="1" dirty="0" err="1" smtClean="0">
                <a:solidFill>
                  <a:srgbClr val="FF0000"/>
                </a:solidFill>
                <a:cs typeface="Arial" charset="0"/>
              </a:rPr>
              <a:t>Se,Te</a:t>
            </a:r>
            <a:r>
              <a:rPr lang="en-US" sz="2300" b="1" dirty="0" smtClean="0">
                <a:solidFill>
                  <a:srgbClr val="FF0000"/>
                </a:solidFill>
                <a:cs typeface="Arial" charset="0"/>
              </a:rPr>
              <a:t>, </a:t>
            </a:r>
            <a:r>
              <a:rPr lang="en-US" sz="2300" b="1" dirty="0" smtClean="0">
                <a:cs typeface="Arial" charset="0"/>
              </a:rPr>
              <a:t>Au, Ag</a:t>
            </a:r>
            <a:r>
              <a:rPr lang="en-US" sz="2300" b="1" dirty="0" smtClean="0">
                <a:solidFill>
                  <a:srgbClr val="FF0000"/>
                </a:solidFill>
                <a:cs typeface="Arial" charset="0"/>
              </a:rPr>
              <a:t>, Bi</a:t>
            </a:r>
            <a:r>
              <a:rPr lang="en-US" sz="2300" b="1" dirty="0" smtClean="0">
                <a:cs typeface="Arial" charset="0"/>
              </a:rPr>
              <a:t>, Fe, </a:t>
            </a:r>
            <a:r>
              <a:rPr lang="en-US" sz="2300" b="1" dirty="0" err="1" smtClean="0">
                <a:cs typeface="Arial" charset="0"/>
              </a:rPr>
              <a:t>Cd</a:t>
            </a:r>
            <a:r>
              <a:rPr lang="en-US" sz="2300" b="1" dirty="0" smtClean="0">
                <a:cs typeface="Arial" charset="0"/>
              </a:rPr>
              <a:t>, Cu, Zn Pb, </a:t>
            </a:r>
            <a:r>
              <a:rPr lang="en-US" sz="2300" b="1" dirty="0" err="1" smtClean="0">
                <a:cs typeface="Arial" charset="0"/>
              </a:rPr>
              <a:t>Ba</a:t>
            </a:r>
            <a:r>
              <a:rPr lang="en-US" sz="2300" b="1" dirty="0" smtClean="0">
                <a:cs typeface="Arial" charset="0"/>
              </a:rPr>
              <a:t>, Cr, </a:t>
            </a:r>
            <a:r>
              <a:rPr lang="en-US" sz="2300" b="1" dirty="0" err="1" smtClean="0">
                <a:cs typeface="Arial" charset="0"/>
              </a:rPr>
              <a:t>Sb</a:t>
            </a:r>
            <a:r>
              <a:rPr lang="en-US" sz="2300" b="1" dirty="0" smtClean="0">
                <a:cs typeface="Arial" charset="0"/>
              </a:rPr>
              <a:t>, As, </a:t>
            </a:r>
            <a:r>
              <a:rPr lang="en-US" sz="2300" b="1" dirty="0" err="1" smtClean="0">
                <a:solidFill>
                  <a:srgbClr val="FF0000"/>
                </a:solidFill>
                <a:cs typeface="Arial" charset="0"/>
              </a:rPr>
              <a:t>Tl</a:t>
            </a:r>
            <a:r>
              <a:rPr lang="en-US" sz="2300" b="1" dirty="0" smtClean="0">
                <a:cs typeface="Arial" charset="0"/>
              </a:rPr>
              <a:t>, U, V, </a:t>
            </a:r>
            <a:r>
              <a:rPr lang="en-US" sz="2300" b="1" dirty="0" err="1" smtClean="0">
                <a:cs typeface="Arial" charset="0"/>
              </a:rPr>
              <a:t>Sn</a:t>
            </a:r>
            <a:r>
              <a:rPr lang="en-US" sz="2300" b="1" dirty="0" smtClean="0">
                <a:cs typeface="Arial" charset="0"/>
              </a:rPr>
              <a:t>, </a:t>
            </a:r>
            <a:r>
              <a:rPr lang="en-US" sz="2300" b="1" dirty="0" smtClean="0">
                <a:solidFill>
                  <a:srgbClr val="FF0000"/>
                </a:solidFill>
                <a:cs typeface="Arial" charset="0"/>
              </a:rPr>
              <a:t>In, </a:t>
            </a:r>
            <a:r>
              <a:rPr lang="en-US" sz="2300" b="1" dirty="0" err="1" smtClean="0">
                <a:solidFill>
                  <a:srgbClr val="FF0000"/>
                </a:solidFill>
                <a:cs typeface="Arial" charset="0"/>
              </a:rPr>
              <a:t>Ga</a:t>
            </a:r>
            <a:r>
              <a:rPr lang="en-US" sz="2300" b="1" dirty="0" smtClean="0">
                <a:solidFill>
                  <a:srgbClr val="FF0000"/>
                </a:solidFill>
                <a:cs typeface="Arial" charset="0"/>
              </a:rPr>
              <a:t>, </a:t>
            </a:r>
            <a:r>
              <a:rPr lang="en-US" sz="2300" b="1" dirty="0" err="1" smtClean="0">
                <a:solidFill>
                  <a:srgbClr val="FF0000"/>
                </a:solidFill>
                <a:cs typeface="Arial" charset="0"/>
              </a:rPr>
              <a:t>Ge</a:t>
            </a:r>
            <a:r>
              <a:rPr lang="ru-RU" sz="2300" b="1" dirty="0" smtClean="0">
                <a:solidFill>
                  <a:srgbClr val="FF0000"/>
                </a:solidFill>
                <a:cs typeface="Arial" charset="0"/>
              </a:rPr>
              <a:t>, </a:t>
            </a:r>
            <a:r>
              <a:rPr lang="en-US" sz="2300" b="1" dirty="0" smtClean="0">
                <a:cs typeface="Arial" charset="0"/>
              </a:rPr>
              <a:t>Hg,</a:t>
            </a:r>
            <a:r>
              <a:rPr lang="en-US" sz="2300" b="1" dirty="0" smtClean="0">
                <a:solidFill>
                  <a:srgbClr val="FF0000"/>
                </a:solidFill>
                <a:cs typeface="Arial" charset="0"/>
              </a:rPr>
              <a:t> </a:t>
            </a:r>
            <a:r>
              <a:rPr lang="en-US" sz="2400" dirty="0" smtClean="0">
                <a:solidFill>
                  <a:srgbClr val="00B050"/>
                </a:solidFill>
              </a:rPr>
              <a:t>Sc, Ti, </a:t>
            </a:r>
            <a:r>
              <a:rPr lang="en-US" sz="2400" dirty="0" err="1" smtClean="0">
                <a:solidFill>
                  <a:srgbClr val="00B050"/>
                </a:solidFill>
              </a:rPr>
              <a:t>Zr</a:t>
            </a:r>
            <a:r>
              <a:rPr lang="en-US" sz="2400" dirty="0" smtClean="0">
                <a:solidFill>
                  <a:srgbClr val="00B050"/>
                </a:solidFill>
              </a:rPr>
              <a:t>, </a:t>
            </a:r>
            <a:r>
              <a:rPr lang="en-US" sz="2400" dirty="0" err="1" smtClean="0">
                <a:solidFill>
                  <a:srgbClr val="00B050"/>
                </a:solidFill>
              </a:rPr>
              <a:t>Nb</a:t>
            </a:r>
            <a:r>
              <a:rPr lang="en-US" sz="2400" dirty="0" smtClean="0">
                <a:solidFill>
                  <a:srgbClr val="00B050"/>
                </a:solidFill>
              </a:rPr>
              <a:t>, </a:t>
            </a:r>
            <a:r>
              <a:rPr lang="en-US" sz="2400" dirty="0" err="1" smtClean="0">
                <a:solidFill>
                  <a:srgbClr val="00B050"/>
                </a:solidFill>
              </a:rPr>
              <a:t>Hf</a:t>
            </a:r>
            <a:r>
              <a:rPr lang="en-US" sz="2400" dirty="0" smtClean="0">
                <a:solidFill>
                  <a:srgbClr val="00B050"/>
                </a:solidFill>
              </a:rPr>
              <a:t>, Ta, </a:t>
            </a:r>
            <a:r>
              <a:rPr lang="en-US" sz="2400" dirty="0" err="1" smtClean="0">
                <a:solidFill>
                  <a:srgbClr val="00B050"/>
                </a:solidFill>
              </a:rPr>
              <a:t>Th</a:t>
            </a:r>
            <a:r>
              <a:rPr lang="en-US" sz="2400" dirty="0" smtClean="0">
                <a:solidFill>
                  <a:srgbClr val="00B050"/>
                </a:solidFill>
              </a:rPr>
              <a:t>, U, </a:t>
            </a:r>
            <a:r>
              <a:rPr lang="ru-RU" sz="2400" dirty="0" smtClean="0">
                <a:solidFill>
                  <a:srgbClr val="00B050"/>
                </a:solidFill>
              </a:rPr>
              <a:t>а также РЗЭ, </a:t>
            </a:r>
            <a:r>
              <a:rPr lang="en-US" sz="2400" dirty="0" smtClean="0">
                <a:solidFill>
                  <a:srgbClr val="00B050"/>
                </a:solidFill>
              </a:rPr>
              <a:t>Y</a:t>
            </a:r>
            <a:r>
              <a:rPr lang="en-US" sz="2300" b="1" dirty="0" smtClean="0">
                <a:solidFill>
                  <a:srgbClr val="00B050"/>
                </a:solidFill>
                <a:cs typeface="Arial" charset="0"/>
              </a:rPr>
              <a:t>)</a:t>
            </a:r>
            <a:r>
              <a:rPr lang="ru-RU" sz="2300" b="1" dirty="0" smtClean="0">
                <a:solidFill>
                  <a:srgbClr val="00B050"/>
                </a:solidFill>
                <a:cs typeface="Arial" charset="0"/>
              </a:rPr>
              <a:t> </a:t>
            </a:r>
            <a:r>
              <a:rPr lang="en-US" sz="2300" b="1" dirty="0" smtClean="0">
                <a:solidFill>
                  <a:srgbClr val="00B050"/>
                </a:solidFill>
                <a:cs typeface="Arial" charset="0"/>
              </a:rPr>
              <a:t>.</a:t>
            </a:r>
            <a:endParaRPr lang="ru-RU" sz="2300" b="1" dirty="0">
              <a:solidFill>
                <a:srgbClr val="00B050"/>
              </a:solidFill>
              <a:cs typeface="Arial" charset="0"/>
            </a:endParaRPr>
          </a:p>
        </p:txBody>
      </p:sp>
      <p:pic>
        <p:nvPicPr>
          <p:cNvPr id="27" name="Picture 7" descr="Feature Image"/>
          <p:cNvPicPr>
            <a:picLocks noChangeAspect="1" noChangeArrowheads="1"/>
          </p:cNvPicPr>
          <p:nvPr/>
        </p:nvPicPr>
        <p:blipFill>
          <a:blip r:embed="rId6" cstate="print">
            <a:lum contrast="6000"/>
          </a:blip>
          <a:srcRect/>
          <a:stretch>
            <a:fillRect/>
          </a:stretch>
        </p:blipFill>
        <p:spPr bwMode="auto">
          <a:xfrm>
            <a:off x="1173958" y="4913921"/>
            <a:ext cx="883444" cy="10900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11" descr="P813020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15683" y="893862"/>
            <a:ext cx="2618526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31229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одзаголовок 2"/>
          <p:cNvSpPr txBox="1">
            <a:spLocks/>
          </p:cNvSpPr>
          <p:nvPr/>
        </p:nvSpPr>
        <p:spPr>
          <a:xfrm>
            <a:off x="7467599" y="905870"/>
            <a:ext cx="1476374" cy="484780"/>
          </a:xfrm>
          <a:prstGeom prst="rect">
            <a:avLst/>
          </a:prstGeom>
        </p:spPr>
        <p:txBody>
          <a:bodyPr vert="horz" lIns="88367" tIns="44182" rIns="88367" bIns="44182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ru-RU" b="1" dirty="0">
              <a:solidFill>
                <a:schemeClr val="accent5">
                  <a:lumMod val="50000"/>
                </a:schemeClr>
              </a:solidFill>
              <a:latin typeface="Minion Pro" panose="02040503050306020203" pitchFamily="18" charset="0"/>
            </a:endParaRPr>
          </a:p>
        </p:txBody>
      </p:sp>
      <p:sp>
        <p:nvSpPr>
          <p:cNvPr id="61" name="Text Box 26"/>
          <p:cNvSpPr txBox="1">
            <a:spLocks noChangeArrowheads="1"/>
          </p:cNvSpPr>
          <p:nvPr/>
        </p:nvSpPr>
        <p:spPr bwMode="auto">
          <a:xfrm>
            <a:off x="2418160" y="5597524"/>
            <a:ext cx="3093553" cy="366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Modified after Moscalev, 2002.</a:t>
            </a:r>
            <a:endParaRPr lang="ru-RU">
              <a:solidFill>
                <a:schemeClr val="bg1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523772" y="830095"/>
            <a:ext cx="6131082" cy="5844026"/>
            <a:chOff x="204" y="0"/>
            <a:chExt cx="3991" cy="4320"/>
          </a:xfrm>
        </p:grpSpPr>
        <p:sp>
          <p:nvSpPr>
            <p:cNvPr id="33" name="Rectangle 8"/>
            <p:cNvSpPr>
              <a:spLocks noChangeArrowheads="1"/>
            </p:cNvSpPr>
            <p:nvPr/>
          </p:nvSpPr>
          <p:spPr bwMode="auto">
            <a:xfrm>
              <a:off x="204" y="0"/>
              <a:ext cx="3991" cy="43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pic>
          <p:nvPicPr>
            <p:cNvPr id="34" name="Picture 9" descr="Fig10-12nov-2"/>
            <p:cNvPicPr>
              <a:picLocks noChangeAspect="1" noChangeArrowheads="1"/>
            </p:cNvPicPr>
            <p:nvPr/>
          </p:nvPicPr>
          <p:blipFill>
            <a:blip r:embed="rId2" cstate="print"/>
            <a:srcRect b="10431"/>
            <a:stretch>
              <a:fillRect/>
            </a:stretch>
          </p:blipFill>
          <p:spPr bwMode="auto">
            <a:xfrm>
              <a:off x="249" y="119"/>
              <a:ext cx="3851" cy="40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4" name="Text Box 10"/>
          <p:cNvSpPr txBox="1">
            <a:spLocks noChangeArrowheads="1"/>
          </p:cNvSpPr>
          <p:nvPr/>
        </p:nvSpPr>
        <p:spPr bwMode="auto">
          <a:xfrm>
            <a:off x="4107222" y="4242622"/>
            <a:ext cx="400906" cy="262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2344" tIns="46174" rIns="92344" bIns="46174">
            <a:spAutoFit/>
          </a:bodyPr>
          <a:lstStyle/>
          <a:p>
            <a:r>
              <a:rPr lang="en-US" sz="1100" b="1" dirty="0" err="1">
                <a:solidFill>
                  <a:srgbClr val="FF0000"/>
                </a:solidFill>
              </a:rPr>
              <a:t>ZnS</a:t>
            </a:r>
            <a:endParaRPr lang="ru-RU" sz="1100" b="1" dirty="0">
              <a:solidFill>
                <a:srgbClr val="FF0000"/>
              </a:solidFill>
            </a:endParaRPr>
          </a:p>
        </p:txBody>
      </p:sp>
      <p:sp>
        <p:nvSpPr>
          <p:cNvPr id="25" name="Line 11"/>
          <p:cNvSpPr>
            <a:spLocks noChangeShapeType="1"/>
          </p:cNvSpPr>
          <p:nvPr/>
        </p:nvSpPr>
        <p:spPr bwMode="auto">
          <a:xfrm>
            <a:off x="4260387" y="4516467"/>
            <a:ext cx="153164" cy="204631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</p:spPr>
        <p:txBody>
          <a:bodyPr lIns="92344" tIns="46174" rIns="92344" bIns="46174"/>
          <a:lstStyle/>
          <a:p>
            <a:endParaRPr lang="ru-RU"/>
          </a:p>
        </p:txBody>
      </p:sp>
      <p:sp>
        <p:nvSpPr>
          <p:cNvPr id="26" name="Text Box 12"/>
          <p:cNvSpPr txBox="1">
            <a:spLocks noChangeArrowheads="1"/>
          </p:cNvSpPr>
          <p:nvPr/>
        </p:nvSpPr>
        <p:spPr bwMode="auto">
          <a:xfrm>
            <a:off x="3508081" y="879748"/>
            <a:ext cx="607719" cy="262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2344" tIns="46174" rIns="92344" bIns="46174">
            <a:spAutoFit/>
          </a:bodyPr>
          <a:lstStyle/>
          <a:p>
            <a:r>
              <a:rPr lang="en-US" sz="1100" b="1" dirty="0">
                <a:solidFill>
                  <a:srgbClr val="FF0000"/>
                </a:solidFill>
              </a:rPr>
              <a:t>CuFes2</a:t>
            </a:r>
            <a:endParaRPr lang="ru-RU" sz="1100" b="1" dirty="0">
              <a:solidFill>
                <a:srgbClr val="FF0000"/>
              </a:solidFill>
            </a:endParaRPr>
          </a:p>
        </p:txBody>
      </p:sp>
      <p:sp>
        <p:nvSpPr>
          <p:cNvPr id="27" name="Line 13"/>
          <p:cNvSpPr>
            <a:spLocks noChangeShapeType="1"/>
          </p:cNvSpPr>
          <p:nvPr/>
        </p:nvSpPr>
        <p:spPr bwMode="auto">
          <a:xfrm>
            <a:off x="3610567" y="1153592"/>
            <a:ext cx="153164" cy="204631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</p:spPr>
        <p:txBody>
          <a:bodyPr lIns="92344" tIns="46174" rIns="92344" bIns="46174"/>
          <a:lstStyle/>
          <a:p>
            <a:endParaRPr lang="ru-RU"/>
          </a:p>
        </p:txBody>
      </p:sp>
      <p:sp>
        <p:nvSpPr>
          <p:cNvPr id="28" name="Line 14"/>
          <p:cNvSpPr>
            <a:spLocks noChangeShapeType="1"/>
          </p:cNvSpPr>
          <p:nvPr/>
        </p:nvSpPr>
        <p:spPr bwMode="auto">
          <a:xfrm>
            <a:off x="3187108" y="1103939"/>
            <a:ext cx="408814" cy="341554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</p:spPr>
        <p:txBody>
          <a:bodyPr lIns="92344" tIns="46174" rIns="92344" bIns="46174"/>
          <a:lstStyle/>
          <a:p>
            <a:endParaRPr lang="ru-RU"/>
          </a:p>
        </p:txBody>
      </p:sp>
      <p:sp>
        <p:nvSpPr>
          <p:cNvPr id="29" name="Text Box 15"/>
          <p:cNvSpPr txBox="1">
            <a:spLocks noChangeArrowheads="1"/>
          </p:cNvSpPr>
          <p:nvPr/>
        </p:nvSpPr>
        <p:spPr bwMode="auto">
          <a:xfrm>
            <a:off x="3085750" y="899308"/>
            <a:ext cx="466044" cy="262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2344" tIns="46174" rIns="92344" bIns="46174">
            <a:spAutoFit/>
          </a:bodyPr>
          <a:lstStyle/>
          <a:p>
            <a:r>
              <a:rPr lang="en-US" sz="1100" b="1" dirty="0">
                <a:solidFill>
                  <a:srgbClr val="FF0000"/>
                </a:solidFill>
              </a:rPr>
              <a:t>FeS2</a:t>
            </a:r>
            <a:endParaRPr lang="ru-RU" sz="1100" b="1" dirty="0">
              <a:solidFill>
                <a:srgbClr val="FF0000"/>
              </a:solidFill>
            </a:endParaRPr>
          </a:p>
        </p:txBody>
      </p:sp>
      <p:grpSp>
        <p:nvGrpSpPr>
          <p:cNvPr id="3" name="Группа 44"/>
          <p:cNvGrpSpPr/>
          <p:nvPr/>
        </p:nvGrpSpPr>
        <p:grpSpPr>
          <a:xfrm>
            <a:off x="0" y="3"/>
            <a:ext cx="2084866" cy="6858001"/>
            <a:chOff x="0" y="0"/>
            <a:chExt cx="1461524" cy="6840539"/>
          </a:xfrm>
        </p:grpSpPr>
        <p:pic>
          <p:nvPicPr>
            <p:cNvPr id="19" name="Picture 2" descr="6c"/>
            <p:cNvPicPr>
              <a:picLocks noChangeAspect="1" noChangeArrowheads="1"/>
            </p:cNvPicPr>
            <p:nvPr/>
          </p:nvPicPr>
          <p:blipFill>
            <a:blip r:embed="rId3" cstate="print">
              <a:lum bright="-6000" contrast="-12000"/>
            </a:blip>
            <a:srcRect/>
            <a:stretch>
              <a:fillRect/>
            </a:stretch>
          </p:blipFill>
          <p:spPr bwMode="auto">
            <a:xfrm>
              <a:off x="12" y="2916732"/>
              <a:ext cx="1435727" cy="14551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" name="Picture 3" descr="6e"/>
            <p:cNvPicPr>
              <a:picLocks noChangeAspect="1" noChangeArrowheads="1"/>
            </p:cNvPicPr>
            <p:nvPr/>
          </p:nvPicPr>
          <p:blipFill>
            <a:blip r:embed="rId4" cstate="print">
              <a:lum bright="-18000" contrast="6000"/>
            </a:blip>
            <a:srcRect/>
            <a:stretch>
              <a:fillRect/>
            </a:stretch>
          </p:blipFill>
          <p:spPr bwMode="auto">
            <a:xfrm>
              <a:off x="12" y="4354511"/>
              <a:ext cx="1461512" cy="14805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1" name="Picture 5" descr="btofig6a"/>
            <p:cNvPicPr>
              <a:picLocks noChangeAspect="1" noChangeArrowheads="1"/>
            </p:cNvPicPr>
            <p:nvPr/>
          </p:nvPicPr>
          <p:blipFill>
            <a:blip r:embed="rId5" cstate="print">
              <a:lum contrast="12000"/>
            </a:blip>
            <a:srcRect r="10039"/>
            <a:stretch>
              <a:fillRect/>
            </a:stretch>
          </p:blipFill>
          <p:spPr bwMode="auto">
            <a:xfrm>
              <a:off x="12" y="0"/>
              <a:ext cx="1435727" cy="17164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5" name="Picture 19" descr="6b"/>
            <p:cNvPicPr>
              <a:picLocks noChangeAspect="1" noChangeArrowheads="1"/>
            </p:cNvPicPr>
            <p:nvPr/>
          </p:nvPicPr>
          <p:blipFill>
            <a:blip r:embed="rId6" cstate="print">
              <a:lum contrast="-12000"/>
            </a:blip>
            <a:srcRect/>
            <a:stretch>
              <a:fillRect/>
            </a:stretch>
          </p:blipFill>
          <p:spPr bwMode="auto">
            <a:xfrm>
              <a:off x="12" y="1768738"/>
              <a:ext cx="1435727" cy="14536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6" name="Picture 20" descr="6fd"/>
            <p:cNvPicPr>
              <a:picLocks noChangeAspect="1" noChangeArrowheads="1"/>
            </p:cNvPicPr>
            <p:nvPr/>
          </p:nvPicPr>
          <p:blipFill>
            <a:blip r:embed="rId7" cstate="print">
              <a:lum bright="6000" contrast="6000"/>
            </a:blip>
            <a:srcRect/>
            <a:stretch>
              <a:fillRect/>
            </a:stretch>
          </p:blipFill>
          <p:spPr bwMode="auto">
            <a:xfrm>
              <a:off x="12" y="5360006"/>
              <a:ext cx="1461512" cy="14805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7" name="Text Box 21"/>
            <p:cNvSpPr txBox="1">
              <a:spLocks noChangeArrowheads="1"/>
            </p:cNvSpPr>
            <p:nvPr/>
          </p:nvSpPr>
          <p:spPr bwMode="auto">
            <a:xfrm>
              <a:off x="0" y="1911234"/>
              <a:ext cx="217147" cy="3644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87501" tIns="43748" rIns="87501" bIns="43748">
              <a:spAutoFit/>
            </a:bodyPr>
            <a:lstStyle/>
            <a:p>
              <a:r>
                <a:rPr lang="en-US"/>
                <a:t>A</a:t>
              </a:r>
              <a:endParaRPr lang="ru-RU"/>
            </a:p>
          </p:txBody>
        </p:sp>
        <p:sp>
          <p:nvSpPr>
            <p:cNvPr id="38" name="Text Box 22"/>
            <p:cNvSpPr txBox="1">
              <a:spLocks noChangeArrowheads="1"/>
            </p:cNvSpPr>
            <p:nvPr/>
          </p:nvSpPr>
          <p:spPr bwMode="auto">
            <a:xfrm>
              <a:off x="13" y="4354510"/>
              <a:ext cx="211528" cy="3644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87501" tIns="43748" rIns="87501" bIns="43748">
              <a:spAutoFit/>
            </a:bodyPr>
            <a:lstStyle/>
            <a:p>
              <a:r>
                <a:rPr lang="en-US"/>
                <a:t>B</a:t>
              </a:r>
              <a:endParaRPr lang="ru-RU"/>
            </a:p>
          </p:txBody>
        </p:sp>
        <p:sp>
          <p:nvSpPr>
            <p:cNvPr id="39" name="Text Box 23"/>
            <p:cNvSpPr txBox="1">
              <a:spLocks noChangeArrowheads="1"/>
            </p:cNvSpPr>
            <p:nvPr/>
          </p:nvSpPr>
          <p:spPr bwMode="auto">
            <a:xfrm>
              <a:off x="12" y="5360005"/>
              <a:ext cx="210405" cy="3644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87501" tIns="43748" rIns="87501" bIns="43748">
              <a:spAutoFit/>
            </a:bodyPr>
            <a:lstStyle/>
            <a:p>
              <a:r>
                <a:rPr lang="en-US">
                  <a:solidFill>
                    <a:schemeClr val="bg1"/>
                  </a:solidFill>
                </a:rPr>
                <a:t>C</a:t>
              </a:r>
              <a:endParaRPr lang="ru-RU">
                <a:solidFill>
                  <a:schemeClr val="bg1"/>
                </a:solidFill>
              </a:endParaRPr>
            </a:p>
          </p:txBody>
        </p:sp>
        <p:sp>
          <p:nvSpPr>
            <p:cNvPr id="40" name="Line 24"/>
            <p:cNvSpPr>
              <a:spLocks noChangeShapeType="1"/>
            </p:cNvSpPr>
            <p:nvPr/>
          </p:nvSpPr>
          <p:spPr bwMode="auto">
            <a:xfrm flipH="1">
              <a:off x="770032" y="188434"/>
              <a:ext cx="425444" cy="50195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 lIns="87501" tIns="43748" rIns="87501" bIns="43748"/>
            <a:lstStyle/>
            <a:p>
              <a:endParaRPr lang="ru-RU"/>
            </a:p>
          </p:txBody>
        </p:sp>
      </p:grpSp>
      <p:sp>
        <p:nvSpPr>
          <p:cNvPr id="44" name="Прямоугольник 43"/>
          <p:cNvSpPr/>
          <p:nvPr/>
        </p:nvSpPr>
        <p:spPr>
          <a:xfrm>
            <a:off x="2011715" y="108176"/>
            <a:ext cx="7022494" cy="709693"/>
          </a:xfrm>
          <a:prstGeom prst="rect">
            <a:avLst/>
          </a:prstGeom>
        </p:spPr>
        <p:txBody>
          <a:bodyPr wrap="square" lIns="92344" tIns="46174" rIns="92344" bIns="46174">
            <a:spAutoFit/>
          </a:bodyPr>
          <a:lstStyle/>
          <a:p>
            <a:r>
              <a:rPr lang="ru-RU" sz="2000" b="1" dirty="0" err="1" smtClean="0"/>
              <a:t>Зональноое</a:t>
            </a:r>
            <a:r>
              <a:rPr lang="ru-RU" sz="2000" b="1" dirty="0" smtClean="0"/>
              <a:t> распределение  микроэлементов в стенке в стенке </a:t>
            </a:r>
            <a:r>
              <a:rPr lang="ru-RU" sz="2000" b="1" dirty="0" err="1" smtClean="0"/>
              <a:t>палеокурильщика</a:t>
            </a:r>
            <a:r>
              <a:rPr lang="ru-RU" sz="2000" b="1" dirty="0" smtClean="0"/>
              <a:t>, месторождение </a:t>
            </a:r>
            <a:r>
              <a:rPr lang="ru-RU" sz="2000" b="1" dirty="0" err="1" smtClean="0"/>
              <a:t>Яман-Касы</a:t>
            </a:r>
            <a:r>
              <a:rPr lang="ru-RU" sz="2000" b="1" dirty="0" smtClean="0"/>
              <a:t>, Урал</a:t>
            </a:r>
            <a:endParaRPr lang="ru-RU" sz="2000" b="1" dirty="0"/>
          </a:p>
        </p:txBody>
      </p:sp>
    </p:spTree>
    <p:extLst>
      <p:ext uri="{BB962C8B-B14F-4D97-AF65-F5344CB8AC3E}">
        <p14:creationId xmlns:p14="http://schemas.microsoft.com/office/powerpoint/2010/main" xmlns="" val="331229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33" name="Text Box 13"/>
          <p:cNvSpPr txBox="1">
            <a:spLocks noChangeArrowheads="1"/>
          </p:cNvSpPr>
          <p:nvPr/>
        </p:nvSpPr>
        <p:spPr bwMode="auto">
          <a:xfrm>
            <a:off x="9023350" y="6616700"/>
            <a:ext cx="185768" cy="461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47" tIns="45674" rIns="91347" bIns="45674">
            <a:spAutoFit/>
          </a:bodyPr>
          <a:lstStyle/>
          <a:p>
            <a:pPr eaLnBrk="0" hangingPunct="0"/>
            <a:endParaRPr lang="ru-RU" sz="2400" dirty="0">
              <a:latin typeface="Times New Roman" pitchFamily="18" charset="0"/>
              <a:cs typeface="Arial" charset="0"/>
            </a:endParaRPr>
          </a:p>
        </p:txBody>
      </p:sp>
      <p:sp>
        <p:nvSpPr>
          <p:cNvPr id="209949" name="Rectangle 29"/>
          <p:cNvSpPr>
            <a:spLocks noChangeArrowheads="1"/>
          </p:cNvSpPr>
          <p:nvPr/>
        </p:nvSpPr>
        <p:spPr bwMode="auto">
          <a:xfrm>
            <a:off x="1938565" y="10"/>
            <a:ext cx="7205443" cy="1942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wrap="square" lIns="91347" tIns="45674" rIns="91347" bIns="45674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2400" b="1" dirty="0"/>
              <a:t>Методом </a:t>
            </a:r>
            <a:r>
              <a:rPr lang="en-US" sz="2400" b="1" dirty="0"/>
              <a:t>LA-ICP-MS </a:t>
            </a:r>
            <a:r>
              <a:rPr lang="ru-RU" sz="2400" b="1" dirty="0"/>
              <a:t> </a:t>
            </a:r>
            <a:r>
              <a:rPr lang="ru-RU" sz="2400" b="1" dirty="0" smtClean="0"/>
              <a:t>распознано явление гидротермально-осадочной и </a:t>
            </a:r>
            <a:r>
              <a:rPr lang="ru-RU" sz="2400" b="1" dirty="0"/>
              <a:t>гидротермально-метасоматической </a:t>
            </a:r>
            <a:r>
              <a:rPr lang="ru-RU" sz="2400" b="1" dirty="0" smtClean="0"/>
              <a:t>дифференциации </a:t>
            </a:r>
            <a:r>
              <a:rPr lang="ru-RU" sz="2400" b="1" dirty="0"/>
              <a:t>элементов-примесей в современных и древних черных </a:t>
            </a:r>
            <a:r>
              <a:rPr lang="ru-RU" sz="2400" b="1" dirty="0" smtClean="0"/>
              <a:t>и серых курильщиках</a:t>
            </a:r>
            <a:endParaRPr lang="ru-RU" sz="2400" b="1" dirty="0"/>
          </a:p>
        </p:txBody>
      </p:sp>
      <p:sp>
        <p:nvSpPr>
          <p:cNvPr id="209950" name="Text Box 30"/>
          <p:cNvSpPr txBox="1">
            <a:spLocks noChangeArrowheads="1"/>
          </p:cNvSpPr>
          <p:nvPr/>
        </p:nvSpPr>
        <p:spPr bwMode="auto">
          <a:xfrm>
            <a:off x="1259632" y="2780928"/>
            <a:ext cx="615950" cy="185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347" tIns="45674" rIns="91347" bIns="45674">
            <a:spAutoFit/>
          </a:bodyPr>
          <a:lstStyle/>
          <a:p>
            <a:pPr eaLnBrk="0" hangingPunct="0">
              <a:lnSpc>
                <a:spcPct val="55000"/>
              </a:lnSpc>
              <a:spcBef>
                <a:spcPct val="50000"/>
              </a:spcBef>
            </a:pPr>
            <a:r>
              <a:rPr lang="ru-RU" sz="2400" b="1" dirty="0" err="1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Au</a:t>
            </a:r>
            <a:endParaRPr lang="ru-RU" sz="2400" b="1" dirty="0">
              <a:solidFill>
                <a:srgbClr val="FF0000"/>
              </a:solidFill>
              <a:latin typeface="Times New Roman" pitchFamily="18" charset="0"/>
              <a:cs typeface="Arial" charset="0"/>
            </a:endParaRPr>
          </a:p>
          <a:p>
            <a:pPr eaLnBrk="0" hangingPunct="0">
              <a:lnSpc>
                <a:spcPct val="55000"/>
              </a:lnSpc>
              <a:spcBef>
                <a:spcPct val="50000"/>
              </a:spcBef>
            </a:pPr>
            <a:r>
              <a:rPr lang="ru-RU" sz="2400" b="1" dirty="0" err="1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Ag</a:t>
            </a:r>
            <a:endParaRPr lang="ru-RU" sz="2400" b="1" dirty="0">
              <a:solidFill>
                <a:srgbClr val="FF0000"/>
              </a:solidFill>
              <a:latin typeface="Times New Roman" pitchFamily="18" charset="0"/>
              <a:cs typeface="Arial" charset="0"/>
            </a:endParaRPr>
          </a:p>
          <a:p>
            <a:pPr eaLnBrk="0" hangingPunct="0">
              <a:lnSpc>
                <a:spcPct val="55000"/>
              </a:lnSpc>
              <a:spcBef>
                <a:spcPct val="50000"/>
              </a:spcBef>
            </a:pPr>
            <a:r>
              <a:rPr lang="ru-RU" sz="2400" b="1" dirty="0" err="1">
                <a:latin typeface="Times New Roman" pitchFamily="18" charset="0"/>
                <a:cs typeface="Arial" charset="0"/>
              </a:rPr>
              <a:t>Ni</a:t>
            </a:r>
            <a:endParaRPr lang="ru-RU" sz="2400" b="1" dirty="0">
              <a:latin typeface="Times New Roman" pitchFamily="18" charset="0"/>
              <a:cs typeface="Arial" charset="0"/>
            </a:endParaRPr>
          </a:p>
          <a:p>
            <a:pPr eaLnBrk="0" hangingPunct="0">
              <a:lnSpc>
                <a:spcPct val="55000"/>
              </a:lnSpc>
              <a:spcBef>
                <a:spcPct val="50000"/>
              </a:spcBef>
            </a:pPr>
            <a:r>
              <a:rPr lang="ru-RU" sz="2400" b="1" dirty="0" err="1">
                <a:latin typeface="Times New Roman" pitchFamily="18" charset="0"/>
                <a:cs typeface="Arial" charset="0"/>
              </a:rPr>
              <a:t>Pb</a:t>
            </a:r>
            <a:r>
              <a:rPr lang="ru-RU" sz="2400" b="1" dirty="0">
                <a:latin typeface="Times New Roman" pitchFamily="18" charset="0"/>
                <a:cs typeface="Arial" charset="0"/>
              </a:rPr>
              <a:t> </a:t>
            </a:r>
          </a:p>
          <a:p>
            <a:pPr eaLnBrk="0" hangingPunct="0">
              <a:lnSpc>
                <a:spcPct val="55000"/>
              </a:lnSpc>
              <a:spcBef>
                <a:spcPct val="50000"/>
              </a:spcBef>
            </a:pPr>
            <a:r>
              <a:rPr lang="ru-RU" sz="2400" b="1" dirty="0" err="1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Sb</a:t>
            </a:r>
            <a:endParaRPr lang="ru-RU" sz="2400" b="1" dirty="0">
              <a:solidFill>
                <a:srgbClr val="FF0000"/>
              </a:solidFill>
              <a:latin typeface="Times New Roman" pitchFamily="18" charset="0"/>
              <a:cs typeface="Arial" charset="0"/>
            </a:endParaRPr>
          </a:p>
        </p:txBody>
      </p:sp>
      <p:sp>
        <p:nvSpPr>
          <p:cNvPr id="209952" name="Text Box 32"/>
          <p:cNvSpPr txBox="1">
            <a:spLocks noChangeArrowheads="1"/>
          </p:cNvSpPr>
          <p:nvPr/>
        </p:nvSpPr>
        <p:spPr bwMode="auto">
          <a:xfrm>
            <a:off x="1259642" y="1772826"/>
            <a:ext cx="779463" cy="10924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347" tIns="45674" rIns="91347" bIns="45674">
            <a:spAutoFit/>
          </a:bodyPr>
          <a:lstStyle/>
          <a:p>
            <a:pPr eaLnBrk="0" hangingPunct="0">
              <a:lnSpc>
                <a:spcPct val="55000"/>
              </a:lnSpc>
              <a:spcBef>
                <a:spcPct val="50000"/>
              </a:spcBef>
            </a:pPr>
            <a:r>
              <a:rPr lang="ru-RU" sz="2400" b="1" dirty="0" err="1">
                <a:latin typeface="Times New Roman" pitchFamily="18" charset="0"/>
                <a:cs typeface="Arial" charset="0"/>
              </a:rPr>
              <a:t>Mn</a:t>
            </a:r>
            <a:endParaRPr lang="ru-RU" sz="2400" b="1" dirty="0">
              <a:latin typeface="Times New Roman" pitchFamily="18" charset="0"/>
              <a:cs typeface="Arial" charset="0"/>
            </a:endParaRPr>
          </a:p>
          <a:p>
            <a:pPr eaLnBrk="0" hangingPunct="0">
              <a:lnSpc>
                <a:spcPct val="55000"/>
              </a:lnSpc>
              <a:spcBef>
                <a:spcPct val="50000"/>
              </a:spcBef>
            </a:pPr>
            <a:r>
              <a:rPr lang="ru-RU" sz="2400" b="1" dirty="0" err="1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Tl</a:t>
            </a:r>
            <a:endParaRPr lang="ru-RU" sz="2400" b="1" dirty="0">
              <a:solidFill>
                <a:srgbClr val="FF0000"/>
              </a:solidFill>
              <a:latin typeface="Times New Roman" pitchFamily="18" charset="0"/>
              <a:cs typeface="Arial" charset="0"/>
            </a:endParaRPr>
          </a:p>
          <a:p>
            <a:pPr eaLnBrk="0" hangingPunct="0">
              <a:lnSpc>
                <a:spcPct val="55000"/>
              </a:lnSpc>
              <a:spcBef>
                <a:spcPct val="50000"/>
              </a:spcBef>
            </a:pPr>
            <a:r>
              <a:rPr lang="ru-RU" sz="2400" b="1" dirty="0" err="1">
                <a:latin typeface="Times New Roman" pitchFamily="18" charset="0"/>
                <a:cs typeface="Arial" charset="0"/>
              </a:rPr>
              <a:t>As</a:t>
            </a:r>
            <a:endParaRPr lang="ru-RU" dirty="0">
              <a:latin typeface="Times New Roman" pitchFamily="18" charset="0"/>
              <a:cs typeface="Arial" charset="0"/>
            </a:endParaRPr>
          </a:p>
        </p:txBody>
      </p:sp>
      <p:sp>
        <p:nvSpPr>
          <p:cNvPr id="209953" name="Text Box 33"/>
          <p:cNvSpPr txBox="1">
            <a:spLocks noChangeArrowheads="1"/>
          </p:cNvSpPr>
          <p:nvPr/>
        </p:nvSpPr>
        <p:spPr bwMode="auto">
          <a:xfrm>
            <a:off x="1475656" y="1052746"/>
            <a:ext cx="368300" cy="81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347" tIns="45674" rIns="91347" bIns="45674"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sz="2400" b="1" dirty="0">
                <a:solidFill>
                  <a:srgbClr val="00B0F0"/>
                </a:solidFill>
                <a:cs typeface="Arial" charset="0"/>
              </a:rPr>
              <a:t>U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sz="2400" b="1" dirty="0">
                <a:solidFill>
                  <a:srgbClr val="00B0F0"/>
                </a:solidFill>
                <a:cs typeface="Arial" charset="0"/>
              </a:rPr>
              <a:t>V</a:t>
            </a:r>
            <a:endParaRPr lang="ru-RU" sz="2400" b="1" dirty="0">
              <a:solidFill>
                <a:srgbClr val="00B0F0"/>
              </a:solidFill>
              <a:cs typeface="Arial" charset="0"/>
            </a:endParaRPr>
          </a:p>
        </p:txBody>
      </p:sp>
      <p:pic>
        <p:nvPicPr>
          <p:cNvPr id="209922" name="Picture 2" descr="PB150013"/>
          <p:cNvPicPr>
            <a:picLocks noChangeAspect="1" noChangeArrowheads="1"/>
          </p:cNvPicPr>
          <p:nvPr/>
        </p:nvPicPr>
        <p:blipFill>
          <a:blip r:embed="rId2" cstate="print">
            <a:lum bright="-6000"/>
          </a:blip>
          <a:srcRect/>
          <a:stretch>
            <a:fillRect/>
          </a:stretch>
        </p:blipFill>
        <p:spPr bwMode="auto">
          <a:xfrm>
            <a:off x="7690045" y="4727971"/>
            <a:ext cx="1418459" cy="20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9923" name="Text Box 3"/>
          <p:cNvSpPr txBox="1">
            <a:spLocks noChangeArrowheads="1"/>
          </p:cNvSpPr>
          <p:nvPr/>
        </p:nvSpPr>
        <p:spPr bwMode="auto">
          <a:xfrm>
            <a:off x="3130296" y="6275784"/>
            <a:ext cx="185768" cy="461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47" tIns="45674" rIns="91347" bIns="45674">
            <a:spAutoFit/>
          </a:bodyPr>
          <a:lstStyle/>
          <a:p>
            <a:pPr eaLnBrk="0" hangingPunct="0"/>
            <a:endParaRPr lang="ru-RU" sz="2400" dirty="0">
              <a:latin typeface="Times New Roman" pitchFamily="18" charset="0"/>
              <a:cs typeface="Arial" charset="0"/>
            </a:endParaRPr>
          </a:p>
        </p:txBody>
      </p:sp>
      <p:pic>
        <p:nvPicPr>
          <p:cNvPr id="209924" name="Picture 4" descr="PB15000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96227" y="4707344"/>
            <a:ext cx="1431567" cy="2081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9927" name="Picture 7" descr="Pb11000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74471" y="4707344"/>
            <a:ext cx="1431567" cy="2081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9928" name="Text Box 8"/>
          <p:cNvSpPr txBox="1">
            <a:spLocks noChangeArrowheads="1"/>
          </p:cNvSpPr>
          <p:nvPr/>
        </p:nvSpPr>
        <p:spPr bwMode="auto">
          <a:xfrm>
            <a:off x="8763366" y="6428184"/>
            <a:ext cx="185768" cy="461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47" tIns="45674" rIns="91347" bIns="45674">
            <a:spAutoFit/>
          </a:bodyPr>
          <a:lstStyle/>
          <a:p>
            <a:pPr eaLnBrk="0" hangingPunct="0"/>
            <a:endParaRPr lang="ru-RU" sz="2400" dirty="0">
              <a:latin typeface="Times New Roman" pitchFamily="18" charset="0"/>
              <a:cs typeface="Arial" charset="0"/>
            </a:endParaRPr>
          </a:p>
        </p:txBody>
      </p:sp>
      <p:pic>
        <p:nvPicPr>
          <p:cNvPr id="209930" name="Picture 10" descr="Pb11002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12346" y="4654956"/>
            <a:ext cx="1469431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9932" name="Picture 12" descr="Pb11000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50698" y="4689881"/>
            <a:ext cx="1444673" cy="209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9934" name="Picture 14" descr="6"/>
          <p:cNvPicPr>
            <a:picLocks noChangeAspect="1" noChangeArrowheads="1"/>
          </p:cNvPicPr>
          <p:nvPr/>
        </p:nvPicPr>
        <p:blipFill>
          <a:blip r:embed="rId7" cstate="print">
            <a:lum contrast="24000"/>
          </a:blip>
          <a:srcRect l="23045"/>
          <a:stretch>
            <a:fillRect/>
          </a:stretch>
        </p:blipFill>
        <p:spPr bwMode="auto">
          <a:xfrm>
            <a:off x="5796146" y="4702581"/>
            <a:ext cx="1103893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9938" name="Text Box 18"/>
          <p:cNvSpPr txBox="1">
            <a:spLocks noChangeArrowheads="1"/>
          </p:cNvSpPr>
          <p:nvPr/>
        </p:nvSpPr>
        <p:spPr bwMode="auto">
          <a:xfrm>
            <a:off x="1017170" y="6331346"/>
            <a:ext cx="532561" cy="461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47" tIns="45674" rIns="91347" bIns="45674">
            <a:spAutoFit/>
          </a:bodyPr>
          <a:lstStyle/>
          <a:p>
            <a:r>
              <a:rPr lang="ru-RU" sz="2400" b="1" dirty="0">
                <a:solidFill>
                  <a:srgbClr val="FF0000"/>
                </a:solidFill>
                <a:cs typeface="Arial" charset="0"/>
              </a:rPr>
              <a:t>А1</a:t>
            </a:r>
          </a:p>
        </p:txBody>
      </p:sp>
      <p:sp>
        <p:nvSpPr>
          <p:cNvPr id="209939" name="Text Box 19"/>
          <p:cNvSpPr txBox="1">
            <a:spLocks noChangeArrowheads="1"/>
          </p:cNvSpPr>
          <p:nvPr/>
        </p:nvSpPr>
        <p:spPr bwMode="auto">
          <a:xfrm>
            <a:off x="2338056" y="6331346"/>
            <a:ext cx="532561" cy="461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47" tIns="45674" rIns="91347" bIns="45674">
            <a:spAutoFit/>
          </a:bodyPr>
          <a:lstStyle/>
          <a:p>
            <a:r>
              <a:rPr lang="ru-RU" sz="2400" b="1" dirty="0">
                <a:solidFill>
                  <a:srgbClr val="FF0000"/>
                </a:solidFill>
                <a:cs typeface="Arial" charset="0"/>
              </a:rPr>
              <a:t>А2</a:t>
            </a:r>
          </a:p>
        </p:txBody>
      </p:sp>
      <p:sp>
        <p:nvSpPr>
          <p:cNvPr id="209940" name="Text Box 20"/>
          <p:cNvSpPr txBox="1">
            <a:spLocks noChangeArrowheads="1"/>
          </p:cNvSpPr>
          <p:nvPr/>
        </p:nvSpPr>
        <p:spPr bwMode="auto">
          <a:xfrm>
            <a:off x="3725942" y="6331346"/>
            <a:ext cx="532561" cy="461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47" tIns="45674" rIns="91347" bIns="45674">
            <a:spAutoFit/>
          </a:bodyPr>
          <a:lstStyle/>
          <a:p>
            <a:r>
              <a:rPr lang="ru-RU" sz="2400" b="1" dirty="0">
                <a:solidFill>
                  <a:srgbClr val="FF0000"/>
                </a:solidFill>
                <a:cs typeface="Arial" charset="0"/>
              </a:rPr>
              <a:t>А3</a:t>
            </a:r>
          </a:p>
        </p:txBody>
      </p:sp>
      <p:sp>
        <p:nvSpPr>
          <p:cNvPr id="209941" name="Text Box 21"/>
          <p:cNvSpPr txBox="1">
            <a:spLocks noChangeArrowheads="1"/>
          </p:cNvSpPr>
          <p:nvPr/>
        </p:nvSpPr>
        <p:spPr bwMode="auto">
          <a:xfrm>
            <a:off x="4979828" y="6331346"/>
            <a:ext cx="519534" cy="461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47" tIns="45674" rIns="91347" bIns="45674">
            <a:spAutoFit/>
          </a:bodyPr>
          <a:lstStyle/>
          <a:p>
            <a:r>
              <a:rPr lang="ru-RU" sz="2400" b="1" dirty="0">
                <a:solidFill>
                  <a:srgbClr val="FF0000"/>
                </a:solidFill>
                <a:cs typeface="Arial" charset="0"/>
              </a:rPr>
              <a:t>В1</a:t>
            </a:r>
          </a:p>
        </p:txBody>
      </p:sp>
      <p:sp>
        <p:nvSpPr>
          <p:cNvPr id="209942" name="Text Box 22"/>
          <p:cNvSpPr txBox="1">
            <a:spLocks noChangeArrowheads="1"/>
          </p:cNvSpPr>
          <p:nvPr/>
        </p:nvSpPr>
        <p:spPr bwMode="auto">
          <a:xfrm>
            <a:off x="6037118" y="6331346"/>
            <a:ext cx="519534" cy="461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47" tIns="45674" rIns="91347" bIns="45674">
            <a:spAutoFit/>
          </a:bodyPr>
          <a:lstStyle/>
          <a:p>
            <a:r>
              <a:rPr lang="ru-RU" sz="2400" b="1" dirty="0">
                <a:solidFill>
                  <a:srgbClr val="FF0000"/>
                </a:solidFill>
                <a:cs typeface="Arial" charset="0"/>
              </a:rPr>
              <a:t>В2</a:t>
            </a:r>
          </a:p>
        </p:txBody>
      </p:sp>
      <p:sp>
        <p:nvSpPr>
          <p:cNvPr id="209943" name="Text Box 23"/>
          <p:cNvSpPr txBox="1">
            <a:spLocks noChangeArrowheads="1"/>
          </p:cNvSpPr>
          <p:nvPr/>
        </p:nvSpPr>
        <p:spPr bwMode="auto">
          <a:xfrm>
            <a:off x="8282769" y="6331346"/>
            <a:ext cx="509763" cy="461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47" tIns="45674" rIns="91347" bIns="45674">
            <a:spAutoFit/>
          </a:bodyPr>
          <a:lstStyle/>
          <a:p>
            <a:r>
              <a:rPr lang="ru-RU" sz="2400" b="1" dirty="0">
                <a:solidFill>
                  <a:srgbClr val="FF0000"/>
                </a:solidFill>
                <a:cs typeface="Arial" charset="0"/>
              </a:rPr>
              <a:t>С1</a:t>
            </a:r>
          </a:p>
        </p:txBody>
      </p:sp>
      <p:pic>
        <p:nvPicPr>
          <p:cNvPr id="209945" name="Picture 27" descr="21г"/>
          <p:cNvPicPr>
            <a:picLocks noChangeAspect="1" noChangeArrowheads="1"/>
          </p:cNvPicPr>
          <p:nvPr/>
        </p:nvPicPr>
        <p:blipFill>
          <a:blip r:embed="rId8" cstate="print">
            <a:lum contrast="30000"/>
          </a:blip>
          <a:srcRect l="-4671" r="21725"/>
          <a:stretch>
            <a:fillRect/>
          </a:stretch>
        </p:blipFill>
        <p:spPr bwMode="auto">
          <a:xfrm>
            <a:off x="6829358" y="4700984"/>
            <a:ext cx="1189816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9954" name="Text Box 22"/>
          <p:cNvSpPr txBox="1">
            <a:spLocks noChangeArrowheads="1"/>
          </p:cNvSpPr>
          <p:nvPr/>
        </p:nvSpPr>
        <p:spPr bwMode="auto">
          <a:xfrm>
            <a:off x="7159943" y="6331346"/>
            <a:ext cx="519534" cy="461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47" tIns="45674" rIns="91347" bIns="45674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  <a:cs typeface="Arial" charset="0"/>
              </a:rPr>
              <a:t>B</a:t>
            </a:r>
            <a:r>
              <a:rPr lang="ru-RU" sz="2400" b="1" dirty="0">
                <a:solidFill>
                  <a:srgbClr val="FF0000"/>
                </a:solidFill>
                <a:cs typeface="Arial" charset="0"/>
              </a:rPr>
              <a:t>3</a:t>
            </a:r>
          </a:p>
        </p:txBody>
      </p:sp>
      <p:sp>
        <p:nvSpPr>
          <p:cNvPr id="209955" name="Rectangle 35"/>
          <p:cNvSpPr>
            <a:spLocks noChangeArrowheads="1"/>
          </p:cNvSpPr>
          <p:nvPr/>
        </p:nvSpPr>
        <p:spPr bwMode="auto">
          <a:xfrm>
            <a:off x="2195736" y="2420888"/>
            <a:ext cx="8636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lIns="91347" tIns="45674" rIns="91347" bIns="45674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Zn</a:t>
            </a:r>
          </a:p>
          <a:p>
            <a:r>
              <a:rPr lang="en-US" sz="2400" b="1" dirty="0" smtClean="0">
                <a:solidFill>
                  <a:srgbClr val="FF0000"/>
                </a:solidFill>
              </a:rPr>
              <a:t>Ag</a:t>
            </a:r>
            <a:endParaRPr lang="en-US" sz="2400" b="1" dirty="0">
              <a:solidFill>
                <a:srgbClr val="FF0000"/>
              </a:solidFill>
            </a:endParaRPr>
          </a:p>
          <a:p>
            <a:r>
              <a:rPr lang="en-US" sz="2400" b="1" dirty="0" err="1"/>
              <a:t>Cd</a:t>
            </a:r>
            <a:endParaRPr lang="en-US" sz="2400" b="1" dirty="0"/>
          </a:p>
          <a:p>
            <a:r>
              <a:rPr lang="en-US" sz="2400" b="1" dirty="0" err="1"/>
              <a:t>Tl</a:t>
            </a:r>
            <a:endParaRPr lang="en-US" sz="2400" b="1" dirty="0"/>
          </a:p>
          <a:p>
            <a:r>
              <a:rPr lang="ru-RU" sz="2400" b="1" dirty="0" err="1"/>
              <a:t>As</a:t>
            </a:r>
            <a:endParaRPr lang="ru-RU" sz="2400" b="1" dirty="0"/>
          </a:p>
          <a:p>
            <a:r>
              <a:rPr lang="ru-RU" sz="2400" b="1" dirty="0" err="1">
                <a:solidFill>
                  <a:srgbClr val="FF0000"/>
                </a:solidFill>
              </a:rPr>
              <a:t>Sb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209957" name="Rectangle 37"/>
          <p:cNvSpPr>
            <a:spLocks noChangeArrowheads="1"/>
          </p:cNvSpPr>
          <p:nvPr/>
        </p:nvSpPr>
        <p:spPr bwMode="auto">
          <a:xfrm>
            <a:off x="4500563" y="3860800"/>
            <a:ext cx="865187" cy="74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lIns="91347" tIns="45674" rIns="91347" bIns="45674">
            <a:spAutoFit/>
          </a:bodyPr>
          <a:lstStyle/>
          <a:p>
            <a:pPr eaLnBrk="0" hangingPunct="0">
              <a:lnSpc>
                <a:spcPct val="60000"/>
              </a:lnSpc>
              <a:spcBef>
                <a:spcPct val="50000"/>
              </a:spcBef>
            </a:pPr>
            <a:r>
              <a:rPr lang="ru-RU" sz="2400" b="1" dirty="0" err="1">
                <a:solidFill>
                  <a:srgbClr val="FF0000"/>
                </a:solidFill>
              </a:rPr>
              <a:t>Co</a:t>
            </a:r>
            <a:endParaRPr lang="en-US" sz="2400" b="1" dirty="0">
              <a:solidFill>
                <a:srgbClr val="FF0000"/>
              </a:solidFill>
            </a:endParaRPr>
          </a:p>
          <a:p>
            <a:pPr eaLnBrk="0" hangingPunct="0">
              <a:lnSpc>
                <a:spcPct val="60000"/>
              </a:lnSpc>
              <a:spcBef>
                <a:spcPct val="50000"/>
              </a:spcBef>
            </a:pPr>
            <a:r>
              <a:rPr lang="en-US" sz="2400" b="1" dirty="0">
                <a:solidFill>
                  <a:srgbClr val="FF0000"/>
                </a:solidFill>
              </a:rPr>
              <a:t>Se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209958" name="Rectangle 38"/>
          <p:cNvSpPr>
            <a:spLocks noChangeArrowheads="1"/>
          </p:cNvSpPr>
          <p:nvPr/>
        </p:nvSpPr>
        <p:spPr bwMode="auto">
          <a:xfrm>
            <a:off x="3563888" y="2420938"/>
            <a:ext cx="8636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lIns="91347" tIns="45674" rIns="91347" bIns="45674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Au</a:t>
            </a:r>
          </a:p>
          <a:p>
            <a:r>
              <a:rPr lang="en-US" sz="2400" b="1" dirty="0">
                <a:solidFill>
                  <a:srgbClr val="FF0000"/>
                </a:solidFill>
              </a:rPr>
              <a:t>Ag</a:t>
            </a:r>
          </a:p>
          <a:p>
            <a:r>
              <a:rPr lang="en-US" sz="2400" b="1" dirty="0"/>
              <a:t>Ni</a:t>
            </a:r>
          </a:p>
          <a:p>
            <a:r>
              <a:rPr lang="en-US" sz="2400" b="1" dirty="0">
                <a:solidFill>
                  <a:srgbClr val="FF0000"/>
                </a:solidFill>
              </a:rPr>
              <a:t>Co</a:t>
            </a:r>
          </a:p>
          <a:p>
            <a:r>
              <a:rPr lang="ru-RU" sz="2400" b="1" dirty="0" err="1"/>
              <a:t>As</a:t>
            </a:r>
            <a:endParaRPr lang="ru-RU" sz="2400" b="1" dirty="0"/>
          </a:p>
          <a:p>
            <a:r>
              <a:rPr lang="ru-RU" sz="2400" b="1" dirty="0" err="1">
                <a:solidFill>
                  <a:srgbClr val="FF0000"/>
                </a:solidFill>
              </a:rPr>
              <a:t>Sb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209959" name="Text Box 39"/>
          <p:cNvSpPr txBox="1">
            <a:spLocks noChangeArrowheads="1"/>
          </p:cNvSpPr>
          <p:nvPr/>
        </p:nvSpPr>
        <p:spPr bwMode="auto">
          <a:xfrm>
            <a:off x="5010908" y="1552013"/>
            <a:ext cx="865188" cy="3053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347" tIns="45674" rIns="91347" bIns="45674">
            <a:spAutoFit/>
          </a:bodyPr>
          <a:lstStyle/>
          <a:p>
            <a:pPr eaLnBrk="0" hangingPunct="0"/>
            <a:r>
              <a:rPr lang="en-US" sz="2400" b="1" dirty="0" smtClean="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In</a:t>
            </a:r>
          </a:p>
          <a:p>
            <a:pPr eaLnBrk="0" hangingPunct="0"/>
            <a:r>
              <a:rPr lang="en-US" sz="2400" b="1" dirty="0" smtClean="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Te</a:t>
            </a:r>
            <a:endParaRPr lang="en-US" sz="2400" b="1" dirty="0">
              <a:solidFill>
                <a:srgbClr val="FF0000"/>
              </a:solidFill>
              <a:latin typeface="Times New Roman" pitchFamily="18" charset="0"/>
              <a:cs typeface="Arial" charset="0"/>
            </a:endParaRPr>
          </a:p>
          <a:p>
            <a:pPr eaLnBrk="0" hangingPunct="0"/>
            <a:r>
              <a:rPr lang="en-US" sz="2400" b="1" dirty="0" err="1">
                <a:latin typeface="Times New Roman" pitchFamily="18" charset="0"/>
                <a:cs typeface="Arial" charset="0"/>
              </a:rPr>
              <a:t>Pb</a:t>
            </a:r>
            <a:endParaRPr lang="en-US" sz="2400" b="1" dirty="0">
              <a:latin typeface="Times New Roman" pitchFamily="18" charset="0"/>
              <a:cs typeface="Arial" charset="0"/>
            </a:endParaRPr>
          </a:p>
          <a:p>
            <a:pPr eaLnBrk="0" hangingPunct="0"/>
            <a:r>
              <a:rPr lang="en-US" sz="2400" b="1" dirty="0">
                <a:latin typeface="Times New Roman" pitchFamily="18" charset="0"/>
                <a:cs typeface="Arial" charset="0"/>
              </a:rPr>
              <a:t>Hg</a:t>
            </a:r>
          </a:p>
          <a:p>
            <a:pPr eaLnBrk="0" hangingPunct="0"/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Co</a:t>
            </a:r>
            <a:endParaRPr lang="ru-RU" sz="2400" b="1" dirty="0">
              <a:solidFill>
                <a:srgbClr val="FF0000"/>
              </a:solidFill>
              <a:latin typeface="Times New Roman" pitchFamily="18" charset="0"/>
              <a:cs typeface="Arial" charset="0"/>
            </a:endParaRPr>
          </a:p>
          <a:p>
            <a:pPr eaLnBrk="0" hangingPunct="0"/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Ag</a:t>
            </a:r>
          </a:p>
          <a:p>
            <a:pPr eaLnBrk="0" hangingPunct="0"/>
            <a:r>
              <a:rPr lang="en-US" sz="2400" b="1" dirty="0" smtClean="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Au</a:t>
            </a:r>
          </a:p>
          <a:p>
            <a:pPr eaLnBrk="0" hangingPunct="0"/>
            <a:r>
              <a:rPr lang="en-US" sz="2400" b="1" dirty="0" smtClean="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Mo</a:t>
            </a:r>
            <a:endParaRPr lang="ru-RU" sz="1600" dirty="0">
              <a:solidFill>
                <a:srgbClr val="FF0000"/>
              </a:solidFill>
              <a:latin typeface="Times New Roman" pitchFamily="18" charset="0"/>
              <a:cs typeface="Arial" charset="0"/>
            </a:endParaRPr>
          </a:p>
        </p:txBody>
      </p:sp>
      <p:sp>
        <p:nvSpPr>
          <p:cNvPr id="209960" name="Rectangle 40"/>
          <p:cNvSpPr>
            <a:spLocks noChangeArrowheads="1"/>
          </p:cNvSpPr>
          <p:nvPr/>
        </p:nvSpPr>
        <p:spPr bwMode="auto">
          <a:xfrm>
            <a:off x="5796146" y="3717042"/>
            <a:ext cx="57623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wrap="square" lIns="91347" tIns="45674" rIns="91347" bIns="45674">
            <a:spAutoFit/>
          </a:bodyPr>
          <a:lstStyle/>
          <a:p>
            <a:r>
              <a:rPr lang="ru-RU" sz="2800" b="1" dirty="0" err="1">
                <a:solidFill>
                  <a:srgbClr val="FF0000"/>
                </a:solidFill>
              </a:rPr>
              <a:t>Te</a:t>
            </a:r>
            <a:endParaRPr lang="ru-RU" sz="2800" b="1" dirty="0">
              <a:solidFill>
                <a:srgbClr val="FF0000"/>
              </a:solidFill>
            </a:endParaRPr>
          </a:p>
          <a:p>
            <a:r>
              <a:rPr lang="ru-RU" sz="2800" b="1" dirty="0" err="1">
                <a:solidFill>
                  <a:srgbClr val="FF0000"/>
                </a:solidFill>
              </a:rPr>
              <a:t>Bi</a:t>
            </a:r>
            <a:endParaRPr lang="ru-RU" sz="2800" b="1" dirty="0">
              <a:solidFill>
                <a:srgbClr val="FF0000"/>
              </a:solidFill>
            </a:endParaRPr>
          </a:p>
        </p:txBody>
      </p:sp>
      <p:sp>
        <p:nvSpPr>
          <p:cNvPr id="209961" name="Rectangle 41"/>
          <p:cNvSpPr>
            <a:spLocks noChangeArrowheads="1"/>
          </p:cNvSpPr>
          <p:nvPr/>
        </p:nvSpPr>
        <p:spPr bwMode="auto">
          <a:xfrm>
            <a:off x="6228184" y="2852936"/>
            <a:ext cx="863600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lIns="91347" tIns="45674" rIns="91347" bIns="45674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Se</a:t>
            </a:r>
            <a:endParaRPr lang="ru-RU" sz="2800" b="1" dirty="0">
              <a:solidFill>
                <a:srgbClr val="FF0000"/>
              </a:solidFill>
            </a:endParaRPr>
          </a:p>
          <a:p>
            <a:r>
              <a:rPr lang="en-US" sz="2800" b="1" dirty="0" err="1">
                <a:solidFill>
                  <a:srgbClr val="FF0000"/>
                </a:solidFill>
              </a:rPr>
              <a:t>Sn</a:t>
            </a:r>
            <a:endParaRPr lang="en-US" sz="2800" b="1" dirty="0">
              <a:solidFill>
                <a:srgbClr val="FF0000"/>
              </a:solidFill>
            </a:endParaRPr>
          </a:p>
          <a:p>
            <a:r>
              <a:rPr lang="en-US" sz="2800" b="1" dirty="0">
                <a:solidFill>
                  <a:srgbClr val="FF0000"/>
                </a:solidFill>
              </a:rPr>
              <a:t>Te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Co</a:t>
            </a:r>
            <a:endParaRPr lang="ru-RU" sz="2800" b="1" dirty="0">
              <a:solidFill>
                <a:srgbClr val="FF0000"/>
              </a:solidFill>
            </a:endParaRPr>
          </a:p>
        </p:txBody>
      </p:sp>
      <p:sp>
        <p:nvSpPr>
          <p:cNvPr id="209963" name="Text Box 43"/>
          <p:cNvSpPr txBox="1">
            <a:spLocks noChangeArrowheads="1"/>
          </p:cNvSpPr>
          <p:nvPr/>
        </p:nvSpPr>
        <p:spPr bwMode="auto">
          <a:xfrm>
            <a:off x="7164388" y="2349500"/>
            <a:ext cx="865187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347" tIns="45674" rIns="91347" bIns="45674">
            <a:spAutoFit/>
          </a:bodyPr>
          <a:lstStyle/>
          <a:p>
            <a:pPr eaLnBrk="0" hangingPunct="0"/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Te</a:t>
            </a:r>
          </a:p>
          <a:p>
            <a:pPr eaLnBrk="0" hangingPunct="0"/>
            <a:r>
              <a:rPr lang="en-US" sz="2400" b="1" dirty="0" err="1">
                <a:latin typeface="Times New Roman" pitchFamily="18" charset="0"/>
                <a:cs typeface="Arial" charset="0"/>
              </a:rPr>
              <a:t>Pb</a:t>
            </a:r>
            <a:endParaRPr lang="en-US" sz="2400" b="1" dirty="0">
              <a:latin typeface="Times New Roman" pitchFamily="18" charset="0"/>
              <a:cs typeface="Arial" charset="0"/>
            </a:endParaRPr>
          </a:p>
          <a:p>
            <a:pPr eaLnBrk="0" hangingPunct="0"/>
            <a:r>
              <a:rPr lang="en-US" sz="2400" b="1" dirty="0">
                <a:latin typeface="Times New Roman" pitchFamily="18" charset="0"/>
                <a:cs typeface="Arial" charset="0"/>
              </a:rPr>
              <a:t>Hg</a:t>
            </a:r>
          </a:p>
          <a:p>
            <a:pPr eaLnBrk="0" hangingPunct="0"/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Co</a:t>
            </a:r>
            <a:endParaRPr lang="ru-RU" sz="2400" b="1" dirty="0">
              <a:solidFill>
                <a:srgbClr val="FF0000"/>
              </a:solidFill>
              <a:latin typeface="Times New Roman" pitchFamily="18" charset="0"/>
              <a:cs typeface="Arial" charset="0"/>
            </a:endParaRPr>
          </a:p>
          <a:p>
            <a:pPr eaLnBrk="0" hangingPunct="0"/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Ag</a:t>
            </a:r>
          </a:p>
          <a:p>
            <a:pPr eaLnBrk="0" hangingPunct="0"/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Au</a:t>
            </a:r>
            <a:endParaRPr lang="ru-RU" sz="1600" dirty="0">
              <a:solidFill>
                <a:srgbClr val="FF0000"/>
              </a:solidFill>
              <a:latin typeface="Times New Roman" pitchFamily="18" charset="0"/>
              <a:cs typeface="Arial" charset="0"/>
            </a:endParaRPr>
          </a:p>
        </p:txBody>
      </p:sp>
      <p:sp>
        <p:nvSpPr>
          <p:cNvPr id="209964" name="Rectangle 44"/>
          <p:cNvSpPr>
            <a:spLocks noChangeArrowheads="1"/>
          </p:cNvSpPr>
          <p:nvPr/>
        </p:nvSpPr>
        <p:spPr bwMode="auto">
          <a:xfrm>
            <a:off x="7790643" y="3068044"/>
            <a:ext cx="647700" cy="1572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lIns="91347" tIns="45674" rIns="91347" bIns="45674">
            <a:spAutoFit/>
          </a:bodyPr>
          <a:lstStyle/>
          <a:p>
            <a:r>
              <a:rPr lang="ru-RU" sz="2400" b="1" dirty="0" err="1"/>
              <a:t>Pb</a:t>
            </a:r>
            <a:endParaRPr lang="en-US" sz="2400" b="1" dirty="0"/>
          </a:p>
          <a:p>
            <a:r>
              <a:rPr lang="en-US" sz="2400" b="1" dirty="0"/>
              <a:t>As</a:t>
            </a:r>
          </a:p>
          <a:p>
            <a:r>
              <a:rPr lang="ru-RU" sz="2400" b="1" dirty="0" err="1" smtClean="0">
                <a:solidFill>
                  <a:srgbClr val="FF0000"/>
                </a:solidFill>
              </a:rPr>
              <a:t>Ag</a:t>
            </a:r>
            <a:endParaRPr lang="ru-RU" sz="2400" b="1" dirty="0" smtClean="0">
              <a:solidFill>
                <a:srgbClr val="FF0000"/>
              </a:solidFill>
            </a:endParaRPr>
          </a:p>
          <a:p>
            <a:r>
              <a:rPr lang="ru-RU" sz="2400" b="1" dirty="0" err="1" smtClean="0">
                <a:solidFill>
                  <a:srgbClr val="FF0000"/>
                </a:solidFill>
              </a:rPr>
              <a:t>Co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209965" name="Rectangle 45"/>
          <p:cNvSpPr>
            <a:spLocks noChangeArrowheads="1"/>
          </p:cNvSpPr>
          <p:nvPr/>
        </p:nvSpPr>
        <p:spPr bwMode="auto">
          <a:xfrm>
            <a:off x="8406839" y="3573026"/>
            <a:ext cx="701675" cy="1138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lIns="91347" tIns="45674" rIns="91347" bIns="45674">
            <a:spAutoFit/>
          </a:bodyPr>
          <a:lstStyle/>
          <a:p>
            <a:r>
              <a:rPr lang="ru-RU" sz="2400" b="1" dirty="0" err="1"/>
              <a:t>Mn</a:t>
            </a:r>
            <a:endParaRPr lang="ru-RU" sz="2400" b="1" dirty="0"/>
          </a:p>
          <a:p>
            <a:r>
              <a:rPr lang="ru-RU" sz="2400" b="1" dirty="0" err="1">
                <a:solidFill>
                  <a:srgbClr val="FF0000"/>
                </a:solidFill>
              </a:rPr>
              <a:t>Tl</a:t>
            </a:r>
            <a:endParaRPr lang="ru-RU" sz="2400" b="1" dirty="0">
              <a:solidFill>
                <a:srgbClr val="FF0000"/>
              </a:solidFill>
            </a:endParaRPr>
          </a:p>
          <a:p>
            <a:r>
              <a:rPr lang="ru-RU" sz="2000" b="1" dirty="0" err="1"/>
              <a:t>As</a:t>
            </a:r>
            <a:endParaRPr lang="ru-RU" sz="2000" b="1" dirty="0"/>
          </a:p>
        </p:txBody>
      </p:sp>
      <p:sp>
        <p:nvSpPr>
          <p:cNvPr id="209966" name="Rectangle 46"/>
          <p:cNvSpPr>
            <a:spLocks noChangeArrowheads="1"/>
          </p:cNvSpPr>
          <p:nvPr/>
        </p:nvSpPr>
        <p:spPr bwMode="auto">
          <a:xfrm>
            <a:off x="8375853" y="1118864"/>
            <a:ext cx="649287" cy="2313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lIns="91347" tIns="45674" rIns="91347" bIns="45674">
            <a:spAutoFit/>
          </a:bodyPr>
          <a:lstStyle/>
          <a:p>
            <a:r>
              <a:rPr lang="en-US" sz="2400" b="1" dirty="0" err="1" smtClean="0">
                <a:solidFill>
                  <a:srgbClr val="FF0000"/>
                </a:solidFill>
              </a:rPr>
              <a:t>Ga</a:t>
            </a:r>
            <a:endParaRPr lang="en-US" sz="2400" b="1" dirty="0" smtClean="0">
              <a:solidFill>
                <a:srgbClr val="FF0000"/>
              </a:solidFill>
            </a:endParaRPr>
          </a:p>
          <a:p>
            <a:r>
              <a:rPr lang="en-US" sz="2400" b="1" dirty="0" smtClean="0">
                <a:solidFill>
                  <a:srgbClr val="FF0000"/>
                </a:solidFill>
              </a:rPr>
              <a:t>In</a:t>
            </a:r>
          </a:p>
          <a:p>
            <a:r>
              <a:rPr lang="ru-RU" sz="2400" b="1" dirty="0" err="1" smtClean="0">
                <a:solidFill>
                  <a:srgbClr val="FF0000"/>
                </a:solidFill>
              </a:rPr>
              <a:t>Sn</a:t>
            </a:r>
            <a:endParaRPr lang="ru-RU" sz="2400" b="1" dirty="0" smtClean="0">
              <a:solidFill>
                <a:srgbClr val="FF0000"/>
              </a:solidFill>
            </a:endParaRPr>
          </a:p>
          <a:p>
            <a:r>
              <a:rPr lang="ru-RU" sz="2400" b="1" dirty="0" err="1" smtClean="0">
                <a:solidFill>
                  <a:srgbClr val="FF0000"/>
                </a:solidFill>
              </a:rPr>
              <a:t>Sb</a:t>
            </a:r>
            <a:endParaRPr lang="en-US" sz="2400" b="1" dirty="0" smtClean="0">
              <a:solidFill>
                <a:srgbClr val="FF0000"/>
              </a:solidFill>
            </a:endParaRPr>
          </a:p>
          <a:p>
            <a:r>
              <a:rPr lang="en-US" sz="2400" b="1" dirty="0" smtClean="0"/>
              <a:t>Zn</a:t>
            </a:r>
          </a:p>
          <a:p>
            <a:r>
              <a:rPr lang="en-US" sz="2400" b="1" dirty="0" smtClean="0"/>
              <a:t>Hg</a:t>
            </a:r>
            <a:endParaRPr lang="ru-RU" sz="2400" b="1" dirty="0"/>
          </a:p>
        </p:txBody>
      </p:sp>
      <p:pic>
        <p:nvPicPr>
          <p:cNvPr id="35" name="Рисунок 34" descr="PA190009a.tif"/>
          <p:cNvPicPr/>
          <p:nvPr/>
        </p:nvPicPr>
        <p:blipFill>
          <a:blip r:embed="rId9" cstate="print"/>
          <a:srcRect t="16500" b="12525"/>
          <a:stretch>
            <a:fillRect/>
          </a:stretch>
        </p:blipFill>
        <p:spPr>
          <a:xfrm rot="16200000">
            <a:off x="-400600" y="5161247"/>
            <a:ext cx="2060848" cy="1188641"/>
          </a:xfrm>
          <a:prstGeom prst="rect">
            <a:avLst/>
          </a:prstGeom>
        </p:spPr>
      </p:pic>
      <p:sp>
        <p:nvSpPr>
          <p:cNvPr id="36" name="Rectangle 38"/>
          <p:cNvSpPr>
            <a:spLocks noChangeArrowheads="1"/>
          </p:cNvSpPr>
          <p:nvPr/>
        </p:nvSpPr>
        <p:spPr bwMode="auto">
          <a:xfrm>
            <a:off x="9" y="548680"/>
            <a:ext cx="1440161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wrap="square" lIns="91347" tIns="45674" rIns="91347" bIns="45674">
            <a:spAutoFit/>
          </a:bodyPr>
          <a:lstStyle/>
          <a:p>
            <a:r>
              <a:rPr lang="en-US" sz="2400" b="1" dirty="0" err="1" smtClean="0"/>
              <a:t>Mn</a:t>
            </a:r>
            <a:r>
              <a:rPr lang="en-US" sz="2400" b="1" dirty="0" smtClean="0"/>
              <a:t>, </a:t>
            </a:r>
            <a:r>
              <a:rPr lang="en-US" sz="2400" b="1" dirty="0" smtClean="0">
                <a:solidFill>
                  <a:srgbClr val="00B0F0"/>
                </a:solidFill>
              </a:rPr>
              <a:t>P, Ca</a:t>
            </a:r>
          </a:p>
          <a:p>
            <a:r>
              <a:rPr lang="en-US" sz="2400" b="1" dirty="0" smtClean="0">
                <a:solidFill>
                  <a:srgbClr val="00B0F0"/>
                </a:solidFill>
              </a:rPr>
              <a:t>Na, K, Mg</a:t>
            </a:r>
          </a:p>
          <a:p>
            <a:r>
              <a:rPr lang="en-US" sz="2400" b="1" dirty="0" err="1" smtClean="0"/>
              <a:t>Ba</a:t>
            </a:r>
            <a:r>
              <a:rPr lang="en-US" sz="2400" b="1" dirty="0" smtClean="0"/>
              <a:t>, </a:t>
            </a:r>
            <a:r>
              <a:rPr lang="en-US" sz="2400" b="1" dirty="0" err="1" smtClean="0">
                <a:solidFill>
                  <a:srgbClr val="00B0F0"/>
                </a:solidFill>
              </a:rPr>
              <a:t>Sr</a:t>
            </a:r>
            <a:endParaRPr lang="en-US" sz="2400" b="1" dirty="0" smtClean="0">
              <a:solidFill>
                <a:srgbClr val="00B0F0"/>
              </a:solidFill>
            </a:endParaRPr>
          </a:p>
          <a:p>
            <a:r>
              <a:rPr lang="en-US" sz="2400" b="1" dirty="0" smtClean="0">
                <a:solidFill>
                  <a:srgbClr val="00B0F0"/>
                </a:solidFill>
              </a:rPr>
              <a:t>B, Cs, </a:t>
            </a:r>
            <a:r>
              <a:rPr lang="en-US" sz="2400" b="1" dirty="0" err="1" smtClean="0">
                <a:solidFill>
                  <a:srgbClr val="00B0F0"/>
                </a:solidFill>
              </a:rPr>
              <a:t>Rb</a:t>
            </a:r>
            <a:endParaRPr lang="en-US" sz="2400" b="1" dirty="0" smtClean="0">
              <a:solidFill>
                <a:srgbClr val="00B0F0"/>
              </a:solidFill>
            </a:endParaRPr>
          </a:p>
          <a:p>
            <a:r>
              <a:rPr lang="en-US" sz="2400" b="1" dirty="0" smtClean="0">
                <a:solidFill>
                  <a:srgbClr val="00B0F0"/>
                </a:solidFill>
              </a:rPr>
              <a:t>U, V</a:t>
            </a:r>
            <a:r>
              <a:rPr lang="en-US" sz="2400" b="1" dirty="0" smtClean="0"/>
              <a:t>, </a:t>
            </a:r>
          </a:p>
          <a:p>
            <a:r>
              <a:rPr lang="en-US" sz="2400" b="1" dirty="0" smtClean="0"/>
              <a:t>Au</a:t>
            </a:r>
            <a:endParaRPr lang="en-US" sz="2400" b="1" dirty="0"/>
          </a:p>
          <a:p>
            <a:r>
              <a:rPr lang="ru-RU" sz="2400" b="1" dirty="0" smtClean="0">
                <a:solidFill>
                  <a:srgbClr val="FF0000"/>
                </a:solidFill>
              </a:rPr>
              <a:t>РЗЭ</a:t>
            </a:r>
            <a:endParaRPr lang="en-US" sz="2400" b="1" dirty="0">
              <a:solidFill>
                <a:srgbClr val="FF0000"/>
              </a:solidFill>
            </a:endParaRPr>
          </a:p>
          <a:p>
            <a:r>
              <a:rPr lang="en-US" sz="2400" b="1" dirty="0" smtClean="0">
                <a:solidFill>
                  <a:srgbClr val="FF0000"/>
                </a:solidFill>
              </a:rPr>
              <a:t>Co</a:t>
            </a:r>
            <a:endParaRPr lang="en-US" sz="2400" b="1" dirty="0">
              <a:solidFill>
                <a:srgbClr val="FF0000"/>
              </a:solidFill>
            </a:endParaRPr>
          </a:p>
          <a:p>
            <a:r>
              <a:rPr lang="ru-RU" sz="2400" b="1" dirty="0" err="1"/>
              <a:t>As</a:t>
            </a:r>
            <a:endParaRPr lang="ru-RU" sz="2400" b="1" dirty="0"/>
          </a:p>
          <a:p>
            <a:r>
              <a:rPr lang="en-US" sz="2400" b="1" dirty="0" smtClean="0"/>
              <a:t>Zn</a:t>
            </a:r>
          </a:p>
          <a:p>
            <a:r>
              <a:rPr lang="en-US" sz="2400" b="1" dirty="0" smtClean="0">
                <a:solidFill>
                  <a:srgbClr val="00B0F0"/>
                </a:solidFill>
              </a:rPr>
              <a:t>Mo</a:t>
            </a:r>
            <a:r>
              <a:rPr lang="en-US" sz="2400" b="1" dirty="0" smtClean="0">
                <a:solidFill>
                  <a:srgbClr val="FF0000"/>
                </a:solidFill>
              </a:rPr>
              <a:t>, </a:t>
            </a:r>
            <a:r>
              <a:rPr lang="en-US" sz="2400" b="1" dirty="0" smtClean="0"/>
              <a:t>W</a:t>
            </a:r>
            <a:endParaRPr lang="ru-RU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одзаголовок 2"/>
          <p:cNvSpPr txBox="1">
            <a:spLocks/>
          </p:cNvSpPr>
          <p:nvPr/>
        </p:nvSpPr>
        <p:spPr>
          <a:xfrm>
            <a:off x="485781" y="905870"/>
            <a:ext cx="8458200" cy="484780"/>
          </a:xfrm>
          <a:prstGeom prst="rect">
            <a:avLst/>
          </a:prstGeom>
        </p:spPr>
        <p:txBody>
          <a:bodyPr vert="horz" lIns="88367" tIns="44182" rIns="88367" bIns="44182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ru-RU" b="1" dirty="0">
              <a:solidFill>
                <a:schemeClr val="accent5">
                  <a:lumMod val="50000"/>
                </a:schemeClr>
              </a:solidFill>
              <a:latin typeface="Minion Pro" panose="02040503050306020203" pitchFamily="18" charset="0"/>
            </a:endParaRPr>
          </a:p>
        </p:txBody>
      </p:sp>
      <p:sp>
        <p:nvSpPr>
          <p:cNvPr id="61" name="Text Box 26"/>
          <p:cNvSpPr txBox="1">
            <a:spLocks noChangeArrowheads="1"/>
          </p:cNvSpPr>
          <p:nvPr/>
        </p:nvSpPr>
        <p:spPr bwMode="auto">
          <a:xfrm>
            <a:off x="2361011" y="5540375"/>
            <a:ext cx="3093553" cy="366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Modified after Moscalev, 2002.</a:t>
            </a:r>
            <a:endParaRPr lang="ru-RU">
              <a:solidFill>
                <a:schemeClr val="bg1"/>
              </a:solidFill>
            </a:endParaRPr>
          </a:p>
        </p:txBody>
      </p:sp>
      <p:sp>
        <p:nvSpPr>
          <p:cNvPr id="62" name="Прямоугольник 61"/>
          <p:cNvSpPr/>
          <p:nvPr/>
        </p:nvSpPr>
        <p:spPr>
          <a:xfrm>
            <a:off x="2466990" y="-216763"/>
            <a:ext cx="4572001" cy="366226"/>
          </a:xfrm>
          <a:prstGeom prst="rect">
            <a:avLst/>
          </a:prstGeom>
        </p:spPr>
        <p:txBody>
          <a:bodyPr lIns="88367" tIns="44182" rIns="88367" bIns="44182">
            <a:spAutoFit/>
          </a:bodyPr>
          <a:lstStyle/>
          <a:p>
            <a:endParaRPr lang="ru-RU" b="1" dirty="0"/>
          </a:p>
        </p:txBody>
      </p:sp>
      <p:sp>
        <p:nvSpPr>
          <p:cNvPr id="17" name="Прямоугольник 16"/>
          <p:cNvSpPr/>
          <p:nvPr/>
        </p:nvSpPr>
        <p:spPr>
          <a:xfrm>
            <a:off x="2286015" y="3105835"/>
            <a:ext cx="4572001" cy="366226"/>
          </a:xfrm>
          <a:prstGeom prst="rect">
            <a:avLst/>
          </a:prstGeom>
        </p:spPr>
        <p:txBody>
          <a:bodyPr lIns="88367" tIns="44182" rIns="88367" bIns="44182">
            <a:spAutoFit/>
          </a:bodyPr>
          <a:lstStyle/>
          <a:p>
            <a:endParaRPr lang="ru-RU" dirty="0"/>
          </a:p>
        </p:txBody>
      </p:sp>
      <p:sp>
        <p:nvSpPr>
          <p:cNvPr id="18" name="Прямоугольник 17"/>
          <p:cNvSpPr/>
          <p:nvPr/>
        </p:nvSpPr>
        <p:spPr>
          <a:xfrm>
            <a:off x="2857516" y="270986"/>
            <a:ext cx="4572001" cy="366226"/>
          </a:xfrm>
          <a:prstGeom prst="rect">
            <a:avLst/>
          </a:prstGeom>
        </p:spPr>
        <p:txBody>
          <a:bodyPr lIns="88367" tIns="44182" rIns="88367" bIns="44182">
            <a:spAutoFit/>
          </a:bodyPr>
          <a:lstStyle/>
          <a:p>
            <a:endParaRPr lang="ru-RU" dirty="0" smtClean="0"/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498874" y="2513030"/>
            <a:ext cx="6020990" cy="3297237"/>
            <a:chOff x="311" y="1979"/>
            <a:chExt cx="5057" cy="2268"/>
          </a:xfrm>
        </p:grpSpPr>
        <p:sp>
          <p:nvSpPr>
            <p:cNvPr id="20" name="Rectangle 6"/>
            <p:cNvSpPr>
              <a:spLocks noChangeArrowheads="1"/>
            </p:cNvSpPr>
            <p:nvPr/>
          </p:nvSpPr>
          <p:spPr bwMode="auto">
            <a:xfrm>
              <a:off x="311" y="1979"/>
              <a:ext cx="5057" cy="226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ru-RU"/>
            </a:p>
          </p:txBody>
        </p:sp>
        <p:pic>
          <p:nvPicPr>
            <p:cNvPr id="21" name="Picture 5" descr="РисChimSeT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31" y="2024"/>
              <a:ext cx="4895" cy="20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6543678" y="396944"/>
            <a:ext cx="2600325" cy="4099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8367" tIns="44182" rIns="88367" bIns="44182">
            <a:spAutoFit/>
          </a:bodyPr>
          <a:lstStyle/>
          <a:p>
            <a:r>
              <a:rPr lang="ru-RU" sz="2000" b="1" dirty="0" smtClean="0"/>
              <a:t>Изменения содержаний  </a:t>
            </a:r>
            <a:r>
              <a:rPr lang="ru-RU" sz="2000" b="1" dirty="0" err="1" smtClean="0"/>
              <a:t>Se</a:t>
            </a:r>
            <a:r>
              <a:rPr lang="ru-RU" sz="2000" b="1" dirty="0" smtClean="0"/>
              <a:t> и </a:t>
            </a:r>
            <a:r>
              <a:rPr lang="ru-RU" sz="2000" b="1" dirty="0" err="1" smtClean="0"/>
              <a:t>Te</a:t>
            </a:r>
            <a:r>
              <a:rPr lang="ru-RU" sz="2000" b="1" dirty="0" smtClean="0"/>
              <a:t> в пределах </a:t>
            </a:r>
            <a:r>
              <a:rPr lang="ru-RU" sz="2000" b="1" dirty="0" err="1" smtClean="0"/>
              <a:t>палеокурильщиков</a:t>
            </a:r>
            <a:r>
              <a:rPr lang="ru-RU" sz="2000" b="1" dirty="0" smtClean="0"/>
              <a:t> с увеличением содержания сфалерита и уменьшением содержания халькопирита</a:t>
            </a:r>
          </a:p>
          <a:p>
            <a:r>
              <a:rPr lang="ru-RU" sz="2000" b="1" dirty="0" smtClean="0"/>
              <a:t>(</a:t>
            </a:r>
            <a:r>
              <a:rPr lang="ru-RU" sz="2000" dirty="0" err="1" smtClean="0"/>
              <a:t>Цулуйко</a:t>
            </a:r>
            <a:r>
              <a:rPr lang="ru-RU" sz="2000" dirty="0" smtClean="0"/>
              <a:t>, Масленников, Масленникова)</a:t>
            </a:r>
            <a:endParaRPr lang="ru-RU" sz="2000" dirty="0"/>
          </a:p>
        </p:txBody>
      </p:sp>
      <p:pic>
        <p:nvPicPr>
          <p:cNvPr id="23" name="Picture 11" descr="юб-11-63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5698" y="487379"/>
            <a:ext cx="1892964" cy="170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12" descr="юб-12-72-2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23774" y="471488"/>
            <a:ext cx="1891067" cy="1725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13" descr="юб-12-19b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9245" y="487364"/>
            <a:ext cx="2100837" cy="170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Rectangle 14"/>
          <p:cNvSpPr>
            <a:spLocks noChangeArrowheads="1"/>
          </p:cNvSpPr>
          <p:nvPr/>
        </p:nvSpPr>
        <p:spPr bwMode="auto">
          <a:xfrm>
            <a:off x="2084869" y="2057358"/>
            <a:ext cx="270272" cy="73025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88367" tIns="44182" rIns="88367" bIns="44182" anchor="ctr"/>
          <a:lstStyle/>
          <a:p>
            <a:endParaRPr lang="ru-RU"/>
          </a:p>
        </p:txBody>
      </p:sp>
      <p:sp>
        <p:nvSpPr>
          <p:cNvPr id="27" name="Text Box 15"/>
          <p:cNvSpPr txBox="1">
            <a:spLocks noChangeArrowheads="1"/>
          </p:cNvSpPr>
          <p:nvPr/>
        </p:nvSpPr>
        <p:spPr bwMode="auto">
          <a:xfrm>
            <a:off x="1938564" y="1696396"/>
            <a:ext cx="515198" cy="289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 sz="1300" b="1" dirty="0">
                <a:solidFill>
                  <a:schemeClr val="bg1"/>
                </a:solidFill>
              </a:rPr>
              <a:t>2 cm</a:t>
            </a:r>
            <a:endParaRPr lang="ru-RU" sz="1300" b="1" dirty="0">
              <a:solidFill>
                <a:schemeClr val="bg1"/>
              </a:solidFill>
            </a:endParaRPr>
          </a:p>
        </p:txBody>
      </p:sp>
      <p:sp>
        <p:nvSpPr>
          <p:cNvPr id="28" name="Text Box 18"/>
          <p:cNvSpPr txBox="1">
            <a:spLocks noChangeArrowheads="1"/>
          </p:cNvSpPr>
          <p:nvPr/>
        </p:nvSpPr>
        <p:spPr bwMode="auto">
          <a:xfrm>
            <a:off x="5412581" y="3027362"/>
            <a:ext cx="513488" cy="366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>
                <a:solidFill>
                  <a:srgbClr val="006600"/>
                </a:solidFill>
              </a:rPr>
              <a:t>ZnS</a:t>
            </a:r>
            <a:endParaRPr lang="ru-RU">
              <a:solidFill>
                <a:srgbClr val="006600"/>
              </a:solidFill>
            </a:endParaRPr>
          </a:p>
        </p:txBody>
      </p:sp>
      <p:sp>
        <p:nvSpPr>
          <p:cNvPr id="29" name="Line 19"/>
          <p:cNvSpPr>
            <a:spLocks noChangeShapeType="1"/>
          </p:cNvSpPr>
          <p:nvPr/>
        </p:nvSpPr>
        <p:spPr bwMode="auto">
          <a:xfrm>
            <a:off x="5643563" y="3368675"/>
            <a:ext cx="107156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88367" tIns="44182" rIns="88367" bIns="44182"/>
          <a:lstStyle/>
          <a:p>
            <a:endParaRPr lang="ru-RU"/>
          </a:p>
        </p:txBody>
      </p:sp>
      <p:sp>
        <p:nvSpPr>
          <p:cNvPr id="30" name="Text Box 20"/>
          <p:cNvSpPr txBox="1">
            <a:spLocks noChangeArrowheads="1"/>
          </p:cNvSpPr>
          <p:nvPr/>
        </p:nvSpPr>
        <p:spPr bwMode="auto">
          <a:xfrm>
            <a:off x="5424496" y="4756151"/>
            <a:ext cx="619093" cy="366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/>
              <a:t>FeS2</a:t>
            </a:r>
            <a:endParaRPr lang="ru-RU"/>
          </a:p>
        </p:txBody>
      </p:sp>
      <p:sp>
        <p:nvSpPr>
          <p:cNvPr id="31" name="Line 21"/>
          <p:cNvSpPr>
            <a:spLocks noChangeShapeType="1"/>
          </p:cNvSpPr>
          <p:nvPr/>
        </p:nvSpPr>
        <p:spPr bwMode="auto">
          <a:xfrm flipH="1">
            <a:off x="5141119" y="5086368"/>
            <a:ext cx="323850" cy="730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88367" tIns="44182" rIns="88367" bIns="44182"/>
          <a:lstStyle/>
          <a:p>
            <a:endParaRPr lang="ru-RU"/>
          </a:p>
        </p:txBody>
      </p:sp>
      <p:sp>
        <p:nvSpPr>
          <p:cNvPr id="32" name="Text Box 22"/>
          <p:cNvSpPr txBox="1">
            <a:spLocks noChangeArrowheads="1"/>
          </p:cNvSpPr>
          <p:nvPr/>
        </p:nvSpPr>
        <p:spPr bwMode="auto">
          <a:xfrm>
            <a:off x="782241" y="2863851"/>
            <a:ext cx="864353" cy="366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>
                <a:solidFill>
                  <a:srgbClr val="FF9900"/>
                </a:solidFill>
              </a:rPr>
              <a:t>CuFeS2</a:t>
            </a:r>
            <a:endParaRPr lang="ru-RU">
              <a:solidFill>
                <a:srgbClr val="FF9900"/>
              </a:solidFill>
            </a:endParaRPr>
          </a:p>
        </p:txBody>
      </p:sp>
      <p:sp>
        <p:nvSpPr>
          <p:cNvPr id="33" name="Line 24"/>
          <p:cNvSpPr>
            <a:spLocks noChangeShapeType="1"/>
          </p:cNvSpPr>
          <p:nvPr/>
        </p:nvSpPr>
        <p:spPr bwMode="auto">
          <a:xfrm>
            <a:off x="1484712" y="3224214"/>
            <a:ext cx="27027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88367" tIns="44182" rIns="88367" bIns="44182"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331229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56" name="Picture 4" descr="ZonUrKamch2"/>
          <p:cNvPicPr>
            <a:picLocks noChangeAspect="1" noChangeArrowheads="1"/>
          </p:cNvPicPr>
          <p:nvPr/>
        </p:nvPicPr>
        <p:blipFill>
          <a:blip r:embed="rId2" cstate="print"/>
          <a:srcRect r="3353" b="15331"/>
          <a:stretch>
            <a:fillRect/>
          </a:stretch>
        </p:blipFill>
        <p:spPr bwMode="auto">
          <a:xfrm>
            <a:off x="164278" y="3016026"/>
            <a:ext cx="7720090" cy="36533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 Box 7"/>
          <p:cNvSpPr txBox="1">
            <a:spLocks noChangeArrowheads="1"/>
          </p:cNvSpPr>
          <p:nvPr/>
        </p:nvSpPr>
        <p:spPr bwMode="auto">
          <a:xfrm>
            <a:off x="7956389" y="6087230"/>
            <a:ext cx="720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318" tIns="45662" rIns="91318" bIns="45662">
            <a:spAutoFit/>
          </a:bodyPr>
          <a:lstStyle/>
          <a:p>
            <a:pPr>
              <a:spcBef>
                <a:spcPct val="50000"/>
              </a:spcBef>
            </a:pPr>
            <a:r>
              <a:rPr lang="ru-RU" b="1" dirty="0"/>
              <a:t>Т</a:t>
            </a:r>
            <a:r>
              <a:rPr lang="en-US" b="1" dirty="0"/>
              <a:t>º</a:t>
            </a:r>
            <a:r>
              <a:rPr lang="ru-RU" b="1" dirty="0"/>
              <a:t>С</a:t>
            </a:r>
          </a:p>
        </p:txBody>
      </p:sp>
      <p:sp>
        <p:nvSpPr>
          <p:cNvPr id="21509" name="Text Box 9"/>
          <p:cNvSpPr txBox="1">
            <a:spLocks noChangeArrowheads="1"/>
          </p:cNvSpPr>
          <p:nvPr/>
        </p:nvSpPr>
        <p:spPr bwMode="auto">
          <a:xfrm>
            <a:off x="179512" y="116632"/>
            <a:ext cx="5940152" cy="1766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318" tIns="45662" rIns="91318" bIns="45662"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ru-RU" sz="2400" b="1" dirty="0"/>
              <a:t>Физико-химическая схема минералогической зональности трубы </a:t>
            </a:r>
            <a:r>
              <a:rPr lang="ru-RU" sz="2400" b="1" dirty="0" smtClean="0"/>
              <a:t>серого </a:t>
            </a:r>
            <a:r>
              <a:rPr lang="ru-RU" sz="2400" b="1" dirty="0"/>
              <a:t>курильщика </a:t>
            </a:r>
            <a:endParaRPr lang="ru-RU" sz="2400" b="1" dirty="0" smtClean="0"/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ru-RU" sz="2400" dirty="0" smtClean="0"/>
              <a:t>(</a:t>
            </a:r>
            <a:r>
              <a:rPr lang="ru-RU" sz="2400" dirty="0"/>
              <a:t>программа </a:t>
            </a:r>
            <a:r>
              <a:rPr lang="en-US" sz="2400" dirty="0"/>
              <a:t>“Selector”</a:t>
            </a:r>
            <a:r>
              <a:rPr lang="ru-RU" sz="2400" dirty="0"/>
              <a:t>)</a:t>
            </a:r>
            <a:r>
              <a:rPr lang="ru-RU" sz="2400" b="1" dirty="0"/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000" i="1" dirty="0"/>
              <a:t>(по Третьяков, Масленников, 2008</a:t>
            </a:r>
            <a:r>
              <a:rPr lang="ru-RU" i="1" dirty="0" smtClean="0"/>
              <a:t>)</a:t>
            </a:r>
            <a:endParaRPr lang="ru-RU" i="1" dirty="0"/>
          </a:p>
        </p:txBody>
      </p:sp>
      <p:sp>
        <p:nvSpPr>
          <p:cNvPr id="54" name="TextBox 53"/>
          <p:cNvSpPr txBox="1"/>
          <p:nvPr/>
        </p:nvSpPr>
        <p:spPr>
          <a:xfrm>
            <a:off x="7524338" y="3284983"/>
            <a:ext cx="1545946" cy="369215"/>
          </a:xfrm>
          <a:prstGeom prst="rect">
            <a:avLst/>
          </a:prstGeom>
          <a:noFill/>
        </p:spPr>
        <p:txBody>
          <a:bodyPr wrap="none" lIns="91318" tIns="45662" rIns="91318" bIns="45662" rtlCol="0">
            <a:spAutoFit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Третьяков Г.А.</a:t>
            </a:r>
            <a:endParaRPr lang="ru-RU" dirty="0">
              <a:solidFill>
                <a:schemeClr val="bg1"/>
              </a:solidFill>
            </a:endParaRPr>
          </a:p>
        </p:txBody>
      </p:sp>
      <p:pic>
        <p:nvPicPr>
          <p:cNvPr id="7" name="Picture 7" descr="Polesent06 006"/>
          <p:cNvPicPr>
            <a:picLocks noChangeAspect="1" noChangeArrowheads="1"/>
          </p:cNvPicPr>
          <p:nvPr/>
        </p:nvPicPr>
        <p:blipFill>
          <a:blip r:embed="rId3" cstate="print"/>
          <a:srcRect l="28632" t="3433" r="52591" b="66469"/>
          <a:stretch>
            <a:fillRect/>
          </a:stretch>
        </p:blipFill>
        <p:spPr bwMode="auto">
          <a:xfrm>
            <a:off x="6372200" y="116632"/>
            <a:ext cx="2663825" cy="284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Прямоугольник 7"/>
          <p:cNvSpPr/>
          <p:nvPr/>
        </p:nvSpPr>
        <p:spPr>
          <a:xfrm>
            <a:off x="251520" y="1772816"/>
            <a:ext cx="60486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dirty="0" smtClean="0"/>
              <a:t>Цифровые модели</a:t>
            </a:r>
            <a:r>
              <a:rPr lang="ru-RU" dirty="0" smtClean="0"/>
              <a:t> — это способ исследования реальных явлений, процессов, систем, основанный на изучении их математических моделей с помощью компьютерной техники. </a:t>
            </a:r>
            <a:br>
              <a:rPr lang="ru-RU" dirty="0" smtClean="0"/>
            </a:br>
            <a:endParaRPr lang="ru-RU" dirty="0"/>
          </a:p>
        </p:txBody>
      </p:sp>
      <p:sp>
        <p:nvSpPr>
          <p:cNvPr id="9" name="TextBox 8"/>
          <p:cNvSpPr txBox="1"/>
          <p:nvPr/>
        </p:nvSpPr>
        <p:spPr>
          <a:xfrm rot="16200000">
            <a:off x="7342585" y="4541746"/>
            <a:ext cx="1668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smtClean="0">
                <a:solidFill>
                  <a:srgbClr val="00B0F0"/>
                </a:solidFill>
              </a:rPr>
              <a:t>Оболочка</a:t>
            </a:r>
            <a:endParaRPr lang="ru-RU" sz="16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KureSe-T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601" y="764704"/>
            <a:ext cx="7331540" cy="558241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71609" y="9"/>
            <a:ext cx="7400701" cy="832183"/>
          </a:xfrm>
          <a:prstGeom prst="rect">
            <a:avLst/>
          </a:prstGeom>
          <a:noFill/>
        </p:spPr>
        <p:txBody>
          <a:bodyPr wrap="none" lIns="91357" tIns="45678" rIns="91357" bIns="45678" rtlCol="0">
            <a:spAutoFit/>
          </a:bodyPr>
          <a:lstStyle/>
          <a:p>
            <a:r>
              <a:rPr lang="ru-RU" sz="2400" dirty="0" smtClean="0"/>
              <a:t>Диаграмма </a:t>
            </a:r>
            <a:r>
              <a:rPr lang="en-US" sz="2400" dirty="0" smtClean="0"/>
              <a:t>Se-Te</a:t>
            </a:r>
            <a:r>
              <a:rPr lang="ru-RU" sz="2400" dirty="0" smtClean="0"/>
              <a:t> для разделения типов курильщиков</a:t>
            </a:r>
            <a:r>
              <a:rPr lang="en-US" sz="2400" dirty="0" smtClean="0"/>
              <a:t> </a:t>
            </a:r>
            <a:endParaRPr lang="ru-RU" sz="2400" dirty="0" smtClean="0"/>
          </a:p>
          <a:p>
            <a:r>
              <a:rPr lang="ru-RU" sz="2400" dirty="0" smtClean="0"/>
              <a:t>                                        (халькопирит)</a:t>
            </a:r>
            <a:endParaRPr lang="ru-RU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475665" y="2276871"/>
            <a:ext cx="1353793" cy="369247"/>
          </a:xfrm>
          <a:prstGeom prst="rect">
            <a:avLst/>
          </a:prstGeom>
          <a:noFill/>
        </p:spPr>
        <p:txBody>
          <a:bodyPr wrap="none" lIns="91357" tIns="45678" rIns="91357" bIns="45678" rtlCol="0">
            <a:spAutoFit/>
          </a:bodyPr>
          <a:lstStyle/>
          <a:p>
            <a:r>
              <a:rPr lang="ru-RU" dirty="0" smtClean="0"/>
              <a:t>Бесцветные</a:t>
            </a:r>
            <a:endParaRPr lang="ru-RU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YKChp.tif"/>
          <p:cNvPicPr/>
          <p:nvPr/>
        </p:nvPicPr>
        <p:blipFill>
          <a:blip r:embed="rId2" cstate="print"/>
          <a:srcRect l="-1695"/>
          <a:stretch>
            <a:fillRect/>
          </a:stretch>
        </p:blipFill>
        <p:spPr>
          <a:xfrm>
            <a:off x="179512" y="836712"/>
            <a:ext cx="8640960" cy="3744416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179512" y="4725144"/>
            <a:ext cx="8892480" cy="2031249"/>
          </a:xfrm>
          <a:prstGeom prst="rect">
            <a:avLst/>
          </a:prstGeom>
        </p:spPr>
        <p:txBody>
          <a:bodyPr wrap="square" lIns="91367" tIns="45682" rIns="91367" bIns="45682">
            <a:spAutoFit/>
          </a:bodyPr>
          <a:lstStyle/>
          <a:p>
            <a:r>
              <a:rPr lang="ru-RU" dirty="0" smtClean="0"/>
              <a:t>1 </a:t>
            </a:r>
            <a:r>
              <a:rPr lang="ru-RU" dirty="0"/>
              <a:t>–черные курильщики ВТП 9°50′ </a:t>
            </a:r>
            <a:r>
              <a:rPr lang="ru-RU" dirty="0" err="1"/>
              <a:t>с.ш</a:t>
            </a:r>
            <a:r>
              <a:rPr lang="ru-RU" dirty="0"/>
              <a:t>., 2 – черные  серые курильщики </a:t>
            </a:r>
            <a:r>
              <a:rPr lang="ru-RU" dirty="0" err="1"/>
              <a:t>Брокен</a:t>
            </a:r>
            <a:r>
              <a:rPr lang="ru-RU" dirty="0"/>
              <a:t> </a:t>
            </a:r>
            <a:r>
              <a:rPr lang="ru-RU" dirty="0" err="1"/>
              <a:t>Спур</a:t>
            </a:r>
            <a:r>
              <a:rPr lang="ru-RU" dirty="0"/>
              <a:t>, </a:t>
            </a:r>
            <a:r>
              <a:rPr lang="ru-RU" dirty="0" err="1"/>
              <a:t>Снейк</a:t>
            </a:r>
            <a:r>
              <a:rPr lang="ru-RU" dirty="0"/>
              <a:t> Пит; 3 – серые курильщики Лаки </a:t>
            </a:r>
            <a:r>
              <a:rPr lang="ru-RU" dirty="0" err="1"/>
              <a:t>Страйк</a:t>
            </a:r>
            <a:r>
              <a:rPr lang="ru-RU" dirty="0"/>
              <a:t>, Гора Осевая, </a:t>
            </a:r>
            <a:r>
              <a:rPr lang="ru-RU" dirty="0" err="1"/>
              <a:t>Менез</a:t>
            </a:r>
            <a:r>
              <a:rPr lang="ru-RU" dirty="0"/>
              <a:t> </a:t>
            </a:r>
            <a:r>
              <a:rPr lang="ru-RU" dirty="0" err="1"/>
              <a:t>Гвен</a:t>
            </a:r>
            <a:r>
              <a:rPr lang="ru-RU" dirty="0"/>
              <a:t>; 4 –  серые и  белые курильщики </a:t>
            </a:r>
            <a:r>
              <a:rPr lang="ru-RU" dirty="0" err="1"/>
              <a:t>Суийо</a:t>
            </a:r>
            <a:r>
              <a:rPr lang="ru-RU" dirty="0"/>
              <a:t>, </a:t>
            </a:r>
            <a:r>
              <a:rPr lang="ru-RU" dirty="0" err="1"/>
              <a:t>Пакманус</a:t>
            </a:r>
            <a:r>
              <a:rPr lang="ru-RU" dirty="0"/>
              <a:t>, </a:t>
            </a:r>
            <a:r>
              <a:rPr lang="ru-RU" dirty="0" err="1"/>
              <a:t>Сюзетта</a:t>
            </a:r>
            <a:r>
              <a:rPr lang="ru-RU" dirty="0"/>
              <a:t>; 5- черные курильщики </a:t>
            </a:r>
            <a:r>
              <a:rPr lang="ru-RU" dirty="0" err="1"/>
              <a:t>Рейнбоу</a:t>
            </a:r>
            <a:r>
              <a:rPr lang="ru-RU" dirty="0"/>
              <a:t>, 6 – </a:t>
            </a:r>
            <a:r>
              <a:rPr lang="ru-RU" dirty="0" err="1"/>
              <a:t>диффузеры</a:t>
            </a:r>
            <a:r>
              <a:rPr lang="ru-RU" dirty="0"/>
              <a:t> </a:t>
            </a:r>
            <a:r>
              <a:rPr lang="ru-RU" dirty="0" err="1"/>
              <a:t>Рейнбоу</a:t>
            </a:r>
            <a:r>
              <a:rPr lang="ru-RU" dirty="0"/>
              <a:t>; 7 – </a:t>
            </a:r>
            <a:r>
              <a:rPr lang="ru-RU" dirty="0" err="1"/>
              <a:t>дифузеры</a:t>
            </a:r>
            <a:r>
              <a:rPr lang="ru-RU" dirty="0"/>
              <a:t> и белые курильщики всех остальных полей; 8,9 – гидротермальные трубы месторождения </a:t>
            </a:r>
            <a:r>
              <a:rPr lang="ru-RU" dirty="0" err="1" smtClean="0"/>
              <a:t>Яман-Касы</a:t>
            </a:r>
            <a:r>
              <a:rPr lang="ru-RU" dirty="0"/>
              <a:t>: 8 – </a:t>
            </a:r>
            <a:r>
              <a:rPr lang="ru-RU" dirty="0" err="1"/>
              <a:t>марказит-сфалерит-пирит-халькопиритовые</a:t>
            </a:r>
            <a:r>
              <a:rPr lang="ru-RU" dirty="0"/>
              <a:t> с кварцем,  9 – </a:t>
            </a:r>
            <a:r>
              <a:rPr lang="ru-RU" dirty="0" err="1"/>
              <a:t>халькопирит-пирит-сфалеритовые</a:t>
            </a:r>
            <a:r>
              <a:rPr lang="ru-RU" dirty="0"/>
              <a:t> с баритом и кварцем.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8" y="0"/>
            <a:ext cx="9144000" cy="707886"/>
          </a:xfrm>
          <a:prstGeom prst="rect">
            <a:avLst/>
          </a:prstGeom>
        </p:spPr>
        <p:txBody>
          <a:bodyPr wrap="square" lIns="91367" tIns="45682" rIns="91367" bIns="45682">
            <a:spAutoFit/>
          </a:bodyPr>
          <a:lstStyle/>
          <a:p>
            <a:r>
              <a:rPr lang="ru-RU" sz="2000" b="1" dirty="0" smtClean="0"/>
              <a:t>Диаграммы </a:t>
            </a:r>
            <a:r>
              <a:rPr lang="en-US" sz="2000" b="1" dirty="0" smtClean="0"/>
              <a:t>Co-Ni </a:t>
            </a:r>
            <a:r>
              <a:rPr lang="ru-RU" sz="2000" b="1" dirty="0" smtClean="0"/>
              <a:t>для </a:t>
            </a:r>
            <a:r>
              <a:rPr lang="ru-RU" sz="2000" b="1" dirty="0" err="1" smtClean="0"/>
              <a:t>колломрфного</a:t>
            </a:r>
            <a:r>
              <a:rPr lang="ru-RU" sz="2000" b="1" dirty="0" smtClean="0"/>
              <a:t> </a:t>
            </a:r>
            <a:r>
              <a:rPr lang="ru-RU" sz="2000" b="1" dirty="0" err="1" smtClean="0"/>
              <a:t>пириа</a:t>
            </a:r>
            <a:r>
              <a:rPr lang="ru-RU" sz="2000" b="1" dirty="0" smtClean="0"/>
              <a:t> и </a:t>
            </a:r>
            <a:r>
              <a:rPr lang="en-US" sz="2000" b="1" dirty="0" smtClean="0"/>
              <a:t>Co</a:t>
            </a:r>
            <a:r>
              <a:rPr lang="ru-RU" sz="2000" b="1" dirty="0" smtClean="0"/>
              <a:t>-</a:t>
            </a:r>
            <a:r>
              <a:rPr lang="en-US" sz="2000" b="1" dirty="0" err="1" smtClean="0"/>
              <a:t>Sn</a:t>
            </a:r>
            <a:r>
              <a:rPr lang="ru-RU" sz="2000" b="1" dirty="0" smtClean="0"/>
              <a:t> для сфалерита гидротермальных труб месторождения </a:t>
            </a:r>
            <a:r>
              <a:rPr lang="ru-RU" sz="2000" b="1" dirty="0" err="1" smtClean="0"/>
              <a:t>Яман-Касы</a:t>
            </a:r>
            <a:r>
              <a:rPr lang="ru-RU" sz="2000" b="1" dirty="0" smtClean="0"/>
              <a:t>, Урал (8,9)</a:t>
            </a:r>
            <a:endParaRPr lang="ru-RU" sz="2000" b="1" dirty="0"/>
          </a:p>
        </p:txBody>
      </p:sp>
      <p:pic>
        <p:nvPicPr>
          <p:cNvPr id="5" name="Рисунок 4" descr="YKPY1c.tif"/>
          <p:cNvPicPr>
            <a:picLocks noChangeAspect="1"/>
          </p:cNvPicPr>
          <p:nvPr/>
        </p:nvPicPr>
        <p:blipFill>
          <a:blip r:embed="rId3" cstate="print"/>
          <a:srcRect t="47179" r="48932" b="4312"/>
          <a:stretch>
            <a:fillRect/>
          </a:stretch>
        </p:blipFill>
        <p:spPr>
          <a:xfrm>
            <a:off x="107504" y="836720"/>
            <a:ext cx="4506952" cy="324036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одзаголовок 2"/>
          <p:cNvSpPr txBox="1">
            <a:spLocks/>
          </p:cNvSpPr>
          <p:nvPr/>
        </p:nvSpPr>
        <p:spPr>
          <a:xfrm>
            <a:off x="485781" y="905870"/>
            <a:ext cx="8458200" cy="484780"/>
          </a:xfrm>
          <a:prstGeom prst="rect">
            <a:avLst/>
          </a:prstGeom>
        </p:spPr>
        <p:txBody>
          <a:bodyPr vert="horz" lIns="88367" tIns="44182" rIns="88367" bIns="44182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ru-RU" b="1" dirty="0">
              <a:solidFill>
                <a:schemeClr val="accent5">
                  <a:lumMod val="50000"/>
                </a:schemeClr>
              </a:solidFill>
              <a:latin typeface="Minion Pro" panose="02040503050306020203" pitchFamily="18" charset="0"/>
            </a:endParaRPr>
          </a:p>
        </p:txBody>
      </p:sp>
      <p:sp>
        <p:nvSpPr>
          <p:cNvPr id="61" name="Text Box 26"/>
          <p:cNvSpPr txBox="1">
            <a:spLocks noChangeArrowheads="1"/>
          </p:cNvSpPr>
          <p:nvPr/>
        </p:nvSpPr>
        <p:spPr bwMode="auto">
          <a:xfrm>
            <a:off x="2418160" y="5597524"/>
            <a:ext cx="3093553" cy="366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Modified after Moscalev, 2002.</a:t>
            </a:r>
            <a:endParaRPr lang="ru-RU">
              <a:solidFill>
                <a:schemeClr val="bg1"/>
              </a:solidFill>
            </a:endParaRPr>
          </a:p>
        </p:txBody>
      </p:sp>
      <p:pic>
        <p:nvPicPr>
          <p:cNvPr id="21" name="Рисунок 20" descr="BiAuAgBa.tif"/>
          <p:cNvPicPr>
            <a:picLocks noChangeAspect="1"/>
          </p:cNvPicPr>
          <p:nvPr/>
        </p:nvPicPr>
        <p:blipFill>
          <a:blip r:embed="rId2" cstate="print"/>
          <a:srcRect r="76775"/>
          <a:stretch>
            <a:fillRect/>
          </a:stretch>
        </p:blipFill>
        <p:spPr>
          <a:xfrm>
            <a:off x="7652659" y="1262759"/>
            <a:ext cx="1328052" cy="4383314"/>
          </a:xfrm>
          <a:prstGeom prst="rect">
            <a:avLst/>
          </a:prstGeom>
        </p:spPr>
      </p:pic>
      <p:sp>
        <p:nvSpPr>
          <p:cNvPr id="22" name="Rectangle 4"/>
          <p:cNvSpPr>
            <a:spLocks noChangeArrowheads="1"/>
          </p:cNvSpPr>
          <p:nvPr/>
        </p:nvSpPr>
        <p:spPr bwMode="auto">
          <a:xfrm>
            <a:off x="242888" y="6308725"/>
            <a:ext cx="323850" cy="215900"/>
          </a:xfrm>
          <a:prstGeom prst="rect">
            <a:avLst/>
          </a:prstGeom>
          <a:solidFill>
            <a:srgbClr val="66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88367" tIns="44182" rIns="88367" bIns="44182" anchor="ctr"/>
          <a:lstStyle/>
          <a:p>
            <a:endParaRPr lang="ru-RU"/>
          </a:p>
        </p:txBody>
      </p:sp>
      <p:sp>
        <p:nvSpPr>
          <p:cNvPr id="23" name="Rectangle 5"/>
          <p:cNvSpPr>
            <a:spLocks noChangeArrowheads="1"/>
          </p:cNvSpPr>
          <p:nvPr/>
        </p:nvSpPr>
        <p:spPr bwMode="auto">
          <a:xfrm>
            <a:off x="1946022" y="6525468"/>
            <a:ext cx="323850" cy="215900"/>
          </a:xfrm>
          <a:prstGeom prst="rect">
            <a:avLst/>
          </a:prstGeom>
          <a:solidFill>
            <a:srgbClr val="00B05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88367" tIns="44182" rIns="88367" bIns="44182" anchor="ctr"/>
          <a:lstStyle/>
          <a:p>
            <a:endParaRPr lang="ru-RU"/>
          </a:p>
        </p:txBody>
      </p:sp>
      <p:sp>
        <p:nvSpPr>
          <p:cNvPr id="24" name="Rectangle 6"/>
          <p:cNvSpPr>
            <a:spLocks noChangeArrowheads="1"/>
          </p:cNvSpPr>
          <p:nvPr/>
        </p:nvSpPr>
        <p:spPr bwMode="auto">
          <a:xfrm>
            <a:off x="1946022" y="6237312"/>
            <a:ext cx="323850" cy="215900"/>
          </a:xfrm>
          <a:prstGeom prst="rect">
            <a:avLst/>
          </a:prstGeom>
          <a:solidFill>
            <a:srgbClr val="3399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88367" tIns="44182" rIns="88367" bIns="44182" anchor="ctr"/>
          <a:lstStyle/>
          <a:p>
            <a:endParaRPr lang="ru-RU"/>
          </a:p>
        </p:txBody>
      </p:sp>
      <p:sp>
        <p:nvSpPr>
          <p:cNvPr id="25" name="Rectangle 8"/>
          <p:cNvSpPr>
            <a:spLocks noChangeArrowheads="1"/>
          </p:cNvSpPr>
          <p:nvPr/>
        </p:nvSpPr>
        <p:spPr bwMode="auto">
          <a:xfrm>
            <a:off x="3474735" y="6021288"/>
            <a:ext cx="323850" cy="215900"/>
          </a:xfrm>
          <a:prstGeom prst="rec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88367" tIns="44182" rIns="88367" bIns="44182" anchor="ctr"/>
          <a:lstStyle/>
          <a:p>
            <a:endParaRPr lang="ru-RU"/>
          </a:p>
        </p:txBody>
      </p:sp>
      <p:sp>
        <p:nvSpPr>
          <p:cNvPr id="26" name="Text Box 10"/>
          <p:cNvSpPr txBox="1">
            <a:spLocks noChangeArrowheads="1"/>
          </p:cNvSpPr>
          <p:nvPr/>
        </p:nvSpPr>
        <p:spPr bwMode="auto">
          <a:xfrm>
            <a:off x="566740" y="6237303"/>
            <a:ext cx="1225522" cy="6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8367" tIns="44182" rIns="88367" bIns="44182">
            <a:spAutoFit/>
          </a:bodyPr>
          <a:lstStyle/>
          <a:p>
            <a:pPr>
              <a:spcBef>
                <a:spcPct val="50000"/>
              </a:spcBef>
            </a:pPr>
            <a:r>
              <a:rPr lang="ru-RU" dirty="0" err="1" smtClean="0"/>
              <a:t>ультрамафитовые</a:t>
            </a:r>
            <a:endParaRPr lang="ru-RU" dirty="0"/>
          </a:p>
        </p:txBody>
      </p:sp>
      <p:sp>
        <p:nvSpPr>
          <p:cNvPr id="27" name="Rectangle 11"/>
          <p:cNvSpPr>
            <a:spLocks noChangeArrowheads="1"/>
          </p:cNvSpPr>
          <p:nvPr/>
        </p:nvSpPr>
        <p:spPr bwMode="auto">
          <a:xfrm>
            <a:off x="6839680" y="6027905"/>
            <a:ext cx="323850" cy="215900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88367" tIns="44182" rIns="88367" bIns="44182" anchor="ctr"/>
          <a:lstStyle/>
          <a:p>
            <a:endParaRPr lang="ru-RU"/>
          </a:p>
        </p:txBody>
      </p:sp>
      <p:sp>
        <p:nvSpPr>
          <p:cNvPr id="28" name="Text Box 12"/>
          <p:cNvSpPr txBox="1">
            <a:spLocks noChangeArrowheads="1"/>
          </p:cNvSpPr>
          <p:nvPr/>
        </p:nvSpPr>
        <p:spPr bwMode="auto">
          <a:xfrm>
            <a:off x="1207054" y="5589254"/>
            <a:ext cx="1755624" cy="366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8367" tIns="44182" rIns="88367" bIns="44182">
            <a:spAutoFit/>
          </a:bodyPr>
          <a:lstStyle/>
          <a:p>
            <a:pPr>
              <a:spcBef>
                <a:spcPct val="50000"/>
              </a:spcBef>
            </a:pPr>
            <a:r>
              <a:rPr lang="ru-RU" dirty="0" smtClean="0"/>
              <a:t>базальтовые</a:t>
            </a:r>
            <a:endParaRPr lang="ru-RU" dirty="0"/>
          </a:p>
        </p:txBody>
      </p:sp>
      <p:sp>
        <p:nvSpPr>
          <p:cNvPr id="29" name="Rectangle 13"/>
          <p:cNvSpPr>
            <a:spLocks noChangeArrowheads="1"/>
          </p:cNvSpPr>
          <p:nvPr/>
        </p:nvSpPr>
        <p:spPr bwMode="auto">
          <a:xfrm>
            <a:off x="1946022" y="5949280"/>
            <a:ext cx="323850" cy="215900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88367" tIns="44182" rIns="88367" bIns="44182" anchor="ctr"/>
          <a:lstStyle/>
          <a:p>
            <a:endParaRPr lang="ru-RU"/>
          </a:p>
        </p:txBody>
      </p:sp>
      <p:sp>
        <p:nvSpPr>
          <p:cNvPr id="30" name="Rectangle 32"/>
          <p:cNvSpPr>
            <a:spLocks noChangeArrowheads="1"/>
          </p:cNvSpPr>
          <p:nvPr/>
        </p:nvSpPr>
        <p:spPr bwMode="auto">
          <a:xfrm>
            <a:off x="5010905" y="6027905"/>
            <a:ext cx="323850" cy="215900"/>
          </a:xfrm>
          <a:prstGeom prst="rect">
            <a:avLst/>
          </a:prstGeom>
          <a:solidFill>
            <a:srgbClr val="FF99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88367" tIns="44182" rIns="88367" bIns="44182" anchor="ctr"/>
          <a:lstStyle/>
          <a:p>
            <a:endParaRPr lang="ru-RU"/>
          </a:p>
        </p:txBody>
      </p:sp>
      <p:sp>
        <p:nvSpPr>
          <p:cNvPr id="31" name="Text Box 33"/>
          <p:cNvSpPr txBox="1">
            <a:spLocks noChangeArrowheads="1"/>
          </p:cNvSpPr>
          <p:nvPr/>
        </p:nvSpPr>
        <p:spPr bwMode="auto">
          <a:xfrm>
            <a:off x="3840491" y="5877273"/>
            <a:ext cx="1426750" cy="6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ru-RU" dirty="0" err="1" smtClean="0"/>
              <a:t>Риолит</a:t>
            </a:r>
            <a:r>
              <a:rPr lang="ru-RU" dirty="0" smtClean="0"/>
              <a:t>-</a:t>
            </a:r>
          </a:p>
          <a:p>
            <a:r>
              <a:rPr lang="ru-RU" dirty="0" smtClean="0"/>
              <a:t>базальтовые</a:t>
            </a:r>
            <a:endParaRPr lang="ru-RU" dirty="0"/>
          </a:p>
        </p:txBody>
      </p:sp>
      <p:sp>
        <p:nvSpPr>
          <p:cNvPr id="32" name="TextBox 31"/>
          <p:cNvSpPr txBox="1"/>
          <p:nvPr/>
        </p:nvSpPr>
        <p:spPr>
          <a:xfrm>
            <a:off x="2324080" y="5877272"/>
            <a:ext cx="633649" cy="366226"/>
          </a:xfrm>
          <a:prstGeom prst="rect">
            <a:avLst/>
          </a:prstGeom>
          <a:noFill/>
        </p:spPr>
        <p:txBody>
          <a:bodyPr wrap="none" lIns="88367" tIns="44182" rIns="88367" bIns="44182" rtlCol="0">
            <a:spAutoFit/>
          </a:bodyPr>
          <a:lstStyle/>
          <a:p>
            <a:r>
              <a:rPr lang="ru-RU" dirty="0" smtClean="0"/>
              <a:t>Дуги</a:t>
            </a:r>
            <a:endParaRPr lang="ru-RU" dirty="0"/>
          </a:p>
        </p:txBody>
      </p:sp>
      <p:sp>
        <p:nvSpPr>
          <p:cNvPr id="33" name="TextBox 32"/>
          <p:cNvSpPr txBox="1"/>
          <p:nvPr/>
        </p:nvSpPr>
        <p:spPr>
          <a:xfrm>
            <a:off x="2270073" y="6165304"/>
            <a:ext cx="1449449" cy="366226"/>
          </a:xfrm>
          <a:prstGeom prst="rect">
            <a:avLst/>
          </a:prstGeom>
          <a:noFill/>
        </p:spPr>
        <p:txBody>
          <a:bodyPr wrap="none" lIns="88367" tIns="44182" rIns="88367" bIns="44182" rtlCol="0">
            <a:spAutoFit/>
          </a:bodyPr>
          <a:lstStyle/>
          <a:p>
            <a:r>
              <a:rPr lang="ru-RU" dirty="0" err="1" smtClean="0"/>
              <a:t>Горчие</a:t>
            </a:r>
            <a:r>
              <a:rPr lang="ru-RU" dirty="0" smtClean="0"/>
              <a:t> точки</a:t>
            </a:r>
            <a:endParaRPr lang="ru-RU" dirty="0"/>
          </a:p>
        </p:txBody>
      </p:sp>
      <p:sp>
        <p:nvSpPr>
          <p:cNvPr id="34" name="TextBox 33"/>
          <p:cNvSpPr txBox="1"/>
          <p:nvPr/>
        </p:nvSpPr>
        <p:spPr>
          <a:xfrm>
            <a:off x="2270074" y="6453336"/>
            <a:ext cx="570234" cy="366226"/>
          </a:xfrm>
          <a:prstGeom prst="rect">
            <a:avLst/>
          </a:prstGeom>
          <a:noFill/>
        </p:spPr>
        <p:txBody>
          <a:bodyPr wrap="none" lIns="88367" tIns="44182" rIns="88367" bIns="44182" rtlCol="0">
            <a:spAutoFit/>
          </a:bodyPr>
          <a:lstStyle/>
          <a:p>
            <a:r>
              <a:rPr lang="ru-RU" dirty="0" smtClean="0"/>
              <a:t>СОХ</a:t>
            </a:r>
            <a:endParaRPr lang="ru-RU" dirty="0"/>
          </a:p>
        </p:txBody>
      </p:sp>
      <p:sp>
        <p:nvSpPr>
          <p:cNvPr id="35" name="Text Box 18"/>
          <p:cNvSpPr txBox="1">
            <a:spLocks noChangeArrowheads="1"/>
          </p:cNvSpPr>
          <p:nvPr/>
        </p:nvSpPr>
        <p:spPr bwMode="auto">
          <a:xfrm>
            <a:off x="296653" y="4725162"/>
            <a:ext cx="796920" cy="4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 sz="2300" dirty="0" smtClean="0"/>
              <a:t>MOR</a:t>
            </a:r>
            <a:endParaRPr lang="ru-RU" sz="2300" dirty="0"/>
          </a:p>
        </p:txBody>
      </p:sp>
      <p:sp>
        <p:nvSpPr>
          <p:cNvPr id="36" name="Text Box 19"/>
          <p:cNvSpPr txBox="1">
            <a:spLocks noChangeArrowheads="1"/>
          </p:cNvSpPr>
          <p:nvPr/>
        </p:nvSpPr>
        <p:spPr bwMode="auto">
          <a:xfrm>
            <a:off x="188642" y="4221107"/>
            <a:ext cx="1366876" cy="4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 sz="2300" dirty="0" smtClean="0"/>
              <a:t>Hot </a:t>
            </a:r>
            <a:r>
              <a:rPr lang="en-US" sz="2300" dirty="0"/>
              <a:t>Spots</a:t>
            </a:r>
            <a:endParaRPr lang="ru-RU" sz="2300" dirty="0"/>
          </a:p>
        </p:txBody>
      </p:sp>
      <p:sp>
        <p:nvSpPr>
          <p:cNvPr id="37" name="Text Box 20"/>
          <p:cNvSpPr txBox="1">
            <a:spLocks noChangeArrowheads="1"/>
          </p:cNvSpPr>
          <p:nvPr/>
        </p:nvSpPr>
        <p:spPr bwMode="auto">
          <a:xfrm>
            <a:off x="176165" y="3717035"/>
            <a:ext cx="1670613" cy="4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 sz="2300" dirty="0" smtClean="0"/>
              <a:t>BAB </a:t>
            </a:r>
            <a:r>
              <a:rPr lang="en-US" sz="2300" dirty="0"/>
              <a:t>and </a:t>
            </a:r>
            <a:r>
              <a:rPr lang="en-US" sz="2300" dirty="0" smtClean="0"/>
              <a:t>Arc</a:t>
            </a:r>
            <a:endParaRPr lang="ru-RU" sz="2300" dirty="0"/>
          </a:p>
        </p:txBody>
      </p:sp>
      <p:sp>
        <p:nvSpPr>
          <p:cNvPr id="38" name="Text Box 21"/>
          <p:cNvSpPr txBox="1">
            <a:spLocks noChangeArrowheads="1"/>
          </p:cNvSpPr>
          <p:nvPr/>
        </p:nvSpPr>
        <p:spPr bwMode="auto">
          <a:xfrm>
            <a:off x="242654" y="3039362"/>
            <a:ext cx="1321670" cy="4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 sz="2300" dirty="0"/>
              <a:t>The Urals</a:t>
            </a:r>
            <a:endParaRPr lang="ru-RU" sz="2300" dirty="0"/>
          </a:p>
        </p:txBody>
      </p:sp>
      <p:sp>
        <p:nvSpPr>
          <p:cNvPr id="39" name="Text Box 22"/>
          <p:cNvSpPr txBox="1">
            <a:spLocks noChangeArrowheads="1"/>
          </p:cNvSpPr>
          <p:nvPr/>
        </p:nvSpPr>
        <p:spPr bwMode="auto">
          <a:xfrm>
            <a:off x="242647" y="2204883"/>
            <a:ext cx="1758680" cy="4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 sz="2300" dirty="0"/>
              <a:t>The </a:t>
            </a:r>
            <a:r>
              <a:rPr lang="en-US" sz="2300" dirty="0" err="1"/>
              <a:t>Pontides</a:t>
            </a:r>
            <a:endParaRPr lang="ru-RU" sz="2300" dirty="0"/>
          </a:p>
        </p:txBody>
      </p:sp>
      <p:sp>
        <p:nvSpPr>
          <p:cNvPr id="40" name="Text Box 23"/>
          <p:cNvSpPr txBox="1">
            <a:spLocks noChangeArrowheads="1"/>
          </p:cNvSpPr>
          <p:nvPr/>
        </p:nvSpPr>
        <p:spPr bwMode="auto">
          <a:xfrm>
            <a:off x="242645" y="1772835"/>
            <a:ext cx="1357952" cy="4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 sz="2300" dirty="0" err="1"/>
              <a:t>Hokuroko</a:t>
            </a:r>
            <a:endParaRPr lang="ru-RU" sz="2300" dirty="0"/>
          </a:p>
        </p:txBody>
      </p:sp>
      <p:sp>
        <p:nvSpPr>
          <p:cNvPr id="42" name="Text Box 24"/>
          <p:cNvSpPr txBox="1">
            <a:spLocks noChangeArrowheads="1"/>
          </p:cNvSpPr>
          <p:nvPr/>
        </p:nvSpPr>
        <p:spPr bwMode="auto">
          <a:xfrm>
            <a:off x="296654" y="1412794"/>
            <a:ext cx="729762" cy="4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 sz="2300" dirty="0"/>
              <a:t>Altai</a:t>
            </a:r>
            <a:endParaRPr lang="ru-RU" sz="2300" dirty="0"/>
          </a:p>
        </p:txBody>
      </p:sp>
      <p:sp>
        <p:nvSpPr>
          <p:cNvPr id="43" name="AutoShape 25"/>
          <p:cNvSpPr>
            <a:spLocks/>
          </p:cNvSpPr>
          <p:nvPr/>
        </p:nvSpPr>
        <p:spPr bwMode="auto">
          <a:xfrm>
            <a:off x="1538805" y="1700824"/>
            <a:ext cx="108013" cy="214883"/>
          </a:xfrm>
          <a:prstGeom prst="leftBrace">
            <a:avLst>
              <a:gd name="adj1" fmla="val 8333"/>
              <a:gd name="adj2" fmla="val 50000"/>
            </a:avLst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lIns="88367" tIns="44182" rIns="88367" bIns="44182" anchor="ctr"/>
          <a:lstStyle/>
          <a:p>
            <a:pPr algn="ctr"/>
            <a:endParaRPr lang="ru-RU" b="1"/>
          </a:p>
        </p:txBody>
      </p:sp>
      <p:sp>
        <p:nvSpPr>
          <p:cNvPr id="44" name="AutoShape 26"/>
          <p:cNvSpPr>
            <a:spLocks/>
          </p:cNvSpPr>
          <p:nvPr/>
        </p:nvSpPr>
        <p:spPr bwMode="auto">
          <a:xfrm>
            <a:off x="1538790" y="1916846"/>
            <a:ext cx="107584" cy="360239"/>
          </a:xfrm>
          <a:prstGeom prst="leftBrace">
            <a:avLst>
              <a:gd name="adj1" fmla="val 67223"/>
              <a:gd name="adj2" fmla="val 50000"/>
            </a:avLst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lIns="88367" tIns="44182" rIns="88367" bIns="44182" anchor="ctr"/>
          <a:lstStyle/>
          <a:p>
            <a:pPr algn="ctr"/>
            <a:endParaRPr lang="ru-RU" b="1"/>
          </a:p>
        </p:txBody>
      </p:sp>
      <p:sp>
        <p:nvSpPr>
          <p:cNvPr id="45" name="AutoShape 28"/>
          <p:cNvSpPr>
            <a:spLocks/>
          </p:cNvSpPr>
          <p:nvPr/>
        </p:nvSpPr>
        <p:spPr bwMode="auto">
          <a:xfrm>
            <a:off x="1592810" y="2276871"/>
            <a:ext cx="108013" cy="432048"/>
          </a:xfrm>
          <a:prstGeom prst="leftBrace">
            <a:avLst>
              <a:gd name="adj1" fmla="val 53938"/>
              <a:gd name="adj2" fmla="val 50000"/>
            </a:avLst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lIns="88367" tIns="44182" rIns="88367" bIns="44182" anchor="ctr"/>
          <a:lstStyle/>
          <a:p>
            <a:pPr algn="ctr"/>
            <a:endParaRPr lang="ru-RU" b="1"/>
          </a:p>
        </p:txBody>
      </p:sp>
      <p:sp>
        <p:nvSpPr>
          <p:cNvPr id="46" name="AutoShape 29"/>
          <p:cNvSpPr>
            <a:spLocks/>
          </p:cNvSpPr>
          <p:nvPr/>
        </p:nvSpPr>
        <p:spPr bwMode="auto">
          <a:xfrm>
            <a:off x="1500088" y="2708921"/>
            <a:ext cx="38704" cy="1008111"/>
          </a:xfrm>
          <a:prstGeom prst="leftBrace">
            <a:avLst>
              <a:gd name="adj1" fmla="val 90399"/>
              <a:gd name="adj2" fmla="val 50000"/>
            </a:avLst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lIns="88367" tIns="44182" rIns="88367" bIns="44182" anchor="ctr"/>
          <a:lstStyle/>
          <a:p>
            <a:pPr algn="ctr"/>
            <a:endParaRPr lang="ru-RU" b="1"/>
          </a:p>
        </p:txBody>
      </p:sp>
      <p:sp>
        <p:nvSpPr>
          <p:cNvPr id="47" name="AutoShape 30"/>
          <p:cNvSpPr>
            <a:spLocks/>
          </p:cNvSpPr>
          <p:nvPr/>
        </p:nvSpPr>
        <p:spPr bwMode="auto">
          <a:xfrm>
            <a:off x="1430792" y="4365103"/>
            <a:ext cx="108013" cy="287660"/>
          </a:xfrm>
          <a:prstGeom prst="leftBrace">
            <a:avLst>
              <a:gd name="adj1" fmla="val 36957"/>
              <a:gd name="adj2" fmla="val 50000"/>
            </a:avLst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lIns="88367" tIns="44182" rIns="88367" bIns="44182" anchor="ctr"/>
          <a:lstStyle/>
          <a:p>
            <a:pPr algn="ctr"/>
            <a:endParaRPr lang="ru-RU" b="1"/>
          </a:p>
        </p:txBody>
      </p:sp>
      <p:sp>
        <p:nvSpPr>
          <p:cNvPr id="48" name="AutoShape 31"/>
          <p:cNvSpPr>
            <a:spLocks/>
          </p:cNvSpPr>
          <p:nvPr/>
        </p:nvSpPr>
        <p:spPr bwMode="auto">
          <a:xfrm>
            <a:off x="1430794" y="4653136"/>
            <a:ext cx="108013" cy="648072"/>
          </a:xfrm>
          <a:prstGeom prst="leftBrace">
            <a:avLst>
              <a:gd name="adj1" fmla="val 131522"/>
              <a:gd name="adj2" fmla="val 50000"/>
            </a:avLst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lIns="88367" tIns="44182" rIns="88367" bIns="44182" anchor="ctr"/>
          <a:lstStyle/>
          <a:p>
            <a:pPr algn="ctr"/>
            <a:endParaRPr lang="ru-RU" b="1"/>
          </a:p>
        </p:txBody>
      </p:sp>
      <p:sp>
        <p:nvSpPr>
          <p:cNvPr id="49" name="AutoShape 30"/>
          <p:cNvSpPr>
            <a:spLocks/>
          </p:cNvSpPr>
          <p:nvPr/>
        </p:nvSpPr>
        <p:spPr bwMode="auto">
          <a:xfrm>
            <a:off x="1376787" y="3861047"/>
            <a:ext cx="108013" cy="503684"/>
          </a:xfrm>
          <a:prstGeom prst="leftBrace">
            <a:avLst>
              <a:gd name="adj1" fmla="val 36957"/>
              <a:gd name="adj2" fmla="val 50000"/>
            </a:avLst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lIns="88367" tIns="44182" rIns="88367" bIns="44182" anchor="ctr"/>
          <a:lstStyle/>
          <a:p>
            <a:pPr algn="ctr"/>
            <a:endParaRPr lang="ru-RU" b="1"/>
          </a:p>
        </p:txBody>
      </p:sp>
      <p:sp>
        <p:nvSpPr>
          <p:cNvPr id="50" name="Прямоугольник 49"/>
          <p:cNvSpPr/>
          <p:nvPr/>
        </p:nvSpPr>
        <p:spPr>
          <a:xfrm>
            <a:off x="182954" y="15"/>
            <a:ext cx="8656942" cy="1199384"/>
          </a:xfrm>
          <a:prstGeom prst="rect">
            <a:avLst/>
          </a:prstGeom>
        </p:spPr>
        <p:txBody>
          <a:bodyPr wrap="square" lIns="88367" tIns="44182" rIns="88367" bIns="44182">
            <a:spAutoFit/>
          </a:bodyPr>
          <a:lstStyle/>
          <a:p>
            <a:r>
              <a:rPr lang="ru-RU" sz="2400" b="1" dirty="0" smtClean="0"/>
              <a:t>Средние содержание высокотехнологичных микроэлементов в халькопирите курильщиков из разных геологических обстановок </a:t>
            </a:r>
            <a:r>
              <a:rPr lang="en-US" sz="2400" b="1" dirty="0" smtClean="0"/>
              <a:t> ( LA-ICP-MS, </a:t>
            </a:r>
            <a:r>
              <a:rPr lang="en-US" sz="2400" b="1" dirty="0" err="1" smtClean="0"/>
              <a:t>ppm</a:t>
            </a:r>
            <a:r>
              <a:rPr lang="en-US" sz="2400" b="1" dirty="0" smtClean="0"/>
              <a:t>)</a:t>
            </a:r>
            <a:endParaRPr lang="ru-RU" sz="2400" b="1" dirty="0"/>
          </a:p>
        </p:txBody>
      </p:sp>
      <p:pic>
        <p:nvPicPr>
          <p:cNvPr id="54" name="Рисунок 53" descr="SeCoNiSn.tif"/>
          <p:cNvPicPr>
            <a:picLocks noChangeAspect="1"/>
          </p:cNvPicPr>
          <p:nvPr/>
        </p:nvPicPr>
        <p:blipFill>
          <a:blip r:embed="rId3" cstate="print"/>
          <a:srcRect l="24373" r="24856"/>
          <a:stretch>
            <a:fillRect/>
          </a:stretch>
        </p:blipFill>
        <p:spPr>
          <a:xfrm>
            <a:off x="1722160" y="1283275"/>
            <a:ext cx="2838956" cy="4248472"/>
          </a:xfrm>
          <a:prstGeom prst="rect">
            <a:avLst/>
          </a:prstGeom>
        </p:spPr>
      </p:pic>
      <p:pic>
        <p:nvPicPr>
          <p:cNvPr id="55" name="Рисунок 54" descr="SeiSn.tif"/>
          <p:cNvPicPr>
            <a:picLocks noChangeAspect="1"/>
          </p:cNvPicPr>
          <p:nvPr/>
        </p:nvPicPr>
        <p:blipFill>
          <a:blip r:embed="rId4" cstate="print"/>
          <a:srcRect r="53266"/>
          <a:stretch>
            <a:fillRect/>
          </a:stretch>
        </p:blipFill>
        <p:spPr>
          <a:xfrm>
            <a:off x="4607297" y="1268213"/>
            <a:ext cx="1554013" cy="4270567"/>
          </a:xfrm>
          <a:prstGeom prst="rect">
            <a:avLst/>
          </a:prstGeom>
        </p:spPr>
      </p:pic>
      <p:pic>
        <p:nvPicPr>
          <p:cNvPr id="57" name="Рисунок 56" descr="TePb.tif"/>
          <p:cNvPicPr>
            <a:picLocks noChangeAspect="1"/>
          </p:cNvPicPr>
          <p:nvPr/>
        </p:nvPicPr>
        <p:blipFill>
          <a:blip r:embed="rId5" cstate="print"/>
          <a:srcRect r="49619"/>
          <a:stretch>
            <a:fillRect/>
          </a:stretch>
        </p:blipFill>
        <p:spPr>
          <a:xfrm>
            <a:off x="6183102" y="1174981"/>
            <a:ext cx="1523999" cy="4471032"/>
          </a:xfrm>
          <a:prstGeom prst="rect">
            <a:avLst/>
          </a:prstGeom>
        </p:spPr>
      </p:pic>
      <p:cxnSp>
        <p:nvCxnSpPr>
          <p:cNvPr id="59" name="Прямая соединительная линия 58"/>
          <p:cNvCxnSpPr/>
          <p:nvPr/>
        </p:nvCxnSpPr>
        <p:spPr>
          <a:xfrm>
            <a:off x="304860" y="3717032"/>
            <a:ext cx="128014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5449812" y="5739139"/>
            <a:ext cx="1323062" cy="924263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err="1" smtClean="0"/>
              <a:t>Риолит</a:t>
            </a:r>
            <a:r>
              <a:rPr lang="ru-RU" dirty="0" smtClean="0"/>
              <a:t>-</a:t>
            </a:r>
          </a:p>
          <a:p>
            <a:r>
              <a:rPr lang="ru-RU" dirty="0" err="1" smtClean="0"/>
              <a:t>дацитовые</a:t>
            </a:r>
            <a:endParaRPr lang="ru-RU" dirty="0" smtClean="0"/>
          </a:p>
          <a:p>
            <a:r>
              <a:rPr lang="ru-RU" dirty="0" smtClean="0"/>
              <a:t>и </a:t>
            </a:r>
            <a:r>
              <a:rPr lang="ru-RU" dirty="0" err="1" smtClean="0"/>
              <a:t>силициты</a:t>
            </a:r>
            <a:endParaRPr lang="ru-RU" dirty="0"/>
          </a:p>
        </p:txBody>
      </p:sp>
      <p:sp>
        <p:nvSpPr>
          <p:cNvPr id="51" name="TextBox 50"/>
          <p:cNvSpPr txBox="1"/>
          <p:nvPr/>
        </p:nvSpPr>
        <p:spPr>
          <a:xfrm>
            <a:off x="7278586" y="5739139"/>
            <a:ext cx="1970803" cy="924263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err="1" smtClean="0"/>
              <a:t>Риолит</a:t>
            </a:r>
            <a:r>
              <a:rPr lang="ru-RU" dirty="0" smtClean="0"/>
              <a:t>-</a:t>
            </a:r>
          </a:p>
          <a:p>
            <a:r>
              <a:rPr lang="ru-RU" dirty="0" err="1" smtClean="0"/>
              <a:t>дацитовые</a:t>
            </a:r>
            <a:endParaRPr lang="ru-RU" dirty="0" smtClean="0"/>
          </a:p>
          <a:p>
            <a:r>
              <a:rPr lang="ru-RU" dirty="0" smtClean="0"/>
              <a:t>углеродистые </a:t>
            </a:r>
            <a:r>
              <a:rPr lang="ru-RU" dirty="0" err="1" smtClean="0"/>
              <a:t>отл</a:t>
            </a:r>
            <a:r>
              <a:rPr lang="ru-RU" dirty="0" smtClean="0"/>
              <a:t>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331229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ChangeArrowheads="1"/>
          </p:cNvSpPr>
          <p:nvPr/>
        </p:nvSpPr>
        <p:spPr bwMode="auto">
          <a:xfrm>
            <a:off x="1" y="2924176"/>
            <a:ext cx="3635896" cy="3933825"/>
          </a:xfrm>
          <a:prstGeom prst="rect">
            <a:avLst/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55" name="Freeform 8"/>
          <p:cNvSpPr>
            <a:spLocks/>
          </p:cNvSpPr>
          <p:nvPr/>
        </p:nvSpPr>
        <p:spPr bwMode="auto">
          <a:xfrm>
            <a:off x="0" y="4149725"/>
            <a:ext cx="3168650" cy="3240088"/>
          </a:xfrm>
          <a:custGeom>
            <a:avLst/>
            <a:gdLst>
              <a:gd name="T0" fmla="*/ 722220755 w 1137"/>
              <a:gd name="T1" fmla="*/ 2147483647 h 825"/>
              <a:gd name="T2" fmla="*/ 1040618561 w 1137"/>
              <a:gd name="T3" fmla="*/ 2147483647 h 825"/>
              <a:gd name="T4" fmla="*/ 1731774472 w 1137"/>
              <a:gd name="T5" fmla="*/ 2036181154 h 825"/>
              <a:gd name="T6" fmla="*/ 2147483647 w 1137"/>
              <a:gd name="T7" fmla="*/ 1172346457 h 825"/>
              <a:gd name="T8" fmla="*/ 2147483647 w 1137"/>
              <a:gd name="T9" fmla="*/ 663303010 h 825"/>
              <a:gd name="T10" fmla="*/ 2147483647 w 1137"/>
              <a:gd name="T11" fmla="*/ 786705161 h 825"/>
              <a:gd name="T12" fmla="*/ 2147483647 w 1137"/>
              <a:gd name="T13" fmla="*/ 1419154688 h 825"/>
              <a:gd name="T14" fmla="*/ 2147483647 w 1137"/>
              <a:gd name="T15" fmla="*/ 1789368997 h 825"/>
              <a:gd name="T16" fmla="*/ 2147483647 w 1137"/>
              <a:gd name="T17" fmla="*/ 2036181154 h 825"/>
              <a:gd name="T18" fmla="*/ 2147483647 w 1137"/>
              <a:gd name="T19" fmla="*/ 2147483647 h 825"/>
              <a:gd name="T20" fmla="*/ 2147483647 w 1137"/>
              <a:gd name="T21" fmla="*/ 2147483647 h 825"/>
              <a:gd name="T22" fmla="*/ 2147483647 w 1137"/>
              <a:gd name="T23" fmla="*/ 2147483647 h 825"/>
              <a:gd name="T24" fmla="*/ 2147483647 w 1137"/>
              <a:gd name="T25" fmla="*/ 2147483647 h 825"/>
              <a:gd name="T26" fmla="*/ 2147483647 w 1137"/>
              <a:gd name="T27" fmla="*/ 2147483647 h 825"/>
              <a:gd name="T28" fmla="*/ 279568535 w 1137"/>
              <a:gd name="T29" fmla="*/ 2147483647 h 825"/>
              <a:gd name="T30" fmla="*/ 411587288 w 1137"/>
              <a:gd name="T31" fmla="*/ 2147483647 h 825"/>
              <a:gd name="T32" fmla="*/ 722220755 w 1137"/>
              <a:gd name="T33" fmla="*/ 2147483647 h 82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w 1137"/>
              <a:gd name="T52" fmla="*/ 0 h 825"/>
              <a:gd name="T53" fmla="*/ 1137 w 1137"/>
              <a:gd name="T54" fmla="*/ 825 h 825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T51" t="T52" r="T53" b="T54"/>
            <a:pathLst>
              <a:path w="1137" h="825">
                <a:moveTo>
                  <a:pt x="93" y="270"/>
                </a:moveTo>
                <a:cubicBezTo>
                  <a:pt x="108" y="248"/>
                  <a:pt x="115" y="216"/>
                  <a:pt x="134" y="197"/>
                </a:cubicBezTo>
                <a:cubicBezTo>
                  <a:pt x="160" y="170"/>
                  <a:pt x="194" y="154"/>
                  <a:pt x="223" y="132"/>
                </a:cubicBezTo>
                <a:cubicBezTo>
                  <a:pt x="277" y="92"/>
                  <a:pt x="274" y="88"/>
                  <a:pt x="345" y="76"/>
                </a:cubicBezTo>
                <a:cubicBezTo>
                  <a:pt x="417" y="0"/>
                  <a:pt x="552" y="60"/>
                  <a:pt x="653" y="43"/>
                </a:cubicBezTo>
                <a:cubicBezTo>
                  <a:pt x="688" y="46"/>
                  <a:pt x="723" y="45"/>
                  <a:pt x="758" y="51"/>
                </a:cubicBezTo>
                <a:cubicBezTo>
                  <a:pt x="780" y="55"/>
                  <a:pt x="810" y="83"/>
                  <a:pt x="831" y="92"/>
                </a:cubicBezTo>
                <a:cubicBezTo>
                  <a:pt x="854" y="102"/>
                  <a:pt x="880" y="108"/>
                  <a:pt x="904" y="116"/>
                </a:cubicBezTo>
                <a:cubicBezTo>
                  <a:pt x="920" y="121"/>
                  <a:pt x="953" y="132"/>
                  <a:pt x="953" y="132"/>
                </a:cubicBezTo>
                <a:cubicBezTo>
                  <a:pt x="971" y="188"/>
                  <a:pt x="956" y="169"/>
                  <a:pt x="986" y="197"/>
                </a:cubicBezTo>
                <a:cubicBezTo>
                  <a:pt x="996" y="229"/>
                  <a:pt x="1006" y="243"/>
                  <a:pt x="1034" y="262"/>
                </a:cubicBezTo>
                <a:cubicBezTo>
                  <a:pt x="1037" y="270"/>
                  <a:pt x="1036" y="281"/>
                  <a:pt x="1042" y="287"/>
                </a:cubicBezTo>
                <a:cubicBezTo>
                  <a:pt x="1056" y="301"/>
                  <a:pt x="1091" y="319"/>
                  <a:pt x="1091" y="319"/>
                </a:cubicBezTo>
                <a:cubicBezTo>
                  <a:pt x="1137" y="388"/>
                  <a:pt x="1123" y="482"/>
                  <a:pt x="1132" y="562"/>
                </a:cubicBezTo>
                <a:cubicBezTo>
                  <a:pt x="869" y="825"/>
                  <a:pt x="392" y="631"/>
                  <a:pt x="36" y="562"/>
                </a:cubicBezTo>
                <a:cubicBezTo>
                  <a:pt x="40" y="532"/>
                  <a:pt x="51" y="503"/>
                  <a:pt x="53" y="473"/>
                </a:cubicBezTo>
                <a:cubicBezTo>
                  <a:pt x="58" y="405"/>
                  <a:pt x="0" y="270"/>
                  <a:pt x="93" y="270"/>
                </a:cubicBezTo>
                <a:close/>
              </a:path>
            </a:pathLst>
          </a:cu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91430" tIns="45715" rIns="91430" bIns="45715"/>
          <a:lstStyle/>
          <a:p>
            <a:endParaRPr lang="ru-RU"/>
          </a:p>
        </p:txBody>
      </p:sp>
      <p:sp>
        <p:nvSpPr>
          <p:cNvPr id="23556" name="Text Box 10"/>
          <p:cNvSpPr txBox="1">
            <a:spLocks noChangeArrowheads="1"/>
          </p:cNvSpPr>
          <p:nvPr/>
        </p:nvSpPr>
        <p:spPr bwMode="auto">
          <a:xfrm>
            <a:off x="1" y="0"/>
            <a:ext cx="9144000" cy="1015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2200" b="1" dirty="0" smtClean="0">
                <a:cs typeface="Arial" charset="0"/>
              </a:rPr>
              <a:t>Комбинированная магматическая и </a:t>
            </a:r>
            <a:r>
              <a:rPr lang="ru-RU" sz="2200" b="1" dirty="0" err="1" smtClean="0">
                <a:cs typeface="Arial" charset="0"/>
              </a:rPr>
              <a:t>рециклинговая</a:t>
            </a:r>
            <a:r>
              <a:rPr lang="ru-RU" sz="2200" b="1" dirty="0" smtClean="0">
                <a:cs typeface="Arial" charset="0"/>
              </a:rPr>
              <a:t> гидротермальная модель</a:t>
            </a:r>
            <a:r>
              <a:rPr lang="en-US" sz="2200" b="1" dirty="0" smtClean="0">
                <a:cs typeface="Arial" charset="0"/>
              </a:rPr>
              <a:t> </a:t>
            </a:r>
            <a:r>
              <a:rPr lang="ru-RU" sz="2200" b="1" dirty="0" smtClean="0">
                <a:cs typeface="Arial" charset="0"/>
              </a:rPr>
              <a:t>формирования колчеданных месторождений </a:t>
            </a:r>
            <a:r>
              <a:rPr lang="ru-RU" sz="1600" b="1" dirty="0" smtClean="0">
                <a:cs typeface="Arial" charset="0"/>
              </a:rPr>
              <a:t>(По </a:t>
            </a:r>
            <a:r>
              <a:rPr lang="ru-RU" sz="1600" b="1" dirty="0" err="1" smtClean="0">
                <a:cs typeface="Arial" charset="0"/>
              </a:rPr>
              <a:t>эксп</a:t>
            </a:r>
            <a:r>
              <a:rPr lang="ru-RU" sz="1600" b="1" dirty="0" smtClean="0">
                <a:cs typeface="Arial" charset="0"/>
              </a:rPr>
              <a:t>. </a:t>
            </a:r>
            <a:r>
              <a:rPr lang="ru-RU" sz="1600" b="1" dirty="0" err="1" smtClean="0">
                <a:cs typeface="Arial" charset="0"/>
              </a:rPr>
              <a:t>Путова</a:t>
            </a:r>
            <a:r>
              <a:rPr lang="ru-RU" sz="1600" b="1" dirty="0" smtClean="0">
                <a:cs typeface="Arial" charset="0"/>
              </a:rPr>
              <a:t> В.К. и др.)</a:t>
            </a:r>
            <a:endParaRPr lang="ru-RU" sz="2200" b="1" dirty="0">
              <a:cs typeface="Arial" charset="0"/>
            </a:endParaRPr>
          </a:p>
        </p:txBody>
      </p:sp>
      <p:pic>
        <p:nvPicPr>
          <p:cNvPr id="23557" name="Picture 69" descr="Bashnycolour"/>
          <p:cNvPicPr>
            <a:picLocks noChangeAspect="1" noChangeArrowheads="1"/>
          </p:cNvPicPr>
          <p:nvPr/>
        </p:nvPicPr>
        <p:blipFill>
          <a:blip r:embed="rId2" cstate="print"/>
          <a:srcRect b="30022"/>
          <a:stretch>
            <a:fillRect/>
          </a:stretch>
        </p:blipFill>
        <p:spPr bwMode="auto">
          <a:xfrm>
            <a:off x="1133903" y="757903"/>
            <a:ext cx="2808287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8" name="AutoShape 5"/>
          <p:cNvSpPr>
            <a:spLocks noChangeArrowheads="1"/>
          </p:cNvSpPr>
          <p:nvPr/>
        </p:nvSpPr>
        <p:spPr bwMode="auto">
          <a:xfrm>
            <a:off x="395288" y="2924176"/>
            <a:ext cx="2376487" cy="1584325"/>
          </a:xfrm>
          <a:prstGeom prst="curvedUpArrow">
            <a:avLst>
              <a:gd name="adj1" fmla="val 20000"/>
              <a:gd name="adj2" fmla="val 40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59" name="Oval 64"/>
          <p:cNvSpPr>
            <a:spLocks noChangeArrowheads="1"/>
          </p:cNvSpPr>
          <p:nvPr/>
        </p:nvSpPr>
        <p:spPr bwMode="auto">
          <a:xfrm>
            <a:off x="2484439" y="4437063"/>
            <a:ext cx="142875" cy="1444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60" name="Oval 65"/>
          <p:cNvSpPr>
            <a:spLocks noChangeArrowheads="1"/>
          </p:cNvSpPr>
          <p:nvPr/>
        </p:nvSpPr>
        <p:spPr bwMode="auto">
          <a:xfrm>
            <a:off x="2268539" y="3284538"/>
            <a:ext cx="141287" cy="1444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61" name="Oval 66"/>
          <p:cNvSpPr>
            <a:spLocks noChangeArrowheads="1"/>
          </p:cNvSpPr>
          <p:nvPr/>
        </p:nvSpPr>
        <p:spPr bwMode="auto">
          <a:xfrm>
            <a:off x="2411414" y="3213101"/>
            <a:ext cx="142875" cy="144463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62" name="Oval 67"/>
          <p:cNvSpPr>
            <a:spLocks noChangeArrowheads="1"/>
          </p:cNvSpPr>
          <p:nvPr/>
        </p:nvSpPr>
        <p:spPr bwMode="auto">
          <a:xfrm>
            <a:off x="2268539" y="3644901"/>
            <a:ext cx="141287" cy="144463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73" name="Полилиния 72"/>
          <p:cNvSpPr/>
          <p:nvPr/>
        </p:nvSpPr>
        <p:spPr>
          <a:xfrm>
            <a:off x="468313" y="4005264"/>
            <a:ext cx="2260600" cy="792162"/>
          </a:xfrm>
          <a:custGeom>
            <a:avLst/>
            <a:gdLst>
              <a:gd name="connsiteX0" fmla="*/ 216027 w 2260727"/>
              <a:gd name="connsiteY0" fmla="*/ 177800 h 717187"/>
              <a:gd name="connsiteX1" fmla="*/ 317627 w 2260727"/>
              <a:gd name="connsiteY1" fmla="*/ 139700 h 717187"/>
              <a:gd name="connsiteX2" fmla="*/ 368427 w 2260727"/>
              <a:gd name="connsiteY2" fmla="*/ 101600 h 717187"/>
              <a:gd name="connsiteX3" fmla="*/ 470027 w 2260727"/>
              <a:gd name="connsiteY3" fmla="*/ 88900 h 717187"/>
              <a:gd name="connsiteX4" fmla="*/ 546227 w 2260727"/>
              <a:gd name="connsiteY4" fmla="*/ 63500 h 717187"/>
              <a:gd name="connsiteX5" fmla="*/ 584327 w 2260727"/>
              <a:gd name="connsiteY5" fmla="*/ 38100 h 717187"/>
              <a:gd name="connsiteX6" fmla="*/ 685927 w 2260727"/>
              <a:gd name="connsiteY6" fmla="*/ 12700 h 717187"/>
              <a:gd name="connsiteX7" fmla="*/ 724027 w 2260727"/>
              <a:gd name="connsiteY7" fmla="*/ 0 h 717187"/>
              <a:gd name="connsiteX8" fmla="*/ 1409827 w 2260727"/>
              <a:gd name="connsiteY8" fmla="*/ 12700 h 717187"/>
              <a:gd name="connsiteX9" fmla="*/ 1460627 w 2260727"/>
              <a:gd name="connsiteY9" fmla="*/ 25400 h 717187"/>
              <a:gd name="connsiteX10" fmla="*/ 1638427 w 2260727"/>
              <a:gd name="connsiteY10" fmla="*/ 63500 h 717187"/>
              <a:gd name="connsiteX11" fmla="*/ 1676527 w 2260727"/>
              <a:gd name="connsiteY11" fmla="*/ 76200 h 717187"/>
              <a:gd name="connsiteX12" fmla="*/ 1740027 w 2260727"/>
              <a:gd name="connsiteY12" fmla="*/ 101600 h 717187"/>
              <a:gd name="connsiteX13" fmla="*/ 1841627 w 2260727"/>
              <a:gd name="connsiteY13" fmla="*/ 127000 h 717187"/>
              <a:gd name="connsiteX14" fmla="*/ 1879727 w 2260727"/>
              <a:gd name="connsiteY14" fmla="*/ 139700 h 717187"/>
              <a:gd name="connsiteX15" fmla="*/ 1968627 w 2260727"/>
              <a:gd name="connsiteY15" fmla="*/ 177800 h 717187"/>
              <a:gd name="connsiteX16" fmla="*/ 2006727 w 2260727"/>
              <a:gd name="connsiteY16" fmla="*/ 215900 h 717187"/>
              <a:gd name="connsiteX17" fmla="*/ 2032127 w 2260727"/>
              <a:gd name="connsiteY17" fmla="*/ 254000 h 717187"/>
              <a:gd name="connsiteX18" fmla="*/ 2082927 w 2260727"/>
              <a:gd name="connsiteY18" fmla="*/ 292100 h 717187"/>
              <a:gd name="connsiteX19" fmla="*/ 2121027 w 2260727"/>
              <a:gd name="connsiteY19" fmla="*/ 317500 h 717187"/>
              <a:gd name="connsiteX20" fmla="*/ 2197227 w 2260727"/>
              <a:gd name="connsiteY20" fmla="*/ 330200 h 717187"/>
              <a:gd name="connsiteX21" fmla="*/ 2260727 w 2260727"/>
              <a:gd name="connsiteY21" fmla="*/ 393700 h 717187"/>
              <a:gd name="connsiteX22" fmla="*/ 2235327 w 2260727"/>
              <a:gd name="connsiteY22" fmla="*/ 431800 h 717187"/>
              <a:gd name="connsiteX23" fmla="*/ 2222627 w 2260727"/>
              <a:gd name="connsiteY23" fmla="*/ 469900 h 717187"/>
              <a:gd name="connsiteX24" fmla="*/ 2146427 w 2260727"/>
              <a:gd name="connsiteY24" fmla="*/ 520700 h 717187"/>
              <a:gd name="connsiteX25" fmla="*/ 2133727 w 2260727"/>
              <a:gd name="connsiteY25" fmla="*/ 558800 h 717187"/>
              <a:gd name="connsiteX26" fmla="*/ 2108327 w 2260727"/>
              <a:gd name="connsiteY26" fmla="*/ 596900 h 717187"/>
              <a:gd name="connsiteX27" fmla="*/ 2121027 w 2260727"/>
              <a:gd name="connsiteY27" fmla="*/ 673100 h 717187"/>
              <a:gd name="connsiteX28" fmla="*/ 2108327 w 2260727"/>
              <a:gd name="connsiteY28" fmla="*/ 711200 h 717187"/>
              <a:gd name="connsiteX29" fmla="*/ 2070227 w 2260727"/>
              <a:gd name="connsiteY29" fmla="*/ 698500 h 717187"/>
              <a:gd name="connsiteX30" fmla="*/ 1994027 w 2260727"/>
              <a:gd name="connsiteY30" fmla="*/ 647700 h 717187"/>
              <a:gd name="connsiteX31" fmla="*/ 1968627 w 2260727"/>
              <a:gd name="connsiteY31" fmla="*/ 609600 h 717187"/>
              <a:gd name="connsiteX32" fmla="*/ 1930527 w 2260727"/>
              <a:gd name="connsiteY32" fmla="*/ 596900 h 717187"/>
              <a:gd name="connsiteX33" fmla="*/ 1701927 w 2260727"/>
              <a:gd name="connsiteY33" fmla="*/ 571500 h 717187"/>
              <a:gd name="connsiteX34" fmla="*/ 1600327 w 2260727"/>
              <a:gd name="connsiteY34" fmla="*/ 546100 h 717187"/>
              <a:gd name="connsiteX35" fmla="*/ 1409827 w 2260727"/>
              <a:gd name="connsiteY35" fmla="*/ 520700 h 717187"/>
              <a:gd name="connsiteX36" fmla="*/ 1257427 w 2260727"/>
              <a:gd name="connsiteY36" fmla="*/ 482600 h 717187"/>
              <a:gd name="connsiteX37" fmla="*/ 1193927 w 2260727"/>
              <a:gd name="connsiteY37" fmla="*/ 469900 h 717187"/>
              <a:gd name="connsiteX38" fmla="*/ 1092327 w 2260727"/>
              <a:gd name="connsiteY38" fmla="*/ 444500 h 717187"/>
              <a:gd name="connsiteX39" fmla="*/ 838327 w 2260727"/>
              <a:gd name="connsiteY39" fmla="*/ 457200 h 717187"/>
              <a:gd name="connsiteX40" fmla="*/ 724027 w 2260727"/>
              <a:gd name="connsiteY40" fmla="*/ 469900 h 717187"/>
              <a:gd name="connsiteX41" fmla="*/ 470027 w 2260727"/>
              <a:gd name="connsiteY41" fmla="*/ 495300 h 717187"/>
              <a:gd name="connsiteX42" fmla="*/ 419227 w 2260727"/>
              <a:gd name="connsiteY42" fmla="*/ 520700 h 717187"/>
              <a:gd name="connsiteX43" fmla="*/ 343027 w 2260727"/>
              <a:gd name="connsiteY43" fmla="*/ 546100 h 717187"/>
              <a:gd name="connsiteX44" fmla="*/ 304927 w 2260727"/>
              <a:gd name="connsiteY44" fmla="*/ 571500 h 717187"/>
              <a:gd name="connsiteX45" fmla="*/ 216027 w 2260727"/>
              <a:gd name="connsiteY45" fmla="*/ 596900 h 717187"/>
              <a:gd name="connsiteX46" fmla="*/ 63627 w 2260727"/>
              <a:gd name="connsiteY46" fmla="*/ 584200 h 717187"/>
              <a:gd name="connsiteX47" fmla="*/ 25527 w 2260727"/>
              <a:gd name="connsiteY47" fmla="*/ 571500 h 717187"/>
              <a:gd name="connsiteX48" fmla="*/ 12827 w 2260727"/>
              <a:gd name="connsiteY48" fmla="*/ 520700 h 717187"/>
              <a:gd name="connsiteX49" fmla="*/ 25527 w 2260727"/>
              <a:gd name="connsiteY49" fmla="*/ 393700 h 717187"/>
              <a:gd name="connsiteX50" fmla="*/ 127127 w 2260727"/>
              <a:gd name="connsiteY50" fmla="*/ 368300 h 717187"/>
              <a:gd name="connsiteX51" fmla="*/ 254127 w 2260727"/>
              <a:gd name="connsiteY51" fmla="*/ 241300 h 717187"/>
              <a:gd name="connsiteX52" fmla="*/ 279527 w 2260727"/>
              <a:gd name="connsiteY52" fmla="*/ 203200 h 717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2260727" h="717187">
                <a:moveTo>
                  <a:pt x="216027" y="177800"/>
                </a:moveTo>
                <a:cubicBezTo>
                  <a:pt x="244543" y="168295"/>
                  <a:pt x="294848" y="152355"/>
                  <a:pt x="317627" y="139700"/>
                </a:cubicBezTo>
                <a:cubicBezTo>
                  <a:pt x="336130" y="129421"/>
                  <a:pt x="348347" y="108293"/>
                  <a:pt x="368427" y="101600"/>
                </a:cubicBezTo>
                <a:cubicBezTo>
                  <a:pt x="400806" y="90807"/>
                  <a:pt x="436160" y="93133"/>
                  <a:pt x="470027" y="88900"/>
                </a:cubicBezTo>
                <a:cubicBezTo>
                  <a:pt x="495427" y="80433"/>
                  <a:pt x="523950" y="78352"/>
                  <a:pt x="546227" y="63500"/>
                </a:cubicBezTo>
                <a:cubicBezTo>
                  <a:pt x="558927" y="55033"/>
                  <a:pt x="570675" y="44926"/>
                  <a:pt x="584327" y="38100"/>
                </a:cubicBezTo>
                <a:cubicBezTo>
                  <a:pt x="613357" y="23585"/>
                  <a:pt x="656944" y="19946"/>
                  <a:pt x="685927" y="12700"/>
                </a:cubicBezTo>
                <a:cubicBezTo>
                  <a:pt x="698914" y="9453"/>
                  <a:pt x="711327" y="4233"/>
                  <a:pt x="724027" y="0"/>
                </a:cubicBezTo>
                <a:lnTo>
                  <a:pt x="1409827" y="12700"/>
                </a:lnTo>
                <a:cubicBezTo>
                  <a:pt x="1427271" y="13302"/>
                  <a:pt x="1443511" y="21977"/>
                  <a:pt x="1460627" y="25400"/>
                </a:cubicBezTo>
                <a:cubicBezTo>
                  <a:pt x="1540562" y="41387"/>
                  <a:pt x="1553463" y="35179"/>
                  <a:pt x="1638427" y="63500"/>
                </a:cubicBezTo>
                <a:cubicBezTo>
                  <a:pt x="1651127" y="67733"/>
                  <a:pt x="1663992" y="71500"/>
                  <a:pt x="1676527" y="76200"/>
                </a:cubicBezTo>
                <a:cubicBezTo>
                  <a:pt x="1697873" y="84205"/>
                  <a:pt x="1718238" y="94896"/>
                  <a:pt x="1740027" y="101600"/>
                </a:cubicBezTo>
                <a:cubicBezTo>
                  <a:pt x="1773392" y="111866"/>
                  <a:pt x="1807948" y="117815"/>
                  <a:pt x="1841627" y="127000"/>
                </a:cubicBezTo>
                <a:cubicBezTo>
                  <a:pt x="1854542" y="130522"/>
                  <a:pt x="1867753" y="133713"/>
                  <a:pt x="1879727" y="139700"/>
                </a:cubicBezTo>
                <a:cubicBezTo>
                  <a:pt x="1967432" y="183553"/>
                  <a:pt x="1862901" y="151369"/>
                  <a:pt x="1968627" y="177800"/>
                </a:cubicBezTo>
                <a:cubicBezTo>
                  <a:pt x="1981327" y="190500"/>
                  <a:pt x="1995229" y="202102"/>
                  <a:pt x="2006727" y="215900"/>
                </a:cubicBezTo>
                <a:cubicBezTo>
                  <a:pt x="2016498" y="227626"/>
                  <a:pt x="2021334" y="243207"/>
                  <a:pt x="2032127" y="254000"/>
                </a:cubicBezTo>
                <a:cubicBezTo>
                  <a:pt x="2047094" y="268967"/>
                  <a:pt x="2065703" y="279797"/>
                  <a:pt x="2082927" y="292100"/>
                </a:cubicBezTo>
                <a:cubicBezTo>
                  <a:pt x="2095347" y="300972"/>
                  <a:pt x="2106547" y="312673"/>
                  <a:pt x="2121027" y="317500"/>
                </a:cubicBezTo>
                <a:cubicBezTo>
                  <a:pt x="2145456" y="325643"/>
                  <a:pt x="2171827" y="325967"/>
                  <a:pt x="2197227" y="330200"/>
                </a:cubicBezTo>
                <a:cubicBezTo>
                  <a:pt x="2214160" y="341489"/>
                  <a:pt x="2260727" y="365478"/>
                  <a:pt x="2260727" y="393700"/>
                </a:cubicBezTo>
                <a:cubicBezTo>
                  <a:pt x="2260727" y="408964"/>
                  <a:pt x="2242153" y="418148"/>
                  <a:pt x="2235327" y="431800"/>
                </a:cubicBezTo>
                <a:cubicBezTo>
                  <a:pt x="2229340" y="443774"/>
                  <a:pt x="2232093" y="460434"/>
                  <a:pt x="2222627" y="469900"/>
                </a:cubicBezTo>
                <a:cubicBezTo>
                  <a:pt x="2201041" y="491486"/>
                  <a:pt x="2146427" y="520700"/>
                  <a:pt x="2146427" y="520700"/>
                </a:cubicBezTo>
                <a:cubicBezTo>
                  <a:pt x="2142194" y="533400"/>
                  <a:pt x="2139714" y="546826"/>
                  <a:pt x="2133727" y="558800"/>
                </a:cubicBezTo>
                <a:cubicBezTo>
                  <a:pt x="2126901" y="572452"/>
                  <a:pt x="2110013" y="581730"/>
                  <a:pt x="2108327" y="596900"/>
                </a:cubicBezTo>
                <a:cubicBezTo>
                  <a:pt x="2105483" y="622493"/>
                  <a:pt x="2116794" y="647700"/>
                  <a:pt x="2121027" y="673100"/>
                </a:cubicBezTo>
                <a:cubicBezTo>
                  <a:pt x="2116794" y="685800"/>
                  <a:pt x="2120301" y="705213"/>
                  <a:pt x="2108327" y="711200"/>
                </a:cubicBezTo>
                <a:cubicBezTo>
                  <a:pt x="2096353" y="717187"/>
                  <a:pt x="2081929" y="705001"/>
                  <a:pt x="2070227" y="698500"/>
                </a:cubicBezTo>
                <a:cubicBezTo>
                  <a:pt x="2043542" y="683675"/>
                  <a:pt x="1994027" y="647700"/>
                  <a:pt x="1994027" y="647700"/>
                </a:cubicBezTo>
                <a:cubicBezTo>
                  <a:pt x="1985560" y="635000"/>
                  <a:pt x="1980546" y="619135"/>
                  <a:pt x="1968627" y="609600"/>
                </a:cubicBezTo>
                <a:cubicBezTo>
                  <a:pt x="1958174" y="601237"/>
                  <a:pt x="1943654" y="599525"/>
                  <a:pt x="1930527" y="596900"/>
                </a:cubicBezTo>
                <a:cubicBezTo>
                  <a:pt x="1866151" y="584025"/>
                  <a:pt x="1760825" y="576854"/>
                  <a:pt x="1701927" y="571500"/>
                </a:cubicBezTo>
                <a:cubicBezTo>
                  <a:pt x="1668060" y="563033"/>
                  <a:pt x="1634638" y="552533"/>
                  <a:pt x="1600327" y="546100"/>
                </a:cubicBezTo>
                <a:cubicBezTo>
                  <a:pt x="1523720" y="531736"/>
                  <a:pt x="1484542" y="536430"/>
                  <a:pt x="1409827" y="520700"/>
                </a:cubicBezTo>
                <a:cubicBezTo>
                  <a:pt x="1358587" y="509913"/>
                  <a:pt x="1308774" y="492869"/>
                  <a:pt x="1257427" y="482600"/>
                </a:cubicBezTo>
                <a:cubicBezTo>
                  <a:pt x="1236260" y="478367"/>
                  <a:pt x="1214960" y="474754"/>
                  <a:pt x="1193927" y="469900"/>
                </a:cubicBezTo>
                <a:cubicBezTo>
                  <a:pt x="1159912" y="462050"/>
                  <a:pt x="1092327" y="444500"/>
                  <a:pt x="1092327" y="444500"/>
                </a:cubicBezTo>
                <a:lnTo>
                  <a:pt x="838327" y="457200"/>
                </a:lnTo>
                <a:cubicBezTo>
                  <a:pt x="800083" y="459837"/>
                  <a:pt x="762189" y="466266"/>
                  <a:pt x="724027" y="469900"/>
                </a:cubicBezTo>
                <a:cubicBezTo>
                  <a:pt x="463050" y="494755"/>
                  <a:pt x="672133" y="470037"/>
                  <a:pt x="470027" y="495300"/>
                </a:cubicBezTo>
                <a:cubicBezTo>
                  <a:pt x="453094" y="503767"/>
                  <a:pt x="436805" y="513669"/>
                  <a:pt x="419227" y="520700"/>
                </a:cubicBezTo>
                <a:cubicBezTo>
                  <a:pt x="394368" y="530644"/>
                  <a:pt x="365304" y="531248"/>
                  <a:pt x="343027" y="546100"/>
                </a:cubicBezTo>
                <a:cubicBezTo>
                  <a:pt x="330327" y="554567"/>
                  <a:pt x="318579" y="564674"/>
                  <a:pt x="304927" y="571500"/>
                </a:cubicBezTo>
                <a:cubicBezTo>
                  <a:pt x="286707" y="580610"/>
                  <a:pt x="232303" y="592831"/>
                  <a:pt x="216027" y="596900"/>
                </a:cubicBezTo>
                <a:cubicBezTo>
                  <a:pt x="165227" y="592667"/>
                  <a:pt x="114156" y="590937"/>
                  <a:pt x="63627" y="584200"/>
                </a:cubicBezTo>
                <a:cubicBezTo>
                  <a:pt x="50357" y="582431"/>
                  <a:pt x="33890" y="581953"/>
                  <a:pt x="25527" y="571500"/>
                </a:cubicBezTo>
                <a:cubicBezTo>
                  <a:pt x="14623" y="557870"/>
                  <a:pt x="17060" y="537633"/>
                  <a:pt x="12827" y="520700"/>
                </a:cubicBezTo>
                <a:cubicBezTo>
                  <a:pt x="17060" y="478367"/>
                  <a:pt x="0" y="427736"/>
                  <a:pt x="25527" y="393700"/>
                </a:cubicBezTo>
                <a:cubicBezTo>
                  <a:pt x="46472" y="365773"/>
                  <a:pt x="127127" y="368300"/>
                  <a:pt x="127127" y="368300"/>
                </a:cubicBezTo>
                <a:cubicBezTo>
                  <a:pt x="228727" y="300567"/>
                  <a:pt x="186394" y="342900"/>
                  <a:pt x="254127" y="241300"/>
                </a:cubicBezTo>
                <a:lnTo>
                  <a:pt x="279527" y="203200"/>
                </a:lnTo>
              </a:path>
            </a:pathLst>
          </a:custGeom>
          <a:solidFill>
            <a:srgbClr val="FFFF0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91430" tIns="45715" rIns="91430" bIns="45715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23564" name="Oval 28"/>
          <p:cNvSpPr>
            <a:spLocks noChangeArrowheads="1"/>
          </p:cNvSpPr>
          <p:nvPr/>
        </p:nvSpPr>
        <p:spPr bwMode="auto">
          <a:xfrm>
            <a:off x="2124076" y="3933826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65" name="Oval 38"/>
          <p:cNvSpPr>
            <a:spLocks noChangeArrowheads="1"/>
          </p:cNvSpPr>
          <p:nvPr/>
        </p:nvSpPr>
        <p:spPr bwMode="auto">
          <a:xfrm>
            <a:off x="1187451" y="4005263"/>
            <a:ext cx="142875" cy="1444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66" name="Oval 57"/>
          <p:cNvSpPr>
            <a:spLocks noChangeArrowheads="1"/>
          </p:cNvSpPr>
          <p:nvPr/>
        </p:nvSpPr>
        <p:spPr bwMode="auto">
          <a:xfrm>
            <a:off x="539751" y="4292601"/>
            <a:ext cx="142875" cy="144463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67" name="Oval 58"/>
          <p:cNvSpPr>
            <a:spLocks noChangeArrowheads="1"/>
          </p:cNvSpPr>
          <p:nvPr/>
        </p:nvSpPr>
        <p:spPr bwMode="auto">
          <a:xfrm>
            <a:off x="2339976" y="4076701"/>
            <a:ext cx="142875" cy="144463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68" name="Oval 59"/>
          <p:cNvSpPr>
            <a:spLocks noChangeArrowheads="1"/>
          </p:cNvSpPr>
          <p:nvPr/>
        </p:nvSpPr>
        <p:spPr bwMode="auto">
          <a:xfrm>
            <a:off x="1403351" y="4149726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69" name="Oval 60"/>
          <p:cNvSpPr>
            <a:spLocks noChangeArrowheads="1"/>
          </p:cNvSpPr>
          <p:nvPr/>
        </p:nvSpPr>
        <p:spPr bwMode="auto">
          <a:xfrm>
            <a:off x="2268539" y="4292601"/>
            <a:ext cx="141287" cy="144463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70" name="Oval 62"/>
          <p:cNvSpPr>
            <a:spLocks noChangeArrowheads="1"/>
          </p:cNvSpPr>
          <p:nvPr/>
        </p:nvSpPr>
        <p:spPr bwMode="auto">
          <a:xfrm>
            <a:off x="1908176" y="4292601"/>
            <a:ext cx="142875" cy="144463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71" name="Oval 63"/>
          <p:cNvSpPr>
            <a:spLocks noChangeArrowheads="1"/>
          </p:cNvSpPr>
          <p:nvPr/>
        </p:nvSpPr>
        <p:spPr bwMode="auto">
          <a:xfrm>
            <a:off x="1692276" y="4005263"/>
            <a:ext cx="142875" cy="1444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72" name="Oval 71"/>
          <p:cNvSpPr>
            <a:spLocks noChangeArrowheads="1"/>
          </p:cNvSpPr>
          <p:nvPr/>
        </p:nvSpPr>
        <p:spPr bwMode="auto">
          <a:xfrm>
            <a:off x="900114" y="4292601"/>
            <a:ext cx="142875" cy="144463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73" name="Oval 39"/>
          <p:cNvSpPr>
            <a:spLocks noChangeArrowheads="1"/>
          </p:cNvSpPr>
          <p:nvPr/>
        </p:nvSpPr>
        <p:spPr bwMode="auto">
          <a:xfrm>
            <a:off x="1692276" y="4437063"/>
            <a:ext cx="142875" cy="1444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74" name="Oval 61"/>
          <p:cNvSpPr>
            <a:spLocks noChangeArrowheads="1"/>
          </p:cNvSpPr>
          <p:nvPr/>
        </p:nvSpPr>
        <p:spPr bwMode="auto">
          <a:xfrm>
            <a:off x="1331914" y="4437063"/>
            <a:ext cx="142875" cy="1444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30" tIns="45715" rIns="91430" bIns="45715" anchor="ctr"/>
          <a:lstStyle/>
          <a:p>
            <a:endParaRPr lang="ru-RU"/>
          </a:p>
        </p:txBody>
      </p:sp>
      <p:sp>
        <p:nvSpPr>
          <p:cNvPr id="23575" name="TextBox 73"/>
          <p:cNvSpPr txBox="1">
            <a:spLocks noChangeArrowheads="1"/>
          </p:cNvSpPr>
          <p:nvPr/>
        </p:nvSpPr>
        <p:spPr bwMode="auto">
          <a:xfrm>
            <a:off x="468314" y="3644901"/>
            <a:ext cx="2002919" cy="461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0" tIns="45715" rIns="91430" bIns="45715">
            <a:spAutoFit/>
          </a:bodyPr>
          <a:lstStyle/>
          <a:p>
            <a:r>
              <a:rPr lang="en-US" sz="2400" b="1" dirty="0"/>
              <a:t>Reaction zone</a:t>
            </a:r>
            <a:endParaRPr lang="ru-RU" sz="2400" b="1" dirty="0"/>
          </a:p>
        </p:txBody>
      </p:sp>
      <p:sp>
        <p:nvSpPr>
          <p:cNvPr id="23576" name="TextBox 74"/>
          <p:cNvSpPr txBox="1">
            <a:spLocks noChangeArrowheads="1"/>
          </p:cNvSpPr>
          <p:nvPr/>
        </p:nvSpPr>
        <p:spPr bwMode="auto">
          <a:xfrm>
            <a:off x="250826" y="4508501"/>
            <a:ext cx="2186934" cy="461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0" tIns="45715" rIns="91430" bIns="45715">
            <a:spAutoFit/>
          </a:bodyPr>
          <a:lstStyle/>
          <a:p>
            <a:r>
              <a:rPr lang="en-US" sz="2400" b="1" dirty="0" err="1">
                <a:solidFill>
                  <a:srgbClr val="FF0000"/>
                </a:solidFill>
              </a:rPr>
              <a:t>Remelting</a:t>
            </a:r>
            <a:r>
              <a:rPr lang="en-US" sz="2400" b="1" dirty="0">
                <a:solidFill>
                  <a:srgbClr val="FF0000"/>
                </a:solidFill>
              </a:rPr>
              <a:t> zone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23577" name="TextBox 75"/>
          <p:cNvSpPr txBox="1">
            <a:spLocks noChangeArrowheads="1"/>
          </p:cNvSpPr>
          <p:nvPr/>
        </p:nvSpPr>
        <p:spPr bwMode="auto">
          <a:xfrm>
            <a:off x="0" y="2997201"/>
            <a:ext cx="1534838" cy="523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0" tIns="45715" rIns="91430" bIns="45715">
            <a:spAutoFit/>
          </a:bodyPr>
          <a:lstStyle/>
          <a:p>
            <a:r>
              <a:rPr lang="en-US" sz="2800" dirty="0">
                <a:solidFill>
                  <a:srgbClr val="0099FF"/>
                </a:solidFill>
              </a:rPr>
              <a:t>seawater</a:t>
            </a:r>
            <a:endParaRPr lang="ru-RU" sz="2800" dirty="0">
              <a:solidFill>
                <a:srgbClr val="0099FF"/>
              </a:solidFill>
            </a:endParaRPr>
          </a:p>
        </p:txBody>
      </p:sp>
      <p:sp>
        <p:nvSpPr>
          <p:cNvPr id="23578" name="TextBox 76"/>
          <p:cNvSpPr txBox="1">
            <a:spLocks noChangeArrowheads="1"/>
          </p:cNvSpPr>
          <p:nvPr/>
        </p:nvSpPr>
        <p:spPr bwMode="auto">
          <a:xfrm>
            <a:off x="1619250" y="2924175"/>
            <a:ext cx="2057400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r>
              <a:rPr lang="en-US">
                <a:solidFill>
                  <a:srgbClr val="FFFF00"/>
                </a:solidFill>
              </a:rPr>
              <a:t>Hydrothermal fluid</a:t>
            </a:r>
            <a:endParaRPr lang="ru-RU">
              <a:solidFill>
                <a:srgbClr val="FFFF00"/>
              </a:solidFill>
            </a:endParaRPr>
          </a:p>
        </p:txBody>
      </p:sp>
      <p:sp>
        <p:nvSpPr>
          <p:cNvPr id="23579" name="TextBox 77"/>
          <p:cNvSpPr txBox="1">
            <a:spLocks noChangeArrowheads="1"/>
          </p:cNvSpPr>
          <p:nvPr/>
        </p:nvSpPr>
        <p:spPr bwMode="auto">
          <a:xfrm>
            <a:off x="4572000" y="620689"/>
            <a:ext cx="3024187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r>
              <a:rPr lang="ru-RU" sz="2400" dirty="0" smtClean="0"/>
              <a:t>Модель включает</a:t>
            </a:r>
            <a:r>
              <a:rPr lang="en-US" dirty="0" smtClean="0"/>
              <a:t>:</a:t>
            </a:r>
            <a:endParaRPr lang="en-US" dirty="0"/>
          </a:p>
          <a:p>
            <a:endParaRPr lang="ru-RU" dirty="0"/>
          </a:p>
        </p:txBody>
      </p:sp>
      <p:sp>
        <p:nvSpPr>
          <p:cNvPr id="79" name="TextBox 78"/>
          <p:cNvSpPr txBox="1"/>
          <p:nvPr/>
        </p:nvSpPr>
        <p:spPr>
          <a:xfrm>
            <a:off x="3851921" y="1052736"/>
            <a:ext cx="5292080" cy="1634445"/>
          </a:xfrm>
          <a:prstGeom prst="rect">
            <a:avLst/>
          </a:prstGeom>
          <a:noFill/>
        </p:spPr>
        <p:txBody>
          <a:bodyPr wrap="square" lIns="91430" tIns="45715" rIns="91430" bIns="45715">
            <a:spAutoFit/>
          </a:bodyPr>
          <a:lstStyle/>
          <a:p>
            <a:pPr>
              <a:defRPr/>
            </a:pPr>
            <a:r>
              <a:rPr lang="ru-RU" sz="2000" b="1" dirty="0" smtClean="0"/>
              <a:t>Незрелая</a:t>
            </a:r>
            <a:r>
              <a:rPr lang="ru-RU" sz="2000" dirty="0" smtClean="0"/>
              <a:t> </a:t>
            </a:r>
            <a:r>
              <a:rPr lang="ru-RU" sz="2000" b="1" dirty="0" smtClean="0"/>
              <a:t>стадия</a:t>
            </a:r>
            <a:r>
              <a:rPr lang="en-US" sz="2000" b="1" dirty="0" smtClean="0"/>
              <a:t>:</a:t>
            </a:r>
            <a:r>
              <a:rPr lang="ru-RU" sz="2000" dirty="0" smtClean="0"/>
              <a:t> взаимодействие морской </a:t>
            </a:r>
          </a:p>
          <a:p>
            <a:pPr>
              <a:defRPr/>
            </a:pPr>
            <a:r>
              <a:rPr lang="ru-RU" sz="2000" dirty="0" smtClean="0"/>
              <a:t>воды с раскаленными породами кровли</a:t>
            </a:r>
          </a:p>
          <a:p>
            <a:pPr>
              <a:defRPr/>
            </a:pPr>
            <a:r>
              <a:rPr lang="ru-RU" sz="2000" dirty="0" smtClean="0"/>
              <a:t> магматической камеры с экстракцией </a:t>
            </a:r>
            <a:r>
              <a:rPr lang="en-US" sz="2000" dirty="0" smtClean="0"/>
              <a:t> </a:t>
            </a:r>
            <a:r>
              <a:rPr lang="en-US" sz="2000" b="1" dirty="0">
                <a:solidFill>
                  <a:srgbClr val="FF0000"/>
                </a:solidFill>
              </a:rPr>
              <a:t>Fe, Cu, </a:t>
            </a:r>
            <a:r>
              <a:rPr lang="en-US" sz="2000" b="1" dirty="0" smtClean="0">
                <a:solidFill>
                  <a:srgbClr val="FF0000"/>
                </a:solidFill>
              </a:rPr>
              <a:t>Co, </a:t>
            </a:r>
            <a:r>
              <a:rPr lang="ru-RU" sz="2000" b="1" dirty="0" smtClean="0">
                <a:solidFill>
                  <a:srgbClr val="FF0000"/>
                </a:solidFill>
              </a:rPr>
              <a:t> </a:t>
            </a:r>
            <a:r>
              <a:rPr lang="en-US" sz="2000" b="1" dirty="0" err="1" smtClean="0">
                <a:solidFill>
                  <a:srgbClr val="FF0000"/>
                </a:solidFill>
              </a:rPr>
              <a:t>Sn</a:t>
            </a:r>
            <a:r>
              <a:rPr lang="en-US" sz="2000" b="1" dirty="0" smtClean="0">
                <a:solidFill>
                  <a:srgbClr val="FF0000"/>
                </a:solidFill>
              </a:rPr>
              <a:t> </a:t>
            </a:r>
            <a:r>
              <a:rPr lang="ru-RU" sz="2000" dirty="0" smtClean="0"/>
              <a:t>в гидротермальный флюид благодаря разложению </a:t>
            </a:r>
            <a:r>
              <a:rPr lang="ru-RU" sz="2000" dirty="0" err="1" smtClean="0"/>
              <a:t>фемических</a:t>
            </a:r>
            <a:r>
              <a:rPr lang="ru-RU" sz="2000" dirty="0" smtClean="0"/>
              <a:t> минералов</a:t>
            </a:r>
            <a:r>
              <a:rPr lang="en-US" sz="2000" dirty="0" smtClean="0"/>
              <a:t> </a:t>
            </a:r>
            <a:endParaRPr lang="ru-RU" sz="2000" dirty="0"/>
          </a:p>
        </p:txBody>
      </p:sp>
      <p:sp>
        <p:nvSpPr>
          <p:cNvPr id="23581" name="TextBox 79"/>
          <p:cNvSpPr txBox="1">
            <a:spLocks noChangeArrowheads="1"/>
          </p:cNvSpPr>
          <p:nvPr/>
        </p:nvSpPr>
        <p:spPr bwMode="auto">
          <a:xfrm>
            <a:off x="3707905" y="3501008"/>
            <a:ext cx="5436096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0" tIns="45715" rIns="91430" bIns="45715">
            <a:spAutoFit/>
          </a:bodyPr>
          <a:lstStyle/>
          <a:p>
            <a:r>
              <a:rPr lang="ru-RU" dirty="0" smtClean="0"/>
              <a:t> </a:t>
            </a:r>
            <a:r>
              <a:rPr lang="ru-RU" sz="2000" b="1" dirty="0" smtClean="0"/>
              <a:t>Зрелая стадия</a:t>
            </a:r>
            <a:r>
              <a:rPr lang="en-US" sz="2000" b="1" dirty="0" smtClean="0"/>
              <a:t>: </a:t>
            </a:r>
            <a:r>
              <a:rPr lang="ru-RU" sz="2000" b="1" dirty="0" smtClean="0"/>
              <a:t>Экстракция </a:t>
            </a:r>
            <a:r>
              <a:rPr lang="en-US" sz="2000" dirty="0" smtClean="0"/>
              <a:t> </a:t>
            </a:r>
            <a:r>
              <a:rPr lang="en-US" sz="2000" b="1" dirty="0">
                <a:solidFill>
                  <a:srgbClr val="FF0000"/>
                </a:solidFill>
              </a:rPr>
              <a:t>Pb, </a:t>
            </a:r>
            <a:r>
              <a:rPr lang="en-US" sz="2000" b="1" dirty="0" err="1">
                <a:solidFill>
                  <a:srgbClr val="FF0000"/>
                </a:solidFill>
              </a:rPr>
              <a:t>Ba</a:t>
            </a:r>
            <a:r>
              <a:rPr lang="en-US" sz="2000" b="1" dirty="0">
                <a:solidFill>
                  <a:srgbClr val="FF0000"/>
                </a:solidFill>
              </a:rPr>
              <a:t>, </a:t>
            </a:r>
            <a:r>
              <a:rPr lang="en-US" sz="2000" b="1" dirty="0" smtClean="0">
                <a:solidFill>
                  <a:srgbClr val="FF0000"/>
                </a:solidFill>
              </a:rPr>
              <a:t>Bi, </a:t>
            </a:r>
            <a:r>
              <a:rPr lang="en-US" sz="2000" b="1" dirty="0" err="1" smtClean="0">
                <a:solidFill>
                  <a:srgbClr val="FF0000"/>
                </a:solidFill>
              </a:rPr>
              <a:t>Tl</a:t>
            </a:r>
            <a:r>
              <a:rPr lang="en-US" sz="2000" b="1" dirty="0" smtClean="0">
                <a:solidFill>
                  <a:srgbClr val="FF0000"/>
                </a:solidFill>
              </a:rPr>
              <a:t>, In, </a:t>
            </a:r>
            <a:r>
              <a:rPr lang="en-US" sz="2000" b="1" dirty="0" err="1" smtClean="0">
                <a:solidFill>
                  <a:srgbClr val="FF0000"/>
                </a:solidFill>
              </a:rPr>
              <a:t>Ga</a:t>
            </a:r>
            <a:r>
              <a:rPr lang="en-US" sz="2000" b="1" dirty="0" smtClean="0">
                <a:solidFill>
                  <a:srgbClr val="FF0000"/>
                </a:solidFill>
              </a:rPr>
              <a:t> </a:t>
            </a:r>
            <a:r>
              <a:rPr lang="ru-RU" sz="2000" dirty="0" smtClean="0"/>
              <a:t>из полевых шпатов и гидрослюд</a:t>
            </a:r>
            <a:r>
              <a:rPr lang="en-US" sz="2000" dirty="0" smtClean="0"/>
              <a:t>,</a:t>
            </a:r>
            <a:r>
              <a:rPr lang="ru-RU" sz="2000" dirty="0" smtClean="0"/>
              <a:t> </a:t>
            </a:r>
            <a:r>
              <a:rPr lang="ru-RU" sz="2000" dirty="0" err="1" smtClean="0"/>
              <a:t>расстворение</a:t>
            </a:r>
            <a:r>
              <a:rPr lang="ru-RU" sz="2000" dirty="0" smtClean="0"/>
              <a:t> акцессорных сульфидов, арсенидов, </a:t>
            </a:r>
            <a:r>
              <a:rPr lang="ru-RU" sz="2000" dirty="0" err="1" smtClean="0"/>
              <a:t>стибнидов</a:t>
            </a:r>
            <a:r>
              <a:rPr lang="ru-RU" sz="2000" dirty="0" smtClean="0"/>
              <a:t> и теллуридов с обогащением флюидов</a:t>
            </a:r>
            <a:r>
              <a:rPr lang="en-US" sz="2000" dirty="0" smtClean="0"/>
              <a:t> </a:t>
            </a:r>
            <a:r>
              <a:rPr lang="en-US" sz="2000" b="1" dirty="0">
                <a:solidFill>
                  <a:srgbClr val="FF0000"/>
                </a:solidFill>
              </a:rPr>
              <a:t>Au, Ag, </a:t>
            </a:r>
            <a:r>
              <a:rPr lang="en-US" sz="2000" b="1" dirty="0" err="1">
                <a:solidFill>
                  <a:srgbClr val="FF0000"/>
                </a:solidFill>
              </a:rPr>
              <a:t>Sb</a:t>
            </a:r>
            <a:r>
              <a:rPr lang="en-US" sz="2000" b="1" dirty="0">
                <a:solidFill>
                  <a:srgbClr val="FF0000"/>
                </a:solidFill>
              </a:rPr>
              <a:t>, </a:t>
            </a:r>
            <a:r>
              <a:rPr lang="en-US" sz="2000" b="1" dirty="0" smtClean="0">
                <a:solidFill>
                  <a:srgbClr val="FF0000"/>
                </a:solidFill>
              </a:rPr>
              <a:t>As</a:t>
            </a:r>
            <a:r>
              <a:rPr lang="ru-RU" sz="2000" b="1" dirty="0" smtClean="0">
                <a:solidFill>
                  <a:srgbClr val="FF0000"/>
                </a:solidFill>
              </a:rPr>
              <a:t>, </a:t>
            </a:r>
            <a:r>
              <a:rPr lang="en-US" sz="2000" b="1" dirty="0" smtClean="0">
                <a:solidFill>
                  <a:srgbClr val="FF0000"/>
                </a:solidFill>
              </a:rPr>
              <a:t>Te</a:t>
            </a:r>
            <a:endParaRPr lang="ru-RU" b="1" dirty="0">
              <a:solidFill>
                <a:srgbClr val="FF0000"/>
              </a:solidFill>
            </a:endParaRPr>
          </a:p>
        </p:txBody>
      </p:sp>
      <p:sp>
        <p:nvSpPr>
          <p:cNvPr id="23582" name="TextBox 80"/>
          <p:cNvSpPr txBox="1">
            <a:spLocks noChangeArrowheads="1"/>
          </p:cNvSpPr>
          <p:nvPr/>
        </p:nvSpPr>
        <p:spPr bwMode="auto">
          <a:xfrm>
            <a:off x="3707904" y="2924944"/>
            <a:ext cx="536408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0" tIns="45715" rIns="91430" bIns="45715">
            <a:spAutoFit/>
          </a:bodyPr>
          <a:lstStyle/>
          <a:p>
            <a:r>
              <a:rPr lang="ru-RU" sz="2000" b="1" dirty="0" smtClean="0"/>
              <a:t>Средняя стадия</a:t>
            </a:r>
            <a:r>
              <a:rPr lang="en-US" sz="2000" dirty="0" smtClean="0"/>
              <a:t>:</a:t>
            </a:r>
            <a:r>
              <a:rPr lang="ru-RU" sz="2000" dirty="0" smtClean="0"/>
              <a:t> Экстракция </a:t>
            </a:r>
            <a:r>
              <a:rPr lang="en-US" sz="2000" b="1" dirty="0" smtClean="0">
                <a:solidFill>
                  <a:srgbClr val="FF0000"/>
                </a:solidFill>
              </a:rPr>
              <a:t>Zn </a:t>
            </a:r>
            <a:r>
              <a:rPr lang="ru-RU" sz="2000" dirty="0" smtClean="0"/>
              <a:t>из хлорита,</a:t>
            </a:r>
          </a:p>
          <a:p>
            <a:r>
              <a:rPr lang="ru-RU" sz="2000" dirty="0" smtClean="0"/>
              <a:t> </a:t>
            </a:r>
            <a:r>
              <a:rPr lang="ru-RU" sz="2000" dirty="0" err="1" smtClean="0"/>
              <a:t>цинковистой</a:t>
            </a:r>
            <a:r>
              <a:rPr lang="ru-RU" sz="2000" dirty="0" smtClean="0"/>
              <a:t> шпинели и магнетита</a:t>
            </a:r>
          </a:p>
        </p:txBody>
      </p:sp>
      <p:sp>
        <p:nvSpPr>
          <p:cNvPr id="23583" name="TextBox 81"/>
          <p:cNvSpPr txBox="1">
            <a:spLocks noChangeArrowheads="1"/>
          </p:cNvSpPr>
          <p:nvPr/>
        </p:nvSpPr>
        <p:spPr bwMode="auto">
          <a:xfrm>
            <a:off x="3563888" y="5157192"/>
            <a:ext cx="5580112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0" tIns="45715" rIns="91430" bIns="45715">
            <a:spAutoFit/>
          </a:bodyPr>
          <a:lstStyle/>
          <a:p>
            <a:r>
              <a:rPr lang="ru-RU" sz="2000" b="1" dirty="0" err="1" smtClean="0"/>
              <a:t>Переплавление</a:t>
            </a:r>
            <a:r>
              <a:rPr lang="ru-RU" sz="2000" b="1" dirty="0" smtClean="0"/>
              <a:t> </a:t>
            </a:r>
            <a:r>
              <a:rPr lang="ru-RU" sz="2000" dirty="0" err="1" smtClean="0"/>
              <a:t>метасоматитов</a:t>
            </a:r>
            <a:r>
              <a:rPr lang="ru-RU" sz="2000" dirty="0" smtClean="0"/>
              <a:t> насыщенных</a:t>
            </a:r>
          </a:p>
          <a:p>
            <a:r>
              <a:rPr lang="ru-RU" sz="2000" dirty="0" smtClean="0"/>
              <a:t> флюидами и обогащенных летучими элементами. Дополнительный вклад этих элементов </a:t>
            </a:r>
            <a:r>
              <a:rPr lang="en-US" sz="2000" b="1" dirty="0" smtClean="0">
                <a:solidFill>
                  <a:srgbClr val="FF0000"/>
                </a:solidFill>
              </a:rPr>
              <a:t>(</a:t>
            </a:r>
            <a:r>
              <a:rPr lang="en-US" sz="2000" b="1" dirty="0" err="1" smtClean="0">
                <a:solidFill>
                  <a:srgbClr val="FF0000"/>
                </a:solidFill>
              </a:rPr>
              <a:t>Tl</a:t>
            </a:r>
            <a:r>
              <a:rPr lang="en-US" sz="2000" b="1" dirty="0" smtClean="0">
                <a:solidFill>
                  <a:srgbClr val="FF0000"/>
                </a:solidFill>
              </a:rPr>
              <a:t>, In, </a:t>
            </a:r>
            <a:r>
              <a:rPr lang="en-US" sz="2000" b="1" dirty="0" err="1" smtClean="0">
                <a:solidFill>
                  <a:srgbClr val="FF0000"/>
                </a:solidFill>
              </a:rPr>
              <a:t>Ga,Cd</a:t>
            </a:r>
            <a:r>
              <a:rPr lang="en-US" sz="2000" b="1" dirty="0" smtClean="0">
                <a:solidFill>
                  <a:srgbClr val="FF0000"/>
                </a:solidFill>
              </a:rPr>
              <a:t>, Hg, As, </a:t>
            </a:r>
            <a:r>
              <a:rPr lang="en-US" sz="2000" b="1" dirty="0" err="1" smtClean="0">
                <a:solidFill>
                  <a:srgbClr val="FF0000"/>
                </a:solidFill>
              </a:rPr>
              <a:t>Sb</a:t>
            </a:r>
            <a:r>
              <a:rPr lang="en-US" sz="2000" b="1" dirty="0" smtClean="0">
                <a:solidFill>
                  <a:srgbClr val="FF0000"/>
                </a:solidFill>
              </a:rPr>
              <a:t>,</a:t>
            </a:r>
            <a:r>
              <a:rPr lang="ru-RU" sz="2000" b="1" dirty="0" smtClean="0">
                <a:solidFill>
                  <a:srgbClr val="FF0000"/>
                </a:solidFill>
              </a:rPr>
              <a:t> </a:t>
            </a:r>
            <a:r>
              <a:rPr lang="en-US" sz="2000" b="1" dirty="0" smtClean="0">
                <a:solidFill>
                  <a:srgbClr val="FF0000"/>
                </a:solidFill>
              </a:rPr>
              <a:t>As, Te</a:t>
            </a:r>
            <a:r>
              <a:rPr lang="en-US" sz="2000" b="1" dirty="0" smtClean="0"/>
              <a:t>)</a:t>
            </a:r>
            <a:r>
              <a:rPr lang="ru-RU" sz="2000" b="1" dirty="0" smtClean="0"/>
              <a:t> </a:t>
            </a:r>
            <a:r>
              <a:rPr lang="ru-RU" sz="2000" dirty="0" smtClean="0"/>
              <a:t>во флюид</a:t>
            </a:r>
            <a:r>
              <a:rPr lang="en-US" sz="2000" dirty="0" smtClean="0"/>
              <a:t> </a:t>
            </a:r>
            <a:r>
              <a:rPr lang="ru-RU" sz="2000" dirty="0" smtClean="0"/>
              <a:t> при кристаллизации магмы</a:t>
            </a:r>
            <a:endParaRPr lang="ru-RU" sz="2000" dirty="0"/>
          </a:p>
        </p:txBody>
      </p:sp>
      <p:grpSp>
        <p:nvGrpSpPr>
          <p:cNvPr id="2" name="Группа 35"/>
          <p:cNvGrpSpPr/>
          <p:nvPr/>
        </p:nvGrpSpPr>
        <p:grpSpPr>
          <a:xfrm>
            <a:off x="548695" y="5233795"/>
            <a:ext cx="73151" cy="144384"/>
            <a:chOff x="468114" y="1044005"/>
            <a:chExt cx="144016" cy="216024"/>
          </a:xfrm>
        </p:grpSpPr>
        <p:cxnSp>
          <p:nvCxnSpPr>
            <p:cNvPr id="33" name="Прямая соединительная линия 32"/>
            <p:cNvCxnSpPr/>
            <p:nvPr/>
          </p:nvCxnSpPr>
          <p:spPr>
            <a:xfrm>
              <a:off x="468114" y="1044005"/>
              <a:ext cx="0" cy="216024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Прямая соединительная линия 34"/>
            <p:cNvCxnSpPr/>
            <p:nvPr/>
          </p:nvCxnSpPr>
          <p:spPr>
            <a:xfrm>
              <a:off x="468114" y="1260029"/>
              <a:ext cx="144016" cy="0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Группа 36"/>
          <p:cNvGrpSpPr/>
          <p:nvPr/>
        </p:nvGrpSpPr>
        <p:grpSpPr>
          <a:xfrm>
            <a:off x="1426507" y="5233795"/>
            <a:ext cx="73151" cy="144384"/>
            <a:chOff x="468114" y="1044005"/>
            <a:chExt cx="144016" cy="216024"/>
          </a:xfrm>
        </p:grpSpPr>
        <p:cxnSp>
          <p:nvCxnSpPr>
            <p:cNvPr id="38" name="Прямая соединительная линия 37"/>
            <p:cNvCxnSpPr/>
            <p:nvPr/>
          </p:nvCxnSpPr>
          <p:spPr>
            <a:xfrm>
              <a:off x="468114" y="1044005"/>
              <a:ext cx="0" cy="216024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Прямая соединительная линия 38"/>
            <p:cNvCxnSpPr/>
            <p:nvPr/>
          </p:nvCxnSpPr>
          <p:spPr>
            <a:xfrm>
              <a:off x="468114" y="1260029"/>
              <a:ext cx="144016" cy="0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Группа 39"/>
          <p:cNvGrpSpPr/>
          <p:nvPr/>
        </p:nvGrpSpPr>
        <p:grpSpPr>
          <a:xfrm>
            <a:off x="987601" y="5811330"/>
            <a:ext cx="73151" cy="144384"/>
            <a:chOff x="468114" y="1044005"/>
            <a:chExt cx="144016" cy="216024"/>
          </a:xfrm>
        </p:grpSpPr>
        <p:cxnSp>
          <p:nvCxnSpPr>
            <p:cNvPr id="41" name="Прямая соединительная линия 40"/>
            <p:cNvCxnSpPr/>
            <p:nvPr/>
          </p:nvCxnSpPr>
          <p:spPr>
            <a:xfrm>
              <a:off x="468114" y="1044005"/>
              <a:ext cx="0" cy="216024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Прямая соединительная линия 41"/>
            <p:cNvCxnSpPr/>
            <p:nvPr/>
          </p:nvCxnSpPr>
          <p:spPr>
            <a:xfrm>
              <a:off x="468114" y="1260029"/>
              <a:ext cx="144016" cy="0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Группа 42"/>
          <p:cNvGrpSpPr/>
          <p:nvPr/>
        </p:nvGrpSpPr>
        <p:grpSpPr>
          <a:xfrm>
            <a:off x="1938564" y="5811330"/>
            <a:ext cx="73151" cy="144384"/>
            <a:chOff x="468114" y="1044005"/>
            <a:chExt cx="144016" cy="216024"/>
          </a:xfrm>
        </p:grpSpPr>
        <p:cxnSp>
          <p:nvCxnSpPr>
            <p:cNvPr id="44" name="Прямая соединительная линия 43"/>
            <p:cNvCxnSpPr/>
            <p:nvPr/>
          </p:nvCxnSpPr>
          <p:spPr>
            <a:xfrm>
              <a:off x="468114" y="1044005"/>
              <a:ext cx="0" cy="216024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Прямая соединительная линия 44"/>
            <p:cNvCxnSpPr/>
            <p:nvPr/>
          </p:nvCxnSpPr>
          <p:spPr>
            <a:xfrm>
              <a:off x="468114" y="1260029"/>
              <a:ext cx="144016" cy="0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Группа 45"/>
          <p:cNvGrpSpPr/>
          <p:nvPr/>
        </p:nvGrpSpPr>
        <p:grpSpPr>
          <a:xfrm>
            <a:off x="2377470" y="5233795"/>
            <a:ext cx="73151" cy="144384"/>
            <a:chOff x="468114" y="1044005"/>
            <a:chExt cx="144016" cy="216024"/>
          </a:xfrm>
        </p:grpSpPr>
        <p:cxnSp>
          <p:nvCxnSpPr>
            <p:cNvPr id="47" name="Прямая соединительная линия 46"/>
            <p:cNvCxnSpPr/>
            <p:nvPr/>
          </p:nvCxnSpPr>
          <p:spPr>
            <a:xfrm>
              <a:off x="468114" y="1044005"/>
              <a:ext cx="0" cy="216024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Прямая соединительная линия 47"/>
            <p:cNvCxnSpPr/>
            <p:nvPr/>
          </p:nvCxnSpPr>
          <p:spPr>
            <a:xfrm>
              <a:off x="468114" y="1260029"/>
              <a:ext cx="144016" cy="0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Группа 48"/>
          <p:cNvGrpSpPr/>
          <p:nvPr/>
        </p:nvGrpSpPr>
        <p:grpSpPr>
          <a:xfrm>
            <a:off x="2523772" y="6244481"/>
            <a:ext cx="73151" cy="144384"/>
            <a:chOff x="468114" y="1044005"/>
            <a:chExt cx="144016" cy="216024"/>
          </a:xfrm>
        </p:grpSpPr>
        <p:cxnSp>
          <p:nvCxnSpPr>
            <p:cNvPr id="50" name="Прямая соединительная линия 49"/>
            <p:cNvCxnSpPr/>
            <p:nvPr/>
          </p:nvCxnSpPr>
          <p:spPr>
            <a:xfrm>
              <a:off x="468114" y="1044005"/>
              <a:ext cx="0" cy="216024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Прямая соединительная линия 50"/>
            <p:cNvCxnSpPr/>
            <p:nvPr/>
          </p:nvCxnSpPr>
          <p:spPr>
            <a:xfrm>
              <a:off x="468114" y="1260029"/>
              <a:ext cx="144016" cy="0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Группа 51"/>
          <p:cNvGrpSpPr/>
          <p:nvPr/>
        </p:nvGrpSpPr>
        <p:grpSpPr>
          <a:xfrm>
            <a:off x="1499658" y="6316672"/>
            <a:ext cx="73151" cy="144384"/>
            <a:chOff x="468114" y="1044005"/>
            <a:chExt cx="144016" cy="216024"/>
          </a:xfrm>
        </p:grpSpPr>
        <p:cxnSp>
          <p:nvCxnSpPr>
            <p:cNvPr id="53" name="Прямая соединительная линия 52"/>
            <p:cNvCxnSpPr/>
            <p:nvPr/>
          </p:nvCxnSpPr>
          <p:spPr>
            <a:xfrm>
              <a:off x="468114" y="1044005"/>
              <a:ext cx="0" cy="216024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Прямая соединительная линия 53"/>
            <p:cNvCxnSpPr/>
            <p:nvPr/>
          </p:nvCxnSpPr>
          <p:spPr>
            <a:xfrm>
              <a:off x="468114" y="1260029"/>
              <a:ext cx="144016" cy="0"/>
            </a:xfrm>
            <a:prstGeom prst="line">
              <a:avLst/>
            </a:prstGeom>
            <a:ln w="127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рис 5.1.t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830095"/>
            <a:ext cx="8676456" cy="5574969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179512" y="10"/>
            <a:ext cx="8964488" cy="923229"/>
          </a:xfrm>
          <a:prstGeom prst="rect">
            <a:avLst/>
          </a:prstGeom>
        </p:spPr>
        <p:txBody>
          <a:bodyPr wrap="square" lIns="91337" tIns="45670" rIns="91337" bIns="45670">
            <a:spAutoFit/>
          </a:bodyPr>
          <a:lstStyle/>
          <a:p>
            <a:pPr>
              <a:spcBef>
                <a:spcPct val="50000"/>
              </a:spcBef>
            </a:pPr>
            <a:r>
              <a:rPr lang="ru-RU" b="1" dirty="0" err="1" smtClean="0"/>
              <a:t>Вобоснована</a:t>
            </a:r>
            <a:r>
              <a:rPr lang="ru-RU" b="1" dirty="0" smtClean="0"/>
              <a:t> зависимость состава курильщиков не только от состава рудовмещающих формаций, но и от зрелости гидротермальных систем </a:t>
            </a:r>
            <a:r>
              <a:rPr lang="ru-RU" dirty="0" smtClean="0"/>
              <a:t>(Третьяков, 2015, Масленников и др.</a:t>
            </a:r>
            <a:r>
              <a:rPr lang="en-US" dirty="0" smtClean="0"/>
              <a:t>, </a:t>
            </a:r>
            <a:r>
              <a:rPr lang="ru-RU" dirty="0" smtClean="0"/>
              <a:t>2014, 2017, 2019)</a:t>
            </a:r>
            <a:endParaRPr lang="ru-RU" dirty="0"/>
          </a:p>
        </p:txBody>
      </p:sp>
      <p:sp>
        <p:nvSpPr>
          <p:cNvPr id="4" name="Прямоугольник 3"/>
          <p:cNvSpPr/>
          <p:nvPr/>
        </p:nvSpPr>
        <p:spPr>
          <a:xfrm>
            <a:off x="7059133" y="3212424"/>
            <a:ext cx="46445" cy="144384"/>
          </a:xfrm>
          <a:prstGeom prst="rect">
            <a:avLst/>
          </a:prstGeom>
          <a:solidFill>
            <a:srgbClr val="FF00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2364" tIns="46182" rIns="92364" bIns="46182" rtlCol="0" anchor="ctr"/>
          <a:lstStyle/>
          <a:p>
            <a:pPr algn="ctr"/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7936945" y="3212424"/>
            <a:ext cx="46445" cy="144384"/>
          </a:xfrm>
          <a:prstGeom prst="rect">
            <a:avLst/>
          </a:prstGeom>
          <a:solidFill>
            <a:srgbClr val="FF00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2364" tIns="46182" rIns="92364" bIns="46182" rtlCol="0" anchor="ctr"/>
          <a:lstStyle/>
          <a:p>
            <a:pPr algn="ctr"/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7424888" y="6172289"/>
            <a:ext cx="46445" cy="144384"/>
          </a:xfrm>
          <a:prstGeom prst="rect">
            <a:avLst/>
          </a:prstGeom>
          <a:solidFill>
            <a:srgbClr val="FF00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2364" tIns="46182" rIns="92364" bIns="46182" rtlCol="0" anchor="ctr"/>
          <a:lstStyle/>
          <a:p>
            <a:pPr algn="ctr"/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6985982" y="6172289"/>
            <a:ext cx="46445" cy="144384"/>
          </a:xfrm>
          <a:prstGeom prst="rect">
            <a:avLst/>
          </a:prstGeom>
          <a:solidFill>
            <a:srgbClr val="FF00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2364" tIns="46182" rIns="92364" bIns="46182" rtlCol="0" anchor="ctr"/>
          <a:lstStyle/>
          <a:p>
            <a:pPr algn="ctr"/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2962678" y="6172289"/>
            <a:ext cx="46445" cy="144384"/>
          </a:xfrm>
          <a:prstGeom prst="rect">
            <a:avLst/>
          </a:prstGeom>
          <a:solidFill>
            <a:srgbClr val="FF00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2364" tIns="46182" rIns="92364" bIns="46182" rtlCol="0" anchor="ctr"/>
          <a:lstStyle/>
          <a:p>
            <a:pPr algn="ctr"/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2670074" y="6172289"/>
            <a:ext cx="46445" cy="144384"/>
          </a:xfrm>
          <a:prstGeom prst="rect">
            <a:avLst/>
          </a:prstGeom>
          <a:solidFill>
            <a:srgbClr val="FF00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2364" tIns="46182" rIns="92364" bIns="46182" rtlCol="0" anchor="ctr"/>
          <a:lstStyle/>
          <a:p>
            <a:pPr algn="ctr"/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3474735" y="3212424"/>
            <a:ext cx="46445" cy="144384"/>
          </a:xfrm>
          <a:prstGeom prst="rect">
            <a:avLst/>
          </a:prstGeom>
          <a:solidFill>
            <a:srgbClr val="FF00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2364" tIns="46182" rIns="92364" bIns="46182" rtlCol="0" anchor="ctr"/>
          <a:lstStyle/>
          <a:p>
            <a:pPr algn="ctr"/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1865413" y="3212424"/>
            <a:ext cx="46445" cy="144384"/>
          </a:xfrm>
          <a:prstGeom prst="rect">
            <a:avLst/>
          </a:prstGeom>
          <a:solidFill>
            <a:srgbClr val="FF00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2364" tIns="46182" rIns="92364" bIns="46182" rtlCol="0" anchor="ctr"/>
          <a:lstStyle/>
          <a:p>
            <a:pPr algn="ctr"/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450621" y="6388865"/>
            <a:ext cx="521429" cy="462844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Co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278586" y="6316673"/>
            <a:ext cx="521429" cy="462844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Co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912831" y="3327116"/>
            <a:ext cx="521429" cy="462844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Co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645960" y="3356808"/>
            <a:ext cx="521429" cy="462844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Co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790643" y="3327116"/>
            <a:ext cx="440007" cy="462844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en-US" sz="2400" b="1" dirty="0" smtClean="0">
                <a:solidFill>
                  <a:srgbClr val="7030A0"/>
                </a:solidFill>
              </a:rPr>
              <a:t>Bi</a:t>
            </a:r>
            <a:endParaRPr lang="ru-RU" sz="2400" b="1" dirty="0">
              <a:solidFill>
                <a:srgbClr val="7030A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328433" y="3356808"/>
            <a:ext cx="440007" cy="462844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en-US" sz="2400" b="1" dirty="0" smtClean="0">
                <a:solidFill>
                  <a:srgbClr val="7030A0"/>
                </a:solidFill>
              </a:rPr>
              <a:t>Bi</a:t>
            </a:r>
            <a:endParaRPr lang="ru-RU" b="1" dirty="0">
              <a:solidFill>
                <a:srgbClr val="7030A0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766529" y="6316672"/>
            <a:ext cx="482347" cy="524556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en-US" sz="2800" b="1" dirty="0" smtClean="0">
                <a:solidFill>
                  <a:srgbClr val="7030A0"/>
                </a:solidFill>
              </a:rPr>
              <a:t>Bi</a:t>
            </a:r>
            <a:endParaRPr lang="ru-RU" sz="2800" b="1" dirty="0">
              <a:solidFill>
                <a:srgbClr val="7030A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962678" y="6388865"/>
            <a:ext cx="440007" cy="462844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en-US" sz="2400" b="1" dirty="0" smtClean="0">
                <a:solidFill>
                  <a:srgbClr val="7030A0"/>
                </a:solidFill>
              </a:rPr>
              <a:t>Bi</a:t>
            </a:r>
            <a:endParaRPr lang="ru-RU" sz="2400" b="1" dirty="0">
              <a:solidFill>
                <a:srgbClr val="7030A0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825521" y="4401115"/>
            <a:ext cx="372480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en-US" b="1" dirty="0" smtClean="0">
                <a:solidFill>
                  <a:srgbClr val="7030A0"/>
                </a:solidFill>
              </a:rPr>
              <a:t>Bi</a:t>
            </a:r>
            <a:endParaRPr lang="ru-RU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96752"/>
            <a:ext cx="8043044" cy="3912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Прямоугольник 2"/>
          <p:cNvSpPr/>
          <p:nvPr/>
        </p:nvSpPr>
        <p:spPr>
          <a:xfrm>
            <a:off x="35496" y="5042118"/>
            <a:ext cx="864096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dirty="0" smtClean="0"/>
              <a:t>На основе физико-химического моделирования поведения элементов методом минимизации потенциала Гиббса дана оценка вторичных преобразований различных пород в зависимости от их соотношений с нагретой морской водой в зоне </a:t>
            </a:r>
            <a:r>
              <a:rPr lang="ru-RU" sz="1400" dirty="0" err="1" smtClean="0"/>
              <a:t>рециклинга</a:t>
            </a:r>
            <a:r>
              <a:rPr lang="ru-RU" sz="1400" dirty="0" smtClean="0"/>
              <a:t>. Рассмотрены минеральные ассоциации, отлагающиеся при </a:t>
            </a:r>
            <a:r>
              <a:rPr lang="ru-RU" sz="1400" dirty="0" err="1" smtClean="0"/>
              <a:t>кондуктивном</a:t>
            </a:r>
            <a:r>
              <a:rPr lang="ru-RU" sz="1400" dirty="0" smtClean="0"/>
              <a:t> охлаждении раствора, покидающего зону реакции, что может интерпретироваться как один из механизмов формирования состава и зональности труб современных и древних курильщиков. Расчётные данные указывают на то, что температура в зоне взаимодействия морской воды с породами, их состав и «зрелость» гидротермальной системы являются важными факторами минералогического разнообразия рудных ассоциаций, отлагающихся на морском дне.</a:t>
            </a:r>
            <a:endParaRPr lang="ru-RU" sz="1400" dirty="0"/>
          </a:p>
        </p:txBody>
      </p:sp>
      <p:sp>
        <p:nvSpPr>
          <p:cNvPr id="4" name="Прямоугольник 3"/>
          <p:cNvSpPr/>
          <p:nvPr/>
        </p:nvSpPr>
        <p:spPr>
          <a:xfrm>
            <a:off x="35496" y="0"/>
            <a:ext cx="90730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dirty="0" smtClean="0"/>
              <a:t>Минеральные ассоциации, отлагающиеся из </a:t>
            </a:r>
            <a:r>
              <a:rPr lang="ru-RU" b="1" dirty="0" err="1" smtClean="0"/>
              <a:t>кондуктивно</a:t>
            </a:r>
            <a:r>
              <a:rPr lang="ru-RU" b="1" dirty="0" smtClean="0"/>
              <a:t> охлаждающегося раствора в системе с перидотитом</a:t>
            </a:r>
            <a:r>
              <a:rPr lang="ru-RU" dirty="0" smtClean="0"/>
              <a:t> Соотношения порода/морская вода (</a:t>
            </a:r>
            <a:r>
              <a:rPr lang="ru-RU" dirty="0" err="1" smtClean="0"/>
              <a:t>η</a:t>
            </a:r>
            <a:r>
              <a:rPr lang="ru-RU" dirty="0" smtClean="0"/>
              <a:t>): а) 0.01, б) 0.025, в) 0.05, г) 0.075 (Третьяков, Масленников, 2017)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96752"/>
            <a:ext cx="8856984" cy="4304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Прямоугольник 3"/>
          <p:cNvSpPr/>
          <p:nvPr/>
        </p:nvSpPr>
        <p:spPr>
          <a:xfrm>
            <a:off x="395536" y="0"/>
            <a:ext cx="84969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i="1" dirty="0" smtClean="0"/>
              <a:t>Минеральные ассоциации, отлагающиеся из </a:t>
            </a:r>
            <a:r>
              <a:rPr lang="ru-RU" b="1" i="1" dirty="0" err="1" smtClean="0"/>
              <a:t>кондуктивно</a:t>
            </a:r>
            <a:r>
              <a:rPr lang="ru-RU" b="1" i="1" dirty="0" smtClean="0"/>
              <a:t> охлаждающегося раствора в системе с </a:t>
            </a:r>
            <a:r>
              <a:rPr lang="ru-RU" b="1" dirty="0" smtClean="0"/>
              <a:t>базальтом </a:t>
            </a:r>
            <a:r>
              <a:rPr lang="ru-RU" i="1" dirty="0" smtClean="0"/>
              <a:t>(Третьяков, Масленников, 2017)</a:t>
            </a:r>
            <a:endParaRPr lang="ru-RU" sz="2400" i="1" dirty="0" smtClean="0"/>
          </a:p>
          <a:p>
            <a:endParaRPr lang="ru-RU" b="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484784"/>
            <a:ext cx="8856984" cy="4308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Прямоугольник 2"/>
          <p:cNvSpPr/>
          <p:nvPr/>
        </p:nvSpPr>
        <p:spPr>
          <a:xfrm>
            <a:off x="395536" y="332656"/>
            <a:ext cx="8352928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b="1" dirty="0" smtClean="0"/>
              <a:t>Минеральные ассоциации, отлагающиеся из </a:t>
            </a:r>
            <a:r>
              <a:rPr lang="ru-RU" sz="2000" b="1" dirty="0" err="1" smtClean="0"/>
              <a:t>кондуктивно</a:t>
            </a:r>
            <a:r>
              <a:rPr lang="ru-RU" sz="2000" b="1" dirty="0" smtClean="0"/>
              <a:t> охлаждающегося раствора в системе с </a:t>
            </a:r>
            <a:r>
              <a:rPr lang="ru-RU" sz="2000" b="1" dirty="0" err="1" smtClean="0"/>
              <a:t>дацитом</a:t>
            </a:r>
            <a:r>
              <a:rPr lang="ru-RU" sz="2000" b="1" dirty="0" smtClean="0"/>
              <a:t> </a:t>
            </a:r>
            <a:r>
              <a:rPr lang="ru-RU" sz="1600" i="1" dirty="0" smtClean="0"/>
              <a:t>(Третьяков, Масленников, 2017)</a:t>
            </a:r>
            <a:endParaRPr lang="ru-RU" sz="2000" i="1" dirty="0" smtClean="0"/>
          </a:p>
          <a:p>
            <a:endParaRPr lang="ru-RU" dirty="0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одзаголовок 2"/>
          <p:cNvSpPr txBox="1">
            <a:spLocks/>
          </p:cNvSpPr>
          <p:nvPr/>
        </p:nvSpPr>
        <p:spPr>
          <a:xfrm>
            <a:off x="6660232" y="1628800"/>
            <a:ext cx="2443701" cy="484780"/>
          </a:xfrm>
          <a:prstGeom prst="rect">
            <a:avLst/>
          </a:prstGeom>
        </p:spPr>
        <p:txBody>
          <a:bodyPr vert="horz" lIns="88367" tIns="44182" rIns="88367" bIns="44182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1400" dirty="0" err="1" smtClean="0"/>
              <a:t>Колусит</a:t>
            </a:r>
            <a:r>
              <a:rPr lang="ru-RU" sz="1400" dirty="0" smtClean="0"/>
              <a:t> </a:t>
            </a:r>
            <a:r>
              <a:rPr lang="en-GB" sz="1400" dirty="0" smtClean="0"/>
              <a:t>Cu</a:t>
            </a:r>
            <a:r>
              <a:rPr lang="en-GB" sz="1400" baseline="-25000" dirty="0" smtClean="0"/>
              <a:t>23.38</a:t>
            </a:r>
            <a:r>
              <a:rPr lang="en-GB" sz="1400" dirty="0" smtClean="0"/>
              <a:t>V</a:t>
            </a:r>
            <a:r>
              <a:rPr lang="en-GB" sz="1400" baseline="-25000" dirty="0" smtClean="0"/>
              <a:t>1.81</a:t>
            </a:r>
            <a:r>
              <a:rPr lang="en-GB" sz="1400" dirty="0" smtClean="0"/>
              <a:t>(As</a:t>
            </a:r>
            <a:r>
              <a:rPr lang="en-GB" sz="1400" baseline="-25000" dirty="0" smtClean="0"/>
              <a:t>3.44</a:t>
            </a:r>
            <a:r>
              <a:rPr lang="en-GB" sz="1400" b="1" dirty="0" smtClean="0">
                <a:solidFill>
                  <a:srgbClr val="FF0000"/>
                </a:solidFill>
              </a:rPr>
              <a:t>Ge</a:t>
            </a:r>
            <a:r>
              <a:rPr lang="en-GB" sz="1400" b="1" baseline="-25000" dirty="0" smtClean="0">
                <a:solidFill>
                  <a:srgbClr val="FF0000"/>
                </a:solidFill>
              </a:rPr>
              <a:t>1.35</a:t>
            </a:r>
            <a:r>
              <a:rPr lang="en-GB" sz="1400" dirty="0" smtClean="0">
                <a:solidFill>
                  <a:srgbClr val="FF0000"/>
                </a:solidFill>
              </a:rPr>
              <a:t>Sn</a:t>
            </a:r>
            <a:r>
              <a:rPr lang="en-GB" sz="1400" baseline="-25000" dirty="0" smtClean="0">
                <a:solidFill>
                  <a:srgbClr val="FF0000"/>
                </a:solidFill>
              </a:rPr>
              <a:t>0.82</a:t>
            </a:r>
            <a:r>
              <a:rPr lang="en-GB" sz="1400" dirty="0" smtClean="0"/>
              <a:t>) (Zn</a:t>
            </a:r>
            <a:r>
              <a:rPr lang="en-GB" sz="1400" baseline="-25000" dirty="0" smtClean="0"/>
              <a:t>2.48</a:t>
            </a:r>
            <a:r>
              <a:rPr lang="en-GB" sz="1400" dirty="0" smtClean="0"/>
              <a:t>Fe</a:t>
            </a:r>
            <a:r>
              <a:rPr lang="en-GB" sz="1400" baseline="-25000" dirty="0" smtClean="0"/>
              <a:t>0.26</a:t>
            </a:r>
            <a:r>
              <a:rPr lang="en-GB" sz="1400" dirty="0" smtClean="0"/>
              <a:t>)S</a:t>
            </a:r>
            <a:r>
              <a:rPr lang="en-GB" sz="1400" baseline="-25000" dirty="0" smtClean="0"/>
              <a:t>32.47</a:t>
            </a:r>
            <a:endParaRPr lang="ru-RU" sz="1400" dirty="0"/>
          </a:p>
        </p:txBody>
      </p:sp>
      <p:sp>
        <p:nvSpPr>
          <p:cNvPr id="61" name="Text Box 26"/>
          <p:cNvSpPr txBox="1">
            <a:spLocks noChangeArrowheads="1"/>
          </p:cNvSpPr>
          <p:nvPr/>
        </p:nvSpPr>
        <p:spPr bwMode="auto">
          <a:xfrm>
            <a:off x="2418160" y="5597524"/>
            <a:ext cx="3093553" cy="366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8367" tIns="44182" rIns="88367" bIns="44182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Modified after Moscalev, 2002.</a:t>
            </a:r>
            <a:endParaRPr lang="ru-RU">
              <a:solidFill>
                <a:schemeClr val="bg1"/>
              </a:solidFill>
            </a:endParaRPr>
          </a:p>
        </p:txBody>
      </p:sp>
      <p:sp>
        <p:nvSpPr>
          <p:cNvPr id="62" name="Прямоугольник 61"/>
          <p:cNvSpPr/>
          <p:nvPr/>
        </p:nvSpPr>
        <p:spPr>
          <a:xfrm>
            <a:off x="2466990" y="-216763"/>
            <a:ext cx="4572001" cy="366226"/>
          </a:xfrm>
          <a:prstGeom prst="rect">
            <a:avLst/>
          </a:prstGeom>
        </p:spPr>
        <p:txBody>
          <a:bodyPr lIns="88367" tIns="44182" rIns="88367" bIns="44182">
            <a:spAutoFit/>
          </a:bodyPr>
          <a:lstStyle/>
          <a:p>
            <a:endParaRPr lang="ru-RU" b="1" dirty="0"/>
          </a:p>
        </p:txBody>
      </p:sp>
      <p:sp>
        <p:nvSpPr>
          <p:cNvPr id="17" name="Прямоугольник 16"/>
          <p:cNvSpPr/>
          <p:nvPr/>
        </p:nvSpPr>
        <p:spPr>
          <a:xfrm>
            <a:off x="2286015" y="3105835"/>
            <a:ext cx="4572001" cy="366226"/>
          </a:xfrm>
          <a:prstGeom prst="rect">
            <a:avLst/>
          </a:prstGeom>
        </p:spPr>
        <p:txBody>
          <a:bodyPr lIns="88367" tIns="44182" rIns="88367" bIns="44182">
            <a:spAutoFit/>
          </a:bodyPr>
          <a:lstStyle/>
          <a:p>
            <a:endParaRPr lang="ru-RU" dirty="0"/>
          </a:p>
        </p:txBody>
      </p:sp>
      <p:sp>
        <p:nvSpPr>
          <p:cNvPr id="18" name="Прямоугольник 17"/>
          <p:cNvSpPr/>
          <p:nvPr/>
        </p:nvSpPr>
        <p:spPr>
          <a:xfrm>
            <a:off x="2857516" y="270986"/>
            <a:ext cx="4572001" cy="366226"/>
          </a:xfrm>
          <a:prstGeom prst="rect">
            <a:avLst/>
          </a:prstGeom>
        </p:spPr>
        <p:txBody>
          <a:bodyPr lIns="88367" tIns="44182" rIns="88367" bIns="44182">
            <a:spAutoFit/>
          </a:bodyPr>
          <a:lstStyle/>
          <a:p>
            <a:endParaRPr lang="ru-RU" dirty="0" smtClean="0"/>
          </a:p>
        </p:txBody>
      </p:sp>
      <p:pic>
        <p:nvPicPr>
          <p:cNvPr id="22" name="Рисунок 21" descr="fig3.2.6..jpg"/>
          <p:cNvPicPr/>
          <p:nvPr/>
        </p:nvPicPr>
        <p:blipFill>
          <a:blip r:embed="rId2" cstate="print"/>
          <a:srcRect r="66667"/>
          <a:stretch>
            <a:fillRect/>
          </a:stretch>
        </p:blipFill>
        <p:spPr>
          <a:xfrm>
            <a:off x="109789" y="609602"/>
            <a:ext cx="1243567" cy="5314949"/>
          </a:xfrm>
          <a:prstGeom prst="rect">
            <a:avLst/>
          </a:prstGeom>
        </p:spPr>
      </p:pic>
      <p:sp>
        <p:nvSpPr>
          <p:cNvPr id="25" name="Прямоугольник 24"/>
          <p:cNvSpPr/>
          <p:nvPr/>
        </p:nvSpPr>
        <p:spPr>
          <a:xfrm>
            <a:off x="1331641" y="1191054"/>
            <a:ext cx="4104456" cy="2551439"/>
          </a:xfrm>
          <a:prstGeom prst="rect">
            <a:avLst/>
          </a:prstGeom>
        </p:spPr>
        <p:txBody>
          <a:bodyPr wrap="square" lIns="88367" tIns="44182" rIns="88367" bIns="44182">
            <a:spAutoFit/>
          </a:bodyPr>
          <a:lstStyle/>
          <a:p>
            <a:r>
              <a:rPr lang="ru-RU" sz="1600" dirty="0" smtClean="0"/>
              <a:t>Для </a:t>
            </a:r>
            <a:r>
              <a:rPr lang="ru-RU" sz="1600" dirty="0" err="1" smtClean="0"/>
              <a:t>халькопиритовых</a:t>
            </a:r>
            <a:r>
              <a:rPr lang="ru-RU" sz="1600" dirty="0" smtClean="0"/>
              <a:t> диагенитов характерны минералы, богатые селеном: </a:t>
            </a:r>
            <a:r>
              <a:rPr lang="ru-RU" sz="1600" dirty="0" err="1" smtClean="0"/>
              <a:t>науманнит</a:t>
            </a:r>
            <a:r>
              <a:rPr lang="ru-RU" sz="1600" dirty="0" smtClean="0"/>
              <a:t> –Ag2Se и </a:t>
            </a:r>
            <a:r>
              <a:rPr lang="ru-RU" sz="1600" dirty="0" err="1" smtClean="0"/>
              <a:t>богдановичит</a:t>
            </a:r>
            <a:r>
              <a:rPr lang="ru-RU" sz="1600" dirty="0" smtClean="0"/>
              <a:t> – Ag1,08Bi1,04 Se2 →Ag1,03 Bi1,10 Se2, </a:t>
            </a:r>
            <a:r>
              <a:rPr lang="ru-RU" sz="1600" dirty="0" err="1" smtClean="0"/>
              <a:t>клаусталит</a:t>
            </a:r>
            <a:r>
              <a:rPr lang="ru-RU" sz="1600" dirty="0" smtClean="0"/>
              <a:t> </a:t>
            </a:r>
            <a:r>
              <a:rPr lang="ru-RU" sz="1600" dirty="0" err="1" smtClean="0"/>
              <a:t>PbSe</a:t>
            </a:r>
            <a:r>
              <a:rPr lang="ru-RU" sz="1600" dirty="0" smtClean="0"/>
              <a:t> с содержанием серебра (</a:t>
            </a:r>
            <a:r>
              <a:rPr lang="ru-RU" sz="1600" dirty="0" err="1" smtClean="0"/>
              <a:t>Ag</a:t>
            </a:r>
            <a:r>
              <a:rPr lang="ru-RU" sz="1600" dirty="0" smtClean="0"/>
              <a:t> до 6 </a:t>
            </a:r>
            <a:r>
              <a:rPr lang="ru-RU" sz="1600" dirty="0" err="1" smtClean="0"/>
              <a:t>мас.%</a:t>
            </a:r>
            <a:r>
              <a:rPr lang="ru-RU" sz="1600" dirty="0" smtClean="0"/>
              <a:t>), ассоциированный с </a:t>
            </a:r>
            <a:r>
              <a:rPr lang="ru-RU" sz="1600" dirty="0" err="1" smtClean="0"/>
              <a:t>курилитом</a:t>
            </a:r>
            <a:r>
              <a:rPr lang="ru-RU" sz="1600" dirty="0" smtClean="0"/>
              <a:t> – Ag8,00 (Se2,84Te1,16)4,00 → Ag7,47 (Se3,40Te0,60)4,00 (рис. 3.3.6е) и </a:t>
            </a:r>
            <a:r>
              <a:rPr lang="ru-RU" sz="1600" dirty="0" err="1" smtClean="0"/>
              <a:t>рокезитом</a:t>
            </a:r>
            <a:r>
              <a:rPr lang="ru-RU" sz="1600" dirty="0" smtClean="0"/>
              <a:t> – (Cu1,02</a:t>
            </a:r>
            <a:r>
              <a:rPr lang="ru-RU" sz="1600" b="1" dirty="0" smtClean="0">
                <a:solidFill>
                  <a:srgbClr val="FF0000"/>
                </a:solidFill>
              </a:rPr>
              <a:t>In</a:t>
            </a:r>
            <a:r>
              <a:rPr lang="ru-RU" sz="1600" dirty="0" smtClean="0"/>
              <a:t>0,98Fe0,07)2,07 (S1,86Se0,14)2,00 (рис. 3.3.6ж). </a:t>
            </a:r>
            <a:r>
              <a:rPr lang="ru-RU" sz="1600" b="1" dirty="0" err="1" smtClean="0">
                <a:solidFill>
                  <a:srgbClr val="FF0000"/>
                </a:solidFill>
              </a:rPr>
              <a:t>Аюпова</a:t>
            </a:r>
            <a:r>
              <a:rPr lang="ru-RU" sz="1600" b="1" dirty="0" smtClean="0">
                <a:solidFill>
                  <a:srgbClr val="FF0000"/>
                </a:solidFill>
              </a:rPr>
              <a:t> Н.Р. И др.2016</a:t>
            </a:r>
            <a:endParaRPr lang="ru-RU" sz="1600" b="1" dirty="0">
              <a:solidFill>
                <a:srgbClr val="FF0000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426508" y="108177"/>
            <a:ext cx="7571191" cy="1014246"/>
          </a:xfrm>
          <a:prstGeom prst="rect">
            <a:avLst/>
          </a:prstGeom>
          <a:noFill/>
        </p:spPr>
        <p:txBody>
          <a:bodyPr wrap="square" lIns="88367" tIns="44182" rIns="88367" bIns="44182" rtlCol="0">
            <a:spAutoFit/>
          </a:bodyPr>
          <a:lstStyle/>
          <a:p>
            <a:r>
              <a:rPr lang="ru-RU" sz="2000" b="1" dirty="0" smtClean="0"/>
              <a:t>Редкие минеральные ассоциации</a:t>
            </a:r>
            <a:r>
              <a:rPr lang="en-US" sz="2000" b="1" dirty="0" smtClean="0"/>
              <a:t> </a:t>
            </a:r>
            <a:r>
              <a:rPr lang="ru-RU" sz="2000" b="1" dirty="0" smtClean="0"/>
              <a:t>сульфидных турбидитов, богатых </a:t>
            </a:r>
            <a:r>
              <a:rPr lang="ru-RU" sz="2000" b="1" dirty="0" err="1" smtClean="0"/>
              <a:t>воричными</a:t>
            </a:r>
            <a:r>
              <a:rPr lang="ru-RU" sz="2000" b="1" dirty="0" smtClean="0"/>
              <a:t> халькопиритом, сфалеритом и борнитом (рудных диагенитов) </a:t>
            </a:r>
            <a:r>
              <a:rPr lang="ru-RU" sz="1400" dirty="0" smtClean="0"/>
              <a:t>(</a:t>
            </a:r>
            <a:r>
              <a:rPr lang="en-US" sz="1400" dirty="0" err="1" smtClean="0"/>
              <a:t>Maslennikov</a:t>
            </a:r>
            <a:r>
              <a:rPr lang="en-US" sz="1400" dirty="0" smtClean="0"/>
              <a:t> et al., </a:t>
            </a:r>
            <a:r>
              <a:rPr lang="ru-RU" sz="1400" dirty="0" smtClean="0"/>
              <a:t>2019)</a:t>
            </a:r>
            <a:endParaRPr lang="ru-RU" sz="1100" dirty="0"/>
          </a:p>
        </p:txBody>
      </p:sp>
      <p:pic>
        <p:nvPicPr>
          <p:cNvPr id="10" name="Рисунок 9" descr="E:\Glasgow_SGA\Сафина и др_реценз\рис_3_1.jpg"/>
          <p:cNvPicPr/>
          <p:nvPr/>
        </p:nvPicPr>
        <p:blipFill>
          <a:blip r:embed="rId3" cstate="print">
            <a:lum contrast="40000"/>
          </a:blip>
          <a:srcRect l="50818" t="48376"/>
          <a:stretch>
            <a:fillRect/>
          </a:stretch>
        </p:blipFill>
        <p:spPr bwMode="auto">
          <a:xfrm>
            <a:off x="1499658" y="4295302"/>
            <a:ext cx="1828775" cy="22379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Рисунок 10" descr="E:\Glasgow_SGA\Сафина и др_реценз\Рис_7_1..jpg"/>
          <p:cNvPicPr/>
          <p:nvPr/>
        </p:nvPicPr>
        <p:blipFill>
          <a:blip r:embed="rId4" cstate="print"/>
          <a:srcRect l="65636" t="50200"/>
          <a:stretch>
            <a:fillRect/>
          </a:stretch>
        </p:blipFill>
        <p:spPr bwMode="auto">
          <a:xfrm>
            <a:off x="3401584" y="4367494"/>
            <a:ext cx="1705144" cy="2165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Прямоугольник 11"/>
          <p:cNvSpPr/>
          <p:nvPr/>
        </p:nvSpPr>
        <p:spPr>
          <a:xfrm>
            <a:off x="5230359" y="5161604"/>
            <a:ext cx="3547887" cy="1755259"/>
          </a:xfrm>
          <a:prstGeom prst="rect">
            <a:avLst/>
          </a:prstGeom>
        </p:spPr>
        <p:txBody>
          <a:bodyPr wrap="square" lIns="92364" tIns="46182" rIns="92364" bIns="46182">
            <a:spAutoFit/>
          </a:bodyPr>
          <a:lstStyle/>
          <a:p>
            <a:r>
              <a:rPr lang="ru-RU" dirty="0" smtClean="0"/>
              <a:t>Содержания </a:t>
            </a:r>
            <a:r>
              <a:rPr lang="en-US" b="1" dirty="0" err="1" smtClean="0">
                <a:solidFill>
                  <a:srgbClr val="FF0000"/>
                </a:solidFill>
              </a:rPr>
              <a:t>Ga</a:t>
            </a:r>
            <a:r>
              <a:rPr lang="en-US" dirty="0" smtClean="0"/>
              <a:t>: </a:t>
            </a:r>
            <a:r>
              <a:rPr lang="ru-RU" dirty="0" smtClean="0"/>
              <a:t>сфалерит – 67–363 г/т (ср. 202 </a:t>
            </a:r>
            <a:r>
              <a:rPr lang="ru-RU" dirty="0" err="1" smtClean="0"/>
              <a:t>мас.%</a:t>
            </a:r>
            <a:r>
              <a:rPr lang="ru-RU" dirty="0" smtClean="0"/>
              <a:t>), халькопирит (33–364 г/т) (ср. 144 </a:t>
            </a:r>
            <a:r>
              <a:rPr lang="ru-RU" dirty="0" err="1" smtClean="0"/>
              <a:t>мас.%</a:t>
            </a:r>
            <a:r>
              <a:rPr lang="ru-RU" dirty="0" smtClean="0"/>
              <a:t>). Хлорит, эпидот и слюда – 7–8,5 </a:t>
            </a:r>
            <a:r>
              <a:rPr lang="ru-RU" dirty="0" err="1" smtClean="0"/>
              <a:t>мас.%</a:t>
            </a:r>
            <a:r>
              <a:rPr lang="ru-RU" dirty="0" smtClean="0"/>
              <a:t>, </a:t>
            </a:r>
            <a:r>
              <a:rPr lang="ru-RU" dirty="0" err="1" smtClean="0"/>
              <a:t>кимрит</a:t>
            </a:r>
            <a:r>
              <a:rPr lang="ru-RU" dirty="0" smtClean="0"/>
              <a:t> 2% (</a:t>
            </a:r>
            <a:r>
              <a:rPr lang="ru-RU" b="1" dirty="0" smtClean="0">
                <a:solidFill>
                  <a:srgbClr val="FF0000"/>
                </a:solidFill>
              </a:rPr>
              <a:t>Сафина и др., 2015, 2025</a:t>
            </a:r>
            <a:r>
              <a:rPr lang="ru-RU" dirty="0" smtClean="0"/>
              <a:t>).</a:t>
            </a:r>
            <a:endParaRPr lang="ru-RU" dirty="0"/>
          </a:p>
        </p:txBody>
      </p:sp>
      <p:pic>
        <p:nvPicPr>
          <p:cNvPr id="13" name="Рисунок 12" descr="fig.3.4.4.jpg"/>
          <p:cNvPicPr/>
          <p:nvPr/>
        </p:nvPicPr>
        <p:blipFill>
          <a:blip r:embed="rId5" cstate="print"/>
          <a:srcRect l="34203" t="51445" r="33938"/>
          <a:stretch>
            <a:fillRect/>
          </a:stretch>
        </p:blipFill>
        <p:spPr>
          <a:xfrm>
            <a:off x="5449811" y="3789959"/>
            <a:ext cx="1243567" cy="1090164"/>
          </a:xfrm>
          <a:prstGeom prst="rect">
            <a:avLst/>
          </a:prstGeom>
        </p:spPr>
      </p:pic>
      <p:pic>
        <p:nvPicPr>
          <p:cNvPr id="14" name="Рисунок 13" descr="fig.3.4.2по три(уменьшен)..jpg"/>
          <p:cNvPicPr/>
          <p:nvPr/>
        </p:nvPicPr>
        <p:blipFill>
          <a:blip r:embed="rId6" cstate="print"/>
          <a:srcRect l="33158" r="33685"/>
          <a:stretch>
            <a:fillRect/>
          </a:stretch>
        </p:blipFill>
        <p:spPr>
          <a:xfrm>
            <a:off x="5449811" y="1335438"/>
            <a:ext cx="1243567" cy="2456307"/>
          </a:xfrm>
          <a:prstGeom prst="rect">
            <a:avLst/>
          </a:prstGeom>
        </p:spPr>
      </p:pic>
      <p:sp>
        <p:nvSpPr>
          <p:cNvPr id="15" name="Прямоугольник 14"/>
          <p:cNvSpPr/>
          <p:nvPr/>
        </p:nvSpPr>
        <p:spPr>
          <a:xfrm>
            <a:off x="6620228" y="2634890"/>
            <a:ext cx="2377471" cy="1666236"/>
          </a:xfrm>
          <a:prstGeom prst="rect">
            <a:avLst/>
          </a:prstGeom>
        </p:spPr>
        <p:txBody>
          <a:bodyPr wrap="square" lIns="92364" tIns="46182" rIns="92364" bIns="46182">
            <a:spAutoFit/>
          </a:bodyPr>
          <a:lstStyle/>
          <a:p>
            <a:r>
              <a:rPr lang="ru-RU" sz="1400" dirty="0" err="1" smtClean="0"/>
              <a:t>Моусонит</a:t>
            </a:r>
            <a:r>
              <a:rPr lang="ru-RU" sz="1400" dirty="0" smtClean="0"/>
              <a:t> Cu6,11Fe2,02</a:t>
            </a:r>
            <a:r>
              <a:rPr lang="ru-RU" sz="1400" b="1" dirty="0" smtClean="0">
                <a:solidFill>
                  <a:srgbClr val="FF0000"/>
                </a:solidFill>
              </a:rPr>
              <a:t>Sn</a:t>
            </a:r>
            <a:r>
              <a:rPr lang="ru-RU" sz="1400" dirty="0" smtClean="0"/>
              <a:t>0,97S7,90 (рис. 3.3.3e), </a:t>
            </a:r>
            <a:r>
              <a:rPr lang="ru-RU" sz="1400" dirty="0" err="1" smtClean="0"/>
              <a:t>германита</a:t>
            </a:r>
            <a:r>
              <a:rPr lang="ru-RU" sz="1400" dirty="0" smtClean="0"/>
              <a:t> с формулой – Cu25,14(</a:t>
            </a:r>
            <a:r>
              <a:rPr lang="ru-RU" sz="1400" b="1" dirty="0" smtClean="0">
                <a:solidFill>
                  <a:srgbClr val="FF0000"/>
                </a:solidFill>
              </a:rPr>
              <a:t>Ge</a:t>
            </a:r>
            <a:r>
              <a:rPr lang="ru-RU" sz="1400" dirty="0" smtClean="0"/>
              <a:t>2,25As1,44Sb0,35)Fe6,79S29,7, </a:t>
            </a:r>
            <a:r>
              <a:rPr lang="ru-RU" sz="1400" dirty="0" err="1" smtClean="0"/>
              <a:t>рокезит</a:t>
            </a:r>
            <a:r>
              <a:rPr lang="ru-RU" sz="1400" dirty="0" smtClean="0"/>
              <a:t> – Cu1,23</a:t>
            </a:r>
            <a:r>
              <a:rPr lang="ru-RU" sz="1400" b="1" dirty="0" smtClean="0">
                <a:solidFill>
                  <a:srgbClr val="FF0000"/>
                </a:solidFill>
              </a:rPr>
              <a:t>In</a:t>
            </a:r>
            <a:r>
              <a:rPr lang="ru-RU" sz="1400" dirty="0" smtClean="0"/>
              <a:t>0,76Fe0,05S1,96</a:t>
            </a:r>
            <a:r>
              <a:rPr lang="ru-RU" dirty="0" smtClean="0"/>
              <a:t>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331229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CphGaIndia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0481" y="1189113"/>
            <a:ext cx="7583037" cy="44797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41299" y="108176"/>
            <a:ext cx="4949634" cy="709693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sz="2000" b="1" dirty="0" smtClean="0"/>
              <a:t>Концентрации  </a:t>
            </a:r>
            <a:r>
              <a:rPr lang="en-US" sz="2000" b="1" dirty="0" smtClean="0"/>
              <a:t>In </a:t>
            </a:r>
            <a:r>
              <a:rPr lang="ru-RU" sz="2000" b="1" dirty="0" smtClean="0"/>
              <a:t>и </a:t>
            </a:r>
            <a:r>
              <a:rPr lang="en-US" sz="2000" b="1" dirty="0" err="1" smtClean="0"/>
              <a:t>Ga</a:t>
            </a:r>
            <a:r>
              <a:rPr lang="ru-RU" sz="2000" b="1" dirty="0" smtClean="0"/>
              <a:t> в различных типах </a:t>
            </a:r>
          </a:p>
          <a:p>
            <a:r>
              <a:rPr lang="ru-RU" sz="2000" b="1" dirty="0" smtClean="0"/>
              <a:t>древних и современных курильщиков</a:t>
            </a:r>
            <a:endParaRPr lang="ru-RU" sz="2000" b="1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FigTel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6652" y="980728"/>
            <a:ext cx="6330696" cy="581326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40" y="44624"/>
            <a:ext cx="90687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 smtClean="0"/>
              <a:t>Эволюция минерального состава сульфидных отложений колчеданных </a:t>
            </a:r>
          </a:p>
          <a:p>
            <a:pPr algn="ctr"/>
            <a:r>
              <a:rPr lang="ru-RU" dirty="0" smtClean="0"/>
              <a:t>месторождений уральского типа в условиях субмаринного гипергенеза (гальмиролиза) </a:t>
            </a:r>
          </a:p>
          <a:p>
            <a:pPr algn="ctr"/>
            <a:r>
              <a:rPr lang="ru-RU" dirty="0" smtClean="0"/>
              <a:t>(Масленников и др. 2017)</a:t>
            </a:r>
            <a:endParaRPr lang="ru-RU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182955" y="15"/>
            <a:ext cx="3822741" cy="8938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00" tIns="45653" rIns="91300" bIns="45653">
            <a:spAutoFit/>
          </a:bodyPr>
          <a:lstStyle/>
          <a:p>
            <a:pPr algn="ctr"/>
            <a:r>
              <a:rPr lang="ru-RU" sz="2400" b="1" dirty="0" smtClean="0"/>
              <a:t>Древняя и современная </a:t>
            </a:r>
          </a:p>
          <a:p>
            <a:pPr algn="ctr"/>
            <a:r>
              <a:rPr lang="ru-RU" sz="2400" b="1" dirty="0" smtClean="0"/>
              <a:t>гидротермальная </a:t>
            </a:r>
            <a:r>
              <a:rPr lang="ru-RU" sz="2800" b="1" dirty="0" smtClean="0"/>
              <a:t>фауна </a:t>
            </a:r>
            <a:r>
              <a:rPr lang="en-US" sz="2800" b="1" dirty="0" smtClean="0"/>
              <a:t> </a:t>
            </a:r>
            <a:endParaRPr lang="ru-RU" sz="2800" b="1" dirty="0"/>
          </a:p>
        </p:txBody>
      </p:sp>
      <p:pic>
        <p:nvPicPr>
          <p:cNvPr id="5123" name="Picture 11" descr="scans_036"/>
          <p:cNvPicPr>
            <a:picLocks noChangeAspect="1" noChangeArrowheads="1"/>
          </p:cNvPicPr>
          <p:nvPr/>
        </p:nvPicPr>
        <p:blipFill>
          <a:blip r:embed="rId2" cstate="print"/>
          <a:srcRect l="12529" t="2776" r="48502" b="6448"/>
          <a:stretch>
            <a:fillRect/>
          </a:stretch>
        </p:blipFill>
        <p:spPr bwMode="auto">
          <a:xfrm>
            <a:off x="256091" y="3860800"/>
            <a:ext cx="1831975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2" descr="scans_131"/>
          <p:cNvPicPr>
            <a:picLocks noChangeAspect="1" noChangeArrowheads="1"/>
          </p:cNvPicPr>
          <p:nvPr/>
        </p:nvPicPr>
        <p:blipFill>
          <a:blip r:embed="rId3" cstate="print">
            <a:lum bright="-2000" contrast="-10000"/>
          </a:blip>
          <a:srcRect l="27298" t="3029" r="40337" b="2319"/>
          <a:stretch>
            <a:fillRect/>
          </a:stretch>
        </p:blipFill>
        <p:spPr bwMode="auto">
          <a:xfrm>
            <a:off x="2450621" y="3860800"/>
            <a:ext cx="1536700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7" descr="ANd9GcQNJvN-W7viIfz05P8q3lyf8DjU9pbjNpQpHI2A7XYi5CNFhaYP"/>
          <p:cNvPicPr>
            <a:picLocks noChangeAspect="1" noChangeArrowheads="1"/>
          </p:cNvPicPr>
          <p:nvPr/>
        </p:nvPicPr>
        <p:blipFill>
          <a:blip r:embed="rId4" cstate="print"/>
          <a:srcRect l="11778" r="27740"/>
          <a:stretch>
            <a:fillRect/>
          </a:stretch>
        </p:blipFill>
        <p:spPr bwMode="auto">
          <a:xfrm>
            <a:off x="4059944" y="3717767"/>
            <a:ext cx="2090737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9" descr="ANd9GcQpp7jEKt3jf6vmc0_I77k_424otBziNCT9gDuF6CKJDpCiPE7x"/>
          <p:cNvPicPr>
            <a:picLocks noChangeAspect="1" noChangeArrowheads="1"/>
          </p:cNvPicPr>
          <p:nvPr/>
        </p:nvPicPr>
        <p:blipFill>
          <a:blip r:embed="rId5" cstate="print"/>
          <a:srcRect l="15529" r="31813"/>
          <a:stretch>
            <a:fillRect/>
          </a:stretch>
        </p:blipFill>
        <p:spPr bwMode="auto">
          <a:xfrm>
            <a:off x="6985982" y="3789959"/>
            <a:ext cx="1793875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7" name="Text Box 8"/>
          <p:cNvSpPr txBox="1">
            <a:spLocks noChangeArrowheads="1"/>
          </p:cNvSpPr>
          <p:nvPr/>
        </p:nvSpPr>
        <p:spPr bwMode="auto">
          <a:xfrm>
            <a:off x="1692275" y="3429001"/>
            <a:ext cx="1216589" cy="3691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00" tIns="45653" rIns="91300" bIns="45653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East Pacific</a:t>
            </a:r>
            <a:endParaRPr lang="ru-RU">
              <a:solidFill>
                <a:schemeClr val="bg1"/>
              </a:solidFill>
            </a:endParaRPr>
          </a:p>
        </p:txBody>
      </p:sp>
      <p:sp>
        <p:nvSpPr>
          <p:cNvPr id="5128" name="Text Box 9"/>
          <p:cNvSpPr txBox="1">
            <a:spLocks noChangeArrowheads="1"/>
          </p:cNvSpPr>
          <p:nvPr/>
        </p:nvSpPr>
        <p:spPr bwMode="auto">
          <a:xfrm>
            <a:off x="5724539" y="3429001"/>
            <a:ext cx="1309756" cy="3691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00" tIns="45653" rIns="91300" bIns="45653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West Pacific</a:t>
            </a:r>
            <a:endParaRPr lang="ru-RU">
              <a:solidFill>
                <a:schemeClr val="bg1"/>
              </a:solidFill>
            </a:endParaRPr>
          </a:p>
        </p:txBody>
      </p:sp>
      <p:sp>
        <p:nvSpPr>
          <p:cNvPr id="5129" name="Rectangle 10"/>
          <p:cNvSpPr>
            <a:spLocks noChangeArrowheads="1"/>
          </p:cNvSpPr>
          <p:nvPr/>
        </p:nvSpPr>
        <p:spPr bwMode="auto">
          <a:xfrm>
            <a:off x="15" y="1628775"/>
            <a:ext cx="9144000" cy="1477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300" tIns="45653" rIns="91300" bIns="45653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In the modern ocean, the most abundant vent fauna are localized on basalt-hosted black smokers in fast spreading MOR of the Eastern Pacific. Less fertile hydrothermal communities are associated with black smokers formed on basaltic and </a:t>
            </a:r>
            <a:r>
              <a:rPr lang="en-US" dirty="0" err="1">
                <a:solidFill>
                  <a:schemeClr val="bg1"/>
                </a:solidFill>
              </a:rPr>
              <a:t>ultramafic</a:t>
            </a:r>
            <a:r>
              <a:rPr lang="en-US" dirty="0">
                <a:solidFill>
                  <a:schemeClr val="bg1"/>
                </a:solidFill>
              </a:rPr>
              <a:t> substrates in slow spreading rifts of MAR. Scarce vent biota occur in black (gray) smoker ecosystems in back-arc and intra arc basins of the Western Pacific island arc belt composed of basalt and </a:t>
            </a:r>
            <a:r>
              <a:rPr lang="en-US" dirty="0" err="1">
                <a:solidFill>
                  <a:schemeClr val="bg1"/>
                </a:solidFill>
              </a:rPr>
              <a:t>dacite</a:t>
            </a:r>
            <a:r>
              <a:rPr lang="en-US" dirty="0">
                <a:solidFill>
                  <a:schemeClr val="bg1"/>
                </a:solidFill>
              </a:rPr>
              <a:t> units.</a:t>
            </a:r>
            <a:endParaRPr lang="ru-RU" dirty="0">
              <a:solidFill>
                <a:schemeClr val="bg1"/>
              </a:solidFill>
            </a:endParaRPr>
          </a:p>
        </p:txBody>
      </p:sp>
      <p:pic>
        <p:nvPicPr>
          <p:cNvPr id="11" name="Picture 307" descr="scans_133"/>
          <p:cNvPicPr>
            <a:picLocks noChangeAspect="1" noChangeArrowheads="1"/>
          </p:cNvPicPr>
          <p:nvPr/>
        </p:nvPicPr>
        <p:blipFill>
          <a:blip r:embed="rId6" cstate="print">
            <a:lum bright="24000" contrast="36000"/>
          </a:blip>
          <a:srcRect l="17114" t="16359" r="25095" b="16248"/>
          <a:stretch>
            <a:fillRect/>
          </a:stretch>
        </p:blipFill>
        <p:spPr bwMode="auto">
          <a:xfrm>
            <a:off x="1645975" y="2129548"/>
            <a:ext cx="2329317" cy="1679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98" descr="Fauna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06245" y="2057370"/>
            <a:ext cx="2981400" cy="1793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10" descr="C:\Files\Scans and downloads\Fig gastropod side view.jpg"/>
          <p:cNvPicPr>
            <a:picLocks noChangeAspect="1" noChangeArrowheads="1"/>
          </p:cNvPicPr>
          <p:nvPr/>
        </p:nvPicPr>
        <p:blipFill>
          <a:blip r:embed="rId8" cstate="print">
            <a:lum contrast="30000"/>
          </a:blip>
          <a:srcRect/>
          <a:stretch>
            <a:fillRect/>
          </a:stretch>
        </p:blipFill>
        <p:spPr bwMode="auto">
          <a:xfrm>
            <a:off x="6985997" y="2268652"/>
            <a:ext cx="1779313" cy="1441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4" descr="085"/>
          <p:cNvPicPr>
            <a:picLocks noChangeAspect="1" noChangeArrowheads="1"/>
          </p:cNvPicPr>
          <p:nvPr/>
        </p:nvPicPr>
        <p:blipFill>
          <a:blip r:embed="rId9" cstate="print">
            <a:lum bright="12000" contrast="6000"/>
          </a:blip>
          <a:srcRect l="17500" t="18671" r="12500"/>
          <a:stretch>
            <a:fillRect/>
          </a:stretch>
        </p:blipFill>
        <p:spPr bwMode="auto">
          <a:xfrm>
            <a:off x="182955" y="974478"/>
            <a:ext cx="1639889" cy="2806460"/>
          </a:xfrm>
          <a:prstGeom prst="rect">
            <a:avLst/>
          </a:prstGeom>
          <a:noFill/>
        </p:spPr>
      </p:pic>
      <p:pic>
        <p:nvPicPr>
          <p:cNvPr id="17" name="Рисунок 16" descr="DSCN0339a.ti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986791" y="685725"/>
            <a:ext cx="2048228" cy="1516563"/>
          </a:xfrm>
          <a:prstGeom prst="rect">
            <a:avLst/>
          </a:prstGeom>
        </p:spPr>
      </p:pic>
      <p:pic>
        <p:nvPicPr>
          <p:cNvPr id="18" name="Picture 3" descr="scans_148"/>
          <p:cNvPicPr>
            <a:picLocks noChangeAspect="1" noChangeArrowheads="1"/>
          </p:cNvPicPr>
          <p:nvPr/>
        </p:nvPicPr>
        <p:blipFill>
          <a:blip r:embed="rId11" cstate="print">
            <a:lum bright="18000" contrast="24000"/>
          </a:blip>
          <a:srcRect l="36027" t="19066" r="26147" b="40056"/>
          <a:stretch>
            <a:fillRect/>
          </a:stretch>
        </p:blipFill>
        <p:spPr bwMode="auto">
          <a:xfrm>
            <a:off x="2011724" y="869940"/>
            <a:ext cx="1682473" cy="1259622"/>
          </a:xfrm>
          <a:prstGeom prst="rect">
            <a:avLst/>
          </a:prstGeom>
          <a:noFill/>
        </p:spPr>
      </p:pic>
      <p:pic>
        <p:nvPicPr>
          <p:cNvPr id="16" name="Рисунок 15" descr="DSCN0656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6035033" y="1"/>
            <a:ext cx="3073159" cy="2274648"/>
          </a:xfrm>
          <a:prstGeom prst="rect">
            <a:avLst/>
          </a:prstGeom>
        </p:spPr>
      </p:pic>
      <p:pic>
        <p:nvPicPr>
          <p:cNvPr id="19" name="Picture 3" descr="scans_145"/>
          <p:cNvPicPr>
            <a:picLocks noChangeAspect="1" noChangeArrowheads="1"/>
          </p:cNvPicPr>
          <p:nvPr/>
        </p:nvPicPr>
        <p:blipFill>
          <a:blip r:embed="rId13" cstate="print"/>
          <a:srcRect l="17441" t="12494" r="39999" b="45029"/>
          <a:stretch>
            <a:fillRect/>
          </a:stretch>
        </p:blipFill>
        <p:spPr bwMode="auto">
          <a:xfrm>
            <a:off x="3986792" y="757903"/>
            <a:ext cx="2079302" cy="1384502"/>
          </a:xfrm>
          <a:prstGeom prst="rect">
            <a:avLst/>
          </a:prstGeom>
          <a:noFill/>
        </p:spPr>
      </p:pic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14" cstate="print">
            <a:lum bright="6000"/>
          </a:blip>
          <a:srcRect l="65518" t="11302" r="7277" b="8282"/>
          <a:stretch>
            <a:fillRect/>
          </a:stretch>
        </p:blipFill>
        <p:spPr bwMode="auto">
          <a:xfrm>
            <a:off x="6108170" y="3850807"/>
            <a:ext cx="1316718" cy="3007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Рисунок 1" descr="PbTlAsSb-1.jpg"/>
          <p:cNvPicPr>
            <a:picLocks noChangeAspect="1"/>
          </p:cNvPicPr>
          <p:nvPr/>
        </p:nvPicPr>
        <p:blipFill>
          <a:blip r:embed="rId2" cstate="print"/>
          <a:srcRect t="10360"/>
          <a:stretch>
            <a:fillRect/>
          </a:stretch>
        </p:blipFill>
        <p:spPr bwMode="auto">
          <a:xfrm>
            <a:off x="256091" y="1696397"/>
            <a:ext cx="7547051" cy="5002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TextBox 2"/>
          <p:cNvSpPr txBox="1">
            <a:spLocks noChangeArrowheads="1"/>
          </p:cNvSpPr>
          <p:nvPr/>
        </p:nvSpPr>
        <p:spPr bwMode="auto">
          <a:xfrm>
            <a:off x="1" y="0"/>
            <a:ext cx="9144000" cy="12023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300" tIns="45653" rIns="91300" bIns="45653">
            <a:spAutoFit/>
          </a:bodyPr>
          <a:lstStyle/>
          <a:p>
            <a:r>
              <a:rPr lang="ru-RU" sz="2400" b="1" dirty="0" smtClean="0"/>
              <a:t>Зависимость </a:t>
            </a:r>
            <a:r>
              <a:rPr lang="ru-RU" sz="2400" b="1" dirty="0" err="1" smtClean="0"/>
              <a:t>биопродуктивности</a:t>
            </a:r>
            <a:r>
              <a:rPr lang="ru-RU" sz="2400" b="1" dirty="0" smtClean="0"/>
              <a:t> современных и древних </a:t>
            </a:r>
          </a:p>
          <a:p>
            <a:r>
              <a:rPr lang="ru-RU" sz="2400" b="1" dirty="0" smtClean="0"/>
              <a:t>дымоходов от содержания токсичных микроэлементов </a:t>
            </a:r>
          </a:p>
          <a:p>
            <a:r>
              <a:rPr lang="ru-RU" sz="2400" b="1" dirty="0" smtClean="0"/>
              <a:t>в колломорфном пирите </a:t>
            </a:r>
            <a:endParaRPr lang="ru-RU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719111" y="1263246"/>
            <a:ext cx="1783215" cy="401131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sz="2000" b="1" i="1" dirty="0" smtClean="0"/>
              <a:t>Современные</a:t>
            </a:r>
            <a:endParaRPr lang="ru-RU" sz="2000" b="1" i="1" dirty="0"/>
          </a:p>
        </p:txBody>
      </p:sp>
      <p:sp>
        <p:nvSpPr>
          <p:cNvPr id="5" name="TextBox 4"/>
          <p:cNvSpPr txBox="1"/>
          <p:nvPr/>
        </p:nvSpPr>
        <p:spPr>
          <a:xfrm>
            <a:off x="5303510" y="1263246"/>
            <a:ext cx="1163037" cy="401131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sz="2000" b="1" i="1" dirty="0" smtClean="0"/>
              <a:t>Древние</a:t>
            </a:r>
            <a:endParaRPr lang="ru-RU" sz="2000" b="1" i="1" dirty="0"/>
          </a:p>
        </p:txBody>
      </p:sp>
      <p:pic>
        <p:nvPicPr>
          <p:cNvPr id="6" name="Picture 3" descr="D:\valery\scans_107.jpg"/>
          <p:cNvPicPr>
            <a:picLocks noChangeAspect="1" noChangeArrowheads="1"/>
          </p:cNvPicPr>
          <p:nvPr/>
        </p:nvPicPr>
        <p:blipFill>
          <a:blip r:embed="rId3" cstate="print"/>
          <a:srcRect l="5174" t="18505" r="14653" b="5693"/>
          <a:stretch>
            <a:fillRect/>
          </a:stretch>
        </p:blipFill>
        <p:spPr bwMode="auto">
          <a:xfrm rot="16200000">
            <a:off x="7064259" y="1191683"/>
            <a:ext cx="2403730" cy="15361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0831" name="Picture 15" descr="_z5a0720"/>
          <p:cNvPicPr>
            <a:picLocks noChangeAspect="1" noChangeArrowheads="1"/>
          </p:cNvPicPr>
          <p:nvPr/>
        </p:nvPicPr>
        <p:blipFill>
          <a:blip r:embed="rId3" cstate="print"/>
          <a:srcRect l="38813" t="41512" r="28828" b="15309"/>
          <a:stretch>
            <a:fillRect/>
          </a:stretch>
        </p:blipFill>
        <p:spPr bwMode="auto">
          <a:xfrm>
            <a:off x="182941" y="4078728"/>
            <a:ext cx="2999190" cy="2667958"/>
          </a:xfrm>
          <a:prstGeom prst="rect">
            <a:avLst/>
          </a:prstGeom>
          <a:noFill/>
        </p:spPr>
      </p:pic>
      <p:sp>
        <p:nvSpPr>
          <p:cNvPr id="290834" name="Text Box 18"/>
          <p:cNvSpPr txBox="1">
            <a:spLocks noChangeArrowheads="1"/>
          </p:cNvSpPr>
          <p:nvPr/>
        </p:nvSpPr>
        <p:spPr bwMode="auto">
          <a:xfrm>
            <a:off x="3419478" y="108176"/>
            <a:ext cx="5724525" cy="2217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lIns="88367" tIns="44182" rIns="88367" bIns="44182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2300" b="1" dirty="0"/>
              <a:t>Относительно безопасно отрабатывать колчеданные руды в СОХ из-за низких содержаний в них токсичных элементов (</a:t>
            </a:r>
            <a:r>
              <a:rPr lang="en-US" sz="2300" b="1" dirty="0" err="1"/>
              <a:t>Tl</a:t>
            </a:r>
            <a:r>
              <a:rPr lang="en-US" sz="2300" b="1" dirty="0"/>
              <a:t>, Hg, As, </a:t>
            </a:r>
            <a:r>
              <a:rPr lang="en-US" sz="2300" b="1" dirty="0" err="1"/>
              <a:t>Sb</a:t>
            </a:r>
            <a:r>
              <a:rPr lang="en-US" sz="2300" b="1" dirty="0"/>
              <a:t>, Te)</a:t>
            </a:r>
            <a:r>
              <a:rPr lang="ru-RU" sz="2300" b="1" dirty="0"/>
              <a:t> и крайне опасно в островодужных </a:t>
            </a:r>
            <a:r>
              <a:rPr lang="ru-RU" sz="2300" b="1" dirty="0" smtClean="0"/>
              <a:t>бассейнах из-за высоких содержаний </a:t>
            </a:r>
            <a:r>
              <a:rPr lang="en-US" sz="2300" b="1" dirty="0" err="1" smtClean="0"/>
              <a:t>Sb</a:t>
            </a:r>
            <a:r>
              <a:rPr lang="en-US" sz="2300" b="1" dirty="0" smtClean="0"/>
              <a:t>, </a:t>
            </a:r>
            <a:r>
              <a:rPr lang="en-US" sz="2300" b="1" dirty="0" err="1" smtClean="0">
                <a:solidFill>
                  <a:srgbClr val="FF0000"/>
                </a:solidFill>
              </a:rPr>
              <a:t>Tl</a:t>
            </a:r>
            <a:r>
              <a:rPr lang="en-US" sz="2300" b="1" dirty="0" smtClean="0"/>
              <a:t>, </a:t>
            </a:r>
            <a:r>
              <a:rPr lang="en-US" sz="2300" b="1" dirty="0" err="1" smtClean="0"/>
              <a:t>Cd</a:t>
            </a:r>
            <a:r>
              <a:rPr lang="en-US" sz="2300" b="1" dirty="0" smtClean="0"/>
              <a:t>, As, Bi</a:t>
            </a:r>
            <a:endParaRPr lang="ru-RU" sz="2300" b="1" dirty="0"/>
          </a:p>
        </p:txBody>
      </p:sp>
      <p:pic>
        <p:nvPicPr>
          <p:cNvPr id="65537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54738" y="2132855"/>
            <a:ext cx="2089263" cy="3750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839683" y="5883522"/>
            <a:ext cx="2260741" cy="740550"/>
          </a:xfrm>
          <a:prstGeom prst="rect">
            <a:avLst/>
          </a:prstGeom>
          <a:noFill/>
        </p:spPr>
        <p:txBody>
          <a:bodyPr wrap="none" lIns="92344" tIns="46174" rIns="92344" bIns="46174" rtlCol="0">
            <a:spAutoFit/>
          </a:bodyPr>
          <a:lstStyle/>
          <a:p>
            <a:r>
              <a:rPr lang="ru-RU" sz="1400" dirty="0" smtClean="0"/>
              <a:t>Российская лицензионная </a:t>
            </a:r>
          </a:p>
          <a:p>
            <a:r>
              <a:rPr lang="ru-RU" sz="1400" dirty="0" smtClean="0"/>
              <a:t>площадь в САХ </a:t>
            </a:r>
          </a:p>
          <a:p>
            <a:r>
              <a:rPr lang="ru-RU" sz="1400" dirty="0" smtClean="0"/>
              <a:t>(по </a:t>
            </a:r>
            <a:r>
              <a:rPr lang="ru-RU" sz="1400" dirty="0" err="1" smtClean="0"/>
              <a:t>Черкашову</a:t>
            </a:r>
            <a:r>
              <a:rPr lang="ru-RU" sz="1400" dirty="0" smtClean="0"/>
              <a:t> Г.А.)</a:t>
            </a:r>
            <a:endParaRPr lang="ru-RU" sz="1400" dirty="0"/>
          </a:p>
        </p:txBody>
      </p:sp>
      <p:pic>
        <p:nvPicPr>
          <p:cNvPr id="6553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940" y="180368"/>
            <a:ext cx="2973816" cy="3889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5539" name="Object 3"/>
          <p:cNvGraphicFramePr>
            <a:graphicFrameLocks noChangeAspect="1"/>
          </p:cNvGraphicFramePr>
          <p:nvPr/>
        </p:nvGraphicFramePr>
        <p:xfrm>
          <a:off x="3474735" y="2201742"/>
          <a:ext cx="3458618" cy="1824587"/>
        </p:xfrm>
        <a:graphic>
          <a:graphicData uri="http://schemas.openxmlformats.org/presentationml/2006/ole">
            <p:oleObj spid="_x0000_s17410" name="CorelDRAW" r:id="rId6" imgW="7012080" imgH="3748320" progId="">
              <p:embed/>
            </p:oleObj>
          </a:graphicData>
        </a:graphic>
      </p:graphicFrame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7" cstate="print"/>
          <a:srcRect l="42021" t="6380" r="3650" b="48854"/>
          <a:stretch>
            <a:fillRect/>
          </a:stretch>
        </p:blipFill>
        <p:spPr bwMode="auto">
          <a:xfrm>
            <a:off x="3474735" y="4006537"/>
            <a:ext cx="3438096" cy="2160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Box 9"/>
          <p:cNvSpPr txBox="1"/>
          <p:nvPr/>
        </p:nvSpPr>
        <p:spPr>
          <a:xfrm>
            <a:off x="3621039" y="6172289"/>
            <a:ext cx="2784645" cy="524556"/>
          </a:xfrm>
          <a:prstGeom prst="rect">
            <a:avLst/>
          </a:prstGeom>
          <a:noFill/>
        </p:spPr>
        <p:txBody>
          <a:bodyPr wrap="none" lIns="92344" tIns="46174" rIns="92344" bIns="46174" rtlCol="0">
            <a:spAutoFit/>
          </a:bodyPr>
          <a:lstStyle/>
          <a:p>
            <a:r>
              <a:rPr lang="ru-RU" sz="1400" dirty="0" smtClean="0"/>
              <a:t>Слайд подарен Масленникову В. </a:t>
            </a:r>
          </a:p>
          <a:p>
            <a:r>
              <a:rPr lang="ru-RU" sz="1400" dirty="0" smtClean="0"/>
              <a:t>компанией </a:t>
            </a:r>
            <a:r>
              <a:rPr lang="en-US" sz="1400" dirty="0" smtClean="0"/>
              <a:t>Nautilus</a:t>
            </a:r>
            <a:r>
              <a:rPr lang="ru-RU" sz="1400" dirty="0" smtClean="0"/>
              <a:t> в 2013г.</a:t>
            </a:r>
            <a:endParaRPr lang="ru-RU" sz="14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6"/>
          <p:cNvSpPr>
            <a:spLocks noChangeArrowheads="1"/>
          </p:cNvSpPr>
          <p:nvPr/>
        </p:nvSpPr>
        <p:spPr bwMode="auto">
          <a:xfrm>
            <a:off x="0" y="0"/>
            <a:ext cx="91440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ru-RU" sz="2000" b="1" dirty="0" smtClean="0"/>
              <a:t> Изменения содержаний таллия в системе взаимодействия горных пород и морской воды (моделируется программой «Селектор»по Г.А.Третьякову). Содержание таллия в системе «</a:t>
            </a:r>
            <a:r>
              <a:rPr lang="ru-RU" sz="2000" b="1" dirty="0" err="1" smtClean="0"/>
              <a:t>дацит</a:t>
            </a:r>
            <a:r>
              <a:rPr lang="ru-RU" sz="2000" b="1" dirty="0" smtClean="0"/>
              <a:t>/морская вода» значительно выше, чем в системе «базальт/морская вода». Таким образом, при отработке зрелых гидротермальных систем в островодужных бассейнах, вероятность отравления фауны гораздо выше, чем в СОХ.</a:t>
            </a:r>
            <a:endParaRPr lang="ru-RU" sz="2000" b="1" dirty="0"/>
          </a:p>
        </p:txBody>
      </p:sp>
      <p:grpSp>
        <p:nvGrpSpPr>
          <p:cNvPr id="2" name="Группа 5"/>
          <p:cNvGrpSpPr>
            <a:grpSpLocks/>
          </p:cNvGrpSpPr>
          <p:nvPr/>
        </p:nvGrpSpPr>
        <p:grpSpPr bwMode="auto">
          <a:xfrm>
            <a:off x="1043608" y="1988840"/>
            <a:ext cx="6984380" cy="4464348"/>
            <a:chOff x="755576" y="2204864"/>
            <a:chExt cx="7200800" cy="4464496"/>
          </a:xfrm>
        </p:grpSpPr>
        <p:sp>
          <p:nvSpPr>
            <p:cNvPr id="5" name="Прямоугольник 4"/>
            <p:cNvSpPr/>
            <p:nvPr/>
          </p:nvSpPr>
          <p:spPr>
            <a:xfrm>
              <a:off x="755576" y="2204864"/>
              <a:ext cx="7200800" cy="4464496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ru-RU"/>
            </a:p>
          </p:txBody>
        </p:sp>
        <p:pic>
          <p:nvPicPr>
            <p:cNvPr id="29701" name="Рисунок 3" descr="TlDBS.jpg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71600" y="2276872"/>
              <a:ext cx="6744460" cy="42408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IMG_0002.tif"/>
          <p:cNvPicPr>
            <a:picLocks noChangeAspect="1"/>
          </p:cNvPicPr>
          <p:nvPr/>
        </p:nvPicPr>
        <p:blipFill>
          <a:blip r:embed="rId3" cstate="print">
            <a:lum contrast="10000"/>
          </a:blip>
          <a:stretch>
            <a:fillRect/>
          </a:stretch>
        </p:blipFill>
        <p:spPr>
          <a:xfrm>
            <a:off x="4572000" y="3789959"/>
            <a:ext cx="2036536" cy="2820702"/>
          </a:xfrm>
          <a:prstGeom prst="rect">
            <a:avLst/>
          </a:prstGeom>
        </p:spPr>
      </p:pic>
      <p:pic>
        <p:nvPicPr>
          <p:cNvPr id="5" name="Рисунок 4" descr="002.jpg"/>
          <p:cNvPicPr>
            <a:picLocks noChangeAspect="1"/>
          </p:cNvPicPr>
          <p:nvPr/>
        </p:nvPicPr>
        <p:blipFill>
          <a:blip r:embed="rId4" cstate="print"/>
          <a:srcRect l="12857" t="4831" r="4286" b="9992"/>
          <a:stretch>
            <a:fillRect/>
          </a:stretch>
        </p:blipFill>
        <p:spPr>
          <a:xfrm>
            <a:off x="6948265" y="332655"/>
            <a:ext cx="2160240" cy="3054132"/>
          </a:xfrm>
          <a:prstGeom prst="rect">
            <a:avLst/>
          </a:prstGeom>
        </p:spPr>
      </p:pic>
      <p:pic>
        <p:nvPicPr>
          <p:cNvPr id="7" name="Рисунок 6" descr="IMG.bmp"/>
          <p:cNvPicPr>
            <a:picLocks noChangeAspect="1"/>
          </p:cNvPicPr>
          <p:nvPr/>
        </p:nvPicPr>
        <p:blipFill>
          <a:blip r:embed="rId5" cstate="print">
            <a:lum contrast="20000"/>
          </a:blip>
          <a:srcRect l="13909" r="3804" b="16400"/>
          <a:stretch>
            <a:fillRect/>
          </a:stretch>
        </p:blipFill>
        <p:spPr>
          <a:xfrm rot="10800000">
            <a:off x="107504" y="3717032"/>
            <a:ext cx="2197078" cy="3068960"/>
          </a:xfrm>
          <a:prstGeom prst="rect">
            <a:avLst/>
          </a:prstGeom>
        </p:spPr>
      </p:pic>
      <p:pic>
        <p:nvPicPr>
          <p:cNvPr id="8" name="Рисунок 7" descr="IMG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377470" y="3717767"/>
            <a:ext cx="2036203" cy="2924944"/>
          </a:xfrm>
          <a:prstGeom prst="rect">
            <a:avLst/>
          </a:prstGeom>
        </p:spPr>
      </p:pic>
      <p:pic>
        <p:nvPicPr>
          <p:cNvPr id="9" name="Рисунок 8" descr="IMG_20211202_0003.jpg"/>
          <p:cNvPicPr>
            <a:picLocks noChangeAspect="1"/>
          </p:cNvPicPr>
          <p:nvPr/>
        </p:nvPicPr>
        <p:blipFill>
          <a:blip r:embed="rId7" cstate="print"/>
          <a:srcRect l="20300" t="1701" r="5450" b="22700"/>
          <a:stretch>
            <a:fillRect/>
          </a:stretch>
        </p:blipFill>
        <p:spPr>
          <a:xfrm>
            <a:off x="323528" y="260650"/>
            <a:ext cx="2160240" cy="3110746"/>
          </a:xfrm>
          <a:prstGeom prst="rect">
            <a:avLst/>
          </a:prstGeom>
        </p:spPr>
      </p:pic>
      <p:pic>
        <p:nvPicPr>
          <p:cNvPr id="11" name="Рисунок 10" descr="IMG_20211202_0005.jpg"/>
          <p:cNvPicPr>
            <a:picLocks noChangeAspect="1"/>
          </p:cNvPicPr>
          <p:nvPr/>
        </p:nvPicPr>
        <p:blipFill>
          <a:blip r:embed="rId8" cstate="print"/>
          <a:srcRect l="9905" r="5450" b="14300"/>
          <a:stretch>
            <a:fillRect/>
          </a:stretch>
        </p:blipFill>
        <p:spPr>
          <a:xfrm rot="10800000">
            <a:off x="4791453" y="324752"/>
            <a:ext cx="2140645" cy="3065242"/>
          </a:xfrm>
          <a:prstGeom prst="rect">
            <a:avLst/>
          </a:prstGeom>
        </p:spPr>
      </p:pic>
      <p:pic>
        <p:nvPicPr>
          <p:cNvPr id="13" name="Рисунок 12" descr="IMG_20211202_0006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627785" y="260648"/>
            <a:ext cx="2088232" cy="303603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131840" y="3212982"/>
            <a:ext cx="6012160" cy="584775"/>
          </a:xfrm>
          <a:prstGeom prst="rect">
            <a:avLst/>
          </a:prstGeom>
          <a:noFill/>
        </p:spPr>
        <p:txBody>
          <a:bodyPr wrap="square" lIns="91385" tIns="45690" rIns="91385" bIns="45690" rtlCol="0">
            <a:spAutoFit/>
          </a:bodyPr>
          <a:lstStyle/>
          <a:p>
            <a:r>
              <a:rPr lang="ru-RU" sz="1600" dirty="0" smtClean="0">
                <a:solidFill>
                  <a:schemeClr val="bg1"/>
                </a:solidFill>
              </a:rPr>
              <a:t>Опубликовано в 20 монографиях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 и в 50      журналах</a:t>
            </a:r>
            <a:endParaRPr lang="ru-RU" sz="1600" dirty="0">
              <a:solidFill>
                <a:schemeClr val="bg1"/>
              </a:solidFill>
            </a:endParaRPr>
          </a:p>
        </p:txBody>
      </p:sp>
      <p:pic>
        <p:nvPicPr>
          <p:cNvPr id="14" name="Рисунок 13" descr="IMG_20260415_0002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948264" y="3717032"/>
            <a:ext cx="1917345" cy="2921525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5" y="0"/>
            <a:ext cx="9144000" cy="2189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394" tIns="45695" rIns="91394" bIns="45695">
            <a:spAutoFit/>
          </a:bodyPr>
          <a:lstStyle/>
          <a:p>
            <a:pPr marL="342725" indent="-342725"/>
            <a:r>
              <a:rPr lang="ru-RU" sz="2800" b="1" dirty="0" smtClean="0"/>
              <a:t>Заключение</a:t>
            </a:r>
            <a:endParaRPr lang="en-US" sz="2000" b="1" dirty="0" smtClean="0"/>
          </a:p>
          <a:p>
            <a:pPr marL="342725" indent="-342725"/>
            <a:r>
              <a:rPr lang="en-US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1. </a:t>
            </a:r>
            <a:r>
              <a:rPr lang="ru-RU" sz="1600" dirty="0" smtClean="0">
                <a:ea typeface="Times New Roman" pitchFamily="18" charset="0"/>
                <a:cs typeface="Times New Roman" pitchFamily="18" charset="0"/>
              </a:rPr>
              <a:t>Основные черты минералого-геохимического сходства  древних и современных курильщиков обеспечивается единством процессов взаимодействия гидротермальных флюидов с морской водой.</a:t>
            </a:r>
            <a:endParaRPr lang="en-US" sz="1600" dirty="0" smtClean="0">
              <a:cs typeface="Times New Roman" pitchFamily="18" charset="0"/>
            </a:endParaRPr>
          </a:p>
          <a:p>
            <a:pPr marL="342725" indent="-342725"/>
            <a:r>
              <a:rPr lang="en-US" sz="1600" dirty="0" smtClean="0">
                <a:cs typeface="Times New Roman" pitchFamily="18" charset="0"/>
              </a:rPr>
              <a:t>2. </a:t>
            </a:r>
            <a:r>
              <a:rPr lang="ru-RU" sz="1600" dirty="0" smtClean="0">
                <a:cs typeface="Times New Roman" pitchFamily="18" charset="0"/>
              </a:rPr>
              <a:t>Различия обусловлены влиянием:  1) локальных вариаций физико-химических условий минералообразования; 2) состава рудовмещающих формаций и  3) степенью «зрелости» гидротермальных систем </a:t>
            </a:r>
            <a:r>
              <a:rPr lang="ru-RU" sz="1600" dirty="0" err="1" smtClean="0">
                <a:cs typeface="Times New Roman" pitchFamily="18" charset="0"/>
              </a:rPr>
              <a:t>колчеданнобразования</a:t>
            </a:r>
            <a:r>
              <a:rPr lang="ru-RU" sz="2400" dirty="0" smtClean="0"/>
              <a:t>;</a:t>
            </a:r>
            <a:endParaRPr lang="ru-RU" sz="2400" dirty="0"/>
          </a:p>
        </p:txBody>
      </p:sp>
      <p:sp>
        <p:nvSpPr>
          <p:cNvPr id="3" name="Прямоугольник 2"/>
          <p:cNvSpPr/>
          <p:nvPr/>
        </p:nvSpPr>
        <p:spPr>
          <a:xfrm>
            <a:off x="109790" y="2129548"/>
            <a:ext cx="8856984" cy="1015612"/>
          </a:xfrm>
          <a:prstGeom prst="rect">
            <a:avLst/>
          </a:prstGeom>
        </p:spPr>
        <p:txBody>
          <a:bodyPr wrap="square" lIns="91394" tIns="45695" rIns="91394" bIns="45695">
            <a:spAutoFit/>
          </a:bodyPr>
          <a:lstStyle/>
          <a:p>
            <a:pPr marL="342725" indent="-342725"/>
            <a:r>
              <a:rPr lang="ru-RU" dirty="0" smtClean="0"/>
              <a:t>3. </a:t>
            </a:r>
            <a:r>
              <a:rPr lang="ru-RU" sz="1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На континентах в основном сохранились курильщики, связанные в основном со более зрелыми гидротермальными системами. Они, так же как и современные </a:t>
            </a:r>
            <a:r>
              <a:rPr lang="ru-RU" sz="1400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островодужные</a:t>
            </a:r>
            <a:r>
              <a:rPr lang="ru-RU" sz="1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серые курильщики, в наибольшей степени обогащены высокотехнологичными металлами и полуметаллами, за исключением </a:t>
            </a:r>
            <a:r>
              <a:rPr lang="ru-RU" sz="1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С</a:t>
            </a:r>
            <a:r>
              <a:rPr lang="en-US" sz="1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o, </a:t>
            </a:r>
            <a:r>
              <a:rPr lang="en-US" sz="1400" dirty="0" err="1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Sn</a:t>
            </a:r>
            <a:r>
              <a:rPr lang="en-US" sz="1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ru-RU" sz="1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и </a:t>
            </a:r>
            <a:r>
              <a:rPr lang="en-US" sz="1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Se</a:t>
            </a:r>
            <a:r>
              <a:rPr lang="ru-RU" sz="1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, то есть элементов свойственных черным курильщикам СОХ.</a:t>
            </a:r>
            <a:endParaRPr lang="ru-RU" dirty="0"/>
          </a:p>
        </p:txBody>
      </p:sp>
      <p:sp>
        <p:nvSpPr>
          <p:cNvPr id="4" name="Прямоугольник 3"/>
          <p:cNvSpPr/>
          <p:nvPr/>
        </p:nvSpPr>
        <p:spPr>
          <a:xfrm>
            <a:off x="292731" y="3140968"/>
            <a:ext cx="8851269" cy="3047921"/>
          </a:xfrm>
          <a:prstGeom prst="rect">
            <a:avLst/>
          </a:prstGeom>
        </p:spPr>
        <p:txBody>
          <a:bodyPr wrap="square" lIns="92364" tIns="46182" rIns="92364" bIns="46182">
            <a:spAutoFit/>
          </a:bodyPr>
          <a:lstStyle/>
          <a:p>
            <a:r>
              <a:rPr lang="ru-RU" sz="1600" dirty="0" smtClean="0"/>
              <a:t>4.В целом, высокотехнологичные элементы концентрируются в халькопирите (</a:t>
            </a:r>
            <a:r>
              <a:rPr lang="ru-RU" sz="1600" dirty="0" err="1" smtClean="0"/>
              <a:t>Se</a:t>
            </a:r>
            <a:r>
              <a:rPr lang="ru-RU" sz="1600" dirty="0" smtClean="0"/>
              <a:t>,</a:t>
            </a:r>
            <a:r>
              <a:rPr lang="en-US" sz="1600" dirty="0" smtClean="0"/>
              <a:t>In,</a:t>
            </a:r>
            <a:r>
              <a:rPr lang="ru-RU" sz="1600" dirty="0" smtClean="0"/>
              <a:t> </a:t>
            </a:r>
            <a:r>
              <a:rPr lang="ru-RU" sz="1600" dirty="0" err="1" smtClean="0"/>
              <a:t>Te</a:t>
            </a:r>
            <a:r>
              <a:rPr lang="ru-RU" sz="1600" dirty="0" smtClean="0"/>
              <a:t>, </a:t>
            </a:r>
            <a:r>
              <a:rPr lang="ru-RU" sz="1600" dirty="0" err="1" smtClean="0"/>
              <a:t>Bi</a:t>
            </a:r>
            <a:r>
              <a:rPr lang="ru-RU" sz="1600" dirty="0" smtClean="0"/>
              <a:t>), сфалерите (</a:t>
            </a:r>
            <a:r>
              <a:rPr lang="ru-RU" sz="1600" b="1" dirty="0" err="1" smtClean="0">
                <a:solidFill>
                  <a:srgbClr val="FF0000"/>
                </a:solidFill>
              </a:rPr>
              <a:t>Sn</a:t>
            </a:r>
            <a:r>
              <a:rPr lang="ru-RU" sz="1600" b="1" dirty="0" smtClean="0">
                <a:solidFill>
                  <a:srgbClr val="FF0000"/>
                </a:solidFill>
              </a:rPr>
              <a:t>, </a:t>
            </a:r>
            <a:r>
              <a:rPr lang="ru-RU" sz="1600" b="1" dirty="0" err="1" smtClean="0">
                <a:solidFill>
                  <a:srgbClr val="FF0000"/>
                </a:solidFill>
              </a:rPr>
              <a:t>In</a:t>
            </a:r>
            <a:r>
              <a:rPr lang="ru-RU" sz="1600" b="1" dirty="0" smtClean="0">
                <a:solidFill>
                  <a:srgbClr val="FF0000"/>
                </a:solidFill>
              </a:rPr>
              <a:t>, </a:t>
            </a:r>
            <a:r>
              <a:rPr lang="ru-RU" sz="1600" b="1" dirty="0" err="1" smtClean="0">
                <a:solidFill>
                  <a:srgbClr val="FF0000"/>
                </a:solidFill>
              </a:rPr>
              <a:t>Ga</a:t>
            </a:r>
            <a:r>
              <a:rPr lang="ru-RU" sz="1600" dirty="0" smtClean="0"/>
              <a:t>), борните (</a:t>
            </a:r>
            <a:r>
              <a:rPr lang="ru-RU" sz="1600" b="1" dirty="0" err="1" smtClean="0">
                <a:solidFill>
                  <a:srgbClr val="FF0000"/>
                </a:solidFill>
              </a:rPr>
              <a:t>Bi</a:t>
            </a:r>
            <a:r>
              <a:rPr lang="ru-RU" sz="1600" b="1" dirty="0" smtClean="0">
                <a:solidFill>
                  <a:srgbClr val="FF0000"/>
                </a:solidFill>
              </a:rPr>
              <a:t>, </a:t>
            </a:r>
            <a:r>
              <a:rPr lang="ru-RU" sz="1600" b="1" dirty="0" err="1" smtClean="0">
                <a:solidFill>
                  <a:srgbClr val="FF0000"/>
                </a:solidFill>
              </a:rPr>
              <a:t>Ag</a:t>
            </a:r>
            <a:r>
              <a:rPr lang="ru-RU" sz="1600" b="1" dirty="0" smtClean="0">
                <a:solidFill>
                  <a:srgbClr val="FF0000"/>
                </a:solidFill>
              </a:rPr>
              <a:t>, </a:t>
            </a:r>
            <a:r>
              <a:rPr lang="ru-RU" sz="1600" b="1" dirty="0" err="1" smtClean="0">
                <a:solidFill>
                  <a:srgbClr val="FF0000"/>
                </a:solidFill>
              </a:rPr>
              <a:t>G</a:t>
            </a:r>
            <a:r>
              <a:rPr lang="ru-RU" sz="1600" dirty="0" err="1" smtClean="0"/>
              <a:t>e</a:t>
            </a:r>
            <a:r>
              <a:rPr lang="ru-RU" sz="1600" dirty="0" smtClean="0"/>
              <a:t>). Содержание микроэлементов зависит от кристалличности пирита: (</a:t>
            </a:r>
            <a:r>
              <a:rPr lang="ru-RU" sz="1600" b="1" dirty="0" err="1" smtClean="0">
                <a:solidFill>
                  <a:srgbClr val="FF0000"/>
                </a:solidFill>
              </a:rPr>
              <a:t>Tl</a:t>
            </a:r>
            <a:r>
              <a:rPr lang="ru-RU" sz="1600" b="1" dirty="0" smtClean="0">
                <a:solidFill>
                  <a:srgbClr val="FF0000"/>
                </a:solidFill>
              </a:rPr>
              <a:t>, </a:t>
            </a:r>
            <a:r>
              <a:rPr lang="ru-RU" sz="1600" b="1" dirty="0" err="1" smtClean="0">
                <a:solidFill>
                  <a:srgbClr val="FF0000"/>
                </a:solidFill>
              </a:rPr>
              <a:t>Co</a:t>
            </a:r>
            <a:r>
              <a:rPr lang="ru-RU" sz="1600" b="1" dirty="0" smtClean="0">
                <a:solidFill>
                  <a:srgbClr val="FF0000"/>
                </a:solidFill>
              </a:rPr>
              <a:t>, </a:t>
            </a:r>
            <a:r>
              <a:rPr lang="ru-RU" sz="1600" b="1" dirty="0" err="1" smtClean="0">
                <a:solidFill>
                  <a:srgbClr val="FF0000"/>
                </a:solidFill>
              </a:rPr>
              <a:t>Ni</a:t>
            </a:r>
            <a:r>
              <a:rPr lang="ru-RU" sz="1600" b="1" dirty="0" smtClean="0">
                <a:solidFill>
                  <a:srgbClr val="FF0000"/>
                </a:solidFill>
              </a:rPr>
              <a:t>, </a:t>
            </a:r>
            <a:r>
              <a:rPr lang="ru-RU" sz="1600" b="1" dirty="0" err="1" smtClean="0">
                <a:solidFill>
                  <a:srgbClr val="FF0000"/>
                </a:solidFill>
              </a:rPr>
              <a:t>Ag</a:t>
            </a:r>
            <a:r>
              <a:rPr lang="ru-RU" sz="1600" b="1" dirty="0" smtClean="0">
                <a:solidFill>
                  <a:srgbClr val="FF0000"/>
                </a:solidFill>
              </a:rPr>
              <a:t>, </a:t>
            </a:r>
            <a:r>
              <a:rPr lang="ru-RU" sz="1600" b="1" dirty="0" err="1" smtClean="0">
                <a:solidFill>
                  <a:srgbClr val="FF0000"/>
                </a:solidFill>
              </a:rPr>
              <a:t>Au</a:t>
            </a:r>
            <a:r>
              <a:rPr lang="ru-RU" sz="1600" dirty="0" smtClean="0"/>
              <a:t>) – в </a:t>
            </a:r>
            <a:r>
              <a:rPr lang="ru-RU" sz="1600" dirty="0" err="1" smtClean="0"/>
              <a:t>колломорфной</a:t>
            </a:r>
            <a:r>
              <a:rPr lang="ru-RU" sz="1600" dirty="0" smtClean="0"/>
              <a:t> и </a:t>
            </a:r>
            <a:r>
              <a:rPr lang="ru-RU" sz="1600" dirty="0" err="1" smtClean="0"/>
              <a:t>фрамбоидальной</a:t>
            </a:r>
            <a:r>
              <a:rPr lang="ru-RU" sz="1600" dirty="0" smtClean="0"/>
              <a:t>, </a:t>
            </a:r>
            <a:r>
              <a:rPr lang="ru-RU" sz="1600" dirty="0" err="1" smtClean="0"/>
              <a:t>Ni</a:t>
            </a:r>
            <a:r>
              <a:rPr lang="ru-RU" sz="1600" dirty="0" smtClean="0"/>
              <a:t> – в </a:t>
            </a:r>
            <a:r>
              <a:rPr lang="ru-RU" sz="1600" dirty="0" err="1" smtClean="0"/>
              <a:t>субгедральной</a:t>
            </a:r>
            <a:r>
              <a:rPr lang="ru-RU" sz="1600" dirty="0" smtClean="0"/>
              <a:t>, (</a:t>
            </a:r>
            <a:r>
              <a:rPr lang="ru-RU" sz="1600" b="1" dirty="0" err="1" smtClean="0">
                <a:solidFill>
                  <a:srgbClr val="FF0000"/>
                </a:solidFill>
              </a:rPr>
              <a:t>Co</a:t>
            </a:r>
            <a:r>
              <a:rPr lang="ru-RU" sz="1600" b="1" dirty="0" smtClean="0">
                <a:solidFill>
                  <a:srgbClr val="FF0000"/>
                </a:solidFill>
              </a:rPr>
              <a:t>, </a:t>
            </a:r>
            <a:r>
              <a:rPr lang="ru-RU" sz="1600" b="1" dirty="0" err="1" smtClean="0">
                <a:solidFill>
                  <a:srgbClr val="FF0000"/>
                </a:solidFill>
              </a:rPr>
              <a:t>Se</a:t>
            </a:r>
            <a:r>
              <a:rPr lang="ru-RU" sz="1600" dirty="0" smtClean="0"/>
              <a:t>) – </a:t>
            </a:r>
            <a:r>
              <a:rPr lang="ru-RU" sz="1600" dirty="0" err="1" smtClean="0"/>
              <a:t>в</a:t>
            </a:r>
            <a:r>
              <a:rPr lang="ru-RU" sz="1600" dirty="0" smtClean="0"/>
              <a:t> </a:t>
            </a:r>
            <a:r>
              <a:rPr lang="ru-RU" sz="1600" dirty="0" err="1" smtClean="0"/>
              <a:t>идиоморфной</a:t>
            </a:r>
            <a:r>
              <a:rPr lang="ru-RU" sz="1600" dirty="0" smtClean="0"/>
              <a:t> </a:t>
            </a:r>
            <a:r>
              <a:rPr lang="ru-RU" sz="1600" dirty="0" err="1" smtClean="0"/>
              <a:t>кристаллизации.Разнообразие</a:t>
            </a:r>
            <a:r>
              <a:rPr lang="ru-RU" sz="1600" dirty="0" smtClean="0"/>
              <a:t> высокотехнологичных элементов увеличивается с ростом доли кислых вулканических вмещающих пород в ряду типов месторождений ВМС: Атлантический → Кипрский → Уральский → </a:t>
            </a:r>
            <a:r>
              <a:rPr lang="ru-RU" sz="1600" dirty="0" err="1" smtClean="0"/>
              <a:t>Понтиды</a:t>
            </a:r>
            <a:r>
              <a:rPr lang="ru-RU" sz="1600" dirty="0" smtClean="0"/>
              <a:t> → Куроко и Алтай (Иберийский). В этом же ряду содержание </a:t>
            </a:r>
            <a:r>
              <a:rPr lang="ru-RU" sz="1600" b="1" dirty="0" err="1" smtClean="0">
                <a:solidFill>
                  <a:srgbClr val="FF0000"/>
                </a:solidFill>
              </a:rPr>
              <a:t>Se</a:t>
            </a:r>
            <a:r>
              <a:rPr lang="ru-RU" sz="1600" b="1" dirty="0" smtClean="0">
                <a:solidFill>
                  <a:srgbClr val="FF0000"/>
                </a:solidFill>
              </a:rPr>
              <a:t>, </a:t>
            </a:r>
            <a:r>
              <a:rPr lang="ru-RU" sz="1600" b="1" dirty="0" err="1" smtClean="0">
                <a:solidFill>
                  <a:srgbClr val="FF0000"/>
                </a:solidFill>
              </a:rPr>
              <a:t>Te</a:t>
            </a:r>
            <a:r>
              <a:rPr lang="ru-RU" sz="1600" b="1" dirty="0" smtClean="0">
                <a:solidFill>
                  <a:srgbClr val="FF0000"/>
                </a:solidFill>
              </a:rPr>
              <a:t>, </a:t>
            </a:r>
            <a:r>
              <a:rPr lang="ru-RU" sz="1600" b="1" dirty="0" err="1" smtClean="0">
                <a:solidFill>
                  <a:srgbClr val="FF0000"/>
                </a:solidFill>
              </a:rPr>
              <a:t>Co</a:t>
            </a:r>
            <a:r>
              <a:rPr lang="ru-RU" sz="1600" b="1" dirty="0" smtClean="0">
                <a:solidFill>
                  <a:srgbClr val="FF0000"/>
                </a:solidFill>
              </a:rPr>
              <a:t> и </a:t>
            </a:r>
            <a:r>
              <a:rPr lang="ru-RU" sz="1600" b="1" dirty="0" err="1" smtClean="0">
                <a:solidFill>
                  <a:srgbClr val="FF0000"/>
                </a:solidFill>
              </a:rPr>
              <a:t>Sn</a:t>
            </a:r>
            <a:r>
              <a:rPr lang="ru-RU" sz="1600" b="1" dirty="0" smtClean="0">
                <a:solidFill>
                  <a:srgbClr val="FF0000"/>
                </a:solidFill>
              </a:rPr>
              <a:t> </a:t>
            </a:r>
            <a:r>
              <a:rPr lang="ru-RU" sz="1600" dirty="0" smtClean="0"/>
              <a:t>уменьшается в гидротермальном халькопирите и сфалерите. Количество большинства летучих высокотехнологичных элементов увеличивается в колломорфном пирите в том же направлении. </a:t>
            </a:r>
          </a:p>
          <a:p>
            <a:r>
              <a:rPr lang="ru-RU" sz="1600" dirty="0" smtClean="0"/>
              <a:t>5.Содержания высокотехнологичных элементов таких как</a:t>
            </a:r>
            <a:r>
              <a:rPr lang="ru-RU" sz="1600" dirty="0" smtClean="0">
                <a:solidFill>
                  <a:srgbClr val="FF0000"/>
                </a:solidFill>
              </a:rPr>
              <a:t> </a:t>
            </a:r>
            <a:r>
              <a:rPr lang="en-US" sz="1600" b="1" dirty="0" smtClean="0">
                <a:solidFill>
                  <a:srgbClr val="FF0000"/>
                </a:solidFill>
              </a:rPr>
              <a:t>In</a:t>
            </a:r>
            <a:r>
              <a:rPr lang="en-US" sz="1600" b="1" dirty="0" smtClean="0"/>
              <a:t> </a:t>
            </a:r>
            <a:r>
              <a:rPr lang="ru-RU" sz="1600" dirty="0" smtClean="0"/>
              <a:t>и </a:t>
            </a:r>
            <a:r>
              <a:rPr lang="en-US" sz="1600" b="1" dirty="0" err="1" smtClean="0">
                <a:solidFill>
                  <a:srgbClr val="FF0000"/>
                </a:solidFill>
              </a:rPr>
              <a:t>Ga</a:t>
            </a:r>
            <a:r>
              <a:rPr lang="ru-RU" sz="1600" dirty="0" smtClean="0"/>
              <a:t> увеличивается в рудных фациях: в гидротермальных трубах серых курильщиков и в зонах подводного </a:t>
            </a:r>
            <a:r>
              <a:rPr lang="ru-RU" sz="1600" dirty="0" err="1" smtClean="0"/>
              <a:t>супергенного</a:t>
            </a:r>
            <a:r>
              <a:rPr lang="ru-RU" sz="1600" dirty="0" smtClean="0"/>
              <a:t> обогащения, однако они связаны с различными минеральными ассоциациями.</a:t>
            </a:r>
            <a:endParaRPr lang="ru-RU" sz="160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8051" name="Picture 3" descr="Papiloma100108 033"/>
          <p:cNvPicPr>
            <a:picLocks noChangeAspect="1" noChangeArrowheads="1"/>
          </p:cNvPicPr>
          <p:nvPr/>
        </p:nvPicPr>
        <p:blipFill>
          <a:blip r:embed="rId2" cstate="print"/>
          <a:srcRect l="3059" r="2069"/>
          <a:stretch>
            <a:fillRect/>
          </a:stretch>
        </p:blipFill>
        <p:spPr bwMode="auto">
          <a:xfrm>
            <a:off x="5651822" y="3429000"/>
            <a:ext cx="3492178" cy="2454522"/>
          </a:xfrm>
          <a:prstGeom prst="rect">
            <a:avLst/>
          </a:prstGeom>
          <a:noFill/>
        </p:spPr>
      </p:pic>
      <p:pic>
        <p:nvPicPr>
          <p:cNvPr id="258052" name="Picture 4" descr="Нурия"/>
          <p:cNvPicPr>
            <a:picLocks noChangeAspect="1" noChangeArrowheads="1"/>
          </p:cNvPicPr>
          <p:nvPr/>
        </p:nvPicPr>
        <p:blipFill>
          <a:blip r:embed="rId3" cstate="print">
            <a:lum bright="6000"/>
          </a:blip>
          <a:srcRect l="10976" r="33658" b="30678"/>
          <a:stretch>
            <a:fillRect/>
          </a:stretch>
        </p:blipFill>
        <p:spPr bwMode="auto">
          <a:xfrm>
            <a:off x="6035020" y="4223110"/>
            <a:ext cx="142873" cy="258145"/>
          </a:xfrm>
          <a:prstGeom prst="rect">
            <a:avLst/>
          </a:prstGeom>
          <a:noFill/>
        </p:spPr>
      </p:pic>
      <p:sp>
        <p:nvSpPr>
          <p:cNvPr id="258055" name="Text Box 7"/>
          <p:cNvSpPr txBox="1">
            <a:spLocks noChangeArrowheads="1"/>
          </p:cNvSpPr>
          <p:nvPr/>
        </p:nvSpPr>
        <p:spPr bwMode="auto">
          <a:xfrm>
            <a:off x="4283968" y="6461126"/>
            <a:ext cx="2396854" cy="4001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1403" tIns="45700" rIns="91403" bIns="45700">
            <a:spAutoFit/>
          </a:bodyPr>
          <a:lstStyle/>
          <a:p>
            <a:r>
              <a:rPr lang="ru-RU" sz="2000" b="1" dirty="0">
                <a:solidFill>
                  <a:srgbClr val="FF3300"/>
                </a:solidFill>
              </a:rPr>
              <a:t>Спасибо </a:t>
            </a:r>
            <a:r>
              <a:rPr lang="ru-RU" sz="2000" b="1" dirty="0" smtClean="0">
                <a:solidFill>
                  <a:srgbClr val="FF3300"/>
                </a:solidFill>
              </a:rPr>
              <a:t>коллегам </a:t>
            </a:r>
            <a:r>
              <a:rPr lang="ru-RU" sz="2000" b="1" dirty="0">
                <a:solidFill>
                  <a:srgbClr val="FF3300"/>
                </a:solidFill>
              </a:rPr>
              <a:t>!</a:t>
            </a:r>
          </a:p>
        </p:txBody>
      </p:sp>
      <p:pic>
        <p:nvPicPr>
          <p:cNvPr id="57346" name="Picture 2" descr="академик Александр Петрович Лисицын (jpg, 130 Kб)"/>
          <p:cNvPicPr>
            <a:picLocks noChangeAspect="1" noChangeArrowheads="1"/>
          </p:cNvPicPr>
          <p:nvPr/>
        </p:nvPicPr>
        <p:blipFill>
          <a:blip r:embed="rId4" cstate="print"/>
          <a:srcRect l="15227" r="4757"/>
          <a:stretch>
            <a:fillRect/>
          </a:stretch>
        </p:blipFill>
        <p:spPr bwMode="auto">
          <a:xfrm>
            <a:off x="4300576" y="72008"/>
            <a:ext cx="2685406" cy="2492896"/>
          </a:xfrm>
          <a:prstGeom prst="rect">
            <a:avLst/>
          </a:prstGeom>
          <a:noFill/>
        </p:spPr>
      </p:pic>
      <p:pic>
        <p:nvPicPr>
          <p:cNvPr id="57348" name="Picture 4" descr="http://newsmiass.ru/citizens/fotos/koroteev.p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0"/>
            <a:ext cx="1946162" cy="2592288"/>
          </a:xfrm>
          <a:prstGeom prst="rect">
            <a:avLst/>
          </a:prstGeom>
          <a:noFill/>
        </p:spPr>
      </p:pic>
      <p:sp>
        <p:nvSpPr>
          <p:cNvPr id="57350" name="AutoShape 6" descr="https://meetings.chelscience.ru/metallogeny/wp-content/uploads/sites/3/2021/03/IMG_0786-scaled.jpg"/>
          <p:cNvSpPr>
            <a:spLocks noChangeAspect="1" noChangeArrowheads="1"/>
          </p:cNvSpPr>
          <p:nvPr/>
        </p:nvSpPr>
        <p:spPr bwMode="auto">
          <a:xfrm>
            <a:off x="155578" y="-144459"/>
            <a:ext cx="304801" cy="304801"/>
          </a:xfrm>
          <a:prstGeom prst="rect">
            <a:avLst/>
          </a:prstGeom>
          <a:noFill/>
        </p:spPr>
        <p:txBody>
          <a:bodyPr vert="horz" wrap="square" lIns="91403" tIns="45700" rIns="91403" bIns="4570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7352" name="AutoShape 8" descr="https://meetings.chelscience.ru/metallogeny/wp-content/uploads/sites/3/2021/03/IMG_0786-scaled.jpg"/>
          <p:cNvSpPr>
            <a:spLocks noChangeAspect="1" noChangeArrowheads="1"/>
          </p:cNvSpPr>
          <p:nvPr/>
        </p:nvSpPr>
        <p:spPr bwMode="auto">
          <a:xfrm>
            <a:off x="155578" y="-144459"/>
            <a:ext cx="304801" cy="304801"/>
          </a:xfrm>
          <a:prstGeom prst="rect">
            <a:avLst/>
          </a:prstGeom>
          <a:noFill/>
        </p:spPr>
        <p:txBody>
          <a:bodyPr vert="horz" wrap="square" lIns="91403" tIns="45700" rIns="91403" bIns="4570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7354" name="AutoShape 10" descr="https://meetings.chelscience.ru/metallogeny/wp-content/uploads/sites/3/2021/03/IMG_0786-scaled.jpg"/>
          <p:cNvSpPr>
            <a:spLocks noChangeAspect="1" noChangeArrowheads="1"/>
          </p:cNvSpPr>
          <p:nvPr/>
        </p:nvSpPr>
        <p:spPr bwMode="auto">
          <a:xfrm>
            <a:off x="155578" y="-144459"/>
            <a:ext cx="304801" cy="304801"/>
          </a:xfrm>
          <a:prstGeom prst="rect">
            <a:avLst/>
          </a:prstGeom>
          <a:noFill/>
        </p:spPr>
        <p:txBody>
          <a:bodyPr vert="horz" wrap="square" lIns="91403" tIns="45700" rIns="91403" bIns="4570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4" name="Рисунок 13" descr="IMG_0786-scaled.jpg"/>
          <p:cNvPicPr>
            <a:picLocks noChangeAspect="1"/>
          </p:cNvPicPr>
          <p:nvPr/>
        </p:nvPicPr>
        <p:blipFill>
          <a:blip r:embed="rId6" cstate="print"/>
          <a:srcRect l="17813" r="16914"/>
          <a:stretch>
            <a:fillRect/>
          </a:stretch>
        </p:blipFill>
        <p:spPr>
          <a:xfrm>
            <a:off x="2011715" y="72012"/>
            <a:ext cx="2232248" cy="2564904"/>
          </a:xfrm>
          <a:prstGeom prst="rect">
            <a:avLst/>
          </a:prstGeom>
        </p:spPr>
      </p:pic>
      <p:pic>
        <p:nvPicPr>
          <p:cNvPr id="15" name="Рисунок 14" descr="IMG_3078ф.t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07504" y="3429000"/>
            <a:ext cx="2360764" cy="2586269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611564" y="6021292"/>
            <a:ext cx="1323108" cy="646290"/>
          </a:xfrm>
          <a:prstGeom prst="rect">
            <a:avLst/>
          </a:prstGeom>
          <a:noFill/>
        </p:spPr>
        <p:txBody>
          <a:bodyPr wrap="none" lIns="91403" tIns="45700" rIns="91403" bIns="45700" rtlCol="0">
            <a:spAutoFit/>
          </a:bodyPr>
          <a:lstStyle/>
          <a:p>
            <a:r>
              <a:rPr lang="ru-RU" dirty="0" smtClean="0"/>
              <a:t>Профессор </a:t>
            </a:r>
          </a:p>
          <a:p>
            <a:r>
              <a:rPr lang="ru-RU" dirty="0" smtClean="0"/>
              <a:t> А.Ю.Леин</a:t>
            </a:r>
            <a:endParaRPr lang="ru-RU" dirty="0"/>
          </a:p>
        </p:txBody>
      </p:sp>
      <p:sp>
        <p:nvSpPr>
          <p:cNvPr id="17" name="TextBox 16"/>
          <p:cNvSpPr txBox="1"/>
          <p:nvPr/>
        </p:nvSpPr>
        <p:spPr>
          <a:xfrm>
            <a:off x="4139956" y="2636912"/>
            <a:ext cx="2498623" cy="369291"/>
          </a:xfrm>
          <a:prstGeom prst="rect">
            <a:avLst/>
          </a:prstGeom>
          <a:noFill/>
        </p:spPr>
        <p:txBody>
          <a:bodyPr wrap="none" lIns="91403" tIns="45700" rIns="91403" bIns="45700" rtlCol="0">
            <a:spAutoFit/>
          </a:bodyPr>
          <a:lstStyle/>
          <a:p>
            <a:r>
              <a:rPr lang="ru-RU" dirty="0" smtClean="0"/>
              <a:t>Академик А.П.Лисицын</a:t>
            </a:r>
            <a:endParaRPr lang="ru-RU" dirty="0"/>
          </a:p>
        </p:txBody>
      </p:sp>
      <p:sp>
        <p:nvSpPr>
          <p:cNvPr id="18" name="TextBox 17"/>
          <p:cNvSpPr txBox="1"/>
          <p:nvPr/>
        </p:nvSpPr>
        <p:spPr>
          <a:xfrm>
            <a:off x="6623721" y="2708923"/>
            <a:ext cx="2502855" cy="369291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none" lIns="91403" tIns="45700" rIns="91403" bIns="45700" rtlCol="0">
            <a:spAutoFit/>
          </a:bodyPr>
          <a:lstStyle/>
          <a:p>
            <a:r>
              <a:rPr lang="ru-RU" dirty="0" smtClean="0"/>
              <a:t>Академик </a:t>
            </a:r>
            <a:r>
              <a:rPr lang="ru-RU" dirty="0" err="1" smtClean="0"/>
              <a:t>В.А.Коротеев</a:t>
            </a:r>
            <a:endParaRPr lang="ru-RU" dirty="0"/>
          </a:p>
        </p:txBody>
      </p:sp>
      <p:sp>
        <p:nvSpPr>
          <p:cNvPr id="19" name="TextBox 18"/>
          <p:cNvSpPr txBox="1"/>
          <p:nvPr/>
        </p:nvSpPr>
        <p:spPr>
          <a:xfrm>
            <a:off x="1763688" y="2636912"/>
            <a:ext cx="2369805" cy="369291"/>
          </a:xfrm>
          <a:prstGeom prst="rect">
            <a:avLst/>
          </a:prstGeom>
          <a:noFill/>
        </p:spPr>
        <p:txBody>
          <a:bodyPr wrap="none" lIns="91403" tIns="45700" rIns="91403" bIns="45700" rtlCol="0">
            <a:spAutoFit/>
          </a:bodyPr>
          <a:lstStyle/>
          <a:p>
            <a:r>
              <a:rPr lang="ru-RU" dirty="0" smtClean="0"/>
              <a:t>Профессор </a:t>
            </a:r>
            <a:r>
              <a:rPr lang="ru-RU" dirty="0" err="1" smtClean="0"/>
              <a:t>В.В.Зайков</a:t>
            </a:r>
            <a:endParaRPr lang="ru-RU" dirty="0"/>
          </a:p>
        </p:txBody>
      </p:sp>
      <p:sp>
        <p:nvSpPr>
          <p:cNvPr id="20" name="Прямоугольник 19"/>
          <p:cNvSpPr/>
          <p:nvPr/>
        </p:nvSpPr>
        <p:spPr>
          <a:xfrm>
            <a:off x="4067944" y="2708920"/>
            <a:ext cx="2520280" cy="216024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03" tIns="45700" rIns="91403" bIns="45700" rtlCol="0" anchor="ctr"/>
          <a:lstStyle/>
          <a:p>
            <a:pPr algn="ctr"/>
            <a:endParaRPr lang="ru-RU" dirty="0">
              <a:ln w="38100"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1763688" y="2708920"/>
            <a:ext cx="2376264" cy="216024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03" tIns="45700" rIns="91403" bIns="45700" rtlCol="0" anchor="ctr"/>
          <a:lstStyle/>
          <a:p>
            <a:pPr algn="ctr"/>
            <a:endParaRPr lang="ru-RU" dirty="0">
              <a:ln w="38100"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3" name="Рисунок 22" descr="IMG_2689ф.ti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23772" y="3356809"/>
            <a:ext cx="1445461" cy="2159688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2523772" y="5883522"/>
            <a:ext cx="1595106" cy="646290"/>
          </a:xfrm>
          <a:prstGeom prst="rect">
            <a:avLst/>
          </a:prstGeom>
          <a:noFill/>
        </p:spPr>
        <p:txBody>
          <a:bodyPr wrap="none" lIns="91403" tIns="45700" rIns="91403" bIns="45700" rtlCol="0">
            <a:spAutoFit/>
          </a:bodyPr>
          <a:lstStyle/>
          <a:p>
            <a:r>
              <a:rPr lang="ru-RU" dirty="0" smtClean="0"/>
              <a:t>Профессор</a:t>
            </a:r>
          </a:p>
          <a:p>
            <a:r>
              <a:rPr lang="ru-RU" dirty="0" smtClean="0"/>
              <a:t> Ю.А.Богданов</a:t>
            </a:r>
            <a:endParaRPr lang="ru-RU" dirty="0"/>
          </a:p>
        </p:txBody>
      </p:sp>
      <p:sp>
        <p:nvSpPr>
          <p:cNvPr id="25" name="Прямоугольник 24"/>
          <p:cNvSpPr/>
          <p:nvPr/>
        </p:nvSpPr>
        <p:spPr>
          <a:xfrm>
            <a:off x="2450621" y="5883522"/>
            <a:ext cx="1656184" cy="648072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03" tIns="45700" rIns="91403" bIns="45700" rtlCol="0" anchor="ctr"/>
          <a:lstStyle/>
          <a:p>
            <a:pPr algn="ctr"/>
            <a:endParaRPr lang="ru-RU" dirty="0">
              <a:ln w="38100"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71682" name="Picture 2" descr="http://www.rokson.nw.ru/sites/default/files/cherkashev_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82943" y="108176"/>
            <a:ext cx="1708049" cy="2518521"/>
          </a:xfrm>
          <a:prstGeom prst="rect">
            <a:avLst/>
          </a:prstGeom>
          <a:noFill/>
        </p:spPr>
      </p:pic>
      <p:sp>
        <p:nvSpPr>
          <p:cNvPr id="28" name="Прямоугольник 27"/>
          <p:cNvSpPr/>
          <p:nvPr/>
        </p:nvSpPr>
        <p:spPr>
          <a:xfrm>
            <a:off x="1" y="2634893"/>
            <a:ext cx="1645960" cy="647248"/>
          </a:xfrm>
          <a:prstGeom prst="rect">
            <a:avLst/>
          </a:prstGeom>
        </p:spPr>
        <p:txBody>
          <a:bodyPr wrap="square" lIns="92344" tIns="46174" rIns="92344" bIns="46174">
            <a:spAutoFit/>
          </a:bodyPr>
          <a:lstStyle/>
          <a:p>
            <a:r>
              <a:rPr lang="ru-RU" dirty="0" smtClean="0"/>
              <a:t>Профессор</a:t>
            </a:r>
          </a:p>
          <a:p>
            <a:r>
              <a:rPr lang="ru-RU" dirty="0" err="1" smtClean="0"/>
              <a:t>Черкашов</a:t>
            </a:r>
            <a:r>
              <a:rPr lang="ru-RU" dirty="0" smtClean="0"/>
              <a:t> Г.А.</a:t>
            </a:r>
            <a:endParaRPr lang="ru-RU" dirty="0"/>
          </a:p>
        </p:txBody>
      </p:sp>
      <p:pic>
        <p:nvPicPr>
          <p:cNvPr id="26" name="Рисунок 25" descr="DSCN8462ф.tif"/>
          <p:cNvPicPr>
            <a:picLocks noChangeAspect="1"/>
          </p:cNvPicPr>
          <p:nvPr/>
        </p:nvPicPr>
        <p:blipFill>
          <a:blip r:embed="rId10" cstate="print"/>
          <a:srcRect l="16201" r="12513"/>
          <a:stretch>
            <a:fillRect/>
          </a:stretch>
        </p:blipFill>
        <p:spPr>
          <a:xfrm>
            <a:off x="3986791" y="3212424"/>
            <a:ext cx="1609322" cy="2799709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4133094" y="6100097"/>
            <a:ext cx="2514029" cy="370265"/>
          </a:xfrm>
          <a:prstGeom prst="rect">
            <a:avLst/>
          </a:prstGeom>
          <a:noFill/>
        </p:spPr>
        <p:txBody>
          <a:bodyPr wrap="none" lIns="92364" tIns="46182" rIns="92364" bIns="46182" rtlCol="0">
            <a:spAutoFit/>
          </a:bodyPr>
          <a:lstStyle/>
          <a:p>
            <a:r>
              <a:rPr lang="ru-RU" dirty="0" err="1" smtClean="0"/>
              <a:t>сн.с</a:t>
            </a:r>
            <a:r>
              <a:rPr lang="ru-RU" dirty="0" smtClean="0"/>
              <a:t>. С.П.Масленникова</a:t>
            </a:r>
            <a:endParaRPr lang="ru-RU" dirty="0"/>
          </a:p>
        </p:txBody>
      </p:sp>
      <p:sp>
        <p:nvSpPr>
          <p:cNvPr id="30" name="Прямоугольник 29"/>
          <p:cNvSpPr/>
          <p:nvPr/>
        </p:nvSpPr>
        <p:spPr>
          <a:xfrm>
            <a:off x="4133094" y="6172289"/>
            <a:ext cx="2340831" cy="21657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2364" tIns="46182" rIns="92364" bIns="46182" rtlCol="0" anchor="ctr"/>
          <a:lstStyle/>
          <a:p>
            <a:pPr algn="ctr"/>
            <a:endParaRPr lang="ru-RU"/>
          </a:p>
        </p:txBody>
      </p:sp>
      <p:sp>
        <p:nvSpPr>
          <p:cNvPr id="29" name="Прямоугольник 28"/>
          <p:cNvSpPr/>
          <p:nvPr/>
        </p:nvSpPr>
        <p:spPr>
          <a:xfrm>
            <a:off x="475544" y="6027905"/>
            <a:ext cx="1656184" cy="648072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03" tIns="45700" rIns="91403" bIns="45700" rtlCol="0" anchor="ctr"/>
          <a:lstStyle/>
          <a:p>
            <a:pPr algn="ctr"/>
            <a:endParaRPr lang="ru-RU" dirty="0">
              <a:ln w="38100"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 cstate="print"/>
          <a:srcRect b="66570"/>
          <a:stretch>
            <a:fillRect/>
          </a:stretch>
        </p:blipFill>
        <p:spPr bwMode="auto">
          <a:xfrm>
            <a:off x="395536" y="1152128"/>
            <a:ext cx="8483600" cy="5517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683568" y="260648"/>
            <a:ext cx="74268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200" u="sng" dirty="0" err="1" smtClean="0"/>
              <a:t>Галитовые</a:t>
            </a:r>
            <a:r>
              <a:rPr lang="ru-RU" sz="3200" u="sng" dirty="0" smtClean="0"/>
              <a:t> «курильщики». Мертвое море</a:t>
            </a:r>
            <a:endParaRPr lang="ru-RU" sz="3200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1550</TotalTime>
  <Words>1892</Words>
  <Application>Microsoft Office PowerPoint</Application>
  <PresentationFormat>Экран (4:3)</PresentationFormat>
  <Paragraphs>306</Paragraphs>
  <Slides>30</Slides>
  <Notes>2</Notes>
  <HiddenSlides>0</HiddenSlides>
  <MMClips>0</MMClips>
  <ScaleCrop>false</ScaleCrop>
  <HeadingPairs>
    <vt:vector size="6" baseType="variant">
      <vt:variant>
        <vt:lpstr>Тема</vt:lpstr>
      </vt:variant>
      <vt:variant>
        <vt:i4>1</vt:i4>
      </vt:variant>
      <vt:variant>
        <vt:lpstr>Внедренные серверы OLE</vt:lpstr>
      </vt:variant>
      <vt:variant>
        <vt:i4>3</vt:i4>
      </vt:variant>
      <vt:variant>
        <vt:lpstr>Заголовки слайдов</vt:lpstr>
      </vt:variant>
      <vt:variant>
        <vt:i4>30</vt:i4>
      </vt:variant>
    </vt:vector>
  </HeadingPairs>
  <TitlesOfParts>
    <vt:vector size="34" baseType="lpstr">
      <vt:lpstr>Тема Office</vt:lpstr>
      <vt:lpstr>PHOTO-PAINT</vt:lpstr>
      <vt:lpstr>Диаграмма</vt:lpstr>
      <vt:lpstr>CorelDRAW</vt:lpstr>
      <vt:lpstr>Слайд 1</vt:lpstr>
      <vt:lpstr>Слайд 2</vt:lpstr>
      <vt:lpstr>Слайд 3</vt:lpstr>
      <vt:lpstr>Слайд 4</vt:lpstr>
      <vt:lpstr>Слайд 5</vt:lpstr>
      <vt:lpstr>Слайд 6</vt:lpstr>
      <vt:lpstr>Слайд 7</vt:lpstr>
      <vt:lpstr>Слайд 8</vt:lpstr>
      <vt:lpstr>Слайд 9</vt:lpstr>
      <vt:lpstr>Слайд 10</vt:lpstr>
      <vt:lpstr>Слайд 11</vt:lpstr>
      <vt:lpstr>Слайд 12</vt:lpstr>
      <vt:lpstr>Слайд 13</vt:lpstr>
      <vt:lpstr>Слайд 14</vt:lpstr>
      <vt:lpstr>Слайд 15</vt:lpstr>
      <vt:lpstr>Слайд 16</vt:lpstr>
      <vt:lpstr>Слайд 17</vt:lpstr>
      <vt:lpstr>Слайд 18</vt:lpstr>
      <vt:lpstr>Слайд 19</vt:lpstr>
      <vt:lpstr>Слайд 20</vt:lpstr>
      <vt:lpstr>Слайд 21</vt:lpstr>
      <vt:lpstr>Слайд 22</vt:lpstr>
      <vt:lpstr>Слайд 23</vt:lpstr>
      <vt:lpstr>Слайд 24</vt:lpstr>
      <vt:lpstr>Слайд 25</vt:lpstr>
      <vt:lpstr>Слайд 26</vt:lpstr>
      <vt:lpstr>Слайд 27</vt:lpstr>
      <vt:lpstr>Слайд 28</vt:lpstr>
      <vt:lpstr>Слайд 29</vt:lpstr>
      <vt:lpstr>Слайд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Пользователь Windows</dc:creator>
  <cp:lastModifiedBy>Пользователь Windows</cp:lastModifiedBy>
  <cp:revision>12</cp:revision>
  <dcterms:created xsi:type="dcterms:W3CDTF">2026-03-24T10:52:12Z</dcterms:created>
  <dcterms:modified xsi:type="dcterms:W3CDTF">2026-04-19T17:32:41Z</dcterms:modified>
</cp:coreProperties>
</file>