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62" r:id="rId4"/>
    <p:sldId id="295" r:id="rId5"/>
    <p:sldId id="260" r:id="rId6"/>
    <p:sldId id="292" r:id="rId7"/>
    <p:sldId id="293" r:id="rId8"/>
    <p:sldId id="259" r:id="rId9"/>
    <p:sldId id="265" r:id="rId10"/>
    <p:sldId id="257" r:id="rId11"/>
    <p:sldId id="258" r:id="rId12"/>
    <p:sldId id="297" r:id="rId13"/>
    <p:sldId id="263" r:id="rId14"/>
    <p:sldId id="296" r:id="rId15"/>
    <p:sldId id="26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4530" autoAdjust="0"/>
  </p:normalViewPr>
  <p:slideViewPr>
    <p:cSldViewPr snapToGrid="0">
      <p:cViewPr varScale="1">
        <p:scale>
          <a:sx n="61" d="100"/>
          <a:sy n="61" d="100"/>
        </p:scale>
        <p:origin x="1074" y="90"/>
      </p:cViewPr>
      <p:guideLst/>
    </p:cSldViewPr>
  </p:slideViewPr>
  <p:outlineViewPr>
    <p:cViewPr>
      <p:scale>
        <a:sx n="33" d="100"/>
        <a:sy n="33" d="100"/>
      </p:scale>
      <p:origin x="0" y="-6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D4F26-7F8B-4B27-887A-9DFC9757DFE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41918-1D95-4F9D-AA57-D3A026AB2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34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Рудопроявление Озёрное, открытое в процессе доизучения Полярного Урала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проведении работ по геолого-съёмочному картированию в 2002 году, расположено в самой северо-восточной оконечности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Войкаро-Сынинского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габбро-гипербазитового массива и приурочено 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оливинит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-верлит-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клинопироксенит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габбровому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кэршорскому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плутоническому комплексу.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41918-1D95-4F9D-AA57-D3A026AB288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28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целом, можно отметить, что спектры распределения микроэлементов в обоих случаях схожи между собой, и наиболее близки к океаническим базальтам типа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отличаясь от них большей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деплетированностью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составов. На спектрах отмечаются отдельные максимумы по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минимумы.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41918-1D95-4F9D-AA57-D3A026AB288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884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 LA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ICP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датирования апатита (рис. 2) из пробы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габброноритов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(обр. ОЯ-69) представлены на диаграмме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Тера-Вассербурга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Получена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дискордия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точкой нижнего пересечения 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конкордией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 возрасте 415±34 млн лет (СКВО=1.5)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дискордия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построена в программе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Isoplot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4.15, без предварительной отбраковки анализов с большими ошибками определения изотопных отношений). Учитывая незначительную степень вторичных преобразований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микрогабброноритов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их относительно быструю кристаллизацию (мелкозернистая структура), полученный раннедевонский возраст апатита, вероятно, близок к времени их кристаллизации. Таким образом, полученные нами результаты являются важным свидетельством, что на территории Полярного Урала, в раннем девоне формировался бассейн с корой океанического типа. Полученные нами результаты подтверждают концепцию Н.Б. Кузнецова и Т.В. Романюк [Кузнецов, Романюк, 2014] о длительном (до раннего девона включительно) формировании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Войкарского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задугового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бассейна. Важно отметить, что согласно этой концепции, формирование раннедевонской океанической литосферы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Войкарском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бассейне лишь предполагалось на основании далеко не самых надежных изотопно-геохронологических данных. Поэтому, наша датировка имеет важное значение для палеотектонических реконструкций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Полярноуральского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региона.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41918-1D95-4F9D-AA57-D3A026AB288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647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41918-1D95-4F9D-AA57-D3A026AB288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370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Рудопроявление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малосульфидных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руд Озерное находится на правобережье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руч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Дзелятышор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левого притока р. Малая Хараматолоу. В строении рудопроявления участвуют породы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кэршорского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полосчатого комплекса с неопределённым возрастом (от докембрийского до нижнедевонского)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лагортаюского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комплекса, который представляет собой внемасштабные тела. Ряд исследователей отрицают принадлежность всех рудовмещающих пород Озерного проявления 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кэршорскому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комплексу в связи с тем, что массив рудоносных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клинопироксенитов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оливинитов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верлитов демонстрирует частичную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дискордантность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его структур по отношению к структурам окружающих пород и, вероятно, является тектонической пластиной пород, имеющих более древний возраст. Многие исследователи выделяют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ультрамафиты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самостоятельный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Дзелятышорский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массив, названный по одноименному ручью.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41918-1D95-4F9D-AA57-D3A026AB288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683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Озерном проявлении наиболее богатыми рудовмещающими породами являются среднезернистые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клинопироксениты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верлиты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кэршорского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комплекса. Более поздними и менее богатыми рудой являются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пегматоидные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разности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клинопироксенитов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верлитов, а также дайки мелкозернистых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клинопироксенитов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Рудовмещающие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ультрамафиты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прорваны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амфиболизированными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среднезернистыми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в свою очередь прорваны дайками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микрогабброноритов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пегматоидных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роговообманковых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тулитовых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диоритоидов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Кроме того, на рудопроявлении встречаются дайки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лейкоплагиогранитов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метаморфогенных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плагиоклазитов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содержащие ксенолиты вышеперечисленных пород.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15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41918-1D95-4F9D-AA57-D3A026AB288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258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Озерном проявлении выделяют три сульфидные минеральные ассоциации: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пирротин-пиритовая, пирротин-халькопирит-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кубанитовая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платиноносная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(пирит)-борнит-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халькопиритовая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80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борнит-</a:t>
            </a:r>
            <a:r>
              <a:rPr lang="ru-RU" dirty="0" err="1"/>
              <a:t>халькопиритовых</a:t>
            </a:r>
            <a:r>
              <a:rPr lang="ru-RU" dirty="0"/>
              <a:t> агрегатах встречаются</a:t>
            </a:r>
            <a:r>
              <a:rPr lang="ru-RU" baseline="0" dirty="0"/>
              <a:t> </a:t>
            </a:r>
            <a:r>
              <a:rPr lang="ru-RU" dirty="0"/>
              <a:t>выделения </a:t>
            </a:r>
            <a:r>
              <a:rPr lang="ru-RU" dirty="0" err="1"/>
              <a:t>котульскита</a:t>
            </a:r>
            <a:r>
              <a:rPr lang="ru-RU" dirty="0"/>
              <a:t>, </a:t>
            </a:r>
            <a:r>
              <a:rPr lang="ru-RU" dirty="0" err="1"/>
              <a:t>соболевскита</a:t>
            </a:r>
            <a:r>
              <a:rPr lang="ru-RU" dirty="0"/>
              <a:t>, </a:t>
            </a:r>
            <a:r>
              <a:rPr lang="ru-RU" dirty="0" err="1"/>
              <a:t>стибиопалладинита</a:t>
            </a:r>
            <a:r>
              <a:rPr lang="ru-RU" dirty="0"/>
              <a:t>, </a:t>
            </a:r>
            <a:r>
              <a:rPr lang="ru-RU" dirty="0" err="1"/>
              <a:t>сперрилита</a:t>
            </a:r>
            <a:r>
              <a:rPr lang="en-GB" dirty="0"/>
              <a:t>, </a:t>
            </a:r>
            <a:r>
              <a:rPr lang="ru-RU" dirty="0"/>
              <a:t>а также соединений ряда </a:t>
            </a:r>
            <a:r>
              <a:rPr lang="en-GB" dirty="0"/>
              <a:t>Cu-Au-</a:t>
            </a:r>
            <a:r>
              <a:rPr lang="en-GB" dirty="0" err="1"/>
              <a:t>Pd</a:t>
            </a:r>
            <a:r>
              <a:rPr lang="ru-RU" dirty="0"/>
              <a:t>. Отмечаются поздние минералы низкотемпературных твёрдых растворов </a:t>
            </a:r>
            <a:r>
              <a:rPr lang="en-GB" dirty="0"/>
              <a:t>Au-Ag</a:t>
            </a:r>
            <a:r>
              <a:rPr lang="ru-RU" dirty="0"/>
              <a:t> (от </a:t>
            </a:r>
            <a:r>
              <a:rPr lang="ru-RU" dirty="0" err="1"/>
              <a:t>кюстелита</a:t>
            </a:r>
            <a:r>
              <a:rPr lang="ru-RU" dirty="0"/>
              <a:t> до высокопробного золота), минералы серии </a:t>
            </a:r>
            <a:r>
              <a:rPr lang="en-GB" dirty="0"/>
              <a:t>Au-Cu (</a:t>
            </a:r>
            <a:r>
              <a:rPr lang="ru-RU" dirty="0" err="1"/>
              <a:t>купроаурид</a:t>
            </a:r>
            <a:r>
              <a:rPr lang="ru-RU" dirty="0"/>
              <a:t>, </a:t>
            </a:r>
            <a:r>
              <a:rPr lang="ru-RU" dirty="0" err="1"/>
              <a:t>аурикуприд</a:t>
            </a:r>
            <a:r>
              <a:rPr lang="ru-RU" dirty="0"/>
              <a:t>) и </a:t>
            </a:r>
            <a:r>
              <a:rPr lang="ru-RU" dirty="0" err="1"/>
              <a:t>теллуриды</a:t>
            </a:r>
            <a:r>
              <a:rPr lang="ru-RU" dirty="0"/>
              <a:t> серебра (</a:t>
            </a:r>
            <a:r>
              <a:rPr lang="ru-RU" dirty="0" err="1"/>
              <a:t>гессит</a:t>
            </a:r>
            <a:r>
              <a:rPr lang="ru-RU" dirty="0"/>
              <a:t>), которые</a:t>
            </a:r>
            <a:r>
              <a:rPr lang="en-GB" dirty="0"/>
              <a:t> </a:t>
            </a:r>
            <a:r>
              <a:rPr lang="ru-RU" dirty="0"/>
              <a:t>локализованы в трещинах в породообразующих силикатах, преимущественно в </a:t>
            </a:r>
            <a:r>
              <a:rPr lang="ru-RU" dirty="0" err="1"/>
              <a:t>амфиболизированном</a:t>
            </a:r>
            <a:r>
              <a:rPr lang="ru-RU" dirty="0"/>
              <a:t> </a:t>
            </a:r>
            <a:r>
              <a:rPr lang="ru-RU" dirty="0" err="1"/>
              <a:t>клинопироксене</a:t>
            </a:r>
            <a:r>
              <a:rPr lang="ru-RU" dirty="0"/>
              <a:t>, реже непосредственно в сульфидных выделениях.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683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Дайковые</a:t>
            </a:r>
            <a:r>
              <a:rPr lang="ru-RU" dirty="0"/>
              <a:t> образования в пределах рудопроявления представлены </a:t>
            </a:r>
            <a:r>
              <a:rPr lang="ru-RU" dirty="0" err="1"/>
              <a:t>микрогабброноритами</a:t>
            </a:r>
            <a:r>
              <a:rPr lang="ru-RU" dirty="0"/>
              <a:t>, </a:t>
            </a:r>
            <a:r>
              <a:rPr lang="ru-RU" dirty="0" err="1"/>
              <a:t>тулитизированными</a:t>
            </a:r>
            <a:r>
              <a:rPr lang="ru-RU" dirty="0"/>
              <a:t> </a:t>
            </a:r>
            <a:r>
              <a:rPr lang="ru-RU" dirty="0" err="1"/>
              <a:t>габбро</a:t>
            </a:r>
            <a:r>
              <a:rPr lang="ru-RU" dirty="0"/>
              <a:t>, </a:t>
            </a:r>
            <a:r>
              <a:rPr lang="ru-RU" dirty="0" err="1"/>
              <a:t>плагиогранитами</a:t>
            </a:r>
            <a:r>
              <a:rPr lang="ru-RU" dirty="0"/>
              <a:t> и </a:t>
            </a:r>
            <a:r>
              <a:rPr lang="ru-RU" dirty="0" err="1"/>
              <a:t>плагиоклазитами</a:t>
            </a:r>
            <a:r>
              <a:rPr lang="ru-RU" dirty="0"/>
              <a:t>. На </a:t>
            </a:r>
            <a:r>
              <a:rPr lang="ru-RU" dirty="0" err="1"/>
              <a:t>микрогабброноритах</a:t>
            </a:r>
            <a:r>
              <a:rPr lang="ru-RU" dirty="0"/>
              <a:t> мы остановимся позже как на ключевом объекте доклада, поясню про остальные породы. </a:t>
            </a:r>
            <a:r>
              <a:rPr lang="ru-RU" dirty="0" err="1"/>
              <a:t>Тулитизированные</a:t>
            </a:r>
            <a:r>
              <a:rPr lang="ru-RU" dirty="0"/>
              <a:t> </a:t>
            </a:r>
            <a:r>
              <a:rPr lang="ru-RU" dirty="0" err="1"/>
              <a:t>габбро</a:t>
            </a:r>
            <a:r>
              <a:rPr lang="ru-RU" dirty="0"/>
              <a:t> состоят из роговой обманки, которая по составу преимущественно отвечает </a:t>
            </a:r>
            <a:r>
              <a:rPr lang="ru-RU" dirty="0" err="1"/>
              <a:t>магнезиогорнблендиту</a:t>
            </a:r>
            <a:r>
              <a:rPr lang="ru-RU" dirty="0"/>
              <a:t>, реже – амфиболам ряда </a:t>
            </a:r>
            <a:r>
              <a:rPr lang="ru-RU" dirty="0" err="1"/>
              <a:t>чермакит-феррочермакит</a:t>
            </a:r>
            <a:r>
              <a:rPr lang="ru-RU" dirty="0"/>
              <a:t>, а также плагиоклаза-лабрадора, который замещён полиминеральными агрегатами </a:t>
            </a:r>
            <a:r>
              <a:rPr lang="ru-RU" dirty="0" err="1"/>
              <a:t>тулита</a:t>
            </a:r>
            <a:r>
              <a:rPr lang="ru-RU" dirty="0"/>
              <a:t>, эпидота, либо </a:t>
            </a:r>
            <a:r>
              <a:rPr lang="ru-RU" dirty="0" err="1"/>
              <a:t>альбитизирован</a:t>
            </a:r>
            <a:r>
              <a:rPr lang="ru-RU" dirty="0"/>
              <a:t>. Акцессорная минерализация </a:t>
            </a:r>
            <a:r>
              <a:rPr lang="ru-RU" dirty="0" err="1"/>
              <a:t>тулитовых</a:t>
            </a:r>
            <a:r>
              <a:rPr lang="ru-RU" dirty="0"/>
              <a:t> </a:t>
            </a:r>
            <a:r>
              <a:rPr lang="ru-RU" dirty="0" err="1"/>
              <a:t>габбро</a:t>
            </a:r>
            <a:r>
              <a:rPr lang="ru-RU" dirty="0"/>
              <a:t> представлена титанитом, апатитом и цирконом. </a:t>
            </a:r>
            <a:r>
              <a:rPr lang="ru-RU" dirty="0" err="1"/>
              <a:t>Плагиограниты</a:t>
            </a:r>
            <a:r>
              <a:rPr lang="ru-RU" dirty="0"/>
              <a:t> состоят из кварца и КПШ в примерно равном соотношении, а также плагиоклаза и подчинённых биотита и амфибола-</a:t>
            </a:r>
            <a:r>
              <a:rPr lang="ru-RU" dirty="0" err="1"/>
              <a:t>феррогорнблендита</a:t>
            </a:r>
            <a:r>
              <a:rPr lang="ru-RU" dirty="0"/>
              <a:t>, акцессорная минерализация представлена цирконом. </a:t>
            </a:r>
            <a:r>
              <a:rPr lang="ru-RU" dirty="0" err="1"/>
              <a:t>Плагиоклазиты</a:t>
            </a:r>
            <a:r>
              <a:rPr lang="ru-RU" dirty="0"/>
              <a:t> состоят из </a:t>
            </a:r>
            <a:r>
              <a:rPr lang="ru-RU" dirty="0" err="1"/>
              <a:t>альбитизированного</a:t>
            </a:r>
            <a:r>
              <a:rPr lang="ru-RU" dirty="0"/>
              <a:t> плагиоклаза с </a:t>
            </a:r>
            <a:r>
              <a:rPr lang="ru-RU" dirty="0" err="1"/>
              <a:t>ксенокристами</a:t>
            </a:r>
            <a:r>
              <a:rPr lang="ru-RU" dirty="0"/>
              <a:t> </a:t>
            </a:r>
            <a:r>
              <a:rPr lang="ru-RU" dirty="0" err="1"/>
              <a:t>амфиболизированного</a:t>
            </a:r>
            <a:r>
              <a:rPr lang="ru-RU" dirty="0"/>
              <a:t> пироксена, акцессорная минерализация в них представлена титанитом.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41918-1D95-4F9D-AA57-D3A026AB288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862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Микрогаббронориты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имеют массивную текстуру и мелкозернистую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гипидиоморфнозернистую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элементами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пойкилоофитовой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структуру. Породообразующие минералы представлены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клинопироксеном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(35 об. %), ортопироксеном (35 об. %) и плагиоклазом (26 об. %). Пироксены представлены ксеноморфными, реже призматическими зернами размеры не более 0.6 мм. Плагиоклаз представлен полисинтетически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сдвойникованными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субидиоморфными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табличатыми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зернами с удлинением до 1:2 и размером не более 0.3 мм. Плагиоклаз, как выполняет основную массу, так и образует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хадакристаллы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более крупных выделениях пироксенов. Рудная минерализация в породах представлена магнетит-ильменитовыми сростками размером 0.03-0.4 мм, выполняющими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интерстиции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между зёрнами породообразующих силикатов, а также тонкими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мирмекитовыми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вростками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магнетита в породообразующих силикатах. Сульфидная минерализация представлена единичными халькопирит-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пирротиновыми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(соотношение 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Ccp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=1:4 – 1:8) ксеноморфными, реже глобулярными обособлениями. В единичных случаях в халькопирит-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пирротиновых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агрегатах отмечаются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вростки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пентландита. Размер вкрапленников составляет 0.03-0.09 мм. Среди акцессорных минералов отмечается апатит (менее 1 об. %) длиной до 0.1 мм.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41918-1D95-4F9D-AA57-D3A026AB288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912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Габбронориты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соответствуют породам нормальной щёлочности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-типа.  Изученные нами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образуют два тренда. Для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кэршорских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лагортаюских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характерен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толеитовый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тренд, а для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собских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ИЩ. По содержанию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петрогенных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примесных элементов дайка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микрогабброноритов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схожа с вмещающими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амфиболизированными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41918-1D95-4F9D-AA57-D3A026AB288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E22DA-3021-FBB4-E9B4-FF64FB510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1A70FC-F4C7-DDBE-0132-91AFE1B64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170FC8-C11F-BC7D-216C-665230FC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79FD-B45A-4006-BD2F-A7938F1147E8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48D5CD-BEEB-0A6D-82FE-3531A9F5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CA9D61-FA0A-30E1-0F4F-6931E601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1B8D-DF93-434D-A337-006A322FA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484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2A47B-BAF0-8E2F-FC04-4709B706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C236DB-3606-A5E9-4E01-4D2B33F764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1B67CC-A1C6-B44F-D746-0BC4C873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79FD-B45A-4006-BD2F-A7938F1147E8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307C4D-1FB8-5DA6-8971-5A4A1FF9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5D84FC-E5B8-4DE5-5E75-259AE5AD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1B8D-DF93-434D-A337-006A322FA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88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E2A5EC-2C42-554E-F3C6-A4DAEBE241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437F30-6631-3D12-BC71-44B4CCFBC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0A9A5F-5605-4D74-73C0-A046A2A83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79FD-B45A-4006-BD2F-A7938F1147E8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8CCDA5-785B-9753-63DF-9D3BD62AD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197B91-FC6E-4A41-4666-3A97AF67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1B8D-DF93-434D-A337-006A322FA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065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DEC4D-DAC3-E693-9836-929F6817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1A1CB8-73A3-2A6D-D9C7-6A9703779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0E0275-C4E4-39F7-C8DF-FB9A1FEC2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79FD-B45A-4006-BD2F-A7938F1147E8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4B0853-2119-2E6F-61C5-DB35F1C62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21191D-1A2F-E5B1-848C-99E8CB23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1B8D-DF93-434D-A337-006A322FA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3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2C9FD-4964-BB67-CC18-BAD72014E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94175A-4BC3-CE8A-8C9F-5EB94099B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13617E-AB82-451D-3DB4-43D6E1B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79FD-B45A-4006-BD2F-A7938F1147E8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0A8F94-8498-5FDA-CE36-AE6F6AD8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36144D-72C1-C377-05F8-382121C12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1B8D-DF93-434D-A337-006A322FA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07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D4C4A-EE4A-7553-F0B0-9518B2FE6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150F4-112D-D74F-A3AB-8DED431B0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28A296-75E3-9170-BFEA-82650DA3C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78303C-5C39-1AF4-9D29-DF913977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79FD-B45A-4006-BD2F-A7938F1147E8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98A78C-5B27-AD4D-AB8A-CA7F78396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19C09F-921C-031C-9595-63217C2C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1B8D-DF93-434D-A337-006A322FA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75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FDB5A-36B7-31E2-EEBE-A7836327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9B0D6E-7931-6560-7D94-48C6D0EC5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26AD4C-31E4-EE8E-5164-49C338B0A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9E717F-4B17-CC4F-48A7-168234422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D25DCD-FB58-3C17-EC4F-E427D6994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55333C-AEE0-6B12-9A16-6CBD3363D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79FD-B45A-4006-BD2F-A7938F1147E8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1AF751-5ACD-2967-9C5E-D617267B9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91EB60-62DA-7CC9-DD43-B64A271F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1B8D-DF93-434D-A337-006A322FA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144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63E78-0643-0C1C-AB2D-0A71B43F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03EA4C-791C-A72B-08AF-081EF1CD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79FD-B45A-4006-BD2F-A7938F1147E8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F675EA-0FC8-8834-E3CE-08F8B2C6C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80BB09-D401-44CE-4851-BBBE7B76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1B8D-DF93-434D-A337-006A322FA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68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885F9C-8BC1-D15A-194B-8D6D516B7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79FD-B45A-4006-BD2F-A7938F1147E8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20C757-2DCE-B465-9FB5-EE71B0E6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4A590C-5F51-6CA7-3171-C7F353696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1B8D-DF93-434D-A337-006A322FA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76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33A9D-DE8A-E738-D89A-CE62AC37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AE0D8B-DC45-E133-15FA-420DDA21F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790D79-576F-0473-48F5-733EE4004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78CA48-2A92-A3F0-C947-98089A80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79FD-B45A-4006-BD2F-A7938F1147E8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AF625E-AB7A-6688-9A44-2A3818CCE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5AA795-43DD-DAEA-3560-A02F545A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1B8D-DF93-434D-A337-006A322FA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21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F77DA-13E5-A33A-2D2E-BD001ABD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5DD5A1-E95E-5791-AD1C-D37E3D526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938610-CAB1-0C1E-863C-B6EF2B126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97B333-FC18-A561-ED8C-F264AE69A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79FD-B45A-4006-BD2F-A7938F1147E8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A3309-8E7F-21D2-850B-CBD5F599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2F6B2D-D732-034F-BFF9-C50CAE80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1B8D-DF93-434D-A337-006A322FA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52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388F3-8458-2FAB-810B-18BFFD231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C10BD4-2588-E7A1-12D2-740F65F97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F5316D-5428-BEE9-BFAF-55994C760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579FD-B45A-4006-BD2F-A7938F1147E8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97851-3971-5447-540B-1C4710B7A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B36AA2-A59F-19AF-5AC1-B51AF3696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D1B8D-DF93-434D-A337-006A322FA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34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9A936-980E-907A-D4AF-F726FCDEF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625" y="112543"/>
            <a:ext cx="11465169" cy="270099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Pb LA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ICP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датирование апатита из дайки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микрогабброноритов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лагортаюского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комплекса на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Озерном рудопроявлении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Войкарской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зоны Полярного Урала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62C88B-8DD9-851E-0BCE-065855516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625" y="3052689"/>
            <a:ext cx="11633981" cy="1322363"/>
          </a:xfrm>
        </p:spPr>
        <p:txBody>
          <a:bodyPr/>
          <a:lstStyle/>
          <a:p>
            <a:r>
              <a:rPr lang="ru-RU" u="sng" dirty="0"/>
              <a:t>Кондрикова А.П.</a:t>
            </a:r>
            <a:r>
              <a:rPr lang="ru-RU" dirty="0"/>
              <a:t>, Соболев И.Д., </a:t>
            </a:r>
            <a:r>
              <a:rPr lang="ru-RU" dirty="0" err="1"/>
              <a:t>Гладкочуб</a:t>
            </a:r>
            <a:r>
              <a:rPr lang="ru-RU" dirty="0"/>
              <a:t> Е.А., Викентьев И.В.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74008-85AF-B1C2-F7E3-A063DF53A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91" y="5196303"/>
            <a:ext cx="2558247" cy="8746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53DCBE-DB62-4691-E039-38FB83558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2" y="5196303"/>
            <a:ext cx="1376812" cy="8746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573198-AC96-9121-14AF-7399DEA16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98" y="4434932"/>
            <a:ext cx="1522742" cy="15227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1DADF-1482-0D9F-1F91-1ADD43A0C481}"/>
              </a:ext>
            </a:extLst>
          </p:cNvPr>
          <p:cNvSpPr txBox="1"/>
          <p:nvPr/>
        </p:nvSpPr>
        <p:spPr>
          <a:xfrm>
            <a:off x="5261317" y="6222237"/>
            <a:ext cx="119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2026 г.</a:t>
            </a:r>
          </a:p>
        </p:txBody>
      </p:sp>
    </p:spTree>
    <p:extLst>
      <p:ext uri="{BB962C8B-B14F-4D97-AF65-F5344CB8AC3E}">
        <p14:creationId xmlns:p14="http://schemas.microsoft.com/office/powerpoint/2010/main" val="1106808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31873-081E-E12E-A850-74EC73C58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77"/>
            <a:ext cx="10515600" cy="1129445"/>
          </a:xfrm>
        </p:spPr>
        <p:txBody>
          <a:bodyPr/>
          <a:lstStyle/>
          <a:p>
            <a:r>
              <a:rPr lang="ru-RU" dirty="0"/>
              <a:t>Петрография </a:t>
            </a:r>
            <a:r>
              <a:rPr lang="ru-RU" dirty="0" err="1"/>
              <a:t>микрогабброноритов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64B5B3-807D-01EB-5180-AD9DBB7A4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44" y="1690688"/>
            <a:ext cx="5196253" cy="38971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0E40A4-0E2D-83E8-B5CE-2EA2CC176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5" y="1690688"/>
            <a:ext cx="5196253" cy="3897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3913A1-8B88-3F2E-67CF-BA32FCE3F1AC}"/>
              </a:ext>
            </a:extLst>
          </p:cNvPr>
          <p:cNvSpPr txBox="1"/>
          <p:nvPr/>
        </p:nvSpPr>
        <p:spPr>
          <a:xfrm>
            <a:off x="548564" y="5587878"/>
            <a:ext cx="456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Общий вид </a:t>
            </a:r>
            <a:r>
              <a:rPr lang="ru-RU" sz="2400" dirty="0" err="1"/>
              <a:t>микрогабброноритов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AA84D-F687-1FA2-26D6-E16D58A3049F}"/>
              </a:ext>
            </a:extLst>
          </p:cNvPr>
          <p:cNvSpPr txBox="1"/>
          <p:nvPr/>
        </p:nvSpPr>
        <p:spPr>
          <a:xfrm>
            <a:off x="6386144" y="5587878"/>
            <a:ext cx="5035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Участки </a:t>
            </a:r>
            <a:r>
              <a:rPr lang="ru-RU" sz="2400" dirty="0" err="1"/>
              <a:t>пойкилоофитовой</a:t>
            </a:r>
            <a:r>
              <a:rPr lang="ru-RU" sz="2400" dirty="0"/>
              <a:t>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01651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246F0F-E709-0F21-A8D7-376B9A3C4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268673"/>
            <a:ext cx="5916571" cy="42539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295CD7-081F-0173-1C1A-1FEC09509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01" y="5081995"/>
            <a:ext cx="6197600" cy="1507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9A9982-C951-EEB3-B8BE-32B839513A13}"/>
              </a:ext>
            </a:extLst>
          </p:cNvPr>
          <p:cNvSpPr txBox="1"/>
          <p:nvPr/>
        </p:nvSpPr>
        <p:spPr>
          <a:xfrm>
            <a:off x="3141094" y="638628"/>
            <a:ext cx="168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Miyashiro, 1974</a:t>
            </a: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6174814-E169-DEE7-3938-474D7AF9C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07" y="310774"/>
            <a:ext cx="5882170" cy="4211813"/>
          </a:xfrm>
        </p:spPr>
      </p:pic>
    </p:spTree>
    <p:extLst>
      <p:ext uri="{BB962C8B-B14F-4D97-AF65-F5344CB8AC3E}">
        <p14:creationId xmlns:p14="http://schemas.microsoft.com/office/powerpoint/2010/main" val="1924660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CA00B659-E96C-838B-F2F0-5E57F67B7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9834"/>
            <a:ext cx="4665336" cy="6458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79F62-D4EB-6DE2-D41D-670118DC9C8C}"/>
              </a:ext>
            </a:extLst>
          </p:cNvPr>
          <p:cNvSpPr txBox="1"/>
          <p:nvPr/>
        </p:nvSpPr>
        <p:spPr>
          <a:xfrm>
            <a:off x="827315" y="1727200"/>
            <a:ext cx="5094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HREE &gt; LREE </a:t>
            </a:r>
          </a:p>
          <a:p>
            <a:r>
              <a:rPr lang="en-US" sz="4000" dirty="0"/>
              <a:t>HREE &gt; LILE</a:t>
            </a:r>
          </a:p>
          <a:p>
            <a:r>
              <a:rPr lang="en-US" sz="4000" dirty="0"/>
              <a:t>HREE &gt; HFSE</a:t>
            </a:r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~ N-MORB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32330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355CBB-AF24-5844-5D65-83537239A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3" y="571001"/>
            <a:ext cx="6808763" cy="5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0BCE9-79FB-57DF-75A8-8D80180FD6AD}"/>
              </a:ext>
            </a:extLst>
          </p:cNvPr>
          <p:cNvSpPr txBox="1"/>
          <p:nvPr/>
        </p:nvSpPr>
        <p:spPr>
          <a:xfrm>
            <a:off x="7399606" y="697611"/>
            <a:ext cx="45438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✅ малые размеры зёрен в породе + низкая степень метаморфических изменений </a:t>
            </a:r>
            <a:r>
              <a:rPr lang="en-GB" sz="2400" dirty="0"/>
              <a:t>-&gt; </a:t>
            </a:r>
            <a:r>
              <a:rPr lang="ru-RU" sz="2400" dirty="0"/>
              <a:t>быстрая кристаллизация -</a:t>
            </a:r>
            <a:r>
              <a:rPr lang="en-GB" sz="2400" dirty="0"/>
              <a:t>&gt; </a:t>
            </a:r>
            <a:r>
              <a:rPr lang="ru-RU" sz="2400" dirty="0"/>
              <a:t>истинный возраст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🤔 большая ошибка в определении изотопных отношений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📌</a:t>
            </a:r>
            <a:r>
              <a:rPr lang="en-GB" sz="2400" dirty="0"/>
              <a:t> </a:t>
            </a:r>
            <a:r>
              <a:rPr lang="ru-RU" sz="2400" dirty="0"/>
              <a:t>подтверждение результатов методами </a:t>
            </a:r>
            <a:r>
              <a:rPr lang="en-GB" sz="2400" dirty="0" err="1"/>
              <a:t>Sm</a:t>
            </a:r>
            <a:r>
              <a:rPr lang="en-GB" sz="2400" dirty="0"/>
              <a:t>-Nd (Cpx, </a:t>
            </a:r>
            <a:r>
              <a:rPr lang="en-GB" sz="2400" dirty="0" err="1"/>
              <a:t>Opx</a:t>
            </a:r>
            <a:r>
              <a:rPr lang="en-GB" sz="2400" dirty="0"/>
              <a:t>, Mag) </a:t>
            </a:r>
            <a:r>
              <a:rPr lang="ru-RU" sz="2400" dirty="0"/>
              <a:t>и </a:t>
            </a:r>
            <a:r>
              <a:rPr lang="en-GB" sz="2400" dirty="0" err="1"/>
              <a:t>Ar-Ar</a:t>
            </a:r>
            <a:r>
              <a:rPr lang="en-GB" sz="2400" dirty="0"/>
              <a:t> (Pl)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02945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E798D-0994-D997-2E5A-7FEC45C89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1828"/>
          </a:xfrm>
        </p:spPr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9335CE-088C-6268-25EE-426DD7EAF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43" y="841829"/>
            <a:ext cx="11335657" cy="5863771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По данным химического анализа, </a:t>
            </a:r>
            <a:r>
              <a:rPr lang="ru-RU" dirty="0" err="1"/>
              <a:t>микрогаббронориты</a:t>
            </a:r>
            <a:r>
              <a:rPr lang="ru-RU" dirty="0"/>
              <a:t> близки к океаническим базальтам типа </a:t>
            </a:r>
            <a:r>
              <a:rPr lang="en-US" dirty="0"/>
              <a:t>N</a:t>
            </a:r>
            <a:r>
              <a:rPr lang="ru-RU" dirty="0"/>
              <a:t>-</a:t>
            </a:r>
            <a:r>
              <a:rPr lang="en-US" dirty="0"/>
              <a:t>MORB</a:t>
            </a:r>
            <a:r>
              <a:rPr lang="ru-RU" dirty="0"/>
              <a:t> и имеют особенности химического состава, наиболее типичные для геодинамических обстановок срединно-океанических хребтов и </a:t>
            </a:r>
            <a:r>
              <a:rPr lang="ru-RU" dirty="0" err="1"/>
              <a:t>задугового</a:t>
            </a:r>
            <a:r>
              <a:rPr lang="ru-RU" dirty="0"/>
              <a:t> спрединга. </a:t>
            </a:r>
            <a:endParaRPr lang="ru-RU" u="sng" dirty="0"/>
          </a:p>
          <a:p>
            <a:pPr algn="just"/>
            <a:r>
              <a:rPr lang="ru-RU" dirty="0"/>
              <a:t>Возраст </a:t>
            </a:r>
            <a:r>
              <a:rPr lang="ru-RU" dirty="0" err="1"/>
              <a:t>микрогабброноритов</a:t>
            </a:r>
            <a:r>
              <a:rPr lang="ru-RU" dirty="0"/>
              <a:t>, измеренный </a:t>
            </a:r>
            <a:r>
              <a:rPr lang="en-GB" dirty="0"/>
              <a:t>U-Pb </a:t>
            </a:r>
            <a:r>
              <a:rPr lang="ru-RU" dirty="0"/>
              <a:t>методом по апатиту, составляет 415±34 млн лет, что подтверждает концепцию о длительном (до раннего девона включительно) формировании </a:t>
            </a:r>
            <a:r>
              <a:rPr lang="ru-RU" dirty="0" err="1"/>
              <a:t>Войкарского</a:t>
            </a:r>
            <a:r>
              <a:rPr lang="ru-RU" dirty="0"/>
              <a:t> </a:t>
            </a:r>
            <a:r>
              <a:rPr lang="ru-RU" dirty="0" err="1"/>
              <a:t>задугового</a:t>
            </a:r>
            <a:r>
              <a:rPr lang="ru-RU" dirty="0"/>
              <a:t> бассейна</a:t>
            </a:r>
            <a:r>
              <a:rPr lang="en-US" dirty="0"/>
              <a:t> (</a:t>
            </a:r>
            <a:r>
              <a:rPr lang="ru-RU" dirty="0"/>
              <a:t>Кузнецов, Романюк, 2014).</a:t>
            </a:r>
          </a:p>
          <a:p>
            <a:pPr algn="just"/>
            <a:r>
              <a:rPr lang="ru-RU" dirty="0"/>
              <a:t>Полученный возраст маркирует верхний предел образования рудовмещающих </a:t>
            </a:r>
            <a:r>
              <a:rPr lang="ru-RU" dirty="0" err="1"/>
              <a:t>ультрамафитов</a:t>
            </a:r>
            <a:r>
              <a:rPr lang="ru-RU" dirty="0"/>
              <a:t> и, возможно, сульфидных руд с золото-</a:t>
            </a:r>
            <a:r>
              <a:rPr lang="ru-RU" dirty="0" err="1"/>
              <a:t>платино</a:t>
            </a:r>
            <a:r>
              <a:rPr lang="ru-RU" dirty="0"/>
              <a:t>-палладиевой минерализацией. </a:t>
            </a:r>
          </a:p>
        </p:txBody>
      </p:sp>
    </p:spTree>
    <p:extLst>
      <p:ext uri="{BB962C8B-B14F-4D97-AF65-F5344CB8AC3E}">
        <p14:creationId xmlns:p14="http://schemas.microsoft.com/office/powerpoint/2010/main" val="278318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4C1D81-B29C-75A8-DB2D-D6102FBF5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86" y="-543845"/>
            <a:ext cx="12685486" cy="915462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3B333-833B-05F8-0C29-DEF1BCAA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454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24103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4DC939-3ED5-F6D4-3D09-D84930E58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6" y="534572"/>
            <a:ext cx="8073127" cy="5373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535180-C403-63F0-865E-B5C1D48CEDC8}"/>
              </a:ext>
            </a:extLst>
          </p:cNvPr>
          <p:cNvSpPr txBox="1"/>
          <p:nvPr/>
        </p:nvSpPr>
        <p:spPr>
          <a:xfrm>
            <a:off x="8412480" y="0"/>
            <a:ext cx="3634464" cy="68634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Положение Озерного р/п в складчато-надвиговой структуре Полярного Урала. </a:t>
            </a:r>
          </a:p>
          <a:p>
            <a:pPr algn="just"/>
            <a:r>
              <a:rPr lang="ru-RU" sz="2000" dirty="0"/>
              <a:t>На врезке (а) – тектоническая схема северной части Уральского складчатого пояса. 1 – мезозойско-кайнозойские комплексы чехла Восточно-Европейской платформы и Западно-Сибирской плиты; 2 – палеозойские комплексы Западного Урала; 3 – докембрийские комплексы Западного Урала; 4 – </a:t>
            </a:r>
            <a:r>
              <a:rPr lang="ru-RU" sz="2000" dirty="0" err="1"/>
              <a:t>ранне</a:t>
            </a:r>
            <a:r>
              <a:rPr lang="ru-RU" sz="2000" dirty="0"/>
              <a:t>-среднепалеозойские комплексы Восточного Урала; 5 – Главная Уральская </a:t>
            </a:r>
            <a:r>
              <a:rPr lang="ru-RU" sz="2000" dirty="0" err="1"/>
              <a:t>сутура</a:t>
            </a:r>
            <a:r>
              <a:rPr lang="ru-RU" sz="2000" dirty="0"/>
              <a:t>; 6 – контур </a:t>
            </a:r>
            <a:r>
              <a:rPr lang="ru-RU" sz="2000" dirty="0" err="1"/>
              <a:t>Войкарской</a:t>
            </a:r>
            <a:r>
              <a:rPr lang="ru-RU" sz="2000" dirty="0"/>
              <a:t> зоны Полярного Урала. (По данным Кузнецова и др., 2000, Кондриковой и др., 2025)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5256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66569E-9905-7714-395E-4FC79EB05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1" y="369786"/>
            <a:ext cx="7638757" cy="58059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E6114D-CF40-8225-2191-BC5D322A286B}"/>
              </a:ext>
            </a:extLst>
          </p:cNvPr>
          <p:cNvSpPr txBox="1"/>
          <p:nvPr/>
        </p:nvSpPr>
        <p:spPr>
          <a:xfrm>
            <a:off x="7866743" y="197346"/>
            <a:ext cx="4210516" cy="64633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– дуниты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гарцбургиты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нерасчлененные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райизско-войкарского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комплекса (PZ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?);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2–6 – породы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кэршорского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комплекса (возраст?): 2 – верлиты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оливиниты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нерасчлененные, 3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клинопироксениты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высокооливиновые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4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клинопироксениты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оливиновые, 5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клинопироксениты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6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габброиды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 7 – долериты,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габброиды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бластомилониты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 ним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лагортаюский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комплекс параллельных даек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?);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8 – аллювиальные и флювиогляциальные отложения (Q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9 – канавы;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10–12 – выходы рудных тел: 10 – Au-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11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12 – железорудные;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13 – точки отбора образцов. (По данным Генералова, 2008, Кондриковой и др., 2025)</a:t>
            </a:r>
          </a:p>
        </p:txBody>
      </p:sp>
    </p:spTree>
    <p:extLst>
      <p:ext uri="{BB962C8B-B14F-4D97-AF65-F5344CB8AC3E}">
        <p14:creationId xmlns:p14="http://schemas.microsoft.com/office/powerpoint/2010/main" val="772909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94" y="4046296"/>
            <a:ext cx="3564000" cy="2673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9053" y="-4065"/>
            <a:ext cx="6763106" cy="681086"/>
          </a:xfrm>
        </p:spPr>
        <p:txBody>
          <a:bodyPr>
            <a:normAutofit/>
          </a:bodyPr>
          <a:lstStyle/>
          <a:p>
            <a:r>
              <a:rPr lang="ru-RU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Озерное 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Au-Pt-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r>
              <a:rPr lang="ru-RU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проявление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1E31CF-1F31-4BAF-9CA6-341127CF2A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4829" y="2547300"/>
            <a:ext cx="6029587" cy="2276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0"/>
          <a:stretch/>
        </p:blipFill>
        <p:spPr>
          <a:xfrm>
            <a:off x="1654297" y="594237"/>
            <a:ext cx="2853535" cy="3364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b="49851"/>
          <a:stretch/>
        </p:blipFill>
        <p:spPr>
          <a:xfrm>
            <a:off x="4542854" y="674116"/>
            <a:ext cx="3631087" cy="2652258"/>
          </a:xfrm>
          <a:prstGeom prst="rect">
            <a:avLst/>
          </a:prstGeom>
        </p:spPr>
      </p:pic>
      <p:sp>
        <p:nvSpPr>
          <p:cNvPr id="10" name="Полилиния 9"/>
          <p:cNvSpPr/>
          <p:nvPr/>
        </p:nvSpPr>
        <p:spPr>
          <a:xfrm>
            <a:off x="5773417" y="682880"/>
            <a:ext cx="272493" cy="2675748"/>
          </a:xfrm>
          <a:custGeom>
            <a:avLst/>
            <a:gdLst>
              <a:gd name="connsiteX0" fmla="*/ 0 w 272493"/>
              <a:gd name="connsiteY0" fmla="*/ 0 h 2675748"/>
              <a:gd name="connsiteX1" fmla="*/ 38910 w 272493"/>
              <a:gd name="connsiteY1" fmla="*/ 116732 h 2675748"/>
              <a:gd name="connsiteX2" fmla="*/ 58365 w 272493"/>
              <a:gd name="connsiteY2" fmla="*/ 175098 h 2675748"/>
              <a:gd name="connsiteX3" fmla="*/ 77821 w 272493"/>
              <a:gd name="connsiteY3" fmla="*/ 389107 h 2675748"/>
              <a:gd name="connsiteX4" fmla="*/ 87548 w 272493"/>
              <a:gd name="connsiteY4" fmla="*/ 428017 h 2675748"/>
              <a:gd name="connsiteX5" fmla="*/ 97276 w 272493"/>
              <a:gd name="connsiteY5" fmla="*/ 554477 h 2675748"/>
              <a:gd name="connsiteX6" fmla="*/ 107004 w 272493"/>
              <a:gd name="connsiteY6" fmla="*/ 612843 h 2675748"/>
              <a:gd name="connsiteX7" fmla="*/ 97276 w 272493"/>
              <a:gd name="connsiteY7" fmla="*/ 700392 h 2675748"/>
              <a:gd name="connsiteX8" fmla="*/ 107004 w 272493"/>
              <a:gd name="connsiteY8" fmla="*/ 933856 h 2675748"/>
              <a:gd name="connsiteX9" fmla="*/ 126459 w 272493"/>
              <a:gd name="connsiteY9" fmla="*/ 1031132 h 2675748"/>
              <a:gd name="connsiteX10" fmla="*/ 136187 w 272493"/>
              <a:gd name="connsiteY10" fmla="*/ 1128409 h 2675748"/>
              <a:gd name="connsiteX11" fmla="*/ 155642 w 272493"/>
              <a:gd name="connsiteY11" fmla="*/ 1186775 h 2675748"/>
              <a:gd name="connsiteX12" fmla="*/ 165370 w 272493"/>
              <a:gd name="connsiteY12" fmla="*/ 1215958 h 2675748"/>
              <a:gd name="connsiteX13" fmla="*/ 184825 w 272493"/>
              <a:gd name="connsiteY13" fmla="*/ 1517515 h 2675748"/>
              <a:gd name="connsiteX14" fmla="*/ 194553 w 272493"/>
              <a:gd name="connsiteY14" fmla="*/ 1614792 h 2675748"/>
              <a:gd name="connsiteX15" fmla="*/ 204280 w 272493"/>
              <a:gd name="connsiteY15" fmla="*/ 1741251 h 2675748"/>
              <a:gd name="connsiteX16" fmla="*/ 223736 w 272493"/>
              <a:gd name="connsiteY16" fmla="*/ 1867711 h 2675748"/>
              <a:gd name="connsiteX17" fmla="*/ 233463 w 272493"/>
              <a:gd name="connsiteY17" fmla="*/ 1916349 h 2675748"/>
              <a:gd name="connsiteX18" fmla="*/ 252919 w 272493"/>
              <a:gd name="connsiteY18" fmla="*/ 1974715 h 2675748"/>
              <a:gd name="connsiteX19" fmla="*/ 262646 w 272493"/>
              <a:gd name="connsiteY19" fmla="*/ 2042809 h 2675748"/>
              <a:gd name="connsiteX20" fmla="*/ 262646 w 272493"/>
              <a:gd name="connsiteY20" fmla="*/ 2597286 h 2675748"/>
              <a:gd name="connsiteX21" fmla="*/ 252919 w 272493"/>
              <a:gd name="connsiteY21" fmla="*/ 2636196 h 267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2493" h="2675748">
                <a:moveTo>
                  <a:pt x="0" y="0"/>
                </a:moveTo>
                <a:cubicBezTo>
                  <a:pt x="51206" y="85345"/>
                  <a:pt x="14108" y="9252"/>
                  <a:pt x="38910" y="116732"/>
                </a:cubicBezTo>
                <a:cubicBezTo>
                  <a:pt x="43521" y="136715"/>
                  <a:pt x="58365" y="175098"/>
                  <a:pt x="58365" y="175098"/>
                </a:cubicBezTo>
                <a:cubicBezTo>
                  <a:pt x="62373" y="227198"/>
                  <a:pt x="68961" y="331516"/>
                  <a:pt x="77821" y="389107"/>
                </a:cubicBezTo>
                <a:cubicBezTo>
                  <a:pt x="79854" y="402321"/>
                  <a:pt x="84306" y="415047"/>
                  <a:pt x="87548" y="428017"/>
                </a:cubicBezTo>
                <a:cubicBezTo>
                  <a:pt x="90791" y="470170"/>
                  <a:pt x="92850" y="512431"/>
                  <a:pt x="97276" y="554477"/>
                </a:cubicBezTo>
                <a:cubicBezTo>
                  <a:pt x="99341" y="574092"/>
                  <a:pt x="107004" y="593119"/>
                  <a:pt x="107004" y="612843"/>
                </a:cubicBezTo>
                <a:cubicBezTo>
                  <a:pt x="107004" y="642206"/>
                  <a:pt x="100519" y="671209"/>
                  <a:pt x="97276" y="700392"/>
                </a:cubicBezTo>
                <a:cubicBezTo>
                  <a:pt x="100519" y="778213"/>
                  <a:pt x="100158" y="856269"/>
                  <a:pt x="107004" y="933856"/>
                </a:cubicBezTo>
                <a:cubicBezTo>
                  <a:pt x="109910" y="966795"/>
                  <a:pt x="126459" y="1031132"/>
                  <a:pt x="126459" y="1031132"/>
                </a:cubicBezTo>
                <a:cubicBezTo>
                  <a:pt x="129702" y="1063558"/>
                  <a:pt x="130182" y="1096380"/>
                  <a:pt x="136187" y="1128409"/>
                </a:cubicBezTo>
                <a:cubicBezTo>
                  <a:pt x="139966" y="1148565"/>
                  <a:pt x="149157" y="1167320"/>
                  <a:pt x="155642" y="1186775"/>
                </a:cubicBezTo>
                <a:lnTo>
                  <a:pt x="165370" y="1215958"/>
                </a:lnTo>
                <a:cubicBezTo>
                  <a:pt x="187272" y="1434990"/>
                  <a:pt x="162267" y="1167877"/>
                  <a:pt x="184825" y="1517515"/>
                </a:cubicBezTo>
                <a:cubicBezTo>
                  <a:pt x="186923" y="1550035"/>
                  <a:pt x="191730" y="1582327"/>
                  <a:pt x="194553" y="1614792"/>
                </a:cubicBezTo>
                <a:cubicBezTo>
                  <a:pt x="198215" y="1656911"/>
                  <a:pt x="200452" y="1699147"/>
                  <a:pt x="204280" y="1741251"/>
                </a:cubicBezTo>
                <a:cubicBezTo>
                  <a:pt x="214884" y="1857894"/>
                  <a:pt x="207160" y="1793117"/>
                  <a:pt x="223736" y="1867711"/>
                </a:cubicBezTo>
                <a:cubicBezTo>
                  <a:pt x="227323" y="1883851"/>
                  <a:pt x="229113" y="1900398"/>
                  <a:pt x="233463" y="1916349"/>
                </a:cubicBezTo>
                <a:cubicBezTo>
                  <a:pt x="238859" y="1936134"/>
                  <a:pt x="252919" y="1974715"/>
                  <a:pt x="252919" y="1974715"/>
                </a:cubicBezTo>
                <a:cubicBezTo>
                  <a:pt x="256161" y="1997413"/>
                  <a:pt x="261216" y="2019925"/>
                  <a:pt x="262646" y="2042809"/>
                </a:cubicBezTo>
                <a:cubicBezTo>
                  <a:pt x="276104" y="2258136"/>
                  <a:pt x="275445" y="2373299"/>
                  <a:pt x="262646" y="2597286"/>
                </a:cubicBezTo>
                <a:cubicBezTo>
                  <a:pt x="251894" y="2785456"/>
                  <a:pt x="252919" y="2566907"/>
                  <a:pt x="252919" y="2636196"/>
                </a:cubicBezTo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1949625" y="1661016"/>
            <a:ext cx="340158" cy="461665"/>
            <a:chOff x="395191" y="2755558"/>
            <a:chExt cx="340158" cy="461665"/>
          </a:xfrm>
        </p:grpSpPr>
        <p:sp>
          <p:nvSpPr>
            <p:cNvPr id="12" name="Овал 11"/>
            <p:cNvSpPr/>
            <p:nvPr/>
          </p:nvSpPr>
          <p:spPr>
            <a:xfrm>
              <a:off x="395191" y="2821188"/>
              <a:ext cx="340158" cy="330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5191" y="2755558"/>
              <a:ext cx="340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798974" y="4623039"/>
            <a:ext cx="340158" cy="461665"/>
            <a:chOff x="395191" y="2755558"/>
            <a:chExt cx="340158" cy="461665"/>
          </a:xfrm>
        </p:grpSpPr>
        <p:sp>
          <p:nvSpPr>
            <p:cNvPr id="17" name="Овал 16"/>
            <p:cNvSpPr/>
            <p:nvPr/>
          </p:nvSpPr>
          <p:spPr>
            <a:xfrm>
              <a:off x="395191" y="2821188"/>
              <a:ext cx="340158" cy="3304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5191" y="2755558"/>
              <a:ext cx="34015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969053" y="6005220"/>
            <a:ext cx="340158" cy="461665"/>
            <a:chOff x="395191" y="2755558"/>
            <a:chExt cx="340158" cy="461665"/>
          </a:xfrm>
        </p:grpSpPr>
        <p:sp>
          <p:nvSpPr>
            <p:cNvPr id="20" name="Овал 19"/>
            <p:cNvSpPr/>
            <p:nvPr/>
          </p:nvSpPr>
          <p:spPr>
            <a:xfrm>
              <a:off x="395191" y="2821188"/>
              <a:ext cx="340158" cy="330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5191" y="2755558"/>
              <a:ext cx="340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630804" y="1564889"/>
            <a:ext cx="340158" cy="461665"/>
            <a:chOff x="395191" y="2755558"/>
            <a:chExt cx="340158" cy="461665"/>
          </a:xfrm>
        </p:grpSpPr>
        <p:sp>
          <p:nvSpPr>
            <p:cNvPr id="23" name="Овал 22"/>
            <p:cNvSpPr/>
            <p:nvPr/>
          </p:nvSpPr>
          <p:spPr>
            <a:xfrm>
              <a:off x="395191" y="2821188"/>
              <a:ext cx="340158" cy="330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5191" y="2755558"/>
              <a:ext cx="340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234677" y="2000246"/>
            <a:ext cx="340158" cy="461665"/>
            <a:chOff x="395191" y="2755558"/>
            <a:chExt cx="340158" cy="461665"/>
          </a:xfrm>
        </p:grpSpPr>
        <p:sp>
          <p:nvSpPr>
            <p:cNvPr id="26" name="Овал 25"/>
            <p:cNvSpPr/>
            <p:nvPr/>
          </p:nvSpPr>
          <p:spPr>
            <a:xfrm>
              <a:off x="395191" y="2821188"/>
              <a:ext cx="340158" cy="330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5191" y="2755558"/>
              <a:ext cx="340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8976510" y="4415265"/>
            <a:ext cx="340158" cy="461665"/>
            <a:chOff x="395191" y="2755558"/>
            <a:chExt cx="340158" cy="461665"/>
          </a:xfrm>
        </p:grpSpPr>
        <p:sp>
          <p:nvSpPr>
            <p:cNvPr id="29" name="Овал 28"/>
            <p:cNvSpPr/>
            <p:nvPr/>
          </p:nvSpPr>
          <p:spPr>
            <a:xfrm>
              <a:off x="395191" y="2821188"/>
              <a:ext cx="340158" cy="330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5191" y="2755558"/>
              <a:ext cx="340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9334606" y="1907549"/>
            <a:ext cx="340158" cy="461665"/>
            <a:chOff x="395191" y="2755558"/>
            <a:chExt cx="340158" cy="461665"/>
          </a:xfrm>
        </p:grpSpPr>
        <p:sp>
          <p:nvSpPr>
            <p:cNvPr id="32" name="Овал 31"/>
            <p:cNvSpPr/>
            <p:nvPr/>
          </p:nvSpPr>
          <p:spPr>
            <a:xfrm>
              <a:off x="395191" y="2821188"/>
              <a:ext cx="340158" cy="330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5191" y="2755558"/>
              <a:ext cx="340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3" t="11579" r="2313" b="16490"/>
          <a:stretch/>
        </p:blipFill>
        <p:spPr>
          <a:xfrm rot="5400000">
            <a:off x="4919683" y="3849565"/>
            <a:ext cx="3422240" cy="2470279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6290645" y="4052700"/>
            <a:ext cx="340158" cy="461665"/>
            <a:chOff x="395191" y="2755558"/>
            <a:chExt cx="340158" cy="461665"/>
          </a:xfrm>
        </p:grpSpPr>
        <p:sp>
          <p:nvSpPr>
            <p:cNvPr id="36" name="Овал 35"/>
            <p:cNvSpPr/>
            <p:nvPr/>
          </p:nvSpPr>
          <p:spPr>
            <a:xfrm>
              <a:off x="395191" y="2821188"/>
              <a:ext cx="340158" cy="330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5191" y="2755558"/>
              <a:ext cx="340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784992" y="5939591"/>
            <a:ext cx="340158" cy="461665"/>
            <a:chOff x="395191" y="2755558"/>
            <a:chExt cx="340158" cy="461665"/>
          </a:xfrm>
        </p:grpSpPr>
        <p:sp>
          <p:nvSpPr>
            <p:cNvPr id="39" name="Овал 38"/>
            <p:cNvSpPr/>
            <p:nvPr/>
          </p:nvSpPr>
          <p:spPr>
            <a:xfrm>
              <a:off x="395191" y="2821188"/>
              <a:ext cx="340158" cy="3304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95191" y="2755558"/>
              <a:ext cx="340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41" name="Полилиния 40"/>
          <p:cNvSpPr/>
          <p:nvPr/>
        </p:nvSpPr>
        <p:spPr>
          <a:xfrm>
            <a:off x="6061882" y="3596185"/>
            <a:ext cx="921223" cy="1357952"/>
          </a:xfrm>
          <a:custGeom>
            <a:avLst/>
            <a:gdLst>
              <a:gd name="connsiteX0" fmla="*/ 238835 w 921223"/>
              <a:gd name="connsiteY0" fmla="*/ 61415 h 1357952"/>
              <a:gd name="connsiteX1" fmla="*/ 191068 w 921223"/>
              <a:gd name="connsiteY1" fmla="*/ 136478 h 1357952"/>
              <a:gd name="connsiteX2" fmla="*/ 170597 w 921223"/>
              <a:gd name="connsiteY2" fmla="*/ 156949 h 1357952"/>
              <a:gd name="connsiteX3" fmla="*/ 156949 w 921223"/>
              <a:gd name="connsiteY3" fmla="*/ 184245 h 1357952"/>
              <a:gd name="connsiteX4" fmla="*/ 116006 w 921223"/>
              <a:gd name="connsiteY4" fmla="*/ 225188 h 1357952"/>
              <a:gd name="connsiteX5" fmla="*/ 109182 w 921223"/>
              <a:gd name="connsiteY5" fmla="*/ 245660 h 1357952"/>
              <a:gd name="connsiteX6" fmla="*/ 68238 w 921223"/>
              <a:gd name="connsiteY6" fmla="*/ 286603 h 1357952"/>
              <a:gd name="connsiteX7" fmla="*/ 40943 w 921223"/>
              <a:gd name="connsiteY7" fmla="*/ 320722 h 1357952"/>
              <a:gd name="connsiteX8" fmla="*/ 13647 w 921223"/>
              <a:gd name="connsiteY8" fmla="*/ 361666 h 1357952"/>
              <a:gd name="connsiteX9" fmla="*/ 0 w 921223"/>
              <a:gd name="connsiteY9" fmla="*/ 382137 h 1357952"/>
              <a:gd name="connsiteX10" fmla="*/ 6823 w 921223"/>
              <a:gd name="connsiteY10" fmla="*/ 457200 h 1357952"/>
              <a:gd name="connsiteX11" fmla="*/ 13647 w 921223"/>
              <a:gd name="connsiteY11" fmla="*/ 484496 h 1357952"/>
              <a:gd name="connsiteX12" fmla="*/ 20471 w 921223"/>
              <a:gd name="connsiteY12" fmla="*/ 518615 h 1357952"/>
              <a:gd name="connsiteX13" fmla="*/ 13647 w 921223"/>
              <a:gd name="connsiteY13" fmla="*/ 873457 h 1357952"/>
              <a:gd name="connsiteX14" fmla="*/ 6823 w 921223"/>
              <a:gd name="connsiteY14" fmla="*/ 893928 h 1357952"/>
              <a:gd name="connsiteX15" fmla="*/ 13647 w 921223"/>
              <a:gd name="connsiteY15" fmla="*/ 1173708 h 1357952"/>
              <a:gd name="connsiteX16" fmla="*/ 47767 w 921223"/>
              <a:gd name="connsiteY16" fmla="*/ 1241946 h 1357952"/>
              <a:gd name="connsiteX17" fmla="*/ 61415 w 921223"/>
              <a:gd name="connsiteY17" fmla="*/ 1262418 h 1357952"/>
              <a:gd name="connsiteX18" fmla="*/ 129653 w 921223"/>
              <a:gd name="connsiteY18" fmla="*/ 1310185 h 1357952"/>
              <a:gd name="connsiteX19" fmla="*/ 150125 w 921223"/>
              <a:gd name="connsiteY19" fmla="*/ 1317009 h 1357952"/>
              <a:gd name="connsiteX20" fmla="*/ 204716 w 921223"/>
              <a:gd name="connsiteY20" fmla="*/ 1337481 h 1357952"/>
              <a:gd name="connsiteX21" fmla="*/ 238835 w 921223"/>
              <a:gd name="connsiteY21" fmla="*/ 1344305 h 1357952"/>
              <a:gd name="connsiteX22" fmla="*/ 300250 w 921223"/>
              <a:gd name="connsiteY22" fmla="*/ 1357952 h 1357952"/>
              <a:gd name="connsiteX23" fmla="*/ 620973 w 921223"/>
              <a:gd name="connsiteY23" fmla="*/ 1351128 h 1357952"/>
              <a:gd name="connsiteX24" fmla="*/ 655092 w 921223"/>
              <a:gd name="connsiteY24" fmla="*/ 1323833 h 1357952"/>
              <a:gd name="connsiteX25" fmla="*/ 682388 w 921223"/>
              <a:gd name="connsiteY25" fmla="*/ 1289714 h 1357952"/>
              <a:gd name="connsiteX26" fmla="*/ 689212 w 921223"/>
              <a:gd name="connsiteY26" fmla="*/ 1262418 h 1357952"/>
              <a:gd name="connsiteX27" fmla="*/ 730155 w 921223"/>
              <a:gd name="connsiteY27" fmla="*/ 1221475 h 1357952"/>
              <a:gd name="connsiteX28" fmla="*/ 750626 w 921223"/>
              <a:gd name="connsiteY28" fmla="*/ 1180531 h 1357952"/>
              <a:gd name="connsiteX29" fmla="*/ 771098 w 921223"/>
              <a:gd name="connsiteY29" fmla="*/ 1166884 h 1357952"/>
              <a:gd name="connsiteX30" fmla="*/ 784746 w 921223"/>
              <a:gd name="connsiteY30" fmla="*/ 1146412 h 1357952"/>
              <a:gd name="connsiteX31" fmla="*/ 805218 w 921223"/>
              <a:gd name="connsiteY31" fmla="*/ 1125940 h 1357952"/>
              <a:gd name="connsiteX32" fmla="*/ 812041 w 921223"/>
              <a:gd name="connsiteY32" fmla="*/ 1098645 h 1357952"/>
              <a:gd name="connsiteX33" fmla="*/ 839337 w 921223"/>
              <a:gd name="connsiteY33" fmla="*/ 1057702 h 1357952"/>
              <a:gd name="connsiteX34" fmla="*/ 852985 w 921223"/>
              <a:gd name="connsiteY34" fmla="*/ 1030406 h 1357952"/>
              <a:gd name="connsiteX35" fmla="*/ 873456 w 921223"/>
              <a:gd name="connsiteY35" fmla="*/ 982639 h 1357952"/>
              <a:gd name="connsiteX36" fmla="*/ 887104 w 921223"/>
              <a:gd name="connsiteY36" fmla="*/ 962167 h 1357952"/>
              <a:gd name="connsiteX37" fmla="*/ 907576 w 921223"/>
              <a:gd name="connsiteY37" fmla="*/ 880281 h 1357952"/>
              <a:gd name="connsiteX38" fmla="*/ 914400 w 921223"/>
              <a:gd name="connsiteY38" fmla="*/ 852985 h 1357952"/>
              <a:gd name="connsiteX39" fmla="*/ 921223 w 921223"/>
              <a:gd name="connsiteY39" fmla="*/ 812042 h 1357952"/>
              <a:gd name="connsiteX40" fmla="*/ 907576 w 921223"/>
              <a:gd name="connsiteY40" fmla="*/ 689212 h 1357952"/>
              <a:gd name="connsiteX41" fmla="*/ 893928 w 921223"/>
              <a:gd name="connsiteY41" fmla="*/ 668740 h 1357952"/>
              <a:gd name="connsiteX42" fmla="*/ 852985 w 921223"/>
              <a:gd name="connsiteY42" fmla="*/ 655093 h 1357952"/>
              <a:gd name="connsiteX43" fmla="*/ 818865 w 921223"/>
              <a:gd name="connsiteY43" fmla="*/ 627797 h 1357952"/>
              <a:gd name="connsiteX44" fmla="*/ 764274 w 921223"/>
              <a:gd name="connsiteY44" fmla="*/ 600502 h 1357952"/>
              <a:gd name="connsiteX45" fmla="*/ 730155 w 921223"/>
              <a:gd name="connsiteY45" fmla="*/ 573206 h 1357952"/>
              <a:gd name="connsiteX46" fmla="*/ 709683 w 921223"/>
              <a:gd name="connsiteY46" fmla="*/ 504967 h 1357952"/>
              <a:gd name="connsiteX47" fmla="*/ 696035 w 921223"/>
              <a:gd name="connsiteY47" fmla="*/ 484496 h 1357952"/>
              <a:gd name="connsiteX48" fmla="*/ 689212 w 921223"/>
              <a:gd name="connsiteY48" fmla="*/ 457200 h 1357952"/>
              <a:gd name="connsiteX49" fmla="*/ 661916 w 921223"/>
              <a:gd name="connsiteY49" fmla="*/ 416257 h 1357952"/>
              <a:gd name="connsiteX50" fmla="*/ 655092 w 921223"/>
              <a:gd name="connsiteY50" fmla="*/ 395785 h 1357952"/>
              <a:gd name="connsiteX51" fmla="*/ 620973 w 921223"/>
              <a:gd name="connsiteY51" fmla="*/ 354842 h 1357952"/>
              <a:gd name="connsiteX52" fmla="*/ 607325 w 921223"/>
              <a:gd name="connsiteY52" fmla="*/ 313899 h 1357952"/>
              <a:gd name="connsiteX53" fmla="*/ 600501 w 921223"/>
              <a:gd name="connsiteY53" fmla="*/ 293427 h 1357952"/>
              <a:gd name="connsiteX54" fmla="*/ 580029 w 921223"/>
              <a:gd name="connsiteY54" fmla="*/ 279779 h 1357952"/>
              <a:gd name="connsiteX55" fmla="*/ 545910 w 921223"/>
              <a:gd name="connsiteY55" fmla="*/ 238836 h 1357952"/>
              <a:gd name="connsiteX56" fmla="*/ 504967 w 921223"/>
              <a:gd name="connsiteY56" fmla="*/ 204716 h 1357952"/>
              <a:gd name="connsiteX57" fmla="*/ 484495 w 921223"/>
              <a:gd name="connsiteY57" fmla="*/ 163773 h 1357952"/>
              <a:gd name="connsiteX58" fmla="*/ 464023 w 921223"/>
              <a:gd name="connsiteY58" fmla="*/ 122830 h 1357952"/>
              <a:gd name="connsiteX59" fmla="*/ 443552 w 921223"/>
              <a:gd name="connsiteY59" fmla="*/ 81887 h 1357952"/>
              <a:gd name="connsiteX60" fmla="*/ 436728 w 921223"/>
              <a:gd name="connsiteY60" fmla="*/ 61415 h 1357952"/>
              <a:gd name="connsiteX61" fmla="*/ 395785 w 921223"/>
              <a:gd name="connsiteY61" fmla="*/ 34119 h 1357952"/>
              <a:gd name="connsiteX62" fmla="*/ 313898 w 921223"/>
              <a:gd name="connsiteY62" fmla="*/ 0 h 1357952"/>
              <a:gd name="connsiteX63" fmla="*/ 266131 w 921223"/>
              <a:gd name="connsiteY63" fmla="*/ 13648 h 1357952"/>
              <a:gd name="connsiteX64" fmla="*/ 238835 w 921223"/>
              <a:gd name="connsiteY64" fmla="*/ 20472 h 1357952"/>
              <a:gd name="connsiteX65" fmla="*/ 218364 w 921223"/>
              <a:gd name="connsiteY65" fmla="*/ 61415 h 1357952"/>
              <a:gd name="connsiteX66" fmla="*/ 204716 w 921223"/>
              <a:gd name="connsiteY66" fmla="*/ 102358 h 135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921223" h="1357952">
                <a:moveTo>
                  <a:pt x="238835" y="61415"/>
                </a:moveTo>
                <a:cubicBezTo>
                  <a:pt x="230939" y="74576"/>
                  <a:pt x="199733" y="127813"/>
                  <a:pt x="191068" y="136478"/>
                </a:cubicBezTo>
                <a:cubicBezTo>
                  <a:pt x="184244" y="143302"/>
                  <a:pt x="176206" y="149096"/>
                  <a:pt x="170597" y="156949"/>
                </a:cubicBezTo>
                <a:cubicBezTo>
                  <a:pt x="164684" y="165227"/>
                  <a:pt x="163304" y="176302"/>
                  <a:pt x="156949" y="184245"/>
                </a:cubicBezTo>
                <a:cubicBezTo>
                  <a:pt x="144892" y="199316"/>
                  <a:pt x="116006" y="225188"/>
                  <a:pt x="116006" y="225188"/>
                </a:cubicBezTo>
                <a:cubicBezTo>
                  <a:pt x="113731" y="232012"/>
                  <a:pt x="113598" y="239982"/>
                  <a:pt x="109182" y="245660"/>
                </a:cubicBezTo>
                <a:cubicBezTo>
                  <a:pt x="97332" y="260895"/>
                  <a:pt x="80295" y="271531"/>
                  <a:pt x="68238" y="286603"/>
                </a:cubicBezTo>
                <a:cubicBezTo>
                  <a:pt x="59140" y="297976"/>
                  <a:pt x="49509" y="308943"/>
                  <a:pt x="40943" y="320722"/>
                </a:cubicBezTo>
                <a:cubicBezTo>
                  <a:pt x="31295" y="333988"/>
                  <a:pt x="22746" y="348018"/>
                  <a:pt x="13647" y="361666"/>
                </a:cubicBezTo>
                <a:lnTo>
                  <a:pt x="0" y="382137"/>
                </a:lnTo>
                <a:cubicBezTo>
                  <a:pt x="2274" y="407158"/>
                  <a:pt x="3503" y="432296"/>
                  <a:pt x="6823" y="457200"/>
                </a:cubicBezTo>
                <a:cubicBezTo>
                  <a:pt x="8062" y="466496"/>
                  <a:pt x="11612" y="475341"/>
                  <a:pt x="13647" y="484496"/>
                </a:cubicBezTo>
                <a:cubicBezTo>
                  <a:pt x="16163" y="495818"/>
                  <a:pt x="18196" y="507242"/>
                  <a:pt x="20471" y="518615"/>
                </a:cubicBezTo>
                <a:cubicBezTo>
                  <a:pt x="18196" y="636896"/>
                  <a:pt x="17946" y="755233"/>
                  <a:pt x="13647" y="873457"/>
                </a:cubicBezTo>
                <a:cubicBezTo>
                  <a:pt x="13386" y="880645"/>
                  <a:pt x="6823" y="886735"/>
                  <a:pt x="6823" y="893928"/>
                </a:cubicBezTo>
                <a:cubicBezTo>
                  <a:pt x="6823" y="987216"/>
                  <a:pt x="9505" y="1080512"/>
                  <a:pt x="13647" y="1173708"/>
                </a:cubicBezTo>
                <a:cubicBezTo>
                  <a:pt x="14933" y="1202642"/>
                  <a:pt x="31913" y="1218165"/>
                  <a:pt x="47767" y="1241946"/>
                </a:cubicBezTo>
                <a:cubicBezTo>
                  <a:pt x="52316" y="1248770"/>
                  <a:pt x="54854" y="1257497"/>
                  <a:pt x="61415" y="1262418"/>
                </a:cubicBezTo>
                <a:cubicBezTo>
                  <a:pt x="73874" y="1271763"/>
                  <a:pt x="119568" y="1306823"/>
                  <a:pt x="129653" y="1310185"/>
                </a:cubicBezTo>
                <a:cubicBezTo>
                  <a:pt x="136477" y="1312460"/>
                  <a:pt x="143390" y="1314483"/>
                  <a:pt x="150125" y="1317009"/>
                </a:cubicBezTo>
                <a:cubicBezTo>
                  <a:pt x="162653" y="1321707"/>
                  <a:pt x="189225" y="1333608"/>
                  <a:pt x="204716" y="1337481"/>
                </a:cubicBezTo>
                <a:cubicBezTo>
                  <a:pt x="215968" y="1340294"/>
                  <a:pt x="227583" y="1341492"/>
                  <a:pt x="238835" y="1344305"/>
                </a:cubicBezTo>
                <a:cubicBezTo>
                  <a:pt x="306024" y="1361101"/>
                  <a:pt x="187599" y="1339176"/>
                  <a:pt x="300250" y="1357952"/>
                </a:cubicBezTo>
                <a:lnTo>
                  <a:pt x="620973" y="1351128"/>
                </a:lnTo>
                <a:cubicBezTo>
                  <a:pt x="641051" y="1350325"/>
                  <a:pt x="646774" y="1340469"/>
                  <a:pt x="655092" y="1323833"/>
                </a:cubicBezTo>
                <a:cubicBezTo>
                  <a:pt x="671572" y="1290872"/>
                  <a:pt x="647878" y="1312719"/>
                  <a:pt x="682388" y="1289714"/>
                </a:cubicBezTo>
                <a:cubicBezTo>
                  <a:pt x="684663" y="1280615"/>
                  <a:pt x="685018" y="1270807"/>
                  <a:pt x="689212" y="1262418"/>
                </a:cubicBezTo>
                <a:cubicBezTo>
                  <a:pt x="701909" y="1237023"/>
                  <a:pt x="709374" y="1235328"/>
                  <a:pt x="730155" y="1221475"/>
                </a:cubicBezTo>
                <a:cubicBezTo>
                  <a:pt x="735704" y="1204827"/>
                  <a:pt x="737399" y="1193758"/>
                  <a:pt x="750626" y="1180531"/>
                </a:cubicBezTo>
                <a:cubicBezTo>
                  <a:pt x="756425" y="1174732"/>
                  <a:pt x="764274" y="1171433"/>
                  <a:pt x="771098" y="1166884"/>
                </a:cubicBezTo>
                <a:cubicBezTo>
                  <a:pt x="775647" y="1160060"/>
                  <a:pt x="779496" y="1152713"/>
                  <a:pt x="784746" y="1146412"/>
                </a:cubicBezTo>
                <a:cubicBezTo>
                  <a:pt x="790924" y="1138998"/>
                  <a:pt x="800430" y="1134319"/>
                  <a:pt x="805218" y="1125940"/>
                </a:cubicBezTo>
                <a:cubicBezTo>
                  <a:pt x="809871" y="1117797"/>
                  <a:pt x="807847" y="1107033"/>
                  <a:pt x="812041" y="1098645"/>
                </a:cubicBezTo>
                <a:cubicBezTo>
                  <a:pt x="819376" y="1083974"/>
                  <a:pt x="832002" y="1072373"/>
                  <a:pt x="839337" y="1057702"/>
                </a:cubicBezTo>
                <a:cubicBezTo>
                  <a:pt x="843886" y="1048603"/>
                  <a:pt x="848776" y="1039667"/>
                  <a:pt x="852985" y="1030406"/>
                </a:cubicBezTo>
                <a:cubicBezTo>
                  <a:pt x="860153" y="1014636"/>
                  <a:pt x="865709" y="998133"/>
                  <a:pt x="873456" y="982639"/>
                </a:cubicBezTo>
                <a:cubicBezTo>
                  <a:pt x="877124" y="975303"/>
                  <a:pt x="883773" y="969662"/>
                  <a:pt x="887104" y="962167"/>
                </a:cubicBezTo>
                <a:cubicBezTo>
                  <a:pt x="903686" y="924858"/>
                  <a:pt x="899773" y="919295"/>
                  <a:pt x="907576" y="880281"/>
                </a:cubicBezTo>
                <a:cubicBezTo>
                  <a:pt x="909415" y="871084"/>
                  <a:pt x="912561" y="862182"/>
                  <a:pt x="914400" y="852985"/>
                </a:cubicBezTo>
                <a:cubicBezTo>
                  <a:pt x="917113" y="839418"/>
                  <a:pt x="918949" y="825690"/>
                  <a:pt x="921223" y="812042"/>
                </a:cubicBezTo>
                <a:cubicBezTo>
                  <a:pt x="920370" y="799250"/>
                  <a:pt x="923857" y="721774"/>
                  <a:pt x="907576" y="689212"/>
                </a:cubicBezTo>
                <a:cubicBezTo>
                  <a:pt x="903908" y="681876"/>
                  <a:pt x="900883" y="673087"/>
                  <a:pt x="893928" y="668740"/>
                </a:cubicBezTo>
                <a:cubicBezTo>
                  <a:pt x="881729" y="661116"/>
                  <a:pt x="852985" y="655093"/>
                  <a:pt x="852985" y="655093"/>
                </a:cubicBezTo>
                <a:cubicBezTo>
                  <a:pt x="841612" y="645994"/>
                  <a:pt x="831269" y="635430"/>
                  <a:pt x="818865" y="627797"/>
                </a:cubicBezTo>
                <a:cubicBezTo>
                  <a:pt x="801538" y="617134"/>
                  <a:pt x="780941" y="612169"/>
                  <a:pt x="764274" y="600502"/>
                </a:cubicBezTo>
                <a:cubicBezTo>
                  <a:pt x="708151" y="561216"/>
                  <a:pt x="792159" y="593875"/>
                  <a:pt x="730155" y="573206"/>
                </a:cubicBezTo>
                <a:cubicBezTo>
                  <a:pt x="726340" y="557948"/>
                  <a:pt x="716328" y="514934"/>
                  <a:pt x="709683" y="504967"/>
                </a:cubicBezTo>
                <a:lnTo>
                  <a:pt x="696035" y="484496"/>
                </a:lnTo>
                <a:cubicBezTo>
                  <a:pt x="693761" y="475397"/>
                  <a:pt x="693406" y="465589"/>
                  <a:pt x="689212" y="457200"/>
                </a:cubicBezTo>
                <a:cubicBezTo>
                  <a:pt x="681877" y="442529"/>
                  <a:pt x="661916" y="416257"/>
                  <a:pt x="661916" y="416257"/>
                </a:cubicBezTo>
                <a:cubicBezTo>
                  <a:pt x="659641" y="409433"/>
                  <a:pt x="658309" y="402219"/>
                  <a:pt x="655092" y="395785"/>
                </a:cubicBezTo>
                <a:cubicBezTo>
                  <a:pt x="645593" y="376787"/>
                  <a:pt x="636062" y="369932"/>
                  <a:pt x="620973" y="354842"/>
                </a:cubicBezTo>
                <a:lnTo>
                  <a:pt x="607325" y="313899"/>
                </a:lnTo>
                <a:cubicBezTo>
                  <a:pt x="605050" y="307075"/>
                  <a:pt x="606486" y="297417"/>
                  <a:pt x="600501" y="293427"/>
                </a:cubicBezTo>
                <a:lnTo>
                  <a:pt x="580029" y="279779"/>
                </a:lnTo>
                <a:cubicBezTo>
                  <a:pt x="566610" y="259650"/>
                  <a:pt x="565614" y="255256"/>
                  <a:pt x="545910" y="238836"/>
                </a:cubicBezTo>
                <a:cubicBezTo>
                  <a:pt x="488915" y="191340"/>
                  <a:pt x="564764" y="264516"/>
                  <a:pt x="504967" y="204716"/>
                </a:cubicBezTo>
                <a:cubicBezTo>
                  <a:pt x="487815" y="153263"/>
                  <a:pt x="510952" y="216685"/>
                  <a:pt x="484495" y="163773"/>
                </a:cubicBezTo>
                <a:cubicBezTo>
                  <a:pt x="456242" y="107269"/>
                  <a:pt x="503137" y="181501"/>
                  <a:pt x="464023" y="122830"/>
                </a:cubicBezTo>
                <a:cubicBezTo>
                  <a:pt x="446875" y="71379"/>
                  <a:pt x="470005" y="134792"/>
                  <a:pt x="443552" y="81887"/>
                </a:cubicBezTo>
                <a:cubicBezTo>
                  <a:pt x="440335" y="75453"/>
                  <a:pt x="440718" y="67400"/>
                  <a:pt x="436728" y="61415"/>
                </a:cubicBezTo>
                <a:cubicBezTo>
                  <a:pt x="415349" y="29346"/>
                  <a:pt x="422297" y="48848"/>
                  <a:pt x="395785" y="34119"/>
                </a:cubicBezTo>
                <a:cubicBezTo>
                  <a:pt x="328343" y="-3348"/>
                  <a:pt x="383661" y="11627"/>
                  <a:pt x="313898" y="0"/>
                </a:cubicBezTo>
                <a:cubicBezTo>
                  <a:pt x="228556" y="21336"/>
                  <a:pt x="334669" y="-5934"/>
                  <a:pt x="266131" y="13648"/>
                </a:cubicBezTo>
                <a:cubicBezTo>
                  <a:pt x="257113" y="16225"/>
                  <a:pt x="247934" y="18197"/>
                  <a:pt x="238835" y="20472"/>
                </a:cubicBezTo>
                <a:cubicBezTo>
                  <a:pt x="199723" y="79142"/>
                  <a:pt x="246617" y="4908"/>
                  <a:pt x="218364" y="61415"/>
                </a:cubicBezTo>
                <a:cubicBezTo>
                  <a:pt x="200931" y="96281"/>
                  <a:pt x="204716" y="66433"/>
                  <a:pt x="204716" y="102358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8372273" y="2732790"/>
            <a:ext cx="2101175" cy="890081"/>
          </a:xfrm>
          <a:custGeom>
            <a:avLst/>
            <a:gdLst>
              <a:gd name="connsiteX0" fmla="*/ 0 w 2101175"/>
              <a:gd name="connsiteY0" fmla="*/ 890081 h 890081"/>
              <a:gd name="connsiteX1" fmla="*/ 48639 w 2101175"/>
              <a:gd name="connsiteY1" fmla="*/ 880353 h 890081"/>
              <a:gd name="connsiteX2" fmla="*/ 63230 w 2101175"/>
              <a:gd name="connsiteY2" fmla="*/ 870626 h 890081"/>
              <a:gd name="connsiteX3" fmla="*/ 82685 w 2101175"/>
              <a:gd name="connsiteY3" fmla="*/ 865762 h 890081"/>
              <a:gd name="connsiteX4" fmla="*/ 150779 w 2101175"/>
              <a:gd name="connsiteY4" fmla="*/ 831715 h 890081"/>
              <a:gd name="connsiteX5" fmla="*/ 223737 w 2101175"/>
              <a:gd name="connsiteY5" fmla="*/ 821988 h 890081"/>
              <a:gd name="connsiteX6" fmla="*/ 301558 w 2101175"/>
              <a:gd name="connsiteY6" fmla="*/ 836579 h 890081"/>
              <a:gd name="connsiteX7" fmla="*/ 330741 w 2101175"/>
              <a:gd name="connsiteY7" fmla="*/ 841443 h 890081"/>
              <a:gd name="connsiteX8" fmla="*/ 384243 w 2101175"/>
              <a:gd name="connsiteY8" fmla="*/ 836579 h 890081"/>
              <a:gd name="connsiteX9" fmla="*/ 398834 w 2101175"/>
              <a:gd name="connsiteY9" fmla="*/ 831715 h 890081"/>
              <a:gd name="connsiteX10" fmla="*/ 432881 w 2101175"/>
              <a:gd name="connsiteY10" fmla="*/ 826851 h 890081"/>
              <a:gd name="connsiteX11" fmla="*/ 452337 w 2101175"/>
              <a:gd name="connsiteY11" fmla="*/ 821988 h 890081"/>
              <a:gd name="connsiteX12" fmla="*/ 515566 w 2101175"/>
              <a:gd name="connsiteY12" fmla="*/ 812260 h 890081"/>
              <a:gd name="connsiteX13" fmla="*/ 544749 w 2101175"/>
              <a:gd name="connsiteY13" fmla="*/ 792805 h 890081"/>
              <a:gd name="connsiteX14" fmla="*/ 569068 w 2101175"/>
              <a:gd name="connsiteY14" fmla="*/ 763622 h 890081"/>
              <a:gd name="connsiteX15" fmla="*/ 612843 w 2101175"/>
              <a:gd name="connsiteY15" fmla="*/ 758758 h 890081"/>
              <a:gd name="connsiteX16" fmla="*/ 661481 w 2101175"/>
              <a:gd name="connsiteY16" fmla="*/ 749030 h 890081"/>
              <a:gd name="connsiteX17" fmla="*/ 690664 w 2101175"/>
              <a:gd name="connsiteY17" fmla="*/ 729575 h 890081"/>
              <a:gd name="connsiteX18" fmla="*/ 705256 w 2101175"/>
              <a:gd name="connsiteY18" fmla="*/ 719847 h 890081"/>
              <a:gd name="connsiteX19" fmla="*/ 719847 w 2101175"/>
              <a:gd name="connsiteY19" fmla="*/ 705256 h 890081"/>
              <a:gd name="connsiteX20" fmla="*/ 753894 w 2101175"/>
              <a:gd name="connsiteY20" fmla="*/ 685800 h 890081"/>
              <a:gd name="connsiteX21" fmla="*/ 768485 w 2101175"/>
              <a:gd name="connsiteY21" fmla="*/ 680936 h 890081"/>
              <a:gd name="connsiteX22" fmla="*/ 797668 w 2101175"/>
              <a:gd name="connsiteY22" fmla="*/ 661481 h 890081"/>
              <a:gd name="connsiteX23" fmla="*/ 826851 w 2101175"/>
              <a:gd name="connsiteY23" fmla="*/ 642026 h 890081"/>
              <a:gd name="connsiteX24" fmla="*/ 851171 w 2101175"/>
              <a:gd name="connsiteY24" fmla="*/ 612843 h 890081"/>
              <a:gd name="connsiteX25" fmla="*/ 870626 w 2101175"/>
              <a:gd name="connsiteY25" fmla="*/ 603115 h 890081"/>
              <a:gd name="connsiteX26" fmla="*/ 899809 w 2101175"/>
              <a:gd name="connsiteY26" fmla="*/ 583660 h 890081"/>
              <a:gd name="connsiteX27" fmla="*/ 914400 w 2101175"/>
              <a:gd name="connsiteY27" fmla="*/ 573932 h 890081"/>
              <a:gd name="connsiteX28" fmla="*/ 953311 w 2101175"/>
              <a:gd name="connsiteY28" fmla="*/ 549613 h 890081"/>
              <a:gd name="connsiteX29" fmla="*/ 982494 w 2101175"/>
              <a:gd name="connsiteY29" fmla="*/ 525294 h 890081"/>
              <a:gd name="connsiteX30" fmla="*/ 1026268 w 2101175"/>
              <a:gd name="connsiteY30" fmla="*/ 505839 h 890081"/>
              <a:gd name="connsiteX31" fmla="*/ 1094362 w 2101175"/>
              <a:gd name="connsiteY31" fmla="*/ 505839 h 890081"/>
              <a:gd name="connsiteX32" fmla="*/ 1123545 w 2101175"/>
              <a:gd name="connsiteY32" fmla="*/ 496111 h 890081"/>
              <a:gd name="connsiteX33" fmla="*/ 1152728 w 2101175"/>
              <a:gd name="connsiteY33" fmla="*/ 476656 h 890081"/>
              <a:gd name="connsiteX34" fmla="*/ 1167319 w 2101175"/>
              <a:gd name="connsiteY34" fmla="*/ 471792 h 890081"/>
              <a:gd name="connsiteX35" fmla="*/ 1196502 w 2101175"/>
              <a:gd name="connsiteY35" fmla="*/ 452336 h 890081"/>
              <a:gd name="connsiteX36" fmla="*/ 1211094 w 2101175"/>
              <a:gd name="connsiteY36" fmla="*/ 442609 h 890081"/>
              <a:gd name="connsiteX37" fmla="*/ 1225685 w 2101175"/>
              <a:gd name="connsiteY37" fmla="*/ 432881 h 890081"/>
              <a:gd name="connsiteX38" fmla="*/ 1254868 w 2101175"/>
              <a:gd name="connsiteY38" fmla="*/ 418290 h 890081"/>
              <a:gd name="connsiteX39" fmla="*/ 1274324 w 2101175"/>
              <a:gd name="connsiteY39" fmla="*/ 398834 h 890081"/>
              <a:gd name="connsiteX40" fmla="*/ 1298643 w 2101175"/>
              <a:gd name="connsiteY40" fmla="*/ 389107 h 890081"/>
              <a:gd name="connsiteX41" fmla="*/ 1313234 w 2101175"/>
              <a:gd name="connsiteY41" fmla="*/ 379379 h 890081"/>
              <a:gd name="connsiteX42" fmla="*/ 1327826 w 2101175"/>
              <a:gd name="connsiteY42" fmla="*/ 374515 h 890081"/>
              <a:gd name="connsiteX43" fmla="*/ 1357009 w 2101175"/>
              <a:gd name="connsiteY43" fmla="*/ 359924 h 890081"/>
              <a:gd name="connsiteX44" fmla="*/ 1371600 w 2101175"/>
              <a:gd name="connsiteY44" fmla="*/ 350196 h 890081"/>
              <a:gd name="connsiteX45" fmla="*/ 1386192 w 2101175"/>
              <a:gd name="connsiteY45" fmla="*/ 345332 h 890081"/>
              <a:gd name="connsiteX46" fmla="*/ 1415375 w 2101175"/>
              <a:gd name="connsiteY46" fmla="*/ 325877 h 890081"/>
              <a:gd name="connsiteX47" fmla="*/ 1425102 w 2101175"/>
              <a:gd name="connsiteY47" fmla="*/ 311285 h 890081"/>
              <a:gd name="connsiteX48" fmla="*/ 1454285 w 2101175"/>
              <a:gd name="connsiteY48" fmla="*/ 286966 h 890081"/>
              <a:gd name="connsiteX49" fmla="*/ 1464013 w 2101175"/>
              <a:gd name="connsiteY49" fmla="*/ 272375 h 890081"/>
              <a:gd name="connsiteX50" fmla="*/ 1478605 w 2101175"/>
              <a:gd name="connsiteY50" fmla="*/ 257783 h 890081"/>
              <a:gd name="connsiteX51" fmla="*/ 1512651 w 2101175"/>
              <a:gd name="connsiteY51" fmla="*/ 214009 h 890081"/>
              <a:gd name="connsiteX52" fmla="*/ 1546698 w 2101175"/>
              <a:gd name="connsiteY52" fmla="*/ 209145 h 890081"/>
              <a:gd name="connsiteX53" fmla="*/ 1580745 w 2101175"/>
              <a:gd name="connsiteY53" fmla="*/ 199417 h 890081"/>
              <a:gd name="connsiteX54" fmla="*/ 1619656 w 2101175"/>
              <a:gd name="connsiteY54" fmla="*/ 194553 h 890081"/>
              <a:gd name="connsiteX55" fmla="*/ 1648839 w 2101175"/>
              <a:gd name="connsiteY55" fmla="*/ 175098 h 890081"/>
              <a:gd name="connsiteX56" fmla="*/ 1668294 w 2101175"/>
              <a:gd name="connsiteY56" fmla="*/ 170234 h 890081"/>
              <a:gd name="connsiteX57" fmla="*/ 1682885 w 2101175"/>
              <a:gd name="connsiteY57" fmla="*/ 165370 h 890081"/>
              <a:gd name="connsiteX58" fmla="*/ 1712068 w 2101175"/>
              <a:gd name="connsiteY58" fmla="*/ 141051 h 890081"/>
              <a:gd name="connsiteX59" fmla="*/ 1726660 w 2101175"/>
              <a:gd name="connsiteY59" fmla="*/ 131324 h 890081"/>
              <a:gd name="connsiteX60" fmla="*/ 1770434 w 2101175"/>
              <a:gd name="connsiteY60" fmla="*/ 102141 h 890081"/>
              <a:gd name="connsiteX61" fmla="*/ 1785026 w 2101175"/>
              <a:gd name="connsiteY61" fmla="*/ 97277 h 890081"/>
              <a:gd name="connsiteX62" fmla="*/ 1819073 w 2101175"/>
              <a:gd name="connsiteY62" fmla="*/ 68094 h 890081"/>
              <a:gd name="connsiteX63" fmla="*/ 1838528 w 2101175"/>
              <a:gd name="connsiteY63" fmla="*/ 58366 h 890081"/>
              <a:gd name="connsiteX64" fmla="*/ 1867711 w 2101175"/>
              <a:gd name="connsiteY64" fmla="*/ 38911 h 890081"/>
              <a:gd name="connsiteX65" fmla="*/ 1896894 w 2101175"/>
              <a:gd name="connsiteY65" fmla="*/ 29183 h 890081"/>
              <a:gd name="connsiteX66" fmla="*/ 1911485 w 2101175"/>
              <a:gd name="connsiteY66" fmla="*/ 19456 h 890081"/>
              <a:gd name="connsiteX67" fmla="*/ 1979579 w 2101175"/>
              <a:gd name="connsiteY67" fmla="*/ 14592 h 890081"/>
              <a:gd name="connsiteX68" fmla="*/ 1999034 w 2101175"/>
              <a:gd name="connsiteY68" fmla="*/ 9728 h 890081"/>
              <a:gd name="connsiteX69" fmla="*/ 2028217 w 2101175"/>
              <a:gd name="connsiteY69" fmla="*/ 0 h 890081"/>
              <a:gd name="connsiteX70" fmla="*/ 2042809 w 2101175"/>
              <a:gd name="connsiteY70" fmla="*/ 9728 h 890081"/>
              <a:gd name="connsiteX71" fmla="*/ 2047673 w 2101175"/>
              <a:gd name="connsiteY71" fmla="*/ 24319 h 890081"/>
              <a:gd name="connsiteX72" fmla="*/ 2062264 w 2101175"/>
              <a:gd name="connsiteY72" fmla="*/ 29183 h 890081"/>
              <a:gd name="connsiteX73" fmla="*/ 2101175 w 2101175"/>
              <a:gd name="connsiteY73" fmla="*/ 58366 h 89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101175" h="890081">
                <a:moveTo>
                  <a:pt x="0" y="890081"/>
                </a:moveTo>
                <a:cubicBezTo>
                  <a:pt x="6584" y="888984"/>
                  <a:pt x="39404" y="884311"/>
                  <a:pt x="48639" y="880353"/>
                </a:cubicBezTo>
                <a:cubicBezTo>
                  <a:pt x="54012" y="878050"/>
                  <a:pt x="57857" y="872929"/>
                  <a:pt x="63230" y="870626"/>
                </a:cubicBezTo>
                <a:cubicBezTo>
                  <a:pt x="69374" y="867993"/>
                  <a:pt x="76577" y="868477"/>
                  <a:pt x="82685" y="865762"/>
                </a:cubicBezTo>
                <a:cubicBezTo>
                  <a:pt x="105875" y="855455"/>
                  <a:pt x="150779" y="831715"/>
                  <a:pt x="150779" y="831715"/>
                </a:cubicBezTo>
                <a:cubicBezTo>
                  <a:pt x="171522" y="800603"/>
                  <a:pt x="157251" y="812818"/>
                  <a:pt x="223737" y="821988"/>
                </a:cubicBezTo>
                <a:cubicBezTo>
                  <a:pt x="249882" y="825594"/>
                  <a:pt x="275591" y="831858"/>
                  <a:pt x="301558" y="836579"/>
                </a:cubicBezTo>
                <a:cubicBezTo>
                  <a:pt x="311261" y="838343"/>
                  <a:pt x="321013" y="839822"/>
                  <a:pt x="330741" y="841443"/>
                </a:cubicBezTo>
                <a:cubicBezTo>
                  <a:pt x="348575" y="839822"/>
                  <a:pt x="366515" y="839112"/>
                  <a:pt x="384243" y="836579"/>
                </a:cubicBezTo>
                <a:cubicBezTo>
                  <a:pt x="389318" y="835854"/>
                  <a:pt x="393807" y="832720"/>
                  <a:pt x="398834" y="831715"/>
                </a:cubicBezTo>
                <a:cubicBezTo>
                  <a:pt x="410076" y="829467"/>
                  <a:pt x="421602" y="828902"/>
                  <a:pt x="432881" y="826851"/>
                </a:cubicBezTo>
                <a:cubicBezTo>
                  <a:pt x="439458" y="825655"/>
                  <a:pt x="445754" y="823150"/>
                  <a:pt x="452337" y="821988"/>
                </a:cubicBezTo>
                <a:cubicBezTo>
                  <a:pt x="473337" y="818282"/>
                  <a:pt x="494490" y="815503"/>
                  <a:pt x="515566" y="812260"/>
                </a:cubicBezTo>
                <a:cubicBezTo>
                  <a:pt x="533550" y="806265"/>
                  <a:pt x="530737" y="809620"/>
                  <a:pt x="544749" y="792805"/>
                </a:cubicBezTo>
                <a:cubicBezTo>
                  <a:pt x="550739" y="785617"/>
                  <a:pt x="559231" y="766901"/>
                  <a:pt x="569068" y="763622"/>
                </a:cubicBezTo>
                <a:cubicBezTo>
                  <a:pt x="582996" y="758979"/>
                  <a:pt x="598341" y="761048"/>
                  <a:pt x="612843" y="758758"/>
                </a:cubicBezTo>
                <a:cubicBezTo>
                  <a:pt x="629174" y="756179"/>
                  <a:pt x="661481" y="749030"/>
                  <a:pt x="661481" y="749030"/>
                </a:cubicBezTo>
                <a:lnTo>
                  <a:pt x="690664" y="729575"/>
                </a:lnTo>
                <a:cubicBezTo>
                  <a:pt x="695528" y="726332"/>
                  <a:pt x="701122" y="723981"/>
                  <a:pt x="705256" y="719847"/>
                </a:cubicBezTo>
                <a:cubicBezTo>
                  <a:pt x="710120" y="714983"/>
                  <a:pt x="714563" y="709659"/>
                  <a:pt x="719847" y="705256"/>
                </a:cubicBezTo>
                <a:cubicBezTo>
                  <a:pt x="728467" y="698073"/>
                  <a:pt x="744100" y="689997"/>
                  <a:pt x="753894" y="685800"/>
                </a:cubicBezTo>
                <a:cubicBezTo>
                  <a:pt x="758606" y="683780"/>
                  <a:pt x="764003" y="683426"/>
                  <a:pt x="768485" y="680936"/>
                </a:cubicBezTo>
                <a:cubicBezTo>
                  <a:pt x="778705" y="675258"/>
                  <a:pt x="797668" y="661481"/>
                  <a:pt x="797668" y="661481"/>
                </a:cubicBezTo>
                <a:cubicBezTo>
                  <a:pt x="818711" y="629919"/>
                  <a:pt x="793026" y="661355"/>
                  <a:pt x="826851" y="642026"/>
                </a:cubicBezTo>
                <a:cubicBezTo>
                  <a:pt x="855500" y="625655"/>
                  <a:pt x="829194" y="631157"/>
                  <a:pt x="851171" y="612843"/>
                </a:cubicBezTo>
                <a:cubicBezTo>
                  <a:pt x="856741" y="608201"/>
                  <a:pt x="864409" y="606845"/>
                  <a:pt x="870626" y="603115"/>
                </a:cubicBezTo>
                <a:cubicBezTo>
                  <a:pt x="880651" y="597100"/>
                  <a:pt x="890081" y="590145"/>
                  <a:pt x="899809" y="583660"/>
                </a:cubicBezTo>
                <a:cubicBezTo>
                  <a:pt x="904673" y="580417"/>
                  <a:pt x="909835" y="577584"/>
                  <a:pt x="914400" y="573932"/>
                </a:cubicBezTo>
                <a:cubicBezTo>
                  <a:pt x="942723" y="551274"/>
                  <a:pt x="928871" y="557760"/>
                  <a:pt x="953311" y="549613"/>
                </a:cubicBezTo>
                <a:cubicBezTo>
                  <a:pt x="962475" y="540449"/>
                  <a:pt x="970305" y="530712"/>
                  <a:pt x="982494" y="525294"/>
                </a:cubicBezTo>
                <a:cubicBezTo>
                  <a:pt x="1034589" y="502140"/>
                  <a:pt x="993245" y="527853"/>
                  <a:pt x="1026268" y="505839"/>
                </a:cubicBezTo>
                <a:cubicBezTo>
                  <a:pt x="1059731" y="511415"/>
                  <a:pt x="1057082" y="513827"/>
                  <a:pt x="1094362" y="505839"/>
                </a:cubicBezTo>
                <a:cubicBezTo>
                  <a:pt x="1104388" y="503691"/>
                  <a:pt x="1115013" y="501799"/>
                  <a:pt x="1123545" y="496111"/>
                </a:cubicBezTo>
                <a:cubicBezTo>
                  <a:pt x="1133273" y="489626"/>
                  <a:pt x="1141637" y="480353"/>
                  <a:pt x="1152728" y="476656"/>
                </a:cubicBezTo>
                <a:cubicBezTo>
                  <a:pt x="1157592" y="475035"/>
                  <a:pt x="1162837" y="474282"/>
                  <a:pt x="1167319" y="471792"/>
                </a:cubicBezTo>
                <a:cubicBezTo>
                  <a:pt x="1177539" y="466114"/>
                  <a:pt x="1186774" y="458821"/>
                  <a:pt x="1196502" y="452336"/>
                </a:cubicBezTo>
                <a:lnTo>
                  <a:pt x="1211094" y="442609"/>
                </a:lnTo>
                <a:cubicBezTo>
                  <a:pt x="1215958" y="439367"/>
                  <a:pt x="1220139" y="434730"/>
                  <a:pt x="1225685" y="432881"/>
                </a:cubicBezTo>
                <a:cubicBezTo>
                  <a:pt x="1239807" y="428174"/>
                  <a:pt x="1242869" y="428575"/>
                  <a:pt x="1254868" y="418290"/>
                </a:cubicBezTo>
                <a:cubicBezTo>
                  <a:pt x="1261832" y="412321"/>
                  <a:pt x="1266693" y="403921"/>
                  <a:pt x="1274324" y="398834"/>
                </a:cubicBezTo>
                <a:cubicBezTo>
                  <a:pt x="1281588" y="393991"/>
                  <a:pt x="1290834" y="393011"/>
                  <a:pt x="1298643" y="389107"/>
                </a:cubicBezTo>
                <a:cubicBezTo>
                  <a:pt x="1303871" y="386493"/>
                  <a:pt x="1308006" y="381993"/>
                  <a:pt x="1313234" y="379379"/>
                </a:cubicBezTo>
                <a:cubicBezTo>
                  <a:pt x="1317820" y="377086"/>
                  <a:pt x="1323240" y="376808"/>
                  <a:pt x="1327826" y="374515"/>
                </a:cubicBezTo>
                <a:cubicBezTo>
                  <a:pt x="1365541" y="355658"/>
                  <a:pt x="1320330" y="372150"/>
                  <a:pt x="1357009" y="359924"/>
                </a:cubicBezTo>
                <a:cubicBezTo>
                  <a:pt x="1361873" y="356681"/>
                  <a:pt x="1366372" y="352810"/>
                  <a:pt x="1371600" y="350196"/>
                </a:cubicBezTo>
                <a:cubicBezTo>
                  <a:pt x="1376186" y="347903"/>
                  <a:pt x="1381926" y="348176"/>
                  <a:pt x="1386192" y="345332"/>
                </a:cubicBezTo>
                <a:cubicBezTo>
                  <a:pt x="1422626" y="321043"/>
                  <a:pt x="1380678" y="337443"/>
                  <a:pt x="1415375" y="325877"/>
                </a:cubicBezTo>
                <a:cubicBezTo>
                  <a:pt x="1418617" y="321013"/>
                  <a:pt x="1420969" y="315418"/>
                  <a:pt x="1425102" y="311285"/>
                </a:cubicBezTo>
                <a:cubicBezTo>
                  <a:pt x="1463375" y="273012"/>
                  <a:pt x="1414430" y="334792"/>
                  <a:pt x="1454285" y="286966"/>
                </a:cubicBezTo>
                <a:cubicBezTo>
                  <a:pt x="1458027" y="282475"/>
                  <a:pt x="1460271" y="276866"/>
                  <a:pt x="1464013" y="272375"/>
                </a:cubicBezTo>
                <a:cubicBezTo>
                  <a:pt x="1468417" y="267091"/>
                  <a:pt x="1474382" y="263213"/>
                  <a:pt x="1478605" y="257783"/>
                </a:cubicBezTo>
                <a:cubicBezTo>
                  <a:pt x="1481187" y="254464"/>
                  <a:pt x="1501965" y="218283"/>
                  <a:pt x="1512651" y="214009"/>
                </a:cubicBezTo>
                <a:cubicBezTo>
                  <a:pt x="1523295" y="209751"/>
                  <a:pt x="1535349" y="210766"/>
                  <a:pt x="1546698" y="209145"/>
                </a:cubicBezTo>
                <a:cubicBezTo>
                  <a:pt x="1558262" y="205290"/>
                  <a:pt x="1568532" y="201453"/>
                  <a:pt x="1580745" y="199417"/>
                </a:cubicBezTo>
                <a:cubicBezTo>
                  <a:pt x="1593638" y="197268"/>
                  <a:pt x="1606686" y="196174"/>
                  <a:pt x="1619656" y="194553"/>
                </a:cubicBezTo>
                <a:cubicBezTo>
                  <a:pt x="1665204" y="179372"/>
                  <a:pt x="1597841" y="204241"/>
                  <a:pt x="1648839" y="175098"/>
                </a:cubicBezTo>
                <a:cubicBezTo>
                  <a:pt x="1654643" y="171781"/>
                  <a:pt x="1661867" y="172071"/>
                  <a:pt x="1668294" y="170234"/>
                </a:cubicBezTo>
                <a:cubicBezTo>
                  <a:pt x="1673224" y="168825"/>
                  <a:pt x="1678299" y="167663"/>
                  <a:pt x="1682885" y="165370"/>
                </a:cubicBezTo>
                <a:cubicBezTo>
                  <a:pt x="1701006" y="156310"/>
                  <a:pt x="1695926" y="154503"/>
                  <a:pt x="1712068" y="141051"/>
                </a:cubicBezTo>
                <a:cubicBezTo>
                  <a:pt x="1716559" y="137309"/>
                  <a:pt x="1721796" y="134566"/>
                  <a:pt x="1726660" y="131324"/>
                </a:cubicBezTo>
                <a:cubicBezTo>
                  <a:pt x="1747403" y="103664"/>
                  <a:pt x="1733560" y="114432"/>
                  <a:pt x="1770434" y="102141"/>
                </a:cubicBezTo>
                <a:lnTo>
                  <a:pt x="1785026" y="97277"/>
                </a:lnTo>
                <a:cubicBezTo>
                  <a:pt x="1798293" y="84009"/>
                  <a:pt x="1802429" y="78496"/>
                  <a:pt x="1819073" y="68094"/>
                </a:cubicBezTo>
                <a:cubicBezTo>
                  <a:pt x="1825221" y="64251"/>
                  <a:pt x="1832311" y="62096"/>
                  <a:pt x="1838528" y="58366"/>
                </a:cubicBezTo>
                <a:cubicBezTo>
                  <a:pt x="1848553" y="52351"/>
                  <a:pt x="1856620" y="42608"/>
                  <a:pt x="1867711" y="38911"/>
                </a:cubicBezTo>
                <a:cubicBezTo>
                  <a:pt x="1877439" y="35668"/>
                  <a:pt x="1888362" y="34871"/>
                  <a:pt x="1896894" y="29183"/>
                </a:cubicBezTo>
                <a:cubicBezTo>
                  <a:pt x="1901758" y="25941"/>
                  <a:pt x="1905729" y="20472"/>
                  <a:pt x="1911485" y="19456"/>
                </a:cubicBezTo>
                <a:cubicBezTo>
                  <a:pt x="1933895" y="15501"/>
                  <a:pt x="1956881" y="16213"/>
                  <a:pt x="1979579" y="14592"/>
                </a:cubicBezTo>
                <a:cubicBezTo>
                  <a:pt x="1986064" y="12971"/>
                  <a:pt x="1992631" y="11649"/>
                  <a:pt x="1999034" y="9728"/>
                </a:cubicBezTo>
                <a:cubicBezTo>
                  <a:pt x="2008855" y="6781"/>
                  <a:pt x="2028217" y="0"/>
                  <a:pt x="2028217" y="0"/>
                </a:cubicBezTo>
                <a:cubicBezTo>
                  <a:pt x="2033081" y="3243"/>
                  <a:pt x="2039157" y="5163"/>
                  <a:pt x="2042809" y="9728"/>
                </a:cubicBezTo>
                <a:cubicBezTo>
                  <a:pt x="2046012" y="13731"/>
                  <a:pt x="2044048" y="20694"/>
                  <a:pt x="2047673" y="24319"/>
                </a:cubicBezTo>
                <a:cubicBezTo>
                  <a:pt x="2051298" y="27944"/>
                  <a:pt x="2057782" y="26693"/>
                  <a:pt x="2062264" y="29183"/>
                </a:cubicBezTo>
                <a:cubicBezTo>
                  <a:pt x="2087011" y="42932"/>
                  <a:pt x="2086416" y="43609"/>
                  <a:pt x="2101175" y="58366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1654629" y="5007429"/>
            <a:ext cx="3483428" cy="330168"/>
          </a:xfrm>
          <a:custGeom>
            <a:avLst/>
            <a:gdLst>
              <a:gd name="connsiteX0" fmla="*/ 0 w 3483428"/>
              <a:gd name="connsiteY0" fmla="*/ 279918 h 354563"/>
              <a:gd name="connsiteX1" fmla="*/ 31102 w 3483428"/>
              <a:gd name="connsiteY1" fmla="*/ 286138 h 354563"/>
              <a:gd name="connsiteX2" fmla="*/ 74644 w 3483428"/>
              <a:gd name="connsiteY2" fmla="*/ 298579 h 354563"/>
              <a:gd name="connsiteX3" fmla="*/ 174171 w 3483428"/>
              <a:gd name="connsiteY3" fmla="*/ 304800 h 354563"/>
              <a:gd name="connsiteX4" fmla="*/ 230155 w 3483428"/>
              <a:gd name="connsiteY4" fmla="*/ 298579 h 354563"/>
              <a:gd name="connsiteX5" fmla="*/ 248816 w 3483428"/>
              <a:gd name="connsiteY5" fmla="*/ 292359 h 354563"/>
              <a:gd name="connsiteX6" fmla="*/ 273698 w 3483428"/>
              <a:gd name="connsiteY6" fmla="*/ 286138 h 354563"/>
              <a:gd name="connsiteX7" fmla="*/ 640702 w 3483428"/>
              <a:gd name="connsiteY7" fmla="*/ 304800 h 354563"/>
              <a:gd name="connsiteX8" fmla="*/ 659363 w 3483428"/>
              <a:gd name="connsiteY8" fmla="*/ 323461 h 354563"/>
              <a:gd name="connsiteX9" fmla="*/ 671804 w 3483428"/>
              <a:gd name="connsiteY9" fmla="*/ 342122 h 354563"/>
              <a:gd name="connsiteX10" fmla="*/ 690465 w 3483428"/>
              <a:gd name="connsiteY10" fmla="*/ 354563 h 354563"/>
              <a:gd name="connsiteX11" fmla="*/ 727787 w 3483428"/>
              <a:gd name="connsiteY11" fmla="*/ 329681 h 354563"/>
              <a:gd name="connsiteX12" fmla="*/ 765110 w 3483428"/>
              <a:gd name="connsiteY12" fmla="*/ 317240 h 354563"/>
              <a:gd name="connsiteX13" fmla="*/ 1076130 w 3483428"/>
              <a:gd name="connsiteY13" fmla="*/ 317240 h 354563"/>
              <a:gd name="connsiteX14" fmla="*/ 1113453 w 3483428"/>
              <a:gd name="connsiteY14" fmla="*/ 304800 h 354563"/>
              <a:gd name="connsiteX15" fmla="*/ 1138334 w 3483428"/>
              <a:gd name="connsiteY15" fmla="*/ 298579 h 354563"/>
              <a:gd name="connsiteX16" fmla="*/ 1200538 w 3483428"/>
              <a:gd name="connsiteY16" fmla="*/ 292359 h 354563"/>
              <a:gd name="connsiteX17" fmla="*/ 1331167 w 3483428"/>
              <a:gd name="connsiteY17" fmla="*/ 298579 h 354563"/>
              <a:gd name="connsiteX18" fmla="*/ 1368489 w 3483428"/>
              <a:gd name="connsiteY18" fmla="*/ 311020 h 354563"/>
              <a:gd name="connsiteX19" fmla="*/ 1449355 w 3483428"/>
              <a:gd name="connsiteY19" fmla="*/ 304800 h 354563"/>
              <a:gd name="connsiteX20" fmla="*/ 1468016 w 3483428"/>
              <a:gd name="connsiteY20" fmla="*/ 298579 h 354563"/>
              <a:gd name="connsiteX21" fmla="*/ 1598644 w 3483428"/>
              <a:gd name="connsiteY21" fmla="*/ 292359 h 354563"/>
              <a:gd name="connsiteX22" fmla="*/ 1909665 w 3483428"/>
              <a:gd name="connsiteY22" fmla="*/ 279918 h 354563"/>
              <a:gd name="connsiteX23" fmla="*/ 1953208 w 3483428"/>
              <a:gd name="connsiteY23" fmla="*/ 261257 h 354563"/>
              <a:gd name="connsiteX24" fmla="*/ 1996751 w 3483428"/>
              <a:gd name="connsiteY24" fmla="*/ 267477 h 354563"/>
              <a:gd name="connsiteX25" fmla="*/ 2177142 w 3483428"/>
              <a:gd name="connsiteY25" fmla="*/ 267477 h 354563"/>
              <a:gd name="connsiteX26" fmla="*/ 2233126 w 3483428"/>
              <a:gd name="connsiteY26" fmla="*/ 242595 h 354563"/>
              <a:gd name="connsiteX27" fmla="*/ 2276669 w 3483428"/>
              <a:gd name="connsiteY27" fmla="*/ 236375 h 354563"/>
              <a:gd name="connsiteX28" fmla="*/ 2369975 w 3483428"/>
              <a:gd name="connsiteY28" fmla="*/ 223934 h 354563"/>
              <a:gd name="connsiteX29" fmla="*/ 2388636 w 3483428"/>
              <a:gd name="connsiteY29" fmla="*/ 205273 h 354563"/>
              <a:gd name="connsiteX30" fmla="*/ 2401077 w 3483428"/>
              <a:gd name="connsiteY30" fmla="*/ 186612 h 354563"/>
              <a:gd name="connsiteX31" fmla="*/ 2457061 w 3483428"/>
              <a:gd name="connsiteY31" fmla="*/ 161730 h 354563"/>
              <a:gd name="connsiteX32" fmla="*/ 2475722 w 3483428"/>
              <a:gd name="connsiteY32" fmla="*/ 155510 h 354563"/>
              <a:gd name="connsiteX33" fmla="*/ 2494383 w 3483428"/>
              <a:gd name="connsiteY33" fmla="*/ 149289 h 354563"/>
              <a:gd name="connsiteX34" fmla="*/ 2699657 w 3483428"/>
              <a:gd name="connsiteY34" fmla="*/ 136849 h 354563"/>
              <a:gd name="connsiteX35" fmla="*/ 2755640 w 3483428"/>
              <a:gd name="connsiteY35" fmla="*/ 118187 h 354563"/>
              <a:gd name="connsiteX36" fmla="*/ 2774302 w 3483428"/>
              <a:gd name="connsiteY36" fmla="*/ 111967 h 354563"/>
              <a:gd name="connsiteX37" fmla="*/ 2848947 w 3483428"/>
              <a:gd name="connsiteY37" fmla="*/ 105747 h 354563"/>
              <a:gd name="connsiteX38" fmla="*/ 2873828 w 3483428"/>
              <a:gd name="connsiteY38" fmla="*/ 99526 h 354563"/>
              <a:gd name="connsiteX39" fmla="*/ 2892489 w 3483428"/>
              <a:gd name="connsiteY39" fmla="*/ 87085 h 354563"/>
              <a:gd name="connsiteX40" fmla="*/ 3023118 w 3483428"/>
              <a:gd name="connsiteY40" fmla="*/ 80865 h 354563"/>
              <a:gd name="connsiteX41" fmla="*/ 3315477 w 3483428"/>
              <a:gd name="connsiteY41" fmla="*/ 62204 h 354563"/>
              <a:gd name="connsiteX42" fmla="*/ 3383902 w 3483428"/>
              <a:gd name="connsiteY42" fmla="*/ 49763 h 354563"/>
              <a:gd name="connsiteX43" fmla="*/ 3427444 w 3483428"/>
              <a:gd name="connsiteY43" fmla="*/ 43542 h 354563"/>
              <a:gd name="connsiteX44" fmla="*/ 3477208 w 3483428"/>
              <a:gd name="connsiteY44" fmla="*/ 12440 h 354563"/>
              <a:gd name="connsiteX45" fmla="*/ 3483428 w 3483428"/>
              <a:gd name="connsiteY45" fmla="*/ 0 h 354563"/>
              <a:gd name="connsiteX0" fmla="*/ 0 w 3483428"/>
              <a:gd name="connsiteY0" fmla="*/ 279918 h 342724"/>
              <a:gd name="connsiteX1" fmla="*/ 31102 w 3483428"/>
              <a:gd name="connsiteY1" fmla="*/ 286138 h 342724"/>
              <a:gd name="connsiteX2" fmla="*/ 74644 w 3483428"/>
              <a:gd name="connsiteY2" fmla="*/ 298579 h 342724"/>
              <a:gd name="connsiteX3" fmla="*/ 174171 w 3483428"/>
              <a:gd name="connsiteY3" fmla="*/ 304800 h 342724"/>
              <a:gd name="connsiteX4" fmla="*/ 230155 w 3483428"/>
              <a:gd name="connsiteY4" fmla="*/ 298579 h 342724"/>
              <a:gd name="connsiteX5" fmla="*/ 248816 w 3483428"/>
              <a:gd name="connsiteY5" fmla="*/ 292359 h 342724"/>
              <a:gd name="connsiteX6" fmla="*/ 273698 w 3483428"/>
              <a:gd name="connsiteY6" fmla="*/ 286138 h 342724"/>
              <a:gd name="connsiteX7" fmla="*/ 640702 w 3483428"/>
              <a:gd name="connsiteY7" fmla="*/ 304800 h 342724"/>
              <a:gd name="connsiteX8" fmla="*/ 659363 w 3483428"/>
              <a:gd name="connsiteY8" fmla="*/ 323461 h 342724"/>
              <a:gd name="connsiteX9" fmla="*/ 671804 w 3483428"/>
              <a:gd name="connsiteY9" fmla="*/ 342122 h 342724"/>
              <a:gd name="connsiteX10" fmla="*/ 694698 w 3483428"/>
              <a:gd name="connsiteY10" fmla="*/ 299530 h 342724"/>
              <a:gd name="connsiteX11" fmla="*/ 727787 w 3483428"/>
              <a:gd name="connsiteY11" fmla="*/ 329681 h 342724"/>
              <a:gd name="connsiteX12" fmla="*/ 765110 w 3483428"/>
              <a:gd name="connsiteY12" fmla="*/ 317240 h 342724"/>
              <a:gd name="connsiteX13" fmla="*/ 1076130 w 3483428"/>
              <a:gd name="connsiteY13" fmla="*/ 317240 h 342724"/>
              <a:gd name="connsiteX14" fmla="*/ 1113453 w 3483428"/>
              <a:gd name="connsiteY14" fmla="*/ 304800 h 342724"/>
              <a:gd name="connsiteX15" fmla="*/ 1138334 w 3483428"/>
              <a:gd name="connsiteY15" fmla="*/ 298579 h 342724"/>
              <a:gd name="connsiteX16" fmla="*/ 1200538 w 3483428"/>
              <a:gd name="connsiteY16" fmla="*/ 292359 h 342724"/>
              <a:gd name="connsiteX17" fmla="*/ 1331167 w 3483428"/>
              <a:gd name="connsiteY17" fmla="*/ 298579 h 342724"/>
              <a:gd name="connsiteX18" fmla="*/ 1368489 w 3483428"/>
              <a:gd name="connsiteY18" fmla="*/ 311020 h 342724"/>
              <a:gd name="connsiteX19" fmla="*/ 1449355 w 3483428"/>
              <a:gd name="connsiteY19" fmla="*/ 304800 h 342724"/>
              <a:gd name="connsiteX20" fmla="*/ 1468016 w 3483428"/>
              <a:gd name="connsiteY20" fmla="*/ 298579 h 342724"/>
              <a:gd name="connsiteX21" fmla="*/ 1598644 w 3483428"/>
              <a:gd name="connsiteY21" fmla="*/ 292359 h 342724"/>
              <a:gd name="connsiteX22" fmla="*/ 1909665 w 3483428"/>
              <a:gd name="connsiteY22" fmla="*/ 279918 h 342724"/>
              <a:gd name="connsiteX23" fmla="*/ 1953208 w 3483428"/>
              <a:gd name="connsiteY23" fmla="*/ 261257 h 342724"/>
              <a:gd name="connsiteX24" fmla="*/ 1996751 w 3483428"/>
              <a:gd name="connsiteY24" fmla="*/ 267477 h 342724"/>
              <a:gd name="connsiteX25" fmla="*/ 2177142 w 3483428"/>
              <a:gd name="connsiteY25" fmla="*/ 267477 h 342724"/>
              <a:gd name="connsiteX26" fmla="*/ 2233126 w 3483428"/>
              <a:gd name="connsiteY26" fmla="*/ 242595 h 342724"/>
              <a:gd name="connsiteX27" fmla="*/ 2276669 w 3483428"/>
              <a:gd name="connsiteY27" fmla="*/ 236375 h 342724"/>
              <a:gd name="connsiteX28" fmla="*/ 2369975 w 3483428"/>
              <a:gd name="connsiteY28" fmla="*/ 223934 h 342724"/>
              <a:gd name="connsiteX29" fmla="*/ 2388636 w 3483428"/>
              <a:gd name="connsiteY29" fmla="*/ 205273 h 342724"/>
              <a:gd name="connsiteX30" fmla="*/ 2401077 w 3483428"/>
              <a:gd name="connsiteY30" fmla="*/ 186612 h 342724"/>
              <a:gd name="connsiteX31" fmla="*/ 2457061 w 3483428"/>
              <a:gd name="connsiteY31" fmla="*/ 161730 h 342724"/>
              <a:gd name="connsiteX32" fmla="*/ 2475722 w 3483428"/>
              <a:gd name="connsiteY32" fmla="*/ 155510 h 342724"/>
              <a:gd name="connsiteX33" fmla="*/ 2494383 w 3483428"/>
              <a:gd name="connsiteY33" fmla="*/ 149289 h 342724"/>
              <a:gd name="connsiteX34" fmla="*/ 2699657 w 3483428"/>
              <a:gd name="connsiteY34" fmla="*/ 136849 h 342724"/>
              <a:gd name="connsiteX35" fmla="*/ 2755640 w 3483428"/>
              <a:gd name="connsiteY35" fmla="*/ 118187 h 342724"/>
              <a:gd name="connsiteX36" fmla="*/ 2774302 w 3483428"/>
              <a:gd name="connsiteY36" fmla="*/ 111967 h 342724"/>
              <a:gd name="connsiteX37" fmla="*/ 2848947 w 3483428"/>
              <a:gd name="connsiteY37" fmla="*/ 105747 h 342724"/>
              <a:gd name="connsiteX38" fmla="*/ 2873828 w 3483428"/>
              <a:gd name="connsiteY38" fmla="*/ 99526 h 342724"/>
              <a:gd name="connsiteX39" fmla="*/ 2892489 w 3483428"/>
              <a:gd name="connsiteY39" fmla="*/ 87085 h 342724"/>
              <a:gd name="connsiteX40" fmla="*/ 3023118 w 3483428"/>
              <a:gd name="connsiteY40" fmla="*/ 80865 h 342724"/>
              <a:gd name="connsiteX41" fmla="*/ 3315477 w 3483428"/>
              <a:gd name="connsiteY41" fmla="*/ 62204 h 342724"/>
              <a:gd name="connsiteX42" fmla="*/ 3383902 w 3483428"/>
              <a:gd name="connsiteY42" fmla="*/ 49763 h 342724"/>
              <a:gd name="connsiteX43" fmla="*/ 3427444 w 3483428"/>
              <a:gd name="connsiteY43" fmla="*/ 43542 h 342724"/>
              <a:gd name="connsiteX44" fmla="*/ 3477208 w 3483428"/>
              <a:gd name="connsiteY44" fmla="*/ 12440 h 342724"/>
              <a:gd name="connsiteX45" fmla="*/ 3483428 w 3483428"/>
              <a:gd name="connsiteY45" fmla="*/ 0 h 342724"/>
              <a:gd name="connsiteX0" fmla="*/ 0 w 3483428"/>
              <a:gd name="connsiteY0" fmla="*/ 279918 h 330168"/>
              <a:gd name="connsiteX1" fmla="*/ 31102 w 3483428"/>
              <a:gd name="connsiteY1" fmla="*/ 286138 h 330168"/>
              <a:gd name="connsiteX2" fmla="*/ 74644 w 3483428"/>
              <a:gd name="connsiteY2" fmla="*/ 298579 h 330168"/>
              <a:gd name="connsiteX3" fmla="*/ 174171 w 3483428"/>
              <a:gd name="connsiteY3" fmla="*/ 304800 h 330168"/>
              <a:gd name="connsiteX4" fmla="*/ 230155 w 3483428"/>
              <a:gd name="connsiteY4" fmla="*/ 298579 h 330168"/>
              <a:gd name="connsiteX5" fmla="*/ 248816 w 3483428"/>
              <a:gd name="connsiteY5" fmla="*/ 292359 h 330168"/>
              <a:gd name="connsiteX6" fmla="*/ 273698 w 3483428"/>
              <a:gd name="connsiteY6" fmla="*/ 286138 h 330168"/>
              <a:gd name="connsiteX7" fmla="*/ 640702 w 3483428"/>
              <a:gd name="connsiteY7" fmla="*/ 304800 h 330168"/>
              <a:gd name="connsiteX8" fmla="*/ 659363 w 3483428"/>
              <a:gd name="connsiteY8" fmla="*/ 323461 h 330168"/>
              <a:gd name="connsiteX9" fmla="*/ 671804 w 3483428"/>
              <a:gd name="connsiteY9" fmla="*/ 320956 h 330168"/>
              <a:gd name="connsiteX10" fmla="*/ 694698 w 3483428"/>
              <a:gd name="connsiteY10" fmla="*/ 299530 h 330168"/>
              <a:gd name="connsiteX11" fmla="*/ 727787 w 3483428"/>
              <a:gd name="connsiteY11" fmla="*/ 329681 h 330168"/>
              <a:gd name="connsiteX12" fmla="*/ 765110 w 3483428"/>
              <a:gd name="connsiteY12" fmla="*/ 317240 h 330168"/>
              <a:gd name="connsiteX13" fmla="*/ 1076130 w 3483428"/>
              <a:gd name="connsiteY13" fmla="*/ 317240 h 330168"/>
              <a:gd name="connsiteX14" fmla="*/ 1113453 w 3483428"/>
              <a:gd name="connsiteY14" fmla="*/ 304800 h 330168"/>
              <a:gd name="connsiteX15" fmla="*/ 1138334 w 3483428"/>
              <a:gd name="connsiteY15" fmla="*/ 298579 h 330168"/>
              <a:gd name="connsiteX16" fmla="*/ 1200538 w 3483428"/>
              <a:gd name="connsiteY16" fmla="*/ 292359 h 330168"/>
              <a:gd name="connsiteX17" fmla="*/ 1331167 w 3483428"/>
              <a:gd name="connsiteY17" fmla="*/ 298579 h 330168"/>
              <a:gd name="connsiteX18" fmla="*/ 1368489 w 3483428"/>
              <a:gd name="connsiteY18" fmla="*/ 311020 h 330168"/>
              <a:gd name="connsiteX19" fmla="*/ 1449355 w 3483428"/>
              <a:gd name="connsiteY19" fmla="*/ 304800 h 330168"/>
              <a:gd name="connsiteX20" fmla="*/ 1468016 w 3483428"/>
              <a:gd name="connsiteY20" fmla="*/ 298579 h 330168"/>
              <a:gd name="connsiteX21" fmla="*/ 1598644 w 3483428"/>
              <a:gd name="connsiteY21" fmla="*/ 292359 h 330168"/>
              <a:gd name="connsiteX22" fmla="*/ 1909665 w 3483428"/>
              <a:gd name="connsiteY22" fmla="*/ 279918 h 330168"/>
              <a:gd name="connsiteX23" fmla="*/ 1953208 w 3483428"/>
              <a:gd name="connsiteY23" fmla="*/ 261257 h 330168"/>
              <a:gd name="connsiteX24" fmla="*/ 1996751 w 3483428"/>
              <a:gd name="connsiteY24" fmla="*/ 267477 h 330168"/>
              <a:gd name="connsiteX25" fmla="*/ 2177142 w 3483428"/>
              <a:gd name="connsiteY25" fmla="*/ 267477 h 330168"/>
              <a:gd name="connsiteX26" fmla="*/ 2233126 w 3483428"/>
              <a:gd name="connsiteY26" fmla="*/ 242595 h 330168"/>
              <a:gd name="connsiteX27" fmla="*/ 2276669 w 3483428"/>
              <a:gd name="connsiteY27" fmla="*/ 236375 h 330168"/>
              <a:gd name="connsiteX28" fmla="*/ 2369975 w 3483428"/>
              <a:gd name="connsiteY28" fmla="*/ 223934 h 330168"/>
              <a:gd name="connsiteX29" fmla="*/ 2388636 w 3483428"/>
              <a:gd name="connsiteY29" fmla="*/ 205273 h 330168"/>
              <a:gd name="connsiteX30" fmla="*/ 2401077 w 3483428"/>
              <a:gd name="connsiteY30" fmla="*/ 186612 h 330168"/>
              <a:gd name="connsiteX31" fmla="*/ 2457061 w 3483428"/>
              <a:gd name="connsiteY31" fmla="*/ 161730 h 330168"/>
              <a:gd name="connsiteX32" fmla="*/ 2475722 w 3483428"/>
              <a:gd name="connsiteY32" fmla="*/ 155510 h 330168"/>
              <a:gd name="connsiteX33" fmla="*/ 2494383 w 3483428"/>
              <a:gd name="connsiteY33" fmla="*/ 149289 h 330168"/>
              <a:gd name="connsiteX34" fmla="*/ 2699657 w 3483428"/>
              <a:gd name="connsiteY34" fmla="*/ 136849 h 330168"/>
              <a:gd name="connsiteX35" fmla="*/ 2755640 w 3483428"/>
              <a:gd name="connsiteY35" fmla="*/ 118187 h 330168"/>
              <a:gd name="connsiteX36" fmla="*/ 2774302 w 3483428"/>
              <a:gd name="connsiteY36" fmla="*/ 111967 h 330168"/>
              <a:gd name="connsiteX37" fmla="*/ 2848947 w 3483428"/>
              <a:gd name="connsiteY37" fmla="*/ 105747 h 330168"/>
              <a:gd name="connsiteX38" fmla="*/ 2873828 w 3483428"/>
              <a:gd name="connsiteY38" fmla="*/ 99526 h 330168"/>
              <a:gd name="connsiteX39" fmla="*/ 2892489 w 3483428"/>
              <a:gd name="connsiteY39" fmla="*/ 87085 h 330168"/>
              <a:gd name="connsiteX40" fmla="*/ 3023118 w 3483428"/>
              <a:gd name="connsiteY40" fmla="*/ 80865 h 330168"/>
              <a:gd name="connsiteX41" fmla="*/ 3315477 w 3483428"/>
              <a:gd name="connsiteY41" fmla="*/ 62204 h 330168"/>
              <a:gd name="connsiteX42" fmla="*/ 3383902 w 3483428"/>
              <a:gd name="connsiteY42" fmla="*/ 49763 h 330168"/>
              <a:gd name="connsiteX43" fmla="*/ 3427444 w 3483428"/>
              <a:gd name="connsiteY43" fmla="*/ 43542 h 330168"/>
              <a:gd name="connsiteX44" fmla="*/ 3477208 w 3483428"/>
              <a:gd name="connsiteY44" fmla="*/ 12440 h 330168"/>
              <a:gd name="connsiteX45" fmla="*/ 3483428 w 3483428"/>
              <a:gd name="connsiteY45" fmla="*/ 0 h 33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483428" h="330168">
                <a:moveTo>
                  <a:pt x="0" y="279918"/>
                </a:moveTo>
                <a:cubicBezTo>
                  <a:pt x="10367" y="281991"/>
                  <a:pt x="20845" y="283574"/>
                  <a:pt x="31102" y="286138"/>
                </a:cubicBezTo>
                <a:cubicBezTo>
                  <a:pt x="48791" y="290560"/>
                  <a:pt x="55243" y="296639"/>
                  <a:pt x="74644" y="298579"/>
                </a:cubicBezTo>
                <a:cubicBezTo>
                  <a:pt x="107719" y="301887"/>
                  <a:pt x="140995" y="302726"/>
                  <a:pt x="174171" y="304800"/>
                </a:cubicBezTo>
                <a:cubicBezTo>
                  <a:pt x="192832" y="302726"/>
                  <a:pt x="211634" y="301666"/>
                  <a:pt x="230155" y="298579"/>
                </a:cubicBezTo>
                <a:cubicBezTo>
                  <a:pt x="236623" y="297501"/>
                  <a:pt x="242512" y="294160"/>
                  <a:pt x="248816" y="292359"/>
                </a:cubicBezTo>
                <a:cubicBezTo>
                  <a:pt x="257036" y="290010"/>
                  <a:pt x="265404" y="288212"/>
                  <a:pt x="273698" y="286138"/>
                </a:cubicBezTo>
                <a:cubicBezTo>
                  <a:pt x="507851" y="303483"/>
                  <a:pt x="385539" y="296825"/>
                  <a:pt x="640702" y="304800"/>
                </a:cubicBezTo>
                <a:cubicBezTo>
                  <a:pt x="646922" y="311020"/>
                  <a:pt x="654179" y="320768"/>
                  <a:pt x="659363" y="323461"/>
                </a:cubicBezTo>
                <a:cubicBezTo>
                  <a:pt x="664547" y="326154"/>
                  <a:pt x="665915" y="324945"/>
                  <a:pt x="671804" y="320956"/>
                </a:cubicBezTo>
                <a:cubicBezTo>
                  <a:pt x="677693" y="316967"/>
                  <a:pt x="688478" y="295383"/>
                  <a:pt x="694698" y="299530"/>
                </a:cubicBezTo>
                <a:cubicBezTo>
                  <a:pt x="707139" y="291236"/>
                  <a:pt x="716052" y="326729"/>
                  <a:pt x="727787" y="329681"/>
                </a:cubicBezTo>
                <a:cubicBezTo>
                  <a:pt x="739522" y="332633"/>
                  <a:pt x="752669" y="321387"/>
                  <a:pt x="765110" y="317240"/>
                </a:cubicBezTo>
                <a:cubicBezTo>
                  <a:pt x="896156" y="324521"/>
                  <a:pt x="923543" y="329286"/>
                  <a:pt x="1076130" y="317240"/>
                </a:cubicBezTo>
                <a:cubicBezTo>
                  <a:pt x="1089203" y="316208"/>
                  <a:pt x="1100731" y="307981"/>
                  <a:pt x="1113453" y="304800"/>
                </a:cubicBezTo>
                <a:cubicBezTo>
                  <a:pt x="1121747" y="302726"/>
                  <a:pt x="1129871" y="299788"/>
                  <a:pt x="1138334" y="298579"/>
                </a:cubicBezTo>
                <a:cubicBezTo>
                  <a:pt x="1158963" y="295632"/>
                  <a:pt x="1179803" y="294432"/>
                  <a:pt x="1200538" y="292359"/>
                </a:cubicBezTo>
                <a:cubicBezTo>
                  <a:pt x="1244081" y="294432"/>
                  <a:pt x="1287841" y="293765"/>
                  <a:pt x="1331167" y="298579"/>
                </a:cubicBezTo>
                <a:cubicBezTo>
                  <a:pt x="1344200" y="300027"/>
                  <a:pt x="1368489" y="311020"/>
                  <a:pt x="1368489" y="311020"/>
                </a:cubicBezTo>
                <a:cubicBezTo>
                  <a:pt x="1395444" y="308947"/>
                  <a:pt x="1422529" y="308153"/>
                  <a:pt x="1449355" y="304800"/>
                </a:cubicBezTo>
                <a:cubicBezTo>
                  <a:pt x="1455861" y="303987"/>
                  <a:pt x="1461482" y="299124"/>
                  <a:pt x="1468016" y="298579"/>
                </a:cubicBezTo>
                <a:cubicBezTo>
                  <a:pt x="1511457" y="294959"/>
                  <a:pt x="1555091" y="294199"/>
                  <a:pt x="1598644" y="292359"/>
                </a:cubicBezTo>
                <a:lnTo>
                  <a:pt x="1909665" y="279918"/>
                </a:lnTo>
                <a:cubicBezTo>
                  <a:pt x="1914524" y="277488"/>
                  <a:pt x="1944054" y="261257"/>
                  <a:pt x="1953208" y="261257"/>
                </a:cubicBezTo>
                <a:cubicBezTo>
                  <a:pt x="1967870" y="261257"/>
                  <a:pt x="1982237" y="265404"/>
                  <a:pt x="1996751" y="267477"/>
                </a:cubicBezTo>
                <a:cubicBezTo>
                  <a:pt x="2063945" y="289878"/>
                  <a:pt x="2030643" y="281212"/>
                  <a:pt x="2177142" y="267477"/>
                </a:cubicBezTo>
                <a:cubicBezTo>
                  <a:pt x="2262192" y="259503"/>
                  <a:pt x="2180388" y="258416"/>
                  <a:pt x="2233126" y="242595"/>
                </a:cubicBezTo>
                <a:cubicBezTo>
                  <a:pt x="2247169" y="238382"/>
                  <a:pt x="2262121" y="238193"/>
                  <a:pt x="2276669" y="236375"/>
                </a:cubicBezTo>
                <a:cubicBezTo>
                  <a:pt x="2368012" y="224958"/>
                  <a:pt x="2298801" y="235798"/>
                  <a:pt x="2369975" y="223934"/>
                </a:cubicBezTo>
                <a:cubicBezTo>
                  <a:pt x="2376195" y="217714"/>
                  <a:pt x="2383004" y="212031"/>
                  <a:pt x="2388636" y="205273"/>
                </a:cubicBezTo>
                <a:cubicBezTo>
                  <a:pt x="2393422" y="199530"/>
                  <a:pt x="2395791" y="191898"/>
                  <a:pt x="2401077" y="186612"/>
                </a:cubicBezTo>
                <a:cubicBezTo>
                  <a:pt x="2415864" y="171825"/>
                  <a:pt x="2438582" y="167890"/>
                  <a:pt x="2457061" y="161730"/>
                </a:cubicBezTo>
                <a:lnTo>
                  <a:pt x="2475722" y="155510"/>
                </a:lnTo>
                <a:cubicBezTo>
                  <a:pt x="2481942" y="153436"/>
                  <a:pt x="2487838" y="149686"/>
                  <a:pt x="2494383" y="149289"/>
                </a:cubicBezTo>
                <a:lnTo>
                  <a:pt x="2699657" y="136849"/>
                </a:lnTo>
                <a:lnTo>
                  <a:pt x="2755640" y="118187"/>
                </a:lnTo>
                <a:cubicBezTo>
                  <a:pt x="2761861" y="116113"/>
                  <a:pt x="2767768" y="112512"/>
                  <a:pt x="2774302" y="111967"/>
                </a:cubicBezTo>
                <a:lnTo>
                  <a:pt x="2848947" y="105747"/>
                </a:lnTo>
                <a:cubicBezTo>
                  <a:pt x="2857241" y="103673"/>
                  <a:pt x="2865970" y="102894"/>
                  <a:pt x="2873828" y="99526"/>
                </a:cubicBezTo>
                <a:cubicBezTo>
                  <a:pt x="2880699" y="96581"/>
                  <a:pt x="2885071" y="88012"/>
                  <a:pt x="2892489" y="87085"/>
                </a:cubicBezTo>
                <a:cubicBezTo>
                  <a:pt x="2935745" y="81678"/>
                  <a:pt x="2979575" y="82938"/>
                  <a:pt x="3023118" y="80865"/>
                </a:cubicBezTo>
                <a:cubicBezTo>
                  <a:pt x="3141114" y="41532"/>
                  <a:pt x="3047330" y="68744"/>
                  <a:pt x="3315477" y="62204"/>
                </a:cubicBezTo>
                <a:cubicBezTo>
                  <a:pt x="3350918" y="50389"/>
                  <a:pt x="3325284" y="57579"/>
                  <a:pt x="3383902" y="49763"/>
                </a:cubicBezTo>
                <a:lnTo>
                  <a:pt x="3427444" y="43542"/>
                </a:lnTo>
                <a:cubicBezTo>
                  <a:pt x="3467538" y="30179"/>
                  <a:pt x="3459957" y="41192"/>
                  <a:pt x="3477208" y="12440"/>
                </a:cubicBezTo>
                <a:cubicBezTo>
                  <a:pt x="3479593" y="8465"/>
                  <a:pt x="3481355" y="4147"/>
                  <a:pt x="3483428" y="0"/>
                </a:cubicBezTo>
              </a:path>
            </a:pathLst>
          </a:custGeom>
          <a:noFill/>
          <a:ln w="190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1654297" y="4822755"/>
            <a:ext cx="3525761" cy="427124"/>
          </a:xfrm>
          <a:custGeom>
            <a:avLst/>
            <a:gdLst>
              <a:gd name="connsiteX0" fmla="*/ 0 w 3483428"/>
              <a:gd name="connsiteY0" fmla="*/ 279918 h 354563"/>
              <a:gd name="connsiteX1" fmla="*/ 31102 w 3483428"/>
              <a:gd name="connsiteY1" fmla="*/ 286138 h 354563"/>
              <a:gd name="connsiteX2" fmla="*/ 74644 w 3483428"/>
              <a:gd name="connsiteY2" fmla="*/ 298579 h 354563"/>
              <a:gd name="connsiteX3" fmla="*/ 174171 w 3483428"/>
              <a:gd name="connsiteY3" fmla="*/ 304800 h 354563"/>
              <a:gd name="connsiteX4" fmla="*/ 230155 w 3483428"/>
              <a:gd name="connsiteY4" fmla="*/ 298579 h 354563"/>
              <a:gd name="connsiteX5" fmla="*/ 248816 w 3483428"/>
              <a:gd name="connsiteY5" fmla="*/ 292359 h 354563"/>
              <a:gd name="connsiteX6" fmla="*/ 273698 w 3483428"/>
              <a:gd name="connsiteY6" fmla="*/ 286138 h 354563"/>
              <a:gd name="connsiteX7" fmla="*/ 640702 w 3483428"/>
              <a:gd name="connsiteY7" fmla="*/ 304800 h 354563"/>
              <a:gd name="connsiteX8" fmla="*/ 659363 w 3483428"/>
              <a:gd name="connsiteY8" fmla="*/ 323461 h 354563"/>
              <a:gd name="connsiteX9" fmla="*/ 671804 w 3483428"/>
              <a:gd name="connsiteY9" fmla="*/ 342122 h 354563"/>
              <a:gd name="connsiteX10" fmla="*/ 690465 w 3483428"/>
              <a:gd name="connsiteY10" fmla="*/ 354563 h 354563"/>
              <a:gd name="connsiteX11" fmla="*/ 727787 w 3483428"/>
              <a:gd name="connsiteY11" fmla="*/ 329681 h 354563"/>
              <a:gd name="connsiteX12" fmla="*/ 765110 w 3483428"/>
              <a:gd name="connsiteY12" fmla="*/ 317240 h 354563"/>
              <a:gd name="connsiteX13" fmla="*/ 1076130 w 3483428"/>
              <a:gd name="connsiteY13" fmla="*/ 317240 h 354563"/>
              <a:gd name="connsiteX14" fmla="*/ 1113453 w 3483428"/>
              <a:gd name="connsiteY14" fmla="*/ 304800 h 354563"/>
              <a:gd name="connsiteX15" fmla="*/ 1138334 w 3483428"/>
              <a:gd name="connsiteY15" fmla="*/ 298579 h 354563"/>
              <a:gd name="connsiteX16" fmla="*/ 1200538 w 3483428"/>
              <a:gd name="connsiteY16" fmla="*/ 292359 h 354563"/>
              <a:gd name="connsiteX17" fmla="*/ 1331167 w 3483428"/>
              <a:gd name="connsiteY17" fmla="*/ 298579 h 354563"/>
              <a:gd name="connsiteX18" fmla="*/ 1368489 w 3483428"/>
              <a:gd name="connsiteY18" fmla="*/ 311020 h 354563"/>
              <a:gd name="connsiteX19" fmla="*/ 1449355 w 3483428"/>
              <a:gd name="connsiteY19" fmla="*/ 304800 h 354563"/>
              <a:gd name="connsiteX20" fmla="*/ 1468016 w 3483428"/>
              <a:gd name="connsiteY20" fmla="*/ 298579 h 354563"/>
              <a:gd name="connsiteX21" fmla="*/ 1598644 w 3483428"/>
              <a:gd name="connsiteY21" fmla="*/ 292359 h 354563"/>
              <a:gd name="connsiteX22" fmla="*/ 1909665 w 3483428"/>
              <a:gd name="connsiteY22" fmla="*/ 279918 h 354563"/>
              <a:gd name="connsiteX23" fmla="*/ 1953208 w 3483428"/>
              <a:gd name="connsiteY23" fmla="*/ 261257 h 354563"/>
              <a:gd name="connsiteX24" fmla="*/ 1996751 w 3483428"/>
              <a:gd name="connsiteY24" fmla="*/ 267477 h 354563"/>
              <a:gd name="connsiteX25" fmla="*/ 2177142 w 3483428"/>
              <a:gd name="connsiteY25" fmla="*/ 267477 h 354563"/>
              <a:gd name="connsiteX26" fmla="*/ 2233126 w 3483428"/>
              <a:gd name="connsiteY26" fmla="*/ 242595 h 354563"/>
              <a:gd name="connsiteX27" fmla="*/ 2276669 w 3483428"/>
              <a:gd name="connsiteY27" fmla="*/ 236375 h 354563"/>
              <a:gd name="connsiteX28" fmla="*/ 2369975 w 3483428"/>
              <a:gd name="connsiteY28" fmla="*/ 223934 h 354563"/>
              <a:gd name="connsiteX29" fmla="*/ 2388636 w 3483428"/>
              <a:gd name="connsiteY29" fmla="*/ 205273 h 354563"/>
              <a:gd name="connsiteX30" fmla="*/ 2401077 w 3483428"/>
              <a:gd name="connsiteY30" fmla="*/ 186612 h 354563"/>
              <a:gd name="connsiteX31" fmla="*/ 2457061 w 3483428"/>
              <a:gd name="connsiteY31" fmla="*/ 161730 h 354563"/>
              <a:gd name="connsiteX32" fmla="*/ 2475722 w 3483428"/>
              <a:gd name="connsiteY32" fmla="*/ 155510 h 354563"/>
              <a:gd name="connsiteX33" fmla="*/ 2494383 w 3483428"/>
              <a:gd name="connsiteY33" fmla="*/ 149289 h 354563"/>
              <a:gd name="connsiteX34" fmla="*/ 2699657 w 3483428"/>
              <a:gd name="connsiteY34" fmla="*/ 136849 h 354563"/>
              <a:gd name="connsiteX35" fmla="*/ 2755640 w 3483428"/>
              <a:gd name="connsiteY35" fmla="*/ 118187 h 354563"/>
              <a:gd name="connsiteX36" fmla="*/ 2774302 w 3483428"/>
              <a:gd name="connsiteY36" fmla="*/ 111967 h 354563"/>
              <a:gd name="connsiteX37" fmla="*/ 2848947 w 3483428"/>
              <a:gd name="connsiteY37" fmla="*/ 105747 h 354563"/>
              <a:gd name="connsiteX38" fmla="*/ 2873828 w 3483428"/>
              <a:gd name="connsiteY38" fmla="*/ 99526 h 354563"/>
              <a:gd name="connsiteX39" fmla="*/ 2892489 w 3483428"/>
              <a:gd name="connsiteY39" fmla="*/ 87085 h 354563"/>
              <a:gd name="connsiteX40" fmla="*/ 3023118 w 3483428"/>
              <a:gd name="connsiteY40" fmla="*/ 80865 h 354563"/>
              <a:gd name="connsiteX41" fmla="*/ 3315477 w 3483428"/>
              <a:gd name="connsiteY41" fmla="*/ 62204 h 354563"/>
              <a:gd name="connsiteX42" fmla="*/ 3383902 w 3483428"/>
              <a:gd name="connsiteY42" fmla="*/ 49763 h 354563"/>
              <a:gd name="connsiteX43" fmla="*/ 3427444 w 3483428"/>
              <a:gd name="connsiteY43" fmla="*/ 43542 h 354563"/>
              <a:gd name="connsiteX44" fmla="*/ 3477208 w 3483428"/>
              <a:gd name="connsiteY44" fmla="*/ 12440 h 354563"/>
              <a:gd name="connsiteX45" fmla="*/ 3483428 w 3483428"/>
              <a:gd name="connsiteY45" fmla="*/ 0 h 354563"/>
              <a:gd name="connsiteX0" fmla="*/ 0 w 3483428"/>
              <a:gd name="connsiteY0" fmla="*/ 279918 h 354563"/>
              <a:gd name="connsiteX1" fmla="*/ 31102 w 3483428"/>
              <a:gd name="connsiteY1" fmla="*/ 286138 h 354563"/>
              <a:gd name="connsiteX2" fmla="*/ 74644 w 3483428"/>
              <a:gd name="connsiteY2" fmla="*/ 298579 h 354563"/>
              <a:gd name="connsiteX3" fmla="*/ 174171 w 3483428"/>
              <a:gd name="connsiteY3" fmla="*/ 304800 h 354563"/>
              <a:gd name="connsiteX4" fmla="*/ 230155 w 3483428"/>
              <a:gd name="connsiteY4" fmla="*/ 298579 h 354563"/>
              <a:gd name="connsiteX5" fmla="*/ 248816 w 3483428"/>
              <a:gd name="connsiteY5" fmla="*/ 292359 h 354563"/>
              <a:gd name="connsiteX6" fmla="*/ 273698 w 3483428"/>
              <a:gd name="connsiteY6" fmla="*/ 286138 h 354563"/>
              <a:gd name="connsiteX7" fmla="*/ 640702 w 3483428"/>
              <a:gd name="connsiteY7" fmla="*/ 304800 h 354563"/>
              <a:gd name="connsiteX8" fmla="*/ 659363 w 3483428"/>
              <a:gd name="connsiteY8" fmla="*/ 323461 h 354563"/>
              <a:gd name="connsiteX9" fmla="*/ 671804 w 3483428"/>
              <a:gd name="connsiteY9" fmla="*/ 342122 h 354563"/>
              <a:gd name="connsiteX10" fmla="*/ 690465 w 3483428"/>
              <a:gd name="connsiteY10" fmla="*/ 354563 h 354563"/>
              <a:gd name="connsiteX11" fmla="*/ 727787 w 3483428"/>
              <a:gd name="connsiteY11" fmla="*/ 329681 h 354563"/>
              <a:gd name="connsiteX12" fmla="*/ 765110 w 3483428"/>
              <a:gd name="connsiteY12" fmla="*/ 317240 h 354563"/>
              <a:gd name="connsiteX13" fmla="*/ 1076130 w 3483428"/>
              <a:gd name="connsiteY13" fmla="*/ 317240 h 354563"/>
              <a:gd name="connsiteX14" fmla="*/ 1113453 w 3483428"/>
              <a:gd name="connsiteY14" fmla="*/ 304800 h 354563"/>
              <a:gd name="connsiteX15" fmla="*/ 1138334 w 3483428"/>
              <a:gd name="connsiteY15" fmla="*/ 298579 h 354563"/>
              <a:gd name="connsiteX16" fmla="*/ 1200538 w 3483428"/>
              <a:gd name="connsiteY16" fmla="*/ 292359 h 354563"/>
              <a:gd name="connsiteX17" fmla="*/ 1331167 w 3483428"/>
              <a:gd name="connsiteY17" fmla="*/ 298579 h 354563"/>
              <a:gd name="connsiteX18" fmla="*/ 1368489 w 3483428"/>
              <a:gd name="connsiteY18" fmla="*/ 311020 h 354563"/>
              <a:gd name="connsiteX19" fmla="*/ 1449355 w 3483428"/>
              <a:gd name="connsiteY19" fmla="*/ 304800 h 354563"/>
              <a:gd name="connsiteX20" fmla="*/ 1468016 w 3483428"/>
              <a:gd name="connsiteY20" fmla="*/ 298579 h 354563"/>
              <a:gd name="connsiteX21" fmla="*/ 1598644 w 3483428"/>
              <a:gd name="connsiteY21" fmla="*/ 292359 h 354563"/>
              <a:gd name="connsiteX22" fmla="*/ 1909665 w 3483428"/>
              <a:gd name="connsiteY22" fmla="*/ 279918 h 354563"/>
              <a:gd name="connsiteX23" fmla="*/ 1953208 w 3483428"/>
              <a:gd name="connsiteY23" fmla="*/ 261257 h 354563"/>
              <a:gd name="connsiteX24" fmla="*/ 1996751 w 3483428"/>
              <a:gd name="connsiteY24" fmla="*/ 267477 h 354563"/>
              <a:gd name="connsiteX25" fmla="*/ 2177142 w 3483428"/>
              <a:gd name="connsiteY25" fmla="*/ 267477 h 354563"/>
              <a:gd name="connsiteX26" fmla="*/ 2233126 w 3483428"/>
              <a:gd name="connsiteY26" fmla="*/ 242595 h 354563"/>
              <a:gd name="connsiteX27" fmla="*/ 2276669 w 3483428"/>
              <a:gd name="connsiteY27" fmla="*/ 236375 h 354563"/>
              <a:gd name="connsiteX28" fmla="*/ 2369975 w 3483428"/>
              <a:gd name="connsiteY28" fmla="*/ 223934 h 354563"/>
              <a:gd name="connsiteX29" fmla="*/ 2388636 w 3483428"/>
              <a:gd name="connsiteY29" fmla="*/ 205273 h 354563"/>
              <a:gd name="connsiteX30" fmla="*/ 2401077 w 3483428"/>
              <a:gd name="connsiteY30" fmla="*/ 186612 h 354563"/>
              <a:gd name="connsiteX31" fmla="*/ 2457061 w 3483428"/>
              <a:gd name="connsiteY31" fmla="*/ 161730 h 354563"/>
              <a:gd name="connsiteX32" fmla="*/ 2475722 w 3483428"/>
              <a:gd name="connsiteY32" fmla="*/ 155510 h 354563"/>
              <a:gd name="connsiteX33" fmla="*/ 2494383 w 3483428"/>
              <a:gd name="connsiteY33" fmla="*/ 149289 h 354563"/>
              <a:gd name="connsiteX34" fmla="*/ 2708124 w 3483428"/>
              <a:gd name="connsiteY34" fmla="*/ 107216 h 354563"/>
              <a:gd name="connsiteX35" fmla="*/ 2755640 w 3483428"/>
              <a:gd name="connsiteY35" fmla="*/ 118187 h 354563"/>
              <a:gd name="connsiteX36" fmla="*/ 2774302 w 3483428"/>
              <a:gd name="connsiteY36" fmla="*/ 111967 h 354563"/>
              <a:gd name="connsiteX37" fmla="*/ 2848947 w 3483428"/>
              <a:gd name="connsiteY37" fmla="*/ 105747 h 354563"/>
              <a:gd name="connsiteX38" fmla="*/ 2873828 w 3483428"/>
              <a:gd name="connsiteY38" fmla="*/ 99526 h 354563"/>
              <a:gd name="connsiteX39" fmla="*/ 2892489 w 3483428"/>
              <a:gd name="connsiteY39" fmla="*/ 87085 h 354563"/>
              <a:gd name="connsiteX40" fmla="*/ 3023118 w 3483428"/>
              <a:gd name="connsiteY40" fmla="*/ 80865 h 354563"/>
              <a:gd name="connsiteX41" fmla="*/ 3315477 w 3483428"/>
              <a:gd name="connsiteY41" fmla="*/ 62204 h 354563"/>
              <a:gd name="connsiteX42" fmla="*/ 3383902 w 3483428"/>
              <a:gd name="connsiteY42" fmla="*/ 49763 h 354563"/>
              <a:gd name="connsiteX43" fmla="*/ 3427444 w 3483428"/>
              <a:gd name="connsiteY43" fmla="*/ 43542 h 354563"/>
              <a:gd name="connsiteX44" fmla="*/ 3477208 w 3483428"/>
              <a:gd name="connsiteY44" fmla="*/ 12440 h 354563"/>
              <a:gd name="connsiteX45" fmla="*/ 3483428 w 3483428"/>
              <a:gd name="connsiteY45" fmla="*/ 0 h 354563"/>
              <a:gd name="connsiteX0" fmla="*/ 0 w 3483428"/>
              <a:gd name="connsiteY0" fmla="*/ 279918 h 354563"/>
              <a:gd name="connsiteX1" fmla="*/ 31102 w 3483428"/>
              <a:gd name="connsiteY1" fmla="*/ 286138 h 354563"/>
              <a:gd name="connsiteX2" fmla="*/ 74644 w 3483428"/>
              <a:gd name="connsiteY2" fmla="*/ 298579 h 354563"/>
              <a:gd name="connsiteX3" fmla="*/ 174171 w 3483428"/>
              <a:gd name="connsiteY3" fmla="*/ 304800 h 354563"/>
              <a:gd name="connsiteX4" fmla="*/ 230155 w 3483428"/>
              <a:gd name="connsiteY4" fmla="*/ 298579 h 354563"/>
              <a:gd name="connsiteX5" fmla="*/ 248816 w 3483428"/>
              <a:gd name="connsiteY5" fmla="*/ 292359 h 354563"/>
              <a:gd name="connsiteX6" fmla="*/ 273698 w 3483428"/>
              <a:gd name="connsiteY6" fmla="*/ 286138 h 354563"/>
              <a:gd name="connsiteX7" fmla="*/ 640702 w 3483428"/>
              <a:gd name="connsiteY7" fmla="*/ 304800 h 354563"/>
              <a:gd name="connsiteX8" fmla="*/ 659363 w 3483428"/>
              <a:gd name="connsiteY8" fmla="*/ 323461 h 354563"/>
              <a:gd name="connsiteX9" fmla="*/ 671804 w 3483428"/>
              <a:gd name="connsiteY9" fmla="*/ 342122 h 354563"/>
              <a:gd name="connsiteX10" fmla="*/ 690465 w 3483428"/>
              <a:gd name="connsiteY10" fmla="*/ 354563 h 354563"/>
              <a:gd name="connsiteX11" fmla="*/ 727787 w 3483428"/>
              <a:gd name="connsiteY11" fmla="*/ 329681 h 354563"/>
              <a:gd name="connsiteX12" fmla="*/ 765110 w 3483428"/>
              <a:gd name="connsiteY12" fmla="*/ 317240 h 354563"/>
              <a:gd name="connsiteX13" fmla="*/ 1076130 w 3483428"/>
              <a:gd name="connsiteY13" fmla="*/ 317240 h 354563"/>
              <a:gd name="connsiteX14" fmla="*/ 1113453 w 3483428"/>
              <a:gd name="connsiteY14" fmla="*/ 304800 h 354563"/>
              <a:gd name="connsiteX15" fmla="*/ 1138334 w 3483428"/>
              <a:gd name="connsiteY15" fmla="*/ 298579 h 354563"/>
              <a:gd name="connsiteX16" fmla="*/ 1200538 w 3483428"/>
              <a:gd name="connsiteY16" fmla="*/ 292359 h 354563"/>
              <a:gd name="connsiteX17" fmla="*/ 1331167 w 3483428"/>
              <a:gd name="connsiteY17" fmla="*/ 298579 h 354563"/>
              <a:gd name="connsiteX18" fmla="*/ 1368489 w 3483428"/>
              <a:gd name="connsiteY18" fmla="*/ 311020 h 354563"/>
              <a:gd name="connsiteX19" fmla="*/ 1449355 w 3483428"/>
              <a:gd name="connsiteY19" fmla="*/ 304800 h 354563"/>
              <a:gd name="connsiteX20" fmla="*/ 1468016 w 3483428"/>
              <a:gd name="connsiteY20" fmla="*/ 298579 h 354563"/>
              <a:gd name="connsiteX21" fmla="*/ 1598644 w 3483428"/>
              <a:gd name="connsiteY21" fmla="*/ 292359 h 354563"/>
              <a:gd name="connsiteX22" fmla="*/ 1909665 w 3483428"/>
              <a:gd name="connsiteY22" fmla="*/ 279918 h 354563"/>
              <a:gd name="connsiteX23" fmla="*/ 1953208 w 3483428"/>
              <a:gd name="connsiteY23" fmla="*/ 261257 h 354563"/>
              <a:gd name="connsiteX24" fmla="*/ 1996751 w 3483428"/>
              <a:gd name="connsiteY24" fmla="*/ 267477 h 354563"/>
              <a:gd name="connsiteX25" fmla="*/ 2177142 w 3483428"/>
              <a:gd name="connsiteY25" fmla="*/ 267477 h 354563"/>
              <a:gd name="connsiteX26" fmla="*/ 2233126 w 3483428"/>
              <a:gd name="connsiteY26" fmla="*/ 242595 h 354563"/>
              <a:gd name="connsiteX27" fmla="*/ 2276669 w 3483428"/>
              <a:gd name="connsiteY27" fmla="*/ 236375 h 354563"/>
              <a:gd name="connsiteX28" fmla="*/ 2369975 w 3483428"/>
              <a:gd name="connsiteY28" fmla="*/ 223934 h 354563"/>
              <a:gd name="connsiteX29" fmla="*/ 2388636 w 3483428"/>
              <a:gd name="connsiteY29" fmla="*/ 205273 h 354563"/>
              <a:gd name="connsiteX30" fmla="*/ 2401077 w 3483428"/>
              <a:gd name="connsiteY30" fmla="*/ 186612 h 354563"/>
              <a:gd name="connsiteX31" fmla="*/ 2457061 w 3483428"/>
              <a:gd name="connsiteY31" fmla="*/ 161730 h 354563"/>
              <a:gd name="connsiteX32" fmla="*/ 2475722 w 3483428"/>
              <a:gd name="connsiteY32" fmla="*/ 155510 h 354563"/>
              <a:gd name="connsiteX33" fmla="*/ 2494383 w 3483428"/>
              <a:gd name="connsiteY33" fmla="*/ 149289 h 354563"/>
              <a:gd name="connsiteX34" fmla="*/ 2708124 w 3483428"/>
              <a:gd name="connsiteY34" fmla="*/ 107216 h 354563"/>
              <a:gd name="connsiteX35" fmla="*/ 2755640 w 3483428"/>
              <a:gd name="connsiteY35" fmla="*/ 118187 h 354563"/>
              <a:gd name="connsiteX36" fmla="*/ 2774302 w 3483428"/>
              <a:gd name="connsiteY36" fmla="*/ 69634 h 354563"/>
              <a:gd name="connsiteX37" fmla="*/ 2848947 w 3483428"/>
              <a:gd name="connsiteY37" fmla="*/ 105747 h 354563"/>
              <a:gd name="connsiteX38" fmla="*/ 2873828 w 3483428"/>
              <a:gd name="connsiteY38" fmla="*/ 99526 h 354563"/>
              <a:gd name="connsiteX39" fmla="*/ 2892489 w 3483428"/>
              <a:gd name="connsiteY39" fmla="*/ 87085 h 354563"/>
              <a:gd name="connsiteX40" fmla="*/ 3023118 w 3483428"/>
              <a:gd name="connsiteY40" fmla="*/ 80865 h 354563"/>
              <a:gd name="connsiteX41" fmla="*/ 3315477 w 3483428"/>
              <a:gd name="connsiteY41" fmla="*/ 62204 h 354563"/>
              <a:gd name="connsiteX42" fmla="*/ 3383902 w 3483428"/>
              <a:gd name="connsiteY42" fmla="*/ 49763 h 354563"/>
              <a:gd name="connsiteX43" fmla="*/ 3427444 w 3483428"/>
              <a:gd name="connsiteY43" fmla="*/ 43542 h 354563"/>
              <a:gd name="connsiteX44" fmla="*/ 3477208 w 3483428"/>
              <a:gd name="connsiteY44" fmla="*/ 12440 h 354563"/>
              <a:gd name="connsiteX45" fmla="*/ 3483428 w 3483428"/>
              <a:gd name="connsiteY45" fmla="*/ 0 h 354563"/>
              <a:gd name="connsiteX0" fmla="*/ 0 w 3483428"/>
              <a:gd name="connsiteY0" fmla="*/ 279918 h 354563"/>
              <a:gd name="connsiteX1" fmla="*/ 31102 w 3483428"/>
              <a:gd name="connsiteY1" fmla="*/ 286138 h 354563"/>
              <a:gd name="connsiteX2" fmla="*/ 74644 w 3483428"/>
              <a:gd name="connsiteY2" fmla="*/ 298579 h 354563"/>
              <a:gd name="connsiteX3" fmla="*/ 174171 w 3483428"/>
              <a:gd name="connsiteY3" fmla="*/ 304800 h 354563"/>
              <a:gd name="connsiteX4" fmla="*/ 230155 w 3483428"/>
              <a:gd name="connsiteY4" fmla="*/ 298579 h 354563"/>
              <a:gd name="connsiteX5" fmla="*/ 248816 w 3483428"/>
              <a:gd name="connsiteY5" fmla="*/ 292359 h 354563"/>
              <a:gd name="connsiteX6" fmla="*/ 273698 w 3483428"/>
              <a:gd name="connsiteY6" fmla="*/ 286138 h 354563"/>
              <a:gd name="connsiteX7" fmla="*/ 640702 w 3483428"/>
              <a:gd name="connsiteY7" fmla="*/ 304800 h 354563"/>
              <a:gd name="connsiteX8" fmla="*/ 659363 w 3483428"/>
              <a:gd name="connsiteY8" fmla="*/ 323461 h 354563"/>
              <a:gd name="connsiteX9" fmla="*/ 671804 w 3483428"/>
              <a:gd name="connsiteY9" fmla="*/ 342122 h 354563"/>
              <a:gd name="connsiteX10" fmla="*/ 690465 w 3483428"/>
              <a:gd name="connsiteY10" fmla="*/ 354563 h 354563"/>
              <a:gd name="connsiteX11" fmla="*/ 727787 w 3483428"/>
              <a:gd name="connsiteY11" fmla="*/ 329681 h 354563"/>
              <a:gd name="connsiteX12" fmla="*/ 765110 w 3483428"/>
              <a:gd name="connsiteY12" fmla="*/ 317240 h 354563"/>
              <a:gd name="connsiteX13" fmla="*/ 1076130 w 3483428"/>
              <a:gd name="connsiteY13" fmla="*/ 317240 h 354563"/>
              <a:gd name="connsiteX14" fmla="*/ 1113453 w 3483428"/>
              <a:gd name="connsiteY14" fmla="*/ 304800 h 354563"/>
              <a:gd name="connsiteX15" fmla="*/ 1138334 w 3483428"/>
              <a:gd name="connsiteY15" fmla="*/ 298579 h 354563"/>
              <a:gd name="connsiteX16" fmla="*/ 1200538 w 3483428"/>
              <a:gd name="connsiteY16" fmla="*/ 292359 h 354563"/>
              <a:gd name="connsiteX17" fmla="*/ 1331167 w 3483428"/>
              <a:gd name="connsiteY17" fmla="*/ 298579 h 354563"/>
              <a:gd name="connsiteX18" fmla="*/ 1368489 w 3483428"/>
              <a:gd name="connsiteY18" fmla="*/ 311020 h 354563"/>
              <a:gd name="connsiteX19" fmla="*/ 1449355 w 3483428"/>
              <a:gd name="connsiteY19" fmla="*/ 304800 h 354563"/>
              <a:gd name="connsiteX20" fmla="*/ 1468016 w 3483428"/>
              <a:gd name="connsiteY20" fmla="*/ 298579 h 354563"/>
              <a:gd name="connsiteX21" fmla="*/ 1598644 w 3483428"/>
              <a:gd name="connsiteY21" fmla="*/ 292359 h 354563"/>
              <a:gd name="connsiteX22" fmla="*/ 1909665 w 3483428"/>
              <a:gd name="connsiteY22" fmla="*/ 279918 h 354563"/>
              <a:gd name="connsiteX23" fmla="*/ 1953208 w 3483428"/>
              <a:gd name="connsiteY23" fmla="*/ 261257 h 354563"/>
              <a:gd name="connsiteX24" fmla="*/ 1996751 w 3483428"/>
              <a:gd name="connsiteY24" fmla="*/ 267477 h 354563"/>
              <a:gd name="connsiteX25" fmla="*/ 2177142 w 3483428"/>
              <a:gd name="connsiteY25" fmla="*/ 267477 h 354563"/>
              <a:gd name="connsiteX26" fmla="*/ 2233126 w 3483428"/>
              <a:gd name="connsiteY26" fmla="*/ 242595 h 354563"/>
              <a:gd name="connsiteX27" fmla="*/ 2276669 w 3483428"/>
              <a:gd name="connsiteY27" fmla="*/ 236375 h 354563"/>
              <a:gd name="connsiteX28" fmla="*/ 2369975 w 3483428"/>
              <a:gd name="connsiteY28" fmla="*/ 223934 h 354563"/>
              <a:gd name="connsiteX29" fmla="*/ 2388636 w 3483428"/>
              <a:gd name="connsiteY29" fmla="*/ 205273 h 354563"/>
              <a:gd name="connsiteX30" fmla="*/ 2401077 w 3483428"/>
              <a:gd name="connsiteY30" fmla="*/ 186612 h 354563"/>
              <a:gd name="connsiteX31" fmla="*/ 2457061 w 3483428"/>
              <a:gd name="connsiteY31" fmla="*/ 161730 h 354563"/>
              <a:gd name="connsiteX32" fmla="*/ 2475722 w 3483428"/>
              <a:gd name="connsiteY32" fmla="*/ 155510 h 354563"/>
              <a:gd name="connsiteX33" fmla="*/ 2494383 w 3483428"/>
              <a:gd name="connsiteY33" fmla="*/ 149289 h 354563"/>
              <a:gd name="connsiteX34" fmla="*/ 2708124 w 3483428"/>
              <a:gd name="connsiteY34" fmla="*/ 107216 h 354563"/>
              <a:gd name="connsiteX35" fmla="*/ 2742940 w 3483428"/>
              <a:gd name="connsiteY35" fmla="*/ 80087 h 354563"/>
              <a:gd name="connsiteX36" fmla="*/ 2774302 w 3483428"/>
              <a:gd name="connsiteY36" fmla="*/ 69634 h 354563"/>
              <a:gd name="connsiteX37" fmla="*/ 2848947 w 3483428"/>
              <a:gd name="connsiteY37" fmla="*/ 105747 h 354563"/>
              <a:gd name="connsiteX38" fmla="*/ 2873828 w 3483428"/>
              <a:gd name="connsiteY38" fmla="*/ 99526 h 354563"/>
              <a:gd name="connsiteX39" fmla="*/ 2892489 w 3483428"/>
              <a:gd name="connsiteY39" fmla="*/ 87085 h 354563"/>
              <a:gd name="connsiteX40" fmla="*/ 3023118 w 3483428"/>
              <a:gd name="connsiteY40" fmla="*/ 80865 h 354563"/>
              <a:gd name="connsiteX41" fmla="*/ 3315477 w 3483428"/>
              <a:gd name="connsiteY41" fmla="*/ 62204 h 354563"/>
              <a:gd name="connsiteX42" fmla="*/ 3383902 w 3483428"/>
              <a:gd name="connsiteY42" fmla="*/ 49763 h 354563"/>
              <a:gd name="connsiteX43" fmla="*/ 3427444 w 3483428"/>
              <a:gd name="connsiteY43" fmla="*/ 43542 h 354563"/>
              <a:gd name="connsiteX44" fmla="*/ 3477208 w 3483428"/>
              <a:gd name="connsiteY44" fmla="*/ 12440 h 354563"/>
              <a:gd name="connsiteX45" fmla="*/ 3483428 w 3483428"/>
              <a:gd name="connsiteY45" fmla="*/ 0 h 354563"/>
              <a:gd name="connsiteX0" fmla="*/ 0 w 3483428"/>
              <a:gd name="connsiteY0" fmla="*/ 279918 h 354563"/>
              <a:gd name="connsiteX1" fmla="*/ 31102 w 3483428"/>
              <a:gd name="connsiteY1" fmla="*/ 286138 h 354563"/>
              <a:gd name="connsiteX2" fmla="*/ 74644 w 3483428"/>
              <a:gd name="connsiteY2" fmla="*/ 298579 h 354563"/>
              <a:gd name="connsiteX3" fmla="*/ 174171 w 3483428"/>
              <a:gd name="connsiteY3" fmla="*/ 304800 h 354563"/>
              <a:gd name="connsiteX4" fmla="*/ 230155 w 3483428"/>
              <a:gd name="connsiteY4" fmla="*/ 298579 h 354563"/>
              <a:gd name="connsiteX5" fmla="*/ 248816 w 3483428"/>
              <a:gd name="connsiteY5" fmla="*/ 292359 h 354563"/>
              <a:gd name="connsiteX6" fmla="*/ 273698 w 3483428"/>
              <a:gd name="connsiteY6" fmla="*/ 286138 h 354563"/>
              <a:gd name="connsiteX7" fmla="*/ 640702 w 3483428"/>
              <a:gd name="connsiteY7" fmla="*/ 304800 h 354563"/>
              <a:gd name="connsiteX8" fmla="*/ 659363 w 3483428"/>
              <a:gd name="connsiteY8" fmla="*/ 323461 h 354563"/>
              <a:gd name="connsiteX9" fmla="*/ 671804 w 3483428"/>
              <a:gd name="connsiteY9" fmla="*/ 342122 h 354563"/>
              <a:gd name="connsiteX10" fmla="*/ 690465 w 3483428"/>
              <a:gd name="connsiteY10" fmla="*/ 354563 h 354563"/>
              <a:gd name="connsiteX11" fmla="*/ 727787 w 3483428"/>
              <a:gd name="connsiteY11" fmla="*/ 329681 h 354563"/>
              <a:gd name="connsiteX12" fmla="*/ 765110 w 3483428"/>
              <a:gd name="connsiteY12" fmla="*/ 317240 h 354563"/>
              <a:gd name="connsiteX13" fmla="*/ 1076130 w 3483428"/>
              <a:gd name="connsiteY13" fmla="*/ 317240 h 354563"/>
              <a:gd name="connsiteX14" fmla="*/ 1113453 w 3483428"/>
              <a:gd name="connsiteY14" fmla="*/ 304800 h 354563"/>
              <a:gd name="connsiteX15" fmla="*/ 1138334 w 3483428"/>
              <a:gd name="connsiteY15" fmla="*/ 298579 h 354563"/>
              <a:gd name="connsiteX16" fmla="*/ 1200538 w 3483428"/>
              <a:gd name="connsiteY16" fmla="*/ 292359 h 354563"/>
              <a:gd name="connsiteX17" fmla="*/ 1331167 w 3483428"/>
              <a:gd name="connsiteY17" fmla="*/ 298579 h 354563"/>
              <a:gd name="connsiteX18" fmla="*/ 1368489 w 3483428"/>
              <a:gd name="connsiteY18" fmla="*/ 311020 h 354563"/>
              <a:gd name="connsiteX19" fmla="*/ 1449355 w 3483428"/>
              <a:gd name="connsiteY19" fmla="*/ 304800 h 354563"/>
              <a:gd name="connsiteX20" fmla="*/ 1468016 w 3483428"/>
              <a:gd name="connsiteY20" fmla="*/ 298579 h 354563"/>
              <a:gd name="connsiteX21" fmla="*/ 1598644 w 3483428"/>
              <a:gd name="connsiteY21" fmla="*/ 292359 h 354563"/>
              <a:gd name="connsiteX22" fmla="*/ 1909665 w 3483428"/>
              <a:gd name="connsiteY22" fmla="*/ 279918 h 354563"/>
              <a:gd name="connsiteX23" fmla="*/ 1953208 w 3483428"/>
              <a:gd name="connsiteY23" fmla="*/ 261257 h 354563"/>
              <a:gd name="connsiteX24" fmla="*/ 1996751 w 3483428"/>
              <a:gd name="connsiteY24" fmla="*/ 267477 h 354563"/>
              <a:gd name="connsiteX25" fmla="*/ 2177142 w 3483428"/>
              <a:gd name="connsiteY25" fmla="*/ 267477 h 354563"/>
              <a:gd name="connsiteX26" fmla="*/ 2233126 w 3483428"/>
              <a:gd name="connsiteY26" fmla="*/ 242595 h 354563"/>
              <a:gd name="connsiteX27" fmla="*/ 2276669 w 3483428"/>
              <a:gd name="connsiteY27" fmla="*/ 236375 h 354563"/>
              <a:gd name="connsiteX28" fmla="*/ 2369975 w 3483428"/>
              <a:gd name="connsiteY28" fmla="*/ 223934 h 354563"/>
              <a:gd name="connsiteX29" fmla="*/ 2388636 w 3483428"/>
              <a:gd name="connsiteY29" fmla="*/ 205273 h 354563"/>
              <a:gd name="connsiteX30" fmla="*/ 2401077 w 3483428"/>
              <a:gd name="connsiteY30" fmla="*/ 186612 h 354563"/>
              <a:gd name="connsiteX31" fmla="*/ 2457061 w 3483428"/>
              <a:gd name="connsiteY31" fmla="*/ 161730 h 354563"/>
              <a:gd name="connsiteX32" fmla="*/ 2475722 w 3483428"/>
              <a:gd name="connsiteY32" fmla="*/ 155510 h 354563"/>
              <a:gd name="connsiteX33" fmla="*/ 2494383 w 3483428"/>
              <a:gd name="connsiteY33" fmla="*/ 149289 h 354563"/>
              <a:gd name="connsiteX34" fmla="*/ 2708124 w 3483428"/>
              <a:gd name="connsiteY34" fmla="*/ 107216 h 354563"/>
              <a:gd name="connsiteX35" fmla="*/ 2742940 w 3483428"/>
              <a:gd name="connsiteY35" fmla="*/ 80087 h 354563"/>
              <a:gd name="connsiteX36" fmla="*/ 2774302 w 3483428"/>
              <a:gd name="connsiteY36" fmla="*/ 69634 h 354563"/>
              <a:gd name="connsiteX37" fmla="*/ 2848947 w 3483428"/>
              <a:gd name="connsiteY37" fmla="*/ 105747 h 354563"/>
              <a:gd name="connsiteX38" fmla="*/ 2861128 w 3483428"/>
              <a:gd name="connsiteY38" fmla="*/ 61426 h 354563"/>
              <a:gd name="connsiteX39" fmla="*/ 2892489 w 3483428"/>
              <a:gd name="connsiteY39" fmla="*/ 87085 h 354563"/>
              <a:gd name="connsiteX40" fmla="*/ 3023118 w 3483428"/>
              <a:gd name="connsiteY40" fmla="*/ 80865 h 354563"/>
              <a:gd name="connsiteX41" fmla="*/ 3315477 w 3483428"/>
              <a:gd name="connsiteY41" fmla="*/ 62204 h 354563"/>
              <a:gd name="connsiteX42" fmla="*/ 3383902 w 3483428"/>
              <a:gd name="connsiteY42" fmla="*/ 49763 h 354563"/>
              <a:gd name="connsiteX43" fmla="*/ 3427444 w 3483428"/>
              <a:gd name="connsiteY43" fmla="*/ 43542 h 354563"/>
              <a:gd name="connsiteX44" fmla="*/ 3477208 w 3483428"/>
              <a:gd name="connsiteY44" fmla="*/ 12440 h 354563"/>
              <a:gd name="connsiteX45" fmla="*/ 3483428 w 3483428"/>
              <a:gd name="connsiteY45" fmla="*/ 0 h 354563"/>
              <a:gd name="connsiteX0" fmla="*/ 0 w 3483428"/>
              <a:gd name="connsiteY0" fmla="*/ 279918 h 354563"/>
              <a:gd name="connsiteX1" fmla="*/ 31102 w 3483428"/>
              <a:gd name="connsiteY1" fmla="*/ 286138 h 354563"/>
              <a:gd name="connsiteX2" fmla="*/ 74644 w 3483428"/>
              <a:gd name="connsiteY2" fmla="*/ 298579 h 354563"/>
              <a:gd name="connsiteX3" fmla="*/ 174171 w 3483428"/>
              <a:gd name="connsiteY3" fmla="*/ 304800 h 354563"/>
              <a:gd name="connsiteX4" fmla="*/ 230155 w 3483428"/>
              <a:gd name="connsiteY4" fmla="*/ 298579 h 354563"/>
              <a:gd name="connsiteX5" fmla="*/ 248816 w 3483428"/>
              <a:gd name="connsiteY5" fmla="*/ 292359 h 354563"/>
              <a:gd name="connsiteX6" fmla="*/ 273698 w 3483428"/>
              <a:gd name="connsiteY6" fmla="*/ 286138 h 354563"/>
              <a:gd name="connsiteX7" fmla="*/ 640702 w 3483428"/>
              <a:gd name="connsiteY7" fmla="*/ 304800 h 354563"/>
              <a:gd name="connsiteX8" fmla="*/ 659363 w 3483428"/>
              <a:gd name="connsiteY8" fmla="*/ 323461 h 354563"/>
              <a:gd name="connsiteX9" fmla="*/ 671804 w 3483428"/>
              <a:gd name="connsiteY9" fmla="*/ 342122 h 354563"/>
              <a:gd name="connsiteX10" fmla="*/ 690465 w 3483428"/>
              <a:gd name="connsiteY10" fmla="*/ 354563 h 354563"/>
              <a:gd name="connsiteX11" fmla="*/ 727787 w 3483428"/>
              <a:gd name="connsiteY11" fmla="*/ 329681 h 354563"/>
              <a:gd name="connsiteX12" fmla="*/ 765110 w 3483428"/>
              <a:gd name="connsiteY12" fmla="*/ 317240 h 354563"/>
              <a:gd name="connsiteX13" fmla="*/ 1076130 w 3483428"/>
              <a:gd name="connsiteY13" fmla="*/ 317240 h 354563"/>
              <a:gd name="connsiteX14" fmla="*/ 1113453 w 3483428"/>
              <a:gd name="connsiteY14" fmla="*/ 304800 h 354563"/>
              <a:gd name="connsiteX15" fmla="*/ 1138334 w 3483428"/>
              <a:gd name="connsiteY15" fmla="*/ 298579 h 354563"/>
              <a:gd name="connsiteX16" fmla="*/ 1200538 w 3483428"/>
              <a:gd name="connsiteY16" fmla="*/ 292359 h 354563"/>
              <a:gd name="connsiteX17" fmla="*/ 1331167 w 3483428"/>
              <a:gd name="connsiteY17" fmla="*/ 298579 h 354563"/>
              <a:gd name="connsiteX18" fmla="*/ 1368489 w 3483428"/>
              <a:gd name="connsiteY18" fmla="*/ 311020 h 354563"/>
              <a:gd name="connsiteX19" fmla="*/ 1449355 w 3483428"/>
              <a:gd name="connsiteY19" fmla="*/ 304800 h 354563"/>
              <a:gd name="connsiteX20" fmla="*/ 1468016 w 3483428"/>
              <a:gd name="connsiteY20" fmla="*/ 298579 h 354563"/>
              <a:gd name="connsiteX21" fmla="*/ 1598644 w 3483428"/>
              <a:gd name="connsiteY21" fmla="*/ 292359 h 354563"/>
              <a:gd name="connsiteX22" fmla="*/ 1909665 w 3483428"/>
              <a:gd name="connsiteY22" fmla="*/ 279918 h 354563"/>
              <a:gd name="connsiteX23" fmla="*/ 1953208 w 3483428"/>
              <a:gd name="connsiteY23" fmla="*/ 261257 h 354563"/>
              <a:gd name="connsiteX24" fmla="*/ 1996751 w 3483428"/>
              <a:gd name="connsiteY24" fmla="*/ 267477 h 354563"/>
              <a:gd name="connsiteX25" fmla="*/ 2177142 w 3483428"/>
              <a:gd name="connsiteY25" fmla="*/ 267477 h 354563"/>
              <a:gd name="connsiteX26" fmla="*/ 2233126 w 3483428"/>
              <a:gd name="connsiteY26" fmla="*/ 242595 h 354563"/>
              <a:gd name="connsiteX27" fmla="*/ 2276669 w 3483428"/>
              <a:gd name="connsiteY27" fmla="*/ 236375 h 354563"/>
              <a:gd name="connsiteX28" fmla="*/ 2369975 w 3483428"/>
              <a:gd name="connsiteY28" fmla="*/ 223934 h 354563"/>
              <a:gd name="connsiteX29" fmla="*/ 2388636 w 3483428"/>
              <a:gd name="connsiteY29" fmla="*/ 205273 h 354563"/>
              <a:gd name="connsiteX30" fmla="*/ 2401077 w 3483428"/>
              <a:gd name="connsiteY30" fmla="*/ 186612 h 354563"/>
              <a:gd name="connsiteX31" fmla="*/ 2457061 w 3483428"/>
              <a:gd name="connsiteY31" fmla="*/ 161730 h 354563"/>
              <a:gd name="connsiteX32" fmla="*/ 2475722 w 3483428"/>
              <a:gd name="connsiteY32" fmla="*/ 155510 h 354563"/>
              <a:gd name="connsiteX33" fmla="*/ 2494383 w 3483428"/>
              <a:gd name="connsiteY33" fmla="*/ 149289 h 354563"/>
              <a:gd name="connsiteX34" fmla="*/ 2708124 w 3483428"/>
              <a:gd name="connsiteY34" fmla="*/ 107216 h 354563"/>
              <a:gd name="connsiteX35" fmla="*/ 2742940 w 3483428"/>
              <a:gd name="connsiteY35" fmla="*/ 80087 h 354563"/>
              <a:gd name="connsiteX36" fmla="*/ 2774302 w 3483428"/>
              <a:gd name="connsiteY36" fmla="*/ 69634 h 354563"/>
              <a:gd name="connsiteX37" fmla="*/ 2836247 w 3483428"/>
              <a:gd name="connsiteY37" fmla="*/ 59181 h 354563"/>
              <a:gd name="connsiteX38" fmla="*/ 2861128 w 3483428"/>
              <a:gd name="connsiteY38" fmla="*/ 61426 h 354563"/>
              <a:gd name="connsiteX39" fmla="*/ 2892489 w 3483428"/>
              <a:gd name="connsiteY39" fmla="*/ 87085 h 354563"/>
              <a:gd name="connsiteX40" fmla="*/ 3023118 w 3483428"/>
              <a:gd name="connsiteY40" fmla="*/ 80865 h 354563"/>
              <a:gd name="connsiteX41" fmla="*/ 3315477 w 3483428"/>
              <a:gd name="connsiteY41" fmla="*/ 62204 h 354563"/>
              <a:gd name="connsiteX42" fmla="*/ 3383902 w 3483428"/>
              <a:gd name="connsiteY42" fmla="*/ 49763 h 354563"/>
              <a:gd name="connsiteX43" fmla="*/ 3427444 w 3483428"/>
              <a:gd name="connsiteY43" fmla="*/ 43542 h 354563"/>
              <a:gd name="connsiteX44" fmla="*/ 3477208 w 3483428"/>
              <a:gd name="connsiteY44" fmla="*/ 12440 h 354563"/>
              <a:gd name="connsiteX45" fmla="*/ 3483428 w 3483428"/>
              <a:gd name="connsiteY45" fmla="*/ 0 h 354563"/>
              <a:gd name="connsiteX0" fmla="*/ 0 w 3483428"/>
              <a:gd name="connsiteY0" fmla="*/ 279918 h 354563"/>
              <a:gd name="connsiteX1" fmla="*/ 31102 w 3483428"/>
              <a:gd name="connsiteY1" fmla="*/ 286138 h 354563"/>
              <a:gd name="connsiteX2" fmla="*/ 74644 w 3483428"/>
              <a:gd name="connsiteY2" fmla="*/ 298579 h 354563"/>
              <a:gd name="connsiteX3" fmla="*/ 174171 w 3483428"/>
              <a:gd name="connsiteY3" fmla="*/ 304800 h 354563"/>
              <a:gd name="connsiteX4" fmla="*/ 230155 w 3483428"/>
              <a:gd name="connsiteY4" fmla="*/ 298579 h 354563"/>
              <a:gd name="connsiteX5" fmla="*/ 248816 w 3483428"/>
              <a:gd name="connsiteY5" fmla="*/ 292359 h 354563"/>
              <a:gd name="connsiteX6" fmla="*/ 273698 w 3483428"/>
              <a:gd name="connsiteY6" fmla="*/ 286138 h 354563"/>
              <a:gd name="connsiteX7" fmla="*/ 640702 w 3483428"/>
              <a:gd name="connsiteY7" fmla="*/ 304800 h 354563"/>
              <a:gd name="connsiteX8" fmla="*/ 659363 w 3483428"/>
              <a:gd name="connsiteY8" fmla="*/ 323461 h 354563"/>
              <a:gd name="connsiteX9" fmla="*/ 671804 w 3483428"/>
              <a:gd name="connsiteY9" fmla="*/ 342122 h 354563"/>
              <a:gd name="connsiteX10" fmla="*/ 690465 w 3483428"/>
              <a:gd name="connsiteY10" fmla="*/ 354563 h 354563"/>
              <a:gd name="connsiteX11" fmla="*/ 727787 w 3483428"/>
              <a:gd name="connsiteY11" fmla="*/ 329681 h 354563"/>
              <a:gd name="connsiteX12" fmla="*/ 765110 w 3483428"/>
              <a:gd name="connsiteY12" fmla="*/ 317240 h 354563"/>
              <a:gd name="connsiteX13" fmla="*/ 1076130 w 3483428"/>
              <a:gd name="connsiteY13" fmla="*/ 317240 h 354563"/>
              <a:gd name="connsiteX14" fmla="*/ 1113453 w 3483428"/>
              <a:gd name="connsiteY14" fmla="*/ 304800 h 354563"/>
              <a:gd name="connsiteX15" fmla="*/ 1138334 w 3483428"/>
              <a:gd name="connsiteY15" fmla="*/ 298579 h 354563"/>
              <a:gd name="connsiteX16" fmla="*/ 1200538 w 3483428"/>
              <a:gd name="connsiteY16" fmla="*/ 292359 h 354563"/>
              <a:gd name="connsiteX17" fmla="*/ 1331167 w 3483428"/>
              <a:gd name="connsiteY17" fmla="*/ 298579 h 354563"/>
              <a:gd name="connsiteX18" fmla="*/ 1368489 w 3483428"/>
              <a:gd name="connsiteY18" fmla="*/ 311020 h 354563"/>
              <a:gd name="connsiteX19" fmla="*/ 1449355 w 3483428"/>
              <a:gd name="connsiteY19" fmla="*/ 304800 h 354563"/>
              <a:gd name="connsiteX20" fmla="*/ 1468016 w 3483428"/>
              <a:gd name="connsiteY20" fmla="*/ 298579 h 354563"/>
              <a:gd name="connsiteX21" fmla="*/ 1598644 w 3483428"/>
              <a:gd name="connsiteY21" fmla="*/ 292359 h 354563"/>
              <a:gd name="connsiteX22" fmla="*/ 1909665 w 3483428"/>
              <a:gd name="connsiteY22" fmla="*/ 279918 h 354563"/>
              <a:gd name="connsiteX23" fmla="*/ 1953208 w 3483428"/>
              <a:gd name="connsiteY23" fmla="*/ 261257 h 354563"/>
              <a:gd name="connsiteX24" fmla="*/ 1996751 w 3483428"/>
              <a:gd name="connsiteY24" fmla="*/ 267477 h 354563"/>
              <a:gd name="connsiteX25" fmla="*/ 2177142 w 3483428"/>
              <a:gd name="connsiteY25" fmla="*/ 267477 h 354563"/>
              <a:gd name="connsiteX26" fmla="*/ 2233126 w 3483428"/>
              <a:gd name="connsiteY26" fmla="*/ 242595 h 354563"/>
              <a:gd name="connsiteX27" fmla="*/ 2276669 w 3483428"/>
              <a:gd name="connsiteY27" fmla="*/ 236375 h 354563"/>
              <a:gd name="connsiteX28" fmla="*/ 2369975 w 3483428"/>
              <a:gd name="connsiteY28" fmla="*/ 223934 h 354563"/>
              <a:gd name="connsiteX29" fmla="*/ 2388636 w 3483428"/>
              <a:gd name="connsiteY29" fmla="*/ 205273 h 354563"/>
              <a:gd name="connsiteX30" fmla="*/ 2401077 w 3483428"/>
              <a:gd name="connsiteY30" fmla="*/ 186612 h 354563"/>
              <a:gd name="connsiteX31" fmla="*/ 2457061 w 3483428"/>
              <a:gd name="connsiteY31" fmla="*/ 161730 h 354563"/>
              <a:gd name="connsiteX32" fmla="*/ 2475722 w 3483428"/>
              <a:gd name="connsiteY32" fmla="*/ 155510 h 354563"/>
              <a:gd name="connsiteX33" fmla="*/ 2494383 w 3483428"/>
              <a:gd name="connsiteY33" fmla="*/ 149289 h 354563"/>
              <a:gd name="connsiteX34" fmla="*/ 2708124 w 3483428"/>
              <a:gd name="connsiteY34" fmla="*/ 107216 h 354563"/>
              <a:gd name="connsiteX35" fmla="*/ 2742940 w 3483428"/>
              <a:gd name="connsiteY35" fmla="*/ 80087 h 354563"/>
              <a:gd name="connsiteX36" fmla="*/ 2774302 w 3483428"/>
              <a:gd name="connsiteY36" fmla="*/ 69634 h 354563"/>
              <a:gd name="connsiteX37" fmla="*/ 2836247 w 3483428"/>
              <a:gd name="connsiteY37" fmla="*/ 59181 h 354563"/>
              <a:gd name="connsiteX38" fmla="*/ 2861128 w 3483428"/>
              <a:gd name="connsiteY38" fmla="*/ 61426 h 354563"/>
              <a:gd name="connsiteX39" fmla="*/ 2900956 w 3483428"/>
              <a:gd name="connsiteY39" fmla="*/ 48985 h 354563"/>
              <a:gd name="connsiteX40" fmla="*/ 3023118 w 3483428"/>
              <a:gd name="connsiteY40" fmla="*/ 80865 h 354563"/>
              <a:gd name="connsiteX41" fmla="*/ 3315477 w 3483428"/>
              <a:gd name="connsiteY41" fmla="*/ 62204 h 354563"/>
              <a:gd name="connsiteX42" fmla="*/ 3383902 w 3483428"/>
              <a:gd name="connsiteY42" fmla="*/ 49763 h 354563"/>
              <a:gd name="connsiteX43" fmla="*/ 3427444 w 3483428"/>
              <a:gd name="connsiteY43" fmla="*/ 43542 h 354563"/>
              <a:gd name="connsiteX44" fmla="*/ 3477208 w 3483428"/>
              <a:gd name="connsiteY44" fmla="*/ 12440 h 354563"/>
              <a:gd name="connsiteX45" fmla="*/ 3483428 w 3483428"/>
              <a:gd name="connsiteY45" fmla="*/ 0 h 354563"/>
              <a:gd name="connsiteX0" fmla="*/ 0 w 3483428"/>
              <a:gd name="connsiteY0" fmla="*/ 279918 h 354563"/>
              <a:gd name="connsiteX1" fmla="*/ 31102 w 3483428"/>
              <a:gd name="connsiteY1" fmla="*/ 286138 h 354563"/>
              <a:gd name="connsiteX2" fmla="*/ 74644 w 3483428"/>
              <a:gd name="connsiteY2" fmla="*/ 298579 h 354563"/>
              <a:gd name="connsiteX3" fmla="*/ 174171 w 3483428"/>
              <a:gd name="connsiteY3" fmla="*/ 304800 h 354563"/>
              <a:gd name="connsiteX4" fmla="*/ 230155 w 3483428"/>
              <a:gd name="connsiteY4" fmla="*/ 298579 h 354563"/>
              <a:gd name="connsiteX5" fmla="*/ 248816 w 3483428"/>
              <a:gd name="connsiteY5" fmla="*/ 292359 h 354563"/>
              <a:gd name="connsiteX6" fmla="*/ 273698 w 3483428"/>
              <a:gd name="connsiteY6" fmla="*/ 286138 h 354563"/>
              <a:gd name="connsiteX7" fmla="*/ 640702 w 3483428"/>
              <a:gd name="connsiteY7" fmla="*/ 304800 h 354563"/>
              <a:gd name="connsiteX8" fmla="*/ 659363 w 3483428"/>
              <a:gd name="connsiteY8" fmla="*/ 323461 h 354563"/>
              <a:gd name="connsiteX9" fmla="*/ 671804 w 3483428"/>
              <a:gd name="connsiteY9" fmla="*/ 342122 h 354563"/>
              <a:gd name="connsiteX10" fmla="*/ 690465 w 3483428"/>
              <a:gd name="connsiteY10" fmla="*/ 354563 h 354563"/>
              <a:gd name="connsiteX11" fmla="*/ 727787 w 3483428"/>
              <a:gd name="connsiteY11" fmla="*/ 329681 h 354563"/>
              <a:gd name="connsiteX12" fmla="*/ 765110 w 3483428"/>
              <a:gd name="connsiteY12" fmla="*/ 317240 h 354563"/>
              <a:gd name="connsiteX13" fmla="*/ 1076130 w 3483428"/>
              <a:gd name="connsiteY13" fmla="*/ 317240 h 354563"/>
              <a:gd name="connsiteX14" fmla="*/ 1113453 w 3483428"/>
              <a:gd name="connsiteY14" fmla="*/ 304800 h 354563"/>
              <a:gd name="connsiteX15" fmla="*/ 1138334 w 3483428"/>
              <a:gd name="connsiteY15" fmla="*/ 298579 h 354563"/>
              <a:gd name="connsiteX16" fmla="*/ 1200538 w 3483428"/>
              <a:gd name="connsiteY16" fmla="*/ 292359 h 354563"/>
              <a:gd name="connsiteX17" fmla="*/ 1331167 w 3483428"/>
              <a:gd name="connsiteY17" fmla="*/ 298579 h 354563"/>
              <a:gd name="connsiteX18" fmla="*/ 1368489 w 3483428"/>
              <a:gd name="connsiteY18" fmla="*/ 311020 h 354563"/>
              <a:gd name="connsiteX19" fmla="*/ 1449355 w 3483428"/>
              <a:gd name="connsiteY19" fmla="*/ 304800 h 354563"/>
              <a:gd name="connsiteX20" fmla="*/ 1468016 w 3483428"/>
              <a:gd name="connsiteY20" fmla="*/ 298579 h 354563"/>
              <a:gd name="connsiteX21" fmla="*/ 1598644 w 3483428"/>
              <a:gd name="connsiteY21" fmla="*/ 292359 h 354563"/>
              <a:gd name="connsiteX22" fmla="*/ 1909665 w 3483428"/>
              <a:gd name="connsiteY22" fmla="*/ 279918 h 354563"/>
              <a:gd name="connsiteX23" fmla="*/ 1953208 w 3483428"/>
              <a:gd name="connsiteY23" fmla="*/ 261257 h 354563"/>
              <a:gd name="connsiteX24" fmla="*/ 1996751 w 3483428"/>
              <a:gd name="connsiteY24" fmla="*/ 267477 h 354563"/>
              <a:gd name="connsiteX25" fmla="*/ 2177142 w 3483428"/>
              <a:gd name="connsiteY25" fmla="*/ 267477 h 354563"/>
              <a:gd name="connsiteX26" fmla="*/ 2233126 w 3483428"/>
              <a:gd name="connsiteY26" fmla="*/ 242595 h 354563"/>
              <a:gd name="connsiteX27" fmla="*/ 2276669 w 3483428"/>
              <a:gd name="connsiteY27" fmla="*/ 236375 h 354563"/>
              <a:gd name="connsiteX28" fmla="*/ 2369975 w 3483428"/>
              <a:gd name="connsiteY28" fmla="*/ 223934 h 354563"/>
              <a:gd name="connsiteX29" fmla="*/ 2388636 w 3483428"/>
              <a:gd name="connsiteY29" fmla="*/ 205273 h 354563"/>
              <a:gd name="connsiteX30" fmla="*/ 2401077 w 3483428"/>
              <a:gd name="connsiteY30" fmla="*/ 186612 h 354563"/>
              <a:gd name="connsiteX31" fmla="*/ 2457061 w 3483428"/>
              <a:gd name="connsiteY31" fmla="*/ 161730 h 354563"/>
              <a:gd name="connsiteX32" fmla="*/ 2475722 w 3483428"/>
              <a:gd name="connsiteY32" fmla="*/ 155510 h 354563"/>
              <a:gd name="connsiteX33" fmla="*/ 2494383 w 3483428"/>
              <a:gd name="connsiteY33" fmla="*/ 149289 h 354563"/>
              <a:gd name="connsiteX34" fmla="*/ 2708124 w 3483428"/>
              <a:gd name="connsiteY34" fmla="*/ 107216 h 354563"/>
              <a:gd name="connsiteX35" fmla="*/ 2742940 w 3483428"/>
              <a:gd name="connsiteY35" fmla="*/ 80087 h 354563"/>
              <a:gd name="connsiteX36" fmla="*/ 2774302 w 3483428"/>
              <a:gd name="connsiteY36" fmla="*/ 69634 h 354563"/>
              <a:gd name="connsiteX37" fmla="*/ 2836247 w 3483428"/>
              <a:gd name="connsiteY37" fmla="*/ 59181 h 354563"/>
              <a:gd name="connsiteX38" fmla="*/ 2861128 w 3483428"/>
              <a:gd name="connsiteY38" fmla="*/ 61426 h 354563"/>
              <a:gd name="connsiteX39" fmla="*/ 2900956 w 3483428"/>
              <a:gd name="connsiteY39" fmla="*/ 48985 h 354563"/>
              <a:gd name="connsiteX40" fmla="*/ 3023118 w 3483428"/>
              <a:gd name="connsiteY40" fmla="*/ 30065 h 354563"/>
              <a:gd name="connsiteX41" fmla="*/ 3315477 w 3483428"/>
              <a:gd name="connsiteY41" fmla="*/ 62204 h 354563"/>
              <a:gd name="connsiteX42" fmla="*/ 3383902 w 3483428"/>
              <a:gd name="connsiteY42" fmla="*/ 49763 h 354563"/>
              <a:gd name="connsiteX43" fmla="*/ 3427444 w 3483428"/>
              <a:gd name="connsiteY43" fmla="*/ 43542 h 354563"/>
              <a:gd name="connsiteX44" fmla="*/ 3477208 w 3483428"/>
              <a:gd name="connsiteY44" fmla="*/ 12440 h 354563"/>
              <a:gd name="connsiteX45" fmla="*/ 3483428 w 3483428"/>
              <a:gd name="connsiteY45" fmla="*/ 0 h 354563"/>
              <a:gd name="connsiteX0" fmla="*/ 0 w 3483428"/>
              <a:gd name="connsiteY0" fmla="*/ 282860 h 357505"/>
              <a:gd name="connsiteX1" fmla="*/ 31102 w 3483428"/>
              <a:gd name="connsiteY1" fmla="*/ 289080 h 357505"/>
              <a:gd name="connsiteX2" fmla="*/ 74644 w 3483428"/>
              <a:gd name="connsiteY2" fmla="*/ 301521 h 357505"/>
              <a:gd name="connsiteX3" fmla="*/ 174171 w 3483428"/>
              <a:gd name="connsiteY3" fmla="*/ 307742 h 357505"/>
              <a:gd name="connsiteX4" fmla="*/ 230155 w 3483428"/>
              <a:gd name="connsiteY4" fmla="*/ 301521 h 357505"/>
              <a:gd name="connsiteX5" fmla="*/ 248816 w 3483428"/>
              <a:gd name="connsiteY5" fmla="*/ 295301 h 357505"/>
              <a:gd name="connsiteX6" fmla="*/ 273698 w 3483428"/>
              <a:gd name="connsiteY6" fmla="*/ 289080 h 357505"/>
              <a:gd name="connsiteX7" fmla="*/ 640702 w 3483428"/>
              <a:gd name="connsiteY7" fmla="*/ 307742 h 357505"/>
              <a:gd name="connsiteX8" fmla="*/ 659363 w 3483428"/>
              <a:gd name="connsiteY8" fmla="*/ 326403 h 357505"/>
              <a:gd name="connsiteX9" fmla="*/ 671804 w 3483428"/>
              <a:gd name="connsiteY9" fmla="*/ 345064 h 357505"/>
              <a:gd name="connsiteX10" fmla="*/ 690465 w 3483428"/>
              <a:gd name="connsiteY10" fmla="*/ 357505 h 357505"/>
              <a:gd name="connsiteX11" fmla="*/ 727787 w 3483428"/>
              <a:gd name="connsiteY11" fmla="*/ 332623 h 357505"/>
              <a:gd name="connsiteX12" fmla="*/ 765110 w 3483428"/>
              <a:gd name="connsiteY12" fmla="*/ 320182 h 357505"/>
              <a:gd name="connsiteX13" fmla="*/ 1076130 w 3483428"/>
              <a:gd name="connsiteY13" fmla="*/ 320182 h 357505"/>
              <a:gd name="connsiteX14" fmla="*/ 1113453 w 3483428"/>
              <a:gd name="connsiteY14" fmla="*/ 307742 h 357505"/>
              <a:gd name="connsiteX15" fmla="*/ 1138334 w 3483428"/>
              <a:gd name="connsiteY15" fmla="*/ 301521 h 357505"/>
              <a:gd name="connsiteX16" fmla="*/ 1200538 w 3483428"/>
              <a:gd name="connsiteY16" fmla="*/ 295301 h 357505"/>
              <a:gd name="connsiteX17" fmla="*/ 1331167 w 3483428"/>
              <a:gd name="connsiteY17" fmla="*/ 301521 h 357505"/>
              <a:gd name="connsiteX18" fmla="*/ 1368489 w 3483428"/>
              <a:gd name="connsiteY18" fmla="*/ 313962 h 357505"/>
              <a:gd name="connsiteX19" fmla="*/ 1449355 w 3483428"/>
              <a:gd name="connsiteY19" fmla="*/ 307742 h 357505"/>
              <a:gd name="connsiteX20" fmla="*/ 1468016 w 3483428"/>
              <a:gd name="connsiteY20" fmla="*/ 301521 h 357505"/>
              <a:gd name="connsiteX21" fmla="*/ 1598644 w 3483428"/>
              <a:gd name="connsiteY21" fmla="*/ 295301 h 357505"/>
              <a:gd name="connsiteX22" fmla="*/ 1909665 w 3483428"/>
              <a:gd name="connsiteY22" fmla="*/ 282860 h 357505"/>
              <a:gd name="connsiteX23" fmla="*/ 1953208 w 3483428"/>
              <a:gd name="connsiteY23" fmla="*/ 264199 h 357505"/>
              <a:gd name="connsiteX24" fmla="*/ 1996751 w 3483428"/>
              <a:gd name="connsiteY24" fmla="*/ 270419 h 357505"/>
              <a:gd name="connsiteX25" fmla="*/ 2177142 w 3483428"/>
              <a:gd name="connsiteY25" fmla="*/ 270419 h 357505"/>
              <a:gd name="connsiteX26" fmla="*/ 2233126 w 3483428"/>
              <a:gd name="connsiteY26" fmla="*/ 245537 h 357505"/>
              <a:gd name="connsiteX27" fmla="*/ 2276669 w 3483428"/>
              <a:gd name="connsiteY27" fmla="*/ 239317 h 357505"/>
              <a:gd name="connsiteX28" fmla="*/ 2369975 w 3483428"/>
              <a:gd name="connsiteY28" fmla="*/ 226876 h 357505"/>
              <a:gd name="connsiteX29" fmla="*/ 2388636 w 3483428"/>
              <a:gd name="connsiteY29" fmla="*/ 208215 h 357505"/>
              <a:gd name="connsiteX30" fmla="*/ 2401077 w 3483428"/>
              <a:gd name="connsiteY30" fmla="*/ 189554 h 357505"/>
              <a:gd name="connsiteX31" fmla="*/ 2457061 w 3483428"/>
              <a:gd name="connsiteY31" fmla="*/ 164672 h 357505"/>
              <a:gd name="connsiteX32" fmla="*/ 2475722 w 3483428"/>
              <a:gd name="connsiteY32" fmla="*/ 158452 h 357505"/>
              <a:gd name="connsiteX33" fmla="*/ 2494383 w 3483428"/>
              <a:gd name="connsiteY33" fmla="*/ 152231 h 357505"/>
              <a:gd name="connsiteX34" fmla="*/ 2708124 w 3483428"/>
              <a:gd name="connsiteY34" fmla="*/ 110158 h 357505"/>
              <a:gd name="connsiteX35" fmla="*/ 2742940 w 3483428"/>
              <a:gd name="connsiteY35" fmla="*/ 83029 h 357505"/>
              <a:gd name="connsiteX36" fmla="*/ 2774302 w 3483428"/>
              <a:gd name="connsiteY36" fmla="*/ 72576 h 357505"/>
              <a:gd name="connsiteX37" fmla="*/ 2836247 w 3483428"/>
              <a:gd name="connsiteY37" fmla="*/ 62123 h 357505"/>
              <a:gd name="connsiteX38" fmla="*/ 2861128 w 3483428"/>
              <a:gd name="connsiteY38" fmla="*/ 64368 h 357505"/>
              <a:gd name="connsiteX39" fmla="*/ 2900956 w 3483428"/>
              <a:gd name="connsiteY39" fmla="*/ 51927 h 357505"/>
              <a:gd name="connsiteX40" fmla="*/ 3023118 w 3483428"/>
              <a:gd name="connsiteY40" fmla="*/ 33007 h 357505"/>
              <a:gd name="connsiteX41" fmla="*/ 3319711 w 3483428"/>
              <a:gd name="connsiteY41" fmla="*/ 1646 h 357505"/>
              <a:gd name="connsiteX42" fmla="*/ 3383902 w 3483428"/>
              <a:gd name="connsiteY42" fmla="*/ 52705 h 357505"/>
              <a:gd name="connsiteX43" fmla="*/ 3427444 w 3483428"/>
              <a:gd name="connsiteY43" fmla="*/ 46484 h 357505"/>
              <a:gd name="connsiteX44" fmla="*/ 3477208 w 3483428"/>
              <a:gd name="connsiteY44" fmla="*/ 15382 h 357505"/>
              <a:gd name="connsiteX45" fmla="*/ 3483428 w 3483428"/>
              <a:gd name="connsiteY45" fmla="*/ 2942 h 357505"/>
              <a:gd name="connsiteX0" fmla="*/ 0 w 3483428"/>
              <a:gd name="connsiteY0" fmla="*/ 285958 h 360603"/>
              <a:gd name="connsiteX1" fmla="*/ 31102 w 3483428"/>
              <a:gd name="connsiteY1" fmla="*/ 292178 h 360603"/>
              <a:gd name="connsiteX2" fmla="*/ 74644 w 3483428"/>
              <a:gd name="connsiteY2" fmla="*/ 304619 h 360603"/>
              <a:gd name="connsiteX3" fmla="*/ 174171 w 3483428"/>
              <a:gd name="connsiteY3" fmla="*/ 310840 h 360603"/>
              <a:gd name="connsiteX4" fmla="*/ 230155 w 3483428"/>
              <a:gd name="connsiteY4" fmla="*/ 304619 h 360603"/>
              <a:gd name="connsiteX5" fmla="*/ 248816 w 3483428"/>
              <a:gd name="connsiteY5" fmla="*/ 298399 h 360603"/>
              <a:gd name="connsiteX6" fmla="*/ 273698 w 3483428"/>
              <a:gd name="connsiteY6" fmla="*/ 292178 h 360603"/>
              <a:gd name="connsiteX7" fmla="*/ 640702 w 3483428"/>
              <a:gd name="connsiteY7" fmla="*/ 310840 h 360603"/>
              <a:gd name="connsiteX8" fmla="*/ 659363 w 3483428"/>
              <a:gd name="connsiteY8" fmla="*/ 329501 h 360603"/>
              <a:gd name="connsiteX9" fmla="*/ 671804 w 3483428"/>
              <a:gd name="connsiteY9" fmla="*/ 348162 h 360603"/>
              <a:gd name="connsiteX10" fmla="*/ 690465 w 3483428"/>
              <a:gd name="connsiteY10" fmla="*/ 360603 h 360603"/>
              <a:gd name="connsiteX11" fmla="*/ 727787 w 3483428"/>
              <a:gd name="connsiteY11" fmla="*/ 335721 h 360603"/>
              <a:gd name="connsiteX12" fmla="*/ 765110 w 3483428"/>
              <a:gd name="connsiteY12" fmla="*/ 323280 h 360603"/>
              <a:gd name="connsiteX13" fmla="*/ 1076130 w 3483428"/>
              <a:gd name="connsiteY13" fmla="*/ 323280 h 360603"/>
              <a:gd name="connsiteX14" fmla="*/ 1113453 w 3483428"/>
              <a:gd name="connsiteY14" fmla="*/ 310840 h 360603"/>
              <a:gd name="connsiteX15" fmla="*/ 1138334 w 3483428"/>
              <a:gd name="connsiteY15" fmla="*/ 304619 h 360603"/>
              <a:gd name="connsiteX16" fmla="*/ 1200538 w 3483428"/>
              <a:gd name="connsiteY16" fmla="*/ 298399 h 360603"/>
              <a:gd name="connsiteX17" fmla="*/ 1331167 w 3483428"/>
              <a:gd name="connsiteY17" fmla="*/ 304619 h 360603"/>
              <a:gd name="connsiteX18" fmla="*/ 1368489 w 3483428"/>
              <a:gd name="connsiteY18" fmla="*/ 317060 h 360603"/>
              <a:gd name="connsiteX19" fmla="*/ 1449355 w 3483428"/>
              <a:gd name="connsiteY19" fmla="*/ 310840 h 360603"/>
              <a:gd name="connsiteX20" fmla="*/ 1468016 w 3483428"/>
              <a:gd name="connsiteY20" fmla="*/ 304619 h 360603"/>
              <a:gd name="connsiteX21" fmla="*/ 1598644 w 3483428"/>
              <a:gd name="connsiteY21" fmla="*/ 298399 h 360603"/>
              <a:gd name="connsiteX22" fmla="*/ 1909665 w 3483428"/>
              <a:gd name="connsiteY22" fmla="*/ 285958 h 360603"/>
              <a:gd name="connsiteX23" fmla="*/ 1953208 w 3483428"/>
              <a:gd name="connsiteY23" fmla="*/ 267297 h 360603"/>
              <a:gd name="connsiteX24" fmla="*/ 1996751 w 3483428"/>
              <a:gd name="connsiteY24" fmla="*/ 273517 h 360603"/>
              <a:gd name="connsiteX25" fmla="*/ 2177142 w 3483428"/>
              <a:gd name="connsiteY25" fmla="*/ 273517 h 360603"/>
              <a:gd name="connsiteX26" fmla="*/ 2233126 w 3483428"/>
              <a:gd name="connsiteY26" fmla="*/ 248635 h 360603"/>
              <a:gd name="connsiteX27" fmla="*/ 2276669 w 3483428"/>
              <a:gd name="connsiteY27" fmla="*/ 242415 h 360603"/>
              <a:gd name="connsiteX28" fmla="*/ 2369975 w 3483428"/>
              <a:gd name="connsiteY28" fmla="*/ 229974 h 360603"/>
              <a:gd name="connsiteX29" fmla="*/ 2388636 w 3483428"/>
              <a:gd name="connsiteY29" fmla="*/ 211313 h 360603"/>
              <a:gd name="connsiteX30" fmla="*/ 2401077 w 3483428"/>
              <a:gd name="connsiteY30" fmla="*/ 192652 h 360603"/>
              <a:gd name="connsiteX31" fmla="*/ 2457061 w 3483428"/>
              <a:gd name="connsiteY31" fmla="*/ 167770 h 360603"/>
              <a:gd name="connsiteX32" fmla="*/ 2475722 w 3483428"/>
              <a:gd name="connsiteY32" fmla="*/ 161550 h 360603"/>
              <a:gd name="connsiteX33" fmla="*/ 2494383 w 3483428"/>
              <a:gd name="connsiteY33" fmla="*/ 155329 h 360603"/>
              <a:gd name="connsiteX34" fmla="*/ 2708124 w 3483428"/>
              <a:gd name="connsiteY34" fmla="*/ 113256 h 360603"/>
              <a:gd name="connsiteX35" fmla="*/ 2742940 w 3483428"/>
              <a:gd name="connsiteY35" fmla="*/ 86127 h 360603"/>
              <a:gd name="connsiteX36" fmla="*/ 2774302 w 3483428"/>
              <a:gd name="connsiteY36" fmla="*/ 75674 h 360603"/>
              <a:gd name="connsiteX37" fmla="*/ 2836247 w 3483428"/>
              <a:gd name="connsiteY37" fmla="*/ 65221 h 360603"/>
              <a:gd name="connsiteX38" fmla="*/ 2861128 w 3483428"/>
              <a:gd name="connsiteY38" fmla="*/ 67466 h 360603"/>
              <a:gd name="connsiteX39" fmla="*/ 2900956 w 3483428"/>
              <a:gd name="connsiteY39" fmla="*/ 55025 h 360603"/>
              <a:gd name="connsiteX40" fmla="*/ 3023118 w 3483428"/>
              <a:gd name="connsiteY40" fmla="*/ 36105 h 360603"/>
              <a:gd name="connsiteX41" fmla="*/ 3319711 w 3483428"/>
              <a:gd name="connsiteY41" fmla="*/ 4744 h 360603"/>
              <a:gd name="connsiteX42" fmla="*/ 3379668 w 3483428"/>
              <a:gd name="connsiteY42" fmla="*/ 13470 h 360603"/>
              <a:gd name="connsiteX43" fmla="*/ 3427444 w 3483428"/>
              <a:gd name="connsiteY43" fmla="*/ 49582 h 360603"/>
              <a:gd name="connsiteX44" fmla="*/ 3477208 w 3483428"/>
              <a:gd name="connsiteY44" fmla="*/ 18480 h 360603"/>
              <a:gd name="connsiteX45" fmla="*/ 3483428 w 3483428"/>
              <a:gd name="connsiteY45" fmla="*/ 6040 h 360603"/>
              <a:gd name="connsiteX0" fmla="*/ 0 w 3483428"/>
              <a:gd name="connsiteY0" fmla="*/ 285013 h 359658"/>
              <a:gd name="connsiteX1" fmla="*/ 31102 w 3483428"/>
              <a:gd name="connsiteY1" fmla="*/ 291233 h 359658"/>
              <a:gd name="connsiteX2" fmla="*/ 74644 w 3483428"/>
              <a:gd name="connsiteY2" fmla="*/ 303674 h 359658"/>
              <a:gd name="connsiteX3" fmla="*/ 174171 w 3483428"/>
              <a:gd name="connsiteY3" fmla="*/ 309895 h 359658"/>
              <a:gd name="connsiteX4" fmla="*/ 230155 w 3483428"/>
              <a:gd name="connsiteY4" fmla="*/ 303674 h 359658"/>
              <a:gd name="connsiteX5" fmla="*/ 248816 w 3483428"/>
              <a:gd name="connsiteY5" fmla="*/ 297454 h 359658"/>
              <a:gd name="connsiteX6" fmla="*/ 273698 w 3483428"/>
              <a:gd name="connsiteY6" fmla="*/ 291233 h 359658"/>
              <a:gd name="connsiteX7" fmla="*/ 640702 w 3483428"/>
              <a:gd name="connsiteY7" fmla="*/ 309895 h 359658"/>
              <a:gd name="connsiteX8" fmla="*/ 659363 w 3483428"/>
              <a:gd name="connsiteY8" fmla="*/ 328556 h 359658"/>
              <a:gd name="connsiteX9" fmla="*/ 671804 w 3483428"/>
              <a:gd name="connsiteY9" fmla="*/ 347217 h 359658"/>
              <a:gd name="connsiteX10" fmla="*/ 690465 w 3483428"/>
              <a:gd name="connsiteY10" fmla="*/ 359658 h 359658"/>
              <a:gd name="connsiteX11" fmla="*/ 727787 w 3483428"/>
              <a:gd name="connsiteY11" fmla="*/ 334776 h 359658"/>
              <a:gd name="connsiteX12" fmla="*/ 765110 w 3483428"/>
              <a:gd name="connsiteY12" fmla="*/ 322335 h 359658"/>
              <a:gd name="connsiteX13" fmla="*/ 1076130 w 3483428"/>
              <a:gd name="connsiteY13" fmla="*/ 322335 h 359658"/>
              <a:gd name="connsiteX14" fmla="*/ 1113453 w 3483428"/>
              <a:gd name="connsiteY14" fmla="*/ 309895 h 359658"/>
              <a:gd name="connsiteX15" fmla="*/ 1138334 w 3483428"/>
              <a:gd name="connsiteY15" fmla="*/ 303674 h 359658"/>
              <a:gd name="connsiteX16" fmla="*/ 1200538 w 3483428"/>
              <a:gd name="connsiteY16" fmla="*/ 297454 h 359658"/>
              <a:gd name="connsiteX17" fmla="*/ 1331167 w 3483428"/>
              <a:gd name="connsiteY17" fmla="*/ 303674 h 359658"/>
              <a:gd name="connsiteX18" fmla="*/ 1368489 w 3483428"/>
              <a:gd name="connsiteY18" fmla="*/ 316115 h 359658"/>
              <a:gd name="connsiteX19" fmla="*/ 1449355 w 3483428"/>
              <a:gd name="connsiteY19" fmla="*/ 309895 h 359658"/>
              <a:gd name="connsiteX20" fmla="*/ 1468016 w 3483428"/>
              <a:gd name="connsiteY20" fmla="*/ 303674 h 359658"/>
              <a:gd name="connsiteX21" fmla="*/ 1598644 w 3483428"/>
              <a:gd name="connsiteY21" fmla="*/ 297454 h 359658"/>
              <a:gd name="connsiteX22" fmla="*/ 1909665 w 3483428"/>
              <a:gd name="connsiteY22" fmla="*/ 285013 h 359658"/>
              <a:gd name="connsiteX23" fmla="*/ 1953208 w 3483428"/>
              <a:gd name="connsiteY23" fmla="*/ 266352 h 359658"/>
              <a:gd name="connsiteX24" fmla="*/ 1996751 w 3483428"/>
              <a:gd name="connsiteY24" fmla="*/ 272572 h 359658"/>
              <a:gd name="connsiteX25" fmla="*/ 2177142 w 3483428"/>
              <a:gd name="connsiteY25" fmla="*/ 272572 h 359658"/>
              <a:gd name="connsiteX26" fmla="*/ 2233126 w 3483428"/>
              <a:gd name="connsiteY26" fmla="*/ 247690 h 359658"/>
              <a:gd name="connsiteX27" fmla="*/ 2276669 w 3483428"/>
              <a:gd name="connsiteY27" fmla="*/ 241470 h 359658"/>
              <a:gd name="connsiteX28" fmla="*/ 2369975 w 3483428"/>
              <a:gd name="connsiteY28" fmla="*/ 229029 h 359658"/>
              <a:gd name="connsiteX29" fmla="*/ 2388636 w 3483428"/>
              <a:gd name="connsiteY29" fmla="*/ 210368 h 359658"/>
              <a:gd name="connsiteX30" fmla="*/ 2401077 w 3483428"/>
              <a:gd name="connsiteY30" fmla="*/ 191707 h 359658"/>
              <a:gd name="connsiteX31" fmla="*/ 2457061 w 3483428"/>
              <a:gd name="connsiteY31" fmla="*/ 166825 h 359658"/>
              <a:gd name="connsiteX32" fmla="*/ 2475722 w 3483428"/>
              <a:gd name="connsiteY32" fmla="*/ 160605 h 359658"/>
              <a:gd name="connsiteX33" fmla="*/ 2494383 w 3483428"/>
              <a:gd name="connsiteY33" fmla="*/ 154384 h 359658"/>
              <a:gd name="connsiteX34" fmla="*/ 2708124 w 3483428"/>
              <a:gd name="connsiteY34" fmla="*/ 112311 h 359658"/>
              <a:gd name="connsiteX35" fmla="*/ 2742940 w 3483428"/>
              <a:gd name="connsiteY35" fmla="*/ 85182 h 359658"/>
              <a:gd name="connsiteX36" fmla="*/ 2774302 w 3483428"/>
              <a:gd name="connsiteY36" fmla="*/ 74729 h 359658"/>
              <a:gd name="connsiteX37" fmla="*/ 2836247 w 3483428"/>
              <a:gd name="connsiteY37" fmla="*/ 64276 h 359658"/>
              <a:gd name="connsiteX38" fmla="*/ 2861128 w 3483428"/>
              <a:gd name="connsiteY38" fmla="*/ 66521 h 359658"/>
              <a:gd name="connsiteX39" fmla="*/ 2900956 w 3483428"/>
              <a:gd name="connsiteY39" fmla="*/ 54080 h 359658"/>
              <a:gd name="connsiteX40" fmla="*/ 3023118 w 3483428"/>
              <a:gd name="connsiteY40" fmla="*/ 35160 h 359658"/>
              <a:gd name="connsiteX41" fmla="*/ 3319711 w 3483428"/>
              <a:gd name="connsiteY41" fmla="*/ 3799 h 359658"/>
              <a:gd name="connsiteX42" fmla="*/ 3379668 w 3483428"/>
              <a:gd name="connsiteY42" fmla="*/ 12525 h 359658"/>
              <a:gd name="connsiteX43" fmla="*/ 3423210 w 3483428"/>
              <a:gd name="connsiteY43" fmla="*/ 10537 h 359658"/>
              <a:gd name="connsiteX44" fmla="*/ 3477208 w 3483428"/>
              <a:gd name="connsiteY44" fmla="*/ 17535 h 359658"/>
              <a:gd name="connsiteX45" fmla="*/ 3483428 w 3483428"/>
              <a:gd name="connsiteY45" fmla="*/ 5095 h 359658"/>
              <a:gd name="connsiteX0" fmla="*/ 0 w 3525761"/>
              <a:gd name="connsiteY0" fmla="*/ 364584 h 439229"/>
              <a:gd name="connsiteX1" fmla="*/ 31102 w 3525761"/>
              <a:gd name="connsiteY1" fmla="*/ 370804 h 439229"/>
              <a:gd name="connsiteX2" fmla="*/ 74644 w 3525761"/>
              <a:gd name="connsiteY2" fmla="*/ 383245 h 439229"/>
              <a:gd name="connsiteX3" fmla="*/ 174171 w 3525761"/>
              <a:gd name="connsiteY3" fmla="*/ 389466 h 439229"/>
              <a:gd name="connsiteX4" fmla="*/ 230155 w 3525761"/>
              <a:gd name="connsiteY4" fmla="*/ 383245 h 439229"/>
              <a:gd name="connsiteX5" fmla="*/ 248816 w 3525761"/>
              <a:gd name="connsiteY5" fmla="*/ 377025 h 439229"/>
              <a:gd name="connsiteX6" fmla="*/ 273698 w 3525761"/>
              <a:gd name="connsiteY6" fmla="*/ 370804 h 439229"/>
              <a:gd name="connsiteX7" fmla="*/ 640702 w 3525761"/>
              <a:gd name="connsiteY7" fmla="*/ 389466 h 439229"/>
              <a:gd name="connsiteX8" fmla="*/ 659363 w 3525761"/>
              <a:gd name="connsiteY8" fmla="*/ 408127 h 439229"/>
              <a:gd name="connsiteX9" fmla="*/ 671804 w 3525761"/>
              <a:gd name="connsiteY9" fmla="*/ 426788 h 439229"/>
              <a:gd name="connsiteX10" fmla="*/ 690465 w 3525761"/>
              <a:gd name="connsiteY10" fmla="*/ 439229 h 439229"/>
              <a:gd name="connsiteX11" fmla="*/ 727787 w 3525761"/>
              <a:gd name="connsiteY11" fmla="*/ 414347 h 439229"/>
              <a:gd name="connsiteX12" fmla="*/ 765110 w 3525761"/>
              <a:gd name="connsiteY12" fmla="*/ 401906 h 439229"/>
              <a:gd name="connsiteX13" fmla="*/ 1076130 w 3525761"/>
              <a:gd name="connsiteY13" fmla="*/ 401906 h 439229"/>
              <a:gd name="connsiteX14" fmla="*/ 1113453 w 3525761"/>
              <a:gd name="connsiteY14" fmla="*/ 389466 h 439229"/>
              <a:gd name="connsiteX15" fmla="*/ 1138334 w 3525761"/>
              <a:gd name="connsiteY15" fmla="*/ 383245 h 439229"/>
              <a:gd name="connsiteX16" fmla="*/ 1200538 w 3525761"/>
              <a:gd name="connsiteY16" fmla="*/ 377025 h 439229"/>
              <a:gd name="connsiteX17" fmla="*/ 1331167 w 3525761"/>
              <a:gd name="connsiteY17" fmla="*/ 383245 h 439229"/>
              <a:gd name="connsiteX18" fmla="*/ 1368489 w 3525761"/>
              <a:gd name="connsiteY18" fmla="*/ 395686 h 439229"/>
              <a:gd name="connsiteX19" fmla="*/ 1449355 w 3525761"/>
              <a:gd name="connsiteY19" fmla="*/ 389466 h 439229"/>
              <a:gd name="connsiteX20" fmla="*/ 1468016 w 3525761"/>
              <a:gd name="connsiteY20" fmla="*/ 383245 h 439229"/>
              <a:gd name="connsiteX21" fmla="*/ 1598644 w 3525761"/>
              <a:gd name="connsiteY21" fmla="*/ 377025 h 439229"/>
              <a:gd name="connsiteX22" fmla="*/ 1909665 w 3525761"/>
              <a:gd name="connsiteY22" fmla="*/ 364584 h 439229"/>
              <a:gd name="connsiteX23" fmla="*/ 1953208 w 3525761"/>
              <a:gd name="connsiteY23" fmla="*/ 345923 h 439229"/>
              <a:gd name="connsiteX24" fmla="*/ 1996751 w 3525761"/>
              <a:gd name="connsiteY24" fmla="*/ 352143 h 439229"/>
              <a:gd name="connsiteX25" fmla="*/ 2177142 w 3525761"/>
              <a:gd name="connsiteY25" fmla="*/ 352143 h 439229"/>
              <a:gd name="connsiteX26" fmla="*/ 2233126 w 3525761"/>
              <a:gd name="connsiteY26" fmla="*/ 327261 h 439229"/>
              <a:gd name="connsiteX27" fmla="*/ 2276669 w 3525761"/>
              <a:gd name="connsiteY27" fmla="*/ 321041 h 439229"/>
              <a:gd name="connsiteX28" fmla="*/ 2369975 w 3525761"/>
              <a:gd name="connsiteY28" fmla="*/ 308600 h 439229"/>
              <a:gd name="connsiteX29" fmla="*/ 2388636 w 3525761"/>
              <a:gd name="connsiteY29" fmla="*/ 289939 h 439229"/>
              <a:gd name="connsiteX30" fmla="*/ 2401077 w 3525761"/>
              <a:gd name="connsiteY30" fmla="*/ 271278 h 439229"/>
              <a:gd name="connsiteX31" fmla="*/ 2457061 w 3525761"/>
              <a:gd name="connsiteY31" fmla="*/ 246396 h 439229"/>
              <a:gd name="connsiteX32" fmla="*/ 2475722 w 3525761"/>
              <a:gd name="connsiteY32" fmla="*/ 240176 h 439229"/>
              <a:gd name="connsiteX33" fmla="*/ 2494383 w 3525761"/>
              <a:gd name="connsiteY33" fmla="*/ 233955 h 439229"/>
              <a:gd name="connsiteX34" fmla="*/ 2708124 w 3525761"/>
              <a:gd name="connsiteY34" fmla="*/ 191882 h 439229"/>
              <a:gd name="connsiteX35" fmla="*/ 2742940 w 3525761"/>
              <a:gd name="connsiteY35" fmla="*/ 164753 h 439229"/>
              <a:gd name="connsiteX36" fmla="*/ 2774302 w 3525761"/>
              <a:gd name="connsiteY36" fmla="*/ 154300 h 439229"/>
              <a:gd name="connsiteX37" fmla="*/ 2836247 w 3525761"/>
              <a:gd name="connsiteY37" fmla="*/ 143847 h 439229"/>
              <a:gd name="connsiteX38" fmla="*/ 2861128 w 3525761"/>
              <a:gd name="connsiteY38" fmla="*/ 146092 h 439229"/>
              <a:gd name="connsiteX39" fmla="*/ 2900956 w 3525761"/>
              <a:gd name="connsiteY39" fmla="*/ 133651 h 439229"/>
              <a:gd name="connsiteX40" fmla="*/ 3023118 w 3525761"/>
              <a:gd name="connsiteY40" fmla="*/ 114731 h 439229"/>
              <a:gd name="connsiteX41" fmla="*/ 3319711 w 3525761"/>
              <a:gd name="connsiteY41" fmla="*/ 83370 h 439229"/>
              <a:gd name="connsiteX42" fmla="*/ 3379668 w 3525761"/>
              <a:gd name="connsiteY42" fmla="*/ 92096 h 439229"/>
              <a:gd name="connsiteX43" fmla="*/ 3423210 w 3525761"/>
              <a:gd name="connsiteY43" fmla="*/ 90108 h 439229"/>
              <a:gd name="connsiteX44" fmla="*/ 3477208 w 3525761"/>
              <a:gd name="connsiteY44" fmla="*/ 97106 h 439229"/>
              <a:gd name="connsiteX45" fmla="*/ 3525761 w 3525761"/>
              <a:gd name="connsiteY45" fmla="*/ 0 h 439229"/>
              <a:gd name="connsiteX0" fmla="*/ 0 w 3525761"/>
              <a:gd name="connsiteY0" fmla="*/ 364584 h 439229"/>
              <a:gd name="connsiteX1" fmla="*/ 31102 w 3525761"/>
              <a:gd name="connsiteY1" fmla="*/ 370804 h 439229"/>
              <a:gd name="connsiteX2" fmla="*/ 74644 w 3525761"/>
              <a:gd name="connsiteY2" fmla="*/ 383245 h 439229"/>
              <a:gd name="connsiteX3" fmla="*/ 174171 w 3525761"/>
              <a:gd name="connsiteY3" fmla="*/ 389466 h 439229"/>
              <a:gd name="connsiteX4" fmla="*/ 230155 w 3525761"/>
              <a:gd name="connsiteY4" fmla="*/ 383245 h 439229"/>
              <a:gd name="connsiteX5" fmla="*/ 248816 w 3525761"/>
              <a:gd name="connsiteY5" fmla="*/ 377025 h 439229"/>
              <a:gd name="connsiteX6" fmla="*/ 273698 w 3525761"/>
              <a:gd name="connsiteY6" fmla="*/ 370804 h 439229"/>
              <a:gd name="connsiteX7" fmla="*/ 640702 w 3525761"/>
              <a:gd name="connsiteY7" fmla="*/ 389466 h 439229"/>
              <a:gd name="connsiteX8" fmla="*/ 659363 w 3525761"/>
              <a:gd name="connsiteY8" fmla="*/ 408127 h 439229"/>
              <a:gd name="connsiteX9" fmla="*/ 671804 w 3525761"/>
              <a:gd name="connsiteY9" fmla="*/ 426788 h 439229"/>
              <a:gd name="connsiteX10" fmla="*/ 690465 w 3525761"/>
              <a:gd name="connsiteY10" fmla="*/ 439229 h 439229"/>
              <a:gd name="connsiteX11" fmla="*/ 727787 w 3525761"/>
              <a:gd name="connsiteY11" fmla="*/ 414347 h 439229"/>
              <a:gd name="connsiteX12" fmla="*/ 765110 w 3525761"/>
              <a:gd name="connsiteY12" fmla="*/ 401906 h 439229"/>
              <a:gd name="connsiteX13" fmla="*/ 1076130 w 3525761"/>
              <a:gd name="connsiteY13" fmla="*/ 401906 h 439229"/>
              <a:gd name="connsiteX14" fmla="*/ 1113453 w 3525761"/>
              <a:gd name="connsiteY14" fmla="*/ 389466 h 439229"/>
              <a:gd name="connsiteX15" fmla="*/ 1138334 w 3525761"/>
              <a:gd name="connsiteY15" fmla="*/ 383245 h 439229"/>
              <a:gd name="connsiteX16" fmla="*/ 1200538 w 3525761"/>
              <a:gd name="connsiteY16" fmla="*/ 377025 h 439229"/>
              <a:gd name="connsiteX17" fmla="*/ 1331167 w 3525761"/>
              <a:gd name="connsiteY17" fmla="*/ 383245 h 439229"/>
              <a:gd name="connsiteX18" fmla="*/ 1368489 w 3525761"/>
              <a:gd name="connsiteY18" fmla="*/ 395686 h 439229"/>
              <a:gd name="connsiteX19" fmla="*/ 1449355 w 3525761"/>
              <a:gd name="connsiteY19" fmla="*/ 389466 h 439229"/>
              <a:gd name="connsiteX20" fmla="*/ 1468016 w 3525761"/>
              <a:gd name="connsiteY20" fmla="*/ 383245 h 439229"/>
              <a:gd name="connsiteX21" fmla="*/ 1598644 w 3525761"/>
              <a:gd name="connsiteY21" fmla="*/ 377025 h 439229"/>
              <a:gd name="connsiteX22" fmla="*/ 1909665 w 3525761"/>
              <a:gd name="connsiteY22" fmla="*/ 364584 h 439229"/>
              <a:gd name="connsiteX23" fmla="*/ 1953208 w 3525761"/>
              <a:gd name="connsiteY23" fmla="*/ 345923 h 439229"/>
              <a:gd name="connsiteX24" fmla="*/ 1996751 w 3525761"/>
              <a:gd name="connsiteY24" fmla="*/ 352143 h 439229"/>
              <a:gd name="connsiteX25" fmla="*/ 2177142 w 3525761"/>
              <a:gd name="connsiteY25" fmla="*/ 352143 h 439229"/>
              <a:gd name="connsiteX26" fmla="*/ 2233126 w 3525761"/>
              <a:gd name="connsiteY26" fmla="*/ 327261 h 439229"/>
              <a:gd name="connsiteX27" fmla="*/ 2276669 w 3525761"/>
              <a:gd name="connsiteY27" fmla="*/ 321041 h 439229"/>
              <a:gd name="connsiteX28" fmla="*/ 2369975 w 3525761"/>
              <a:gd name="connsiteY28" fmla="*/ 308600 h 439229"/>
              <a:gd name="connsiteX29" fmla="*/ 2388636 w 3525761"/>
              <a:gd name="connsiteY29" fmla="*/ 289939 h 439229"/>
              <a:gd name="connsiteX30" fmla="*/ 2401077 w 3525761"/>
              <a:gd name="connsiteY30" fmla="*/ 271278 h 439229"/>
              <a:gd name="connsiteX31" fmla="*/ 2457061 w 3525761"/>
              <a:gd name="connsiteY31" fmla="*/ 246396 h 439229"/>
              <a:gd name="connsiteX32" fmla="*/ 2475722 w 3525761"/>
              <a:gd name="connsiteY32" fmla="*/ 240176 h 439229"/>
              <a:gd name="connsiteX33" fmla="*/ 2494383 w 3525761"/>
              <a:gd name="connsiteY33" fmla="*/ 233955 h 439229"/>
              <a:gd name="connsiteX34" fmla="*/ 2708124 w 3525761"/>
              <a:gd name="connsiteY34" fmla="*/ 191882 h 439229"/>
              <a:gd name="connsiteX35" fmla="*/ 2742940 w 3525761"/>
              <a:gd name="connsiteY35" fmla="*/ 164753 h 439229"/>
              <a:gd name="connsiteX36" fmla="*/ 2774302 w 3525761"/>
              <a:gd name="connsiteY36" fmla="*/ 154300 h 439229"/>
              <a:gd name="connsiteX37" fmla="*/ 2836247 w 3525761"/>
              <a:gd name="connsiteY37" fmla="*/ 143847 h 439229"/>
              <a:gd name="connsiteX38" fmla="*/ 2861128 w 3525761"/>
              <a:gd name="connsiteY38" fmla="*/ 146092 h 439229"/>
              <a:gd name="connsiteX39" fmla="*/ 2900956 w 3525761"/>
              <a:gd name="connsiteY39" fmla="*/ 133651 h 439229"/>
              <a:gd name="connsiteX40" fmla="*/ 3023118 w 3525761"/>
              <a:gd name="connsiteY40" fmla="*/ 114731 h 439229"/>
              <a:gd name="connsiteX41" fmla="*/ 3319711 w 3525761"/>
              <a:gd name="connsiteY41" fmla="*/ 83370 h 439229"/>
              <a:gd name="connsiteX42" fmla="*/ 3379668 w 3525761"/>
              <a:gd name="connsiteY42" fmla="*/ 92096 h 439229"/>
              <a:gd name="connsiteX43" fmla="*/ 3423210 w 3525761"/>
              <a:gd name="connsiteY43" fmla="*/ 90108 h 439229"/>
              <a:gd name="connsiteX44" fmla="*/ 3494142 w 3525761"/>
              <a:gd name="connsiteY44" fmla="*/ 46306 h 439229"/>
              <a:gd name="connsiteX45" fmla="*/ 3525761 w 3525761"/>
              <a:gd name="connsiteY45" fmla="*/ 0 h 439229"/>
              <a:gd name="connsiteX0" fmla="*/ 0 w 3525761"/>
              <a:gd name="connsiteY0" fmla="*/ 364584 h 427124"/>
              <a:gd name="connsiteX1" fmla="*/ 31102 w 3525761"/>
              <a:gd name="connsiteY1" fmla="*/ 370804 h 427124"/>
              <a:gd name="connsiteX2" fmla="*/ 74644 w 3525761"/>
              <a:gd name="connsiteY2" fmla="*/ 383245 h 427124"/>
              <a:gd name="connsiteX3" fmla="*/ 174171 w 3525761"/>
              <a:gd name="connsiteY3" fmla="*/ 389466 h 427124"/>
              <a:gd name="connsiteX4" fmla="*/ 230155 w 3525761"/>
              <a:gd name="connsiteY4" fmla="*/ 383245 h 427124"/>
              <a:gd name="connsiteX5" fmla="*/ 248816 w 3525761"/>
              <a:gd name="connsiteY5" fmla="*/ 377025 h 427124"/>
              <a:gd name="connsiteX6" fmla="*/ 273698 w 3525761"/>
              <a:gd name="connsiteY6" fmla="*/ 370804 h 427124"/>
              <a:gd name="connsiteX7" fmla="*/ 640702 w 3525761"/>
              <a:gd name="connsiteY7" fmla="*/ 389466 h 427124"/>
              <a:gd name="connsiteX8" fmla="*/ 659363 w 3525761"/>
              <a:gd name="connsiteY8" fmla="*/ 408127 h 427124"/>
              <a:gd name="connsiteX9" fmla="*/ 671804 w 3525761"/>
              <a:gd name="connsiteY9" fmla="*/ 426788 h 427124"/>
              <a:gd name="connsiteX10" fmla="*/ 707398 w 3525761"/>
              <a:gd name="connsiteY10" fmla="*/ 422296 h 427124"/>
              <a:gd name="connsiteX11" fmla="*/ 727787 w 3525761"/>
              <a:gd name="connsiteY11" fmla="*/ 414347 h 427124"/>
              <a:gd name="connsiteX12" fmla="*/ 765110 w 3525761"/>
              <a:gd name="connsiteY12" fmla="*/ 401906 h 427124"/>
              <a:gd name="connsiteX13" fmla="*/ 1076130 w 3525761"/>
              <a:gd name="connsiteY13" fmla="*/ 401906 h 427124"/>
              <a:gd name="connsiteX14" fmla="*/ 1113453 w 3525761"/>
              <a:gd name="connsiteY14" fmla="*/ 389466 h 427124"/>
              <a:gd name="connsiteX15" fmla="*/ 1138334 w 3525761"/>
              <a:gd name="connsiteY15" fmla="*/ 383245 h 427124"/>
              <a:gd name="connsiteX16" fmla="*/ 1200538 w 3525761"/>
              <a:gd name="connsiteY16" fmla="*/ 377025 h 427124"/>
              <a:gd name="connsiteX17" fmla="*/ 1331167 w 3525761"/>
              <a:gd name="connsiteY17" fmla="*/ 383245 h 427124"/>
              <a:gd name="connsiteX18" fmla="*/ 1368489 w 3525761"/>
              <a:gd name="connsiteY18" fmla="*/ 395686 h 427124"/>
              <a:gd name="connsiteX19" fmla="*/ 1449355 w 3525761"/>
              <a:gd name="connsiteY19" fmla="*/ 389466 h 427124"/>
              <a:gd name="connsiteX20" fmla="*/ 1468016 w 3525761"/>
              <a:gd name="connsiteY20" fmla="*/ 383245 h 427124"/>
              <a:gd name="connsiteX21" fmla="*/ 1598644 w 3525761"/>
              <a:gd name="connsiteY21" fmla="*/ 377025 h 427124"/>
              <a:gd name="connsiteX22" fmla="*/ 1909665 w 3525761"/>
              <a:gd name="connsiteY22" fmla="*/ 364584 h 427124"/>
              <a:gd name="connsiteX23" fmla="*/ 1953208 w 3525761"/>
              <a:gd name="connsiteY23" fmla="*/ 345923 h 427124"/>
              <a:gd name="connsiteX24" fmla="*/ 1996751 w 3525761"/>
              <a:gd name="connsiteY24" fmla="*/ 352143 h 427124"/>
              <a:gd name="connsiteX25" fmla="*/ 2177142 w 3525761"/>
              <a:gd name="connsiteY25" fmla="*/ 352143 h 427124"/>
              <a:gd name="connsiteX26" fmla="*/ 2233126 w 3525761"/>
              <a:gd name="connsiteY26" fmla="*/ 327261 h 427124"/>
              <a:gd name="connsiteX27" fmla="*/ 2276669 w 3525761"/>
              <a:gd name="connsiteY27" fmla="*/ 321041 h 427124"/>
              <a:gd name="connsiteX28" fmla="*/ 2369975 w 3525761"/>
              <a:gd name="connsiteY28" fmla="*/ 308600 h 427124"/>
              <a:gd name="connsiteX29" fmla="*/ 2388636 w 3525761"/>
              <a:gd name="connsiteY29" fmla="*/ 289939 h 427124"/>
              <a:gd name="connsiteX30" fmla="*/ 2401077 w 3525761"/>
              <a:gd name="connsiteY30" fmla="*/ 271278 h 427124"/>
              <a:gd name="connsiteX31" fmla="*/ 2457061 w 3525761"/>
              <a:gd name="connsiteY31" fmla="*/ 246396 h 427124"/>
              <a:gd name="connsiteX32" fmla="*/ 2475722 w 3525761"/>
              <a:gd name="connsiteY32" fmla="*/ 240176 h 427124"/>
              <a:gd name="connsiteX33" fmla="*/ 2494383 w 3525761"/>
              <a:gd name="connsiteY33" fmla="*/ 233955 h 427124"/>
              <a:gd name="connsiteX34" fmla="*/ 2708124 w 3525761"/>
              <a:gd name="connsiteY34" fmla="*/ 191882 h 427124"/>
              <a:gd name="connsiteX35" fmla="*/ 2742940 w 3525761"/>
              <a:gd name="connsiteY35" fmla="*/ 164753 h 427124"/>
              <a:gd name="connsiteX36" fmla="*/ 2774302 w 3525761"/>
              <a:gd name="connsiteY36" fmla="*/ 154300 h 427124"/>
              <a:gd name="connsiteX37" fmla="*/ 2836247 w 3525761"/>
              <a:gd name="connsiteY37" fmla="*/ 143847 h 427124"/>
              <a:gd name="connsiteX38" fmla="*/ 2861128 w 3525761"/>
              <a:gd name="connsiteY38" fmla="*/ 146092 h 427124"/>
              <a:gd name="connsiteX39" fmla="*/ 2900956 w 3525761"/>
              <a:gd name="connsiteY39" fmla="*/ 133651 h 427124"/>
              <a:gd name="connsiteX40" fmla="*/ 3023118 w 3525761"/>
              <a:gd name="connsiteY40" fmla="*/ 114731 h 427124"/>
              <a:gd name="connsiteX41" fmla="*/ 3319711 w 3525761"/>
              <a:gd name="connsiteY41" fmla="*/ 83370 h 427124"/>
              <a:gd name="connsiteX42" fmla="*/ 3379668 w 3525761"/>
              <a:gd name="connsiteY42" fmla="*/ 92096 h 427124"/>
              <a:gd name="connsiteX43" fmla="*/ 3423210 w 3525761"/>
              <a:gd name="connsiteY43" fmla="*/ 90108 h 427124"/>
              <a:gd name="connsiteX44" fmla="*/ 3494142 w 3525761"/>
              <a:gd name="connsiteY44" fmla="*/ 46306 h 427124"/>
              <a:gd name="connsiteX45" fmla="*/ 3525761 w 3525761"/>
              <a:gd name="connsiteY45" fmla="*/ 0 h 42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525761" h="427124">
                <a:moveTo>
                  <a:pt x="0" y="364584"/>
                </a:moveTo>
                <a:cubicBezTo>
                  <a:pt x="10367" y="366657"/>
                  <a:pt x="20845" y="368240"/>
                  <a:pt x="31102" y="370804"/>
                </a:cubicBezTo>
                <a:cubicBezTo>
                  <a:pt x="48791" y="375226"/>
                  <a:pt x="55243" y="381305"/>
                  <a:pt x="74644" y="383245"/>
                </a:cubicBezTo>
                <a:cubicBezTo>
                  <a:pt x="107719" y="386553"/>
                  <a:pt x="140995" y="387392"/>
                  <a:pt x="174171" y="389466"/>
                </a:cubicBezTo>
                <a:cubicBezTo>
                  <a:pt x="192832" y="387392"/>
                  <a:pt x="211634" y="386332"/>
                  <a:pt x="230155" y="383245"/>
                </a:cubicBezTo>
                <a:cubicBezTo>
                  <a:pt x="236623" y="382167"/>
                  <a:pt x="242512" y="378826"/>
                  <a:pt x="248816" y="377025"/>
                </a:cubicBezTo>
                <a:cubicBezTo>
                  <a:pt x="257036" y="374676"/>
                  <a:pt x="265404" y="372878"/>
                  <a:pt x="273698" y="370804"/>
                </a:cubicBezTo>
                <a:cubicBezTo>
                  <a:pt x="507851" y="388149"/>
                  <a:pt x="385539" y="381491"/>
                  <a:pt x="640702" y="389466"/>
                </a:cubicBezTo>
                <a:cubicBezTo>
                  <a:pt x="646922" y="395686"/>
                  <a:pt x="653731" y="401369"/>
                  <a:pt x="659363" y="408127"/>
                </a:cubicBezTo>
                <a:cubicBezTo>
                  <a:pt x="664149" y="413870"/>
                  <a:pt x="663798" y="424427"/>
                  <a:pt x="671804" y="426788"/>
                </a:cubicBezTo>
                <a:cubicBezTo>
                  <a:pt x="679810" y="429149"/>
                  <a:pt x="701178" y="418149"/>
                  <a:pt x="707398" y="422296"/>
                </a:cubicBezTo>
                <a:cubicBezTo>
                  <a:pt x="719839" y="414002"/>
                  <a:pt x="718168" y="417745"/>
                  <a:pt x="727787" y="414347"/>
                </a:cubicBezTo>
                <a:cubicBezTo>
                  <a:pt x="737406" y="410949"/>
                  <a:pt x="752669" y="406053"/>
                  <a:pt x="765110" y="401906"/>
                </a:cubicBezTo>
                <a:cubicBezTo>
                  <a:pt x="896156" y="409187"/>
                  <a:pt x="923543" y="413952"/>
                  <a:pt x="1076130" y="401906"/>
                </a:cubicBezTo>
                <a:cubicBezTo>
                  <a:pt x="1089203" y="400874"/>
                  <a:pt x="1100731" y="392647"/>
                  <a:pt x="1113453" y="389466"/>
                </a:cubicBezTo>
                <a:cubicBezTo>
                  <a:pt x="1121747" y="387392"/>
                  <a:pt x="1129871" y="384454"/>
                  <a:pt x="1138334" y="383245"/>
                </a:cubicBezTo>
                <a:cubicBezTo>
                  <a:pt x="1158963" y="380298"/>
                  <a:pt x="1179803" y="379098"/>
                  <a:pt x="1200538" y="377025"/>
                </a:cubicBezTo>
                <a:cubicBezTo>
                  <a:pt x="1244081" y="379098"/>
                  <a:pt x="1287841" y="378431"/>
                  <a:pt x="1331167" y="383245"/>
                </a:cubicBezTo>
                <a:cubicBezTo>
                  <a:pt x="1344200" y="384693"/>
                  <a:pt x="1368489" y="395686"/>
                  <a:pt x="1368489" y="395686"/>
                </a:cubicBezTo>
                <a:cubicBezTo>
                  <a:pt x="1395444" y="393613"/>
                  <a:pt x="1422529" y="392819"/>
                  <a:pt x="1449355" y="389466"/>
                </a:cubicBezTo>
                <a:cubicBezTo>
                  <a:pt x="1455861" y="388653"/>
                  <a:pt x="1461482" y="383790"/>
                  <a:pt x="1468016" y="383245"/>
                </a:cubicBezTo>
                <a:cubicBezTo>
                  <a:pt x="1511457" y="379625"/>
                  <a:pt x="1555091" y="378865"/>
                  <a:pt x="1598644" y="377025"/>
                </a:cubicBezTo>
                <a:lnTo>
                  <a:pt x="1909665" y="364584"/>
                </a:lnTo>
                <a:cubicBezTo>
                  <a:pt x="1914524" y="362154"/>
                  <a:pt x="1944054" y="345923"/>
                  <a:pt x="1953208" y="345923"/>
                </a:cubicBezTo>
                <a:cubicBezTo>
                  <a:pt x="1967870" y="345923"/>
                  <a:pt x="1982237" y="350070"/>
                  <a:pt x="1996751" y="352143"/>
                </a:cubicBezTo>
                <a:cubicBezTo>
                  <a:pt x="2063945" y="374544"/>
                  <a:pt x="2030643" y="365878"/>
                  <a:pt x="2177142" y="352143"/>
                </a:cubicBezTo>
                <a:cubicBezTo>
                  <a:pt x="2262192" y="344169"/>
                  <a:pt x="2180388" y="343082"/>
                  <a:pt x="2233126" y="327261"/>
                </a:cubicBezTo>
                <a:cubicBezTo>
                  <a:pt x="2247169" y="323048"/>
                  <a:pt x="2262121" y="322859"/>
                  <a:pt x="2276669" y="321041"/>
                </a:cubicBezTo>
                <a:cubicBezTo>
                  <a:pt x="2368012" y="309624"/>
                  <a:pt x="2298801" y="320464"/>
                  <a:pt x="2369975" y="308600"/>
                </a:cubicBezTo>
                <a:cubicBezTo>
                  <a:pt x="2376195" y="302380"/>
                  <a:pt x="2383004" y="296697"/>
                  <a:pt x="2388636" y="289939"/>
                </a:cubicBezTo>
                <a:cubicBezTo>
                  <a:pt x="2393422" y="284196"/>
                  <a:pt x="2395791" y="276564"/>
                  <a:pt x="2401077" y="271278"/>
                </a:cubicBezTo>
                <a:cubicBezTo>
                  <a:pt x="2415864" y="256491"/>
                  <a:pt x="2438582" y="252556"/>
                  <a:pt x="2457061" y="246396"/>
                </a:cubicBezTo>
                <a:lnTo>
                  <a:pt x="2475722" y="240176"/>
                </a:lnTo>
                <a:cubicBezTo>
                  <a:pt x="2481942" y="238102"/>
                  <a:pt x="2455649" y="242004"/>
                  <a:pt x="2494383" y="233955"/>
                </a:cubicBezTo>
                <a:cubicBezTo>
                  <a:pt x="2533117" y="225906"/>
                  <a:pt x="2666698" y="203416"/>
                  <a:pt x="2708124" y="191882"/>
                </a:cubicBezTo>
                <a:cubicBezTo>
                  <a:pt x="2749550" y="180348"/>
                  <a:pt x="2731910" y="171017"/>
                  <a:pt x="2742940" y="164753"/>
                </a:cubicBezTo>
                <a:cubicBezTo>
                  <a:pt x="2753970" y="158489"/>
                  <a:pt x="2758751" y="157784"/>
                  <a:pt x="2774302" y="154300"/>
                </a:cubicBezTo>
                <a:cubicBezTo>
                  <a:pt x="2789853" y="150816"/>
                  <a:pt x="2811365" y="131809"/>
                  <a:pt x="2836247" y="143847"/>
                </a:cubicBezTo>
                <a:cubicBezTo>
                  <a:pt x="2844541" y="141773"/>
                  <a:pt x="2850343" y="147791"/>
                  <a:pt x="2861128" y="146092"/>
                </a:cubicBezTo>
                <a:cubicBezTo>
                  <a:pt x="2871913" y="144393"/>
                  <a:pt x="2873958" y="138878"/>
                  <a:pt x="2900956" y="133651"/>
                </a:cubicBezTo>
                <a:cubicBezTo>
                  <a:pt x="2927954" y="128424"/>
                  <a:pt x="2979575" y="116804"/>
                  <a:pt x="3023118" y="114731"/>
                </a:cubicBezTo>
                <a:cubicBezTo>
                  <a:pt x="3141114" y="75398"/>
                  <a:pt x="3051564" y="89910"/>
                  <a:pt x="3319711" y="83370"/>
                </a:cubicBezTo>
                <a:cubicBezTo>
                  <a:pt x="3355152" y="71555"/>
                  <a:pt x="3362418" y="90973"/>
                  <a:pt x="3379668" y="92096"/>
                </a:cubicBezTo>
                <a:cubicBezTo>
                  <a:pt x="3396918" y="93219"/>
                  <a:pt x="3408696" y="92182"/>
                  <a:pt x="3423210" y="90108"/>
                </a:cubicBezTo>
                <a:cubicBezTo>
                  <a:pt x="3463304" y="76745"/>
                  <a:pt x="3477050" y="61324"/>
                  <a:pt x="3494142" y="46306"/>
                </a:cubicBezTo>
                <a:cubicBezTo>
                  <a:pt x="3511234" y="31288"/>
                  <a:pt x="3523688" y="4147"/>
                  <a:pt x="3525761" y="0"/>
                </a:cubicBezTo>
              </a:path>
            </a:pathLst>
          </a:custGeom>
          <a:noFill/>
          <a:ln w="190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1644380" y="5604521"/>
            <a:ext cx="3300153" cy="349507"/>
          </a:xfrm>
          <a:custGeom>
            <a:avLst/>
            <a:gdLst>
              <a:gd name="connsiteX0" fmla="*/ 0 w 2895600"/>
              <a:gd name="connsiteY0" fmla="*/ 326380 h 343544"/>
              <a:gd name="connsiteX1" fmla="*/ 55034 w 2895600"/>
              <a:gd name="connsiteY1" fmla="*/ 343313 h 343544"/>
              <a:gd name="connsiteX2" fmla="*/ 101600 w 2895600"/>
              <a:gd name="connsiteY2" fmla="*/ 330613 h 343544"/>
              <a:gd name="connsiteX3" fmla="*/ 186267 w 2895600"/>
              <a:gd name="connsiteY3" fmla="*/ 326380 h 343544"/>
              <a:gd name="connsiteX4" fmla="*/ 232834 w 2895600"/>
              <a:gd name="connsiteY4" fmla="*/ 313680 h 343544"/>
              <a:gd name="connsiteX5" fmla="*/ 245534 w 2895600"/>
              <a:gd name="connsiteY5" fmla="*/ 309447 h 343544"/>
              <a:gd name="connsiteX6" fmla="*/ 266700 w 2895600"/>
              <a:gd name="connsiteY6" fmla="*/ 292513 h 343544"/>
              <a:gd name="connsiteX7" fmla="*/ 279400 w 2895600"/>
              <a:gd name="connsiteY7" fmla="*/ 279813 h 343544"/>
              <a:gd name="connsiteX8" fmla="*/ 317500 w 2895600"/>
              <a:gd name="connsiteY8" fmla="*/ 271347 h 343544"/>
              <a:gd name="connsiteX9" fmla="*/ 347134 w 2895600"/>
              <a:gd name="connsiteY9" fmla="*/ 262880 h 343544"/>
              <a:gd name="connsiteX10" fmla="*/ 372534 w 2895600"/>
              <a:gd name="connsiteY10" fmla="*/ 258647 h 343544"/>
              <a:gd name="connsiteX11" fmla="*/ 385234 w 2895600"/>
              <a:gd name="connsiteY11" fmla="*/ 254413 h 343544"/>
              <a:gd name="connsiteX12" fmla="*/ 397934 w 2895600"/>
              <a:gd name="connsiteY12" fmla="*/ 245947 h 343544"/>
              <a:gd name="connsiteX13" fmla="*/ 419100 w 2895600"/>
              <a:gd name="connsiteY13" fmla="*/ 241713 h 343544"/>
              <a:gd name="connsiteX14" fmla="*/ 516467 w 2895600"/>
              <a:gd name="connsiteY14" fmla="*/ 237480 h 343544"/>
              <a:gd name="connsiteX15" fmla="*/ 660400 w 2895600"/>
              <a:gd name="connsiteY15" fmla="*/ 241713 h 343544"/>
              <a:gd name="connsiteX16" fmla="*/ 723900 w 2895600"/>
              <a:gd name="connsiteY16" fmla="*/ 245947 h 343544"/>
              <a:gd name="connsiteX17" fmla="*/ 863600 w 2895600"/>
              <a:gd name="connsiteY17" fmla="*/ 250180 h 343544"/>
              <a:gd name="connsiteX18" fmla="*/ 914400 w 2895600"/>
              <a:gd name="connsiteY18" fmla="*/ 262880 h 343544"/>
              <a:gd name="connsiteX19" fmla="*/ 1049867 w 2895600"/>
              <a:gd name="connsiteY19" fmla="*/ 258647 h 343544"/>
              <a:gd name="connsiteX20" fmla="*/ 1075267 w 2895600"/>
              <a:gd name="connsiteY20" fmla="*/ 245947 h 343544"/>
              <a:gd name="connsiteX21" fmla="*/ 1087967 w 2895600"/>
              <a:gd name="connsiteY21" fmla="*/ 241713 h 343544"/>
              <a:gd name="connsiteX22" fmla="*/ 1100667 w 2895600"/>
              <a:gd name="connsiteY22" fmla="*/ 233247 h 343544"/>
              <a:gd name="connsiteX23" fmla="*/ 1126067 w 2895600"/>
              <a:gd name="connsiteY23" fmla="*/ 224780 h 343544"/>
              <a:gd name="connsiteX24" fmla="*/ 1138767 w 2895600"/>
              <a:gd name="connsiteY24" fmla="*/ 220547 h 343544"/>
              <a:gd name="connsiteX25" fmla="*/ 1164167 w 2895600"/>
              <a:gd name="connsiteY25" fmla="*/ 216313 h 343544"/>
              <a:gd name="connsiteX26" fmla="*/ 1176867 w 2895600"/>
              <a:gd name="connsiteY26" fmla="*/ 212080 h 343544"/>
              <a:gd name="connsiteX27" fmla="*/ 1219200 w 2895600"/>
              <a:gd name="connsiteY27" fmla="*/ 207847 h 343544"/>
              <a:gd name="connsiteX28" fmla="*/ 1244600 w 2895600"/>
              <a:gd name="connsiteY28" fmla="*/ 199380 h 343544"/>
              <a:gd name="connsiteX29" fmla="*/ 1257300 w 2895600"/>
              <a:gd name="connsiteY29" fmla="*/ 195147 h 343544"/>
              <a:gd name="connsiteX30" fmla="*/ 1286934 w 2895600"/>
              <a:gd name="connsiteY30" fmla="*/ 186680 h 343544"/>
              <a:gd name="connsiteX31" fmla="*/ 1316567 w 2895600"/>
              <a:gd name="connsiteY31" fmla="*/ 165513 h 343544"/>
              <a:gd name="connsiteX32" fmla="*/ 1333500 w 2895600"/>
              <a:gd name="connsiteY32" fmla="*/ 161280 h 343544"/>
              <a:gd name="connsiteX33" fmla="*/ 1426634 w 2895600"/>
              <a:gd name="connsiteY33" fmla="*/ 157047 h 343544"/>
              <a:gd name="connsiteX34" fmla="*/ 1612900 w 2895600"/>
              <a:gd name="connsiteY34" fmla="*/ 148580 h 343544"/>
              <a:gd name="connsiteX35" fmla="*/ 1625600 w 2895600"/>
              <a:gd name="connsiteY35" fmla="*/ 140113 h 343544"/>
              <a:gd name="connsiteX36" fmla="*/ 1651000 w 2895600"/>
              <a:gd name="connsiteY36" fmla="*/ 131647 h 343544"/>
              <a:gd name="connsiteX37" fmla="*/ 1676400 w 2895600"/>
              <a:gd name="connsiteY37" fmla="*/ 123180 h 343544"/>
              <a:gd name="connsiteX38" fmla="*/ 1693334 w 2895600"/>
              <a:gd name="connsiteY38" fmla="*/ 118947 h 343544"/>
              <a:gd name="connsiteX39" fmla="*/ 1744134 w 2895600"/>
              <a:gd name="connsiteY39" fmla="*/ 110480 h 343544"/>
              <a:gd name="connsiteX40" fmla="*/ 1765300 w 2895600"/>
              <a:gd name="connsiteY40" fmla="*/ 106247 h 343544"/>
              <a:gd name="connsiteX41" fmla="*/ 1824567 w 2895600"/>
              <a:gd name="connsiteY41" fmla="*/ 97780 h 343544"/>
              <a:gd name="connsiteX42" fmla="*/ 1837267 w 2895600"/>
              <a:gd name="connsiteY42" fmla="*/ 93547 h 343544"/>
              <a:gd name="connsiteX43" fmla="*/ 1849967 w 2895600"/>
              <a:gd name="connsiteY43" fmla="*/ 85080 h 343544"/>
              <a:gd name="connsiteX44" fmla="*/ 1934634 w 2895600"/>
              <a:gd name="connsiteY44" fmla="*/ 85080 h 343544"/>
              <a:gd name="connsiteX45" fmla="*/ 2032000 w 2895600"/>
              <a:gd name="connsiteY45" fmla="*/ 80847 h 343544"/>
              <a:gd name="connsiteX46" fmla="*/ 2057400 w 2895600"/>
              <a:gd name="connsiteY46" fmla="*/ 68147 h 343544"/>
              <a:gd name="connsiteX47" fmla="*/ 2070100 w 2895600"/>
              <a:gd name="connsiteY47" fmla="*/ 55447 h 343544"/>
              <a:gd name="connsiteX48" fmla="*/ 2099734 w 2895600"/>
              <a:gd name="connsiteY48" fmla="*/ 42747 h 343544"/>
              <a:gd name="connsiteX49" fmla="*/ 2116667 w 2895600"/>
              <a:gd name="connsiteY49" fmla="*/ 34280 h 343544"/>
              <a:gd name="connsiteX50" fmla="*/ 2133600 w 2895600"/>
              <a:gd name="connsiteY50" fmla="*/ 30047 h 343544"/>
              <a:gd name="connsiteX51" fmla="*/ 2146300 w 2895600"/>
              <a:gd name="connsiteY51" fmla="*/ 25813 h 343544"/>
              <a:gd name="connsiteX52" fmla="*/ 2209800 w 2895600"/>
              <a:gd name="connsiteY52" fmla="*/ 30047 h 343544"/>
              <a:gd name="connsiteX53" fmla="*/ 2247900 w 2895600"/>
              <a:gd name="connsiteY53" fmla="*/ 34280 h 343544"/>
              <a:gd name="connsiteX54" fmla="*/ 2341034 w 2895600"/>
              <a:gd name="connsiteY54" fmla="*/ 30047 h 343544"/>
              <a:gd name="connsiteX55" fmla="*/ 2400300 w 2895600"/>
              <a:gd name="connsiteY55" fmla="*/ 21580 h 343544"/>
              <a:gd name="connsiteX56" fmla="*/ 2413000 w 2895600"/>
              <a:gd name="connsiteY56" fmla="*/ 17347 h 343544"/>
              <a:gd name="connsiteX57" fmla="*/ 2556934 w 2895600"/>
              <a:gd name="connsiteY57" fmla="*/ 13113 h 343544"/>
              <a:gd name="connsiteX58" fmla="*/ 2569634 w 2895600"/>
              <a:gd name="connsiteY58" fmla="*/ 4647 h 343544"/>
              <a:gd name="connsiteX59" fmla="*/ 2620434 w 2895600"/>
              <a:gd name="connsiteY59" fmla="*/ 4647 h 343544"/>
              <a:gd name="connsiteX60" fmla="*/ 2658534 w 2895600"/>
              <a:gd name="connsiteY60" fmla="*/ 25813 h 343544"/>
              <a:gd name="connsiteX61" fmla="*/ 2751667 w 2895600"/>
              <a:gd name="connsiteY61" fmla="*/ 30047 h 343544"/>
              <a:gd name="connsiteX62" fmla="*/ 2764367 w 2895600"/>
              <a:gd name="connsiteY62" fmla="*/ 34280 h 343544"/>
              <a:gd name="connsiteX63" fmla="*/ 2827867 w 2895600"/>
              <a:gd name="connsiteY63" fmla="*/ 42747 h 343544"/>
              <a:gd name="connsiteX64" fmla="*/ 2882900 w 2895600"/>
              <a:gd name="connsiteY64" fmla="*/ 51213 h 343544"/>
              <a:gd name="connsiteX65" fmla="*/ 2895600 w 2895600"/>
              <a:gd name="connsiteY65" fmla="*/ 42747 h 343544"/>
              <a:gd name="connsiteX0" fmla="*/ 0 w 3300153"/>
              <a:gd name="connsiteY0" fmla="*/ 348548 h 350531"/>
              <a:gd name="connsiteX1" fmla="*/ 459587 w 3300153"/>
              <a:gd name="connsiteY1" fmla="*/ 343313 h 350531"/>
              <a:gd name="connsiteX2" fmla="*/ 506153 w 3300153"/>
              <a:gd name="connsiteY2" fmla="*/ 330613 h 350531"/>
              <a:gd name="connsiteX3" fmla="*/ 590820 w 3300153"/>
              <a:gd name="connsiteY3" fmla="*/ 326380 h 350531"/>
              <a:gd name="connsiteX4" fmla="*/ 637387 w 3300153"/>
              <a:gd name="connsiteY4" fmla="*/ 313680 h 350531"/>
              <a:gd name="connsiteX5" fmla="*/ 650087 w 3300153"/>
              <a:gd name="connsiteY5" fmla="*/ 309447 h 350531"/>
              <a:gd name="connsiteX6" fmla="*/ 671253 w 3300153"/>
              <a:gd name="connsiteY6" fmla="*/ 292513 h 350531"/>
              <a:gd name="connsiteX7" fmla="*/ 683953 w 3300153"/>
              <a:gd name="connsiteY7" fmla="*/ 279813 h 350531"/>
              <a:gd name="connsiteX8" fmla="*/ 722053 w 3300153"/>
              <a:gd name="connsiteY8" fmla="*/ 271347 h 350531"/>
              <a:gd name="connsiteX9" fmla="*/ 751687 w 3300153"/>
              <a:gd name="connsiteY9" fmla="*/ 262880 h 350531"/>
              <a:gd name="connsiteX10" fmla="*/ 777087 w 3300153"/>
              <a:gd name="connsiteY10" fmla="*/ 258647 h 350531"/>
              <a:gd name="connsiteX11" fmla="*/ 789787 w 3300153"/>
              <a:gd name="connsiteY11" fmla="*/ 254413 h 350531"/>
              <a:gd name="connsiteX12" fmla="*/ 802487 w 3300153"/>
              <a:gd name="connsiteY12" fmla="*/ 245947 h 350531"/>
              <a:gd name="connsiteX13" fmla="*/ 823653 w 3300153"/>
              <a:gd name="connsiteY13" fmla="*/ 241713 h 350531"/>
              <a:gd name="connsiteX14" fmla="*/ 921020 w 3300153"/>
              <a:gd name="connsiteY14" fmla="*/ 237480 h 350531"/>
              <a:gd name="connsiteX15" fmla="*/ 1064953 w 3300153"/>
              <a:gd name="connsiteY15" fmla="*/ 241713 h 350531"/>
              <a:gd name="connsiteX16" fmla="*/ 1128453 w 3300153"/>
              <a:gd name="connsiteY16" fmla="*/ 245947 h 350531"/>
              <a:gd name="connsiteX17" fmla="*/ 1268153 w 3300153"/>
              <a:gd name="connsiteY17" fmla="*/ 250180 h 350531"/>
              <a:gd name="connsiteX18" fmla="*/ 1318953 w 3300153"/>
              <a:gd name="connsiteY18" fmla="*/ 262880 h 350531"/>
              <a:gd name="connsiteX19" fmla="*/ 1454420 w 3300153"/>
              <a:gd name="connsiteY19" fmla="*/ 258647 h 350531"/>
              <a:gd name="connsiteX20" fmla="*/ 1479820 w 3300153"/>
              <a:gd name="connsiteY20" fmla="*/ 245947 h 350531"/>
              <a:gd name="connsiteX21" fmla="*/ 1492520 w 3300153"/>
              <a:gd name="connsiteY21" fmla="*/ 241713 h 350531"/>
              <a:gd name="connsiteX22" fmla="*/ 1505220 w 3300153"/>
              <a:gd name="connsiteY22" fmla="*/ 233247 h 350531"/>
              <a:gd name="connsiteX23" fmla="*/ 1530620 w 3300153"/>
              <a:gd name="connsiteY23" fmla="*/ 224780 h 350531"/>
              <a:gd name="connsiteX24" fmla="*/ 1543320 w 3300153"/>
              <a:gd name="connsiteY24" fmla="*/ 220547 h 350531"/>
              <a:gd name="connsiteX25" fmla="*/ 1568720 w 3300153"/>
              <a:gd name="connsiteY25" fmla="*/ 216313 h 350531"/>
              <a:gd name="connsiteX26" fmla="*/ 1581420 w 3300153"/>
              <a:gd name="connsiteY26" fmla="*/ 212080 h 350531"/>
              <a:gd name="connsiteX27" fmla="*/ 1623753 w 3300153"/>
              <a:gd name="connsiteY27" fmla="*/ 207847 h 350531"/>
              <a:gd name="connsiteX28" fmla="*/ 1649153 w 3300153"/>
              <a:gd name="connsiteY28" fmla="*/ 199380 h 350531"/>
              <a:gd name="connsiteX29" fmla="*/ 1661853 w 3300153"/>
              <a:gd name="connsiteY29" fmla="*/ 195147 h 350531"/>
              <a:gd name="connsiteX30" fmla="*/ 1691487 w 3300153"/>
              <a:gd name="connsiteY30" fmla="*/ 186680 h 350531"/>
              <a:gd name="connsiteX31" fmla="*/ 1721120 w 3300153"/>
              <a:gd name="connsiteY31" fmla="*/ 165513 h 350531"/>
              <a:gd name="connsiteX32" fmla="*/ 1738053 w 3300153"/>
              <a:gd name="connsiteY32" fmla="*/ 161280 h 350531"/>
              <a:gd name="connsiteX33" fmla="*/ 1831187 w 3300153"/>
              <a:gd name="connsiteY33" fmla="*/ 157047 h 350531"/>
              <a:gd name="connsiteX34" fmla="*/ 2017453 w 3300153"/>
              <a:gd name="connsiteY34" fmla="*/ 148580 h 350531"/>
              <a:gd name="connsiteX35" fmla="*/ 2030153 w 3300153"/>
              <a:gd name="connsiteY35" fmla="*/ 140113 h 350531"/>
              <a:gd name="connsiteX36" fmla="*/ 2055553 w 3300153"/>
              <a:gd name="connsiteY36" fmla="*/ 131647 h 350531"/>
              <a:gd name="connsiteX37" fmla="*/ 2080953 w 3300153"/>
              <a:gd name="connsiteY37" fmla="*/ 123180 h 350531"/>
              <a:gd name="connsiteX38" fmla="*/ 2097887 w 3300153"/>
              <a:gd name="connsiteY38" fmla="*/ 118947 h 350531"/>
              <a:gd name="connsiteX39" fmla="*/ 2148687 w 3300153"/>
              <a:gd name="connsiteY39" fmla="*/ 110480 h 350531"/>
              <a:gd name="connsiteX40" fmla="*/ 2169853 w 3300153"/>
              <a:gd name="connsiteY40" fmla="*/ 106247 h 350531"/>
              <a:gd name="connsiteX41" fmla="*/ 2229120 w 3300153"/>
              <a:gd name="connsiteY41" fmla="*/ 97780 h 350531"/>
              <a:gd name="connsiteX42" fmla="*/ 2241820 w 3300153"/>
              <a:gd name="connsiteY42" fmla="*/ 93547 h 350531"/>
              <a:gd name="connsiteX43" fmla="*/ 2254520 w 3300153"/>
              <a:gd name="connsiteY43" fmla="*/ 85080 h 350531"/>
              <a:gd name="connsiteX44" fmla="*/ 2339187 w 3300153"/>
              <a:gd name="connsiteY44" fmla="*/ 85080 h 350531"/>
              <a:gd name="connsiteX45" fmla="*/ 2436553 w 3300153"/>
              <a:gd name="connsiteY45" fmla="*/ 80847 h 350531"/>
              <a:gd name="connsiteX46" fmla="*/ 2461953 w 3300153"/>
              <a:gd name="connsiteY46" fmla="*/ 68147 h 350531"/>
              <a:gd name="connsiteX47" fmla="*/ 2474653 w 3300153"/>
              <a:gd name="connsiteY47" fmla="*/ 55447 h 350531"/>
              <a:gd name="connsiteX48" fmla="*/ 2504287 w 3300153"/>
              <a:gd name="connsiteY48" fmla="*/ 42747 h 350531"/>
              <a:gd name="connsiteX49" fmla="*/ 2521220 w 3300153"/>
              <a:gd name="connsiteY49" fmla="*/ 34280 h 350531"/>
              <a:gd name="connsiteX50" fmla="*/ 2538153 w 3300153"/>
              <a:gd name="connsiteY50" fmla="*/ 30047 h 350531"/>
              <a:gd name="connsiteX51" fmla="*/ 2550853 w 3300153"/>
              <a:gd name="connsiteY51" fmla="*/ 25813 h 350531"/>
              <a:gd name="connsiteX52" fmla="*/ 2614353 w 3300153"/>
              <a:gd name="connsiteY52" fmla="*/ 30047 h 350531"/>
              <a:gd name="connsiteX53" fmla="*/ 2652453 w 3300153"/>
              <a:gd name="connsiteY53" fmla="*/ 34280 h 350531"/>
              <a:gd name="connsiteX54" fmla="*/ 2745587 w 3300153"/>
              <a:gd name="connsiteY54" fmla="*/ 30047 h 350531"/>
              <a:gd name="connsiteX55" fmla="*/ 2804853 w 3300153"/>
              <a:gd name="connsiteY55" fmla="*/ 21580 h 350531"/>
              <a:gd name="connsiteX56" fmla="*/ 2817553 w 3300153"/>
              <a:gd name="connsiteY56" fmla="*/ 17347 h 350531"/>
              <a:gd name="connsiteX57" fmla="*/ 2961487 w 3300153"/>
              <a:gd name="connsiteY57" fmla="*/ 13113 h 350531"/>
              <a:gd name="connsiteX58" fmla="*/ 2974187 w 3300153"/>
              <a:gd name="connsiteY58" fmla="*/ 4647 h 350531"/>
              <a:gd name="connsiteX59" fmla="*/ 3024987 w 3300153"/>
              <a:gd name="connsiteY59" fmla="*/ 4647 h 350531"/>
              <a:gd name="connsiteX60" fmla="*/ 3063087 w 3300153"/>
              <a:gd name="connsiteY60" fmla="*/ 25813 h 350531"/>
              <a:gd name="connsiteX61" fmla="*/ 3156220 w 3300153"/>
              <a:gd name="connsiteY61" fmla="*/ 30047 h 350531"/>
              <a:gd name="connsiteX62" fmla="*/ 3168920 w 3300153"/>
              <a:gd name="connsiteY62" fmla="*/ 34280 h 350531"/>
              <a:gd name="connsiteX63" fmla="*/ 3232420 w 3300153"/>
              <a:gd name="connsiteY63" fmla="*/ 42747 h 350531"/>
              <a:gd name="connsiteX64" fmla="*/ 3287453 w 3300153"/>
              <a:gd name="connsiteY64" fmla="*/ 51213 h 350531"/>
              <a:gd name="connsiteX65" fmla="*/ 3300153 w 3300153"/>
              <a:gd name="connsiteY65" fmla="*/ 42747 h 350531"/>
              <a:gd name="connsiteX0" fmla="*/ 0 w 3300153"/>
              <a:gd name="connsiteY0" fmla="*/ 348548 h 349388"/>
              <a:gd name="connsiteX1" fmla="*/ 210205 w 3300153"/>
              <a:gd name="connsiteY1" fmla="*/ 326688 h 349388"/>
              <a:gd name="connsiteX2" fmla="*/ 506153 w 3300153"/>
              <a:gd name="connsiteY2" fmla="*/ 330613 h 349388"/>
              <a:gd name="connsiteX3" fmla="*/ 590820 w 3300153"/>
              <a:gd name="connsiteY3" fmla="*/ 326380 h 349388"/>
              <a:gd name="connsiteX4" fmla="*/ 637387 w 3300153"/>
              <a:gd name="connsiteY4" fmla="*/ 313680 h 349388"/>
              <a:gd name="connsiteX5" fmla="*/ 650087 w 3300153"/>
              <a:gd name="connsiteY5" fmla="*/ 309447 h 349388"/>
              <a:gd name="connsiteX6" fmla="*/ 671253 w 3300153"/>
              <a:gd name="connsiteY6" fmla="*/ 292513 h 349388"/>
              <a:gd name="connsiteX7" fmla="*/ 683953 w 3300153"/>
              <a:gd name="connsiteY7" fmla="*/ 279813 h 349388"/>
              <a:gd name="connsiteX8" fmla="*/ 722053 w 3300153"/>
              <a:gd name="connsiteY8" fmla="*/ 271347 h 349388"/>
              <a:gd name="connsiteX9" fmla="*/ 751687 w 3300153"/>
              <a:gd name="connsiteY9" fmla="*/ 262880 h 349388"/>
              <a:gd name="connsiteX10" fmla="*/ 777087 w 3300153"/>
              <a:gd name="connsiteY10" fmla="*/ 258647 h 349388"/>
              <a:gd name="connsiteX11" fmla="*/ 789787 w 3300153"/>
              <a:gd name="connsiteY11" fmla="*/ 254413 h 349388"/>
              <a:gd name="connsiteX12" fmla="*/ 802487 w 3300153"/>
              <a:gd name="connsiteY12" fmla="*/ 245947 h 349388"/>
              <a:gd name="connsiteX13" fmla="*/ 823653 w 3300153"/>
              <a:gd name="connsiteY13" fmla="*/ 241713 h 349388"/>
              <a:gd name="connsiteX14" fmla="*/ 921020 w 3300153"/>
              <a:gd name="connsiteY14" fmla="*/ 237480 h 349388"/>
              <a:gd name="connsiteX15" fmla="*/ 1064953 w 3300153"/>
              <a:gd name="connsiteY15" fmla="*/ 241713 h 349388"/>
              <a:gd name="connsiteX16" fmla="*/ 1128453 w 3300153"/>
              <a:gd name="connsiteY16" fmla="*/ 245947 h 349388"/>
              <a:gd name="connsiteX17" fmla="*/ 1268153 w 3300153"/>
              <a:gd name="connsiteY17" fmla="*/ 250180 h 349388"/>
              <a:gd name="connsiteX18" fmla="*/ 1318953 w 3300153"/>
              <a:gd name="connsiteY18" fmla="*/ 262880 h 349388"/>
              <a:gd name="connsiteX19" fmla="*/ 1454420 w 3300153"/>
              <a:gd name="connsiteY19" fmla="*/ 258647 h 349388"/>
              <a:gd name="connsiteX20" fmla="*/ 1479820 w 3300153"/>
              <a:gd name="connsiteY20" fmla="*/ 245947 h 349388"/>
              <a:gd name="connsiteX21" fmla="*/ 1492520 w 3300153"/>
              <a:gd name="connsiteY21" fmla="*/ 241713 h 349388"/>
              <a:gd name="connsiteX22" fmla="*/ 1505220 w 3300153"/>
              <a:gd name="connsiteY22" fmla="*/ 233247 h 349388"/>
              <a:gd name="connsiteX23" fmla="*/ 1530620 w 3300153"/>
              <a:gd name="connsiteY23" fmla="*/ 224780 h 349388"/>
              <a:gd name="connsiteX24" fmla="*/ 1543320 w 3300153"/>
              <a:gd name="connsiteY24" fmla="*/ 220547 h 349388"/>
              <a:gd name="connsiteX25" fmla="*/ 1568720 w 3300153"/>
              <a:gd name="connsiteY25" fmla="*/ 216313 h 349388"/>
              <a:gd name="connsiteX26" fmla="*/ 1581420 w 3300153"/>
              <a:gd name="connsiteY26" fmla="*/ 212080 h 349388"/>
              <a:gd name="connsiteX27" fmla="*/ 1623753 w 3300153"/>
              <a:gd name="connsiteY27" fmla="*/ 207847 h 349388"/>
              <a:gd name="connsiteX28" fmla="*/ 1649153 w 3300153"/>
              <a:gd name="connsiteY28" fmla="*/ 199380 h 349388"/>
              <a:gd name="connsiteX29" fmla="*/ 1661853 w 3300153"/>
              <a:gd name="connsiteY29" fmla="*/ 195147 h 349388"/>
              <a:gd name="connsiteX30" fmla="*/ 1691487 w 3300153"/>
              <a:gd name="connsiteY30" fmla="*/ 186680 h 349388"/>
              <a:gd name="connsiteX31" fmla="*/ 1721120 w 3300153"/>
              <a:gd name="connsiteY31" fmla="*/ 165513 h 349388"/>
              <a:gd name="connsiteX32" fmla="*/ 1738053 w 3300153"/>
              <a:gd name="connsiteY32" fmla="*/ 161280 h 349388"/>
              <a:gd name="connsiteX33" fmla="*/ 1831187 w 3300153"/>
              <a:gd name="connsiteY33" fmla="*/ 157047 h 349388"/>
              <a:gd name="connsiteX34" fmla="*/ 2017453 w 3300153"/>
              <a:gd name="connsiteY34" fmla="*/ 148580 h 349388"/>
              <a:gd name="connsiteX35" fmla="*/ 2030153 w 3300153"/>
              <a:gd name="connsiteY35" fmla="*/ 140113 h 349388"/>
              <a:gd name="connsiteX36" fmla="*/ 2055553 w 3300153"/>
              <a:gd name="connsiteY36" fmla="*/ 131647 h 349388"/>
              <a:gd name="connsiteX37" fmla="*/ 2080953 w 3300153"/>
              <a:gd name="connsiteY37" fmla="*/ 123180 h 349388"/>
              <a:gd name="connsiteX38" fmla="*/ 2097887 w 3300153"/>
              <a:gd name="connsiteY38" fmla="*/ 118947 h 349388"/>
              <a:gd name="connsiteX39" fmla="*/ 2148687 w 3300153"/>
              <a:gd name="connsiteY39" fmla="*/ 110480 h 349388"/>
              <a:gd name="connsiteX40" fmla="*/ 2169853 w 3300153"/>
              <a:gd name="connsiteY40" fmla="*/ 106247 h 349388"/>
              <a:gd name="connsiteX41" fmla="*/ 2229120 w 3300153"/>
              <a:gd name="connsiteY41" fmla="*/ 97780 h 349388"/>
              <a:gd name="connsiteX42" fmla="*/ 2241820 w 3300153"/>
              <a:gd name="connsiteY42" fmla="*/ 93547 h 349388"/>
              <a:gd name="connsiteX43" fmla="*/ 2254520 w 3300153"/>
              <a:gd name="connsiteY43" fmla="*/ 85080 h 349388"/>
              <a:gd name="connsiteX44" fmla="*/ 2339187 w 3300153"/>
              <a:gd name="connsiteY44" fmla="*/ 85080 h 349388"/>
              <a:gd name="connsiteX45" fmla="*/ 2436553 w 3300153"/>
              <a:gd name="connsiteY45" fmla="*/ 80847 h 349388"/>
              <a:gd name="connsiteX46" fmla="*/ 2461953 w 3300153"/>
              <a:gd name="connsiteY46" fmla="*/ 68147 h 349388"/>
              <a:gd name="connsiteX47" fmla="*/ 2474653 w 3300153"/>
              <a:gd name="connsiteY47" fmla="*/ 55447 h 349388"/>
              <a:gd name="connsiteX48" fmla="*/ 2504287 w 3300153"/>
              <a:gd name="connsiteY48" fmla="*/ 42747 h 349388"/>
              <a:gd name="connsiteX49" fmla="*/ 2521220 w 3300153"/>
              <a:gd name="connsiteY49" fmla="*/ 34280 h 349388"/>
              <a:gd name="connsiteX50" fmla="*/ 2538153 w 3300153"/>
              <a:gd name="connsiteY50" fmla="*/ 30047 h 349388"/>
              <a:gd name="connsiteX51" fmla="*/ 2550853 w 3300153"/>
              <a:gd name="connsiteY51" fmla="*/ 25813 h 349388"/>
              <a:gd name="connsiteX52" fmla="*/ 2614353 w 3300153"/>
              <a:gd name="connsiteY52" fmla="*/ 30047 h 349388"/>
              <a:gd name="connsiteX53" fmla="*/ 2652453 w 3300153"/>
              <a:gd name="connsiteY53" fmla="*/ 34280 h 349388"/>
              <a:gd name="connsiteX54" fmla="*/ 2745587 w 3300153"/>
              <a:gd name="connsiteY54" fmla="*/ 30047 h 349388"/>
              <a:gd name="connsiteX55" fmla="*/ 2804853 w 3300153"/>
              <a:gd name="connsiteY55" fmla="*/ 21580 h 349388"/>
              <a:gd name="connsiteX56" fmla="*/ 2817553 w 3300153"/>
              <a:gd name="connsiteY56" fmla="*/ 17347 h 349388"/>
              <a:gd name="connsiteX57" fmla="*/ 2961487 w 3300153"/>
              <a:gd name="connsiteY57" fmla="*/ 13113 h 349388"/>
              <a:gd name="connsiteX58" fmla="*/ 2974187 w 3300153"/>
              <a:gd name="connsiteY58" fmla="*/ 4647 h 349388"/>
              <a:gd name="connsiteX59" fmla="*/ 3024987 w 3300153"/>
              <a:gd name="connsiteY59" fmla="*/ 4647 h 349388"/>
              <a:gd name="connsiteX60" fmla="*/ 3063087 w 3300153"/>
              <a:gd name="connsiteY60" fmla="*/ 25813 h 349388"/>
              <a:gd name="connsiteX61" fmla="*/ 3156220 w 3300153"/>
              <a:gd name="connsiteY61" fmla="*/ 30047 h 349388"/>
              <a:gd name="connsiteX62" fmla="*/ 3168920 w 3300153"/>
              <a:gd name="connsiteY62" fmla="*/ 34280 h 349388"/>
              <a:gd name="connsiteX63" fmla="*/ 3232420 w 3300153"/>
              <a:gd name="connsiteY63" fmla="*/ 42747 h 349388"/>
              <a:gd name="connsiteX64" fmla="*/ 3287453 w 3300153"/>
              <a:gd name="connsiteY64" fmla="*/ 51213 h 349388"/>
              <a:gd name="connsiteX65" fmla="*/ 3300153 w 3300153"/>
              <a:gd name="connsiteY65" fmla="*/ 42747 h 349388"/>
              <a:gd name="connsiteX0" fmla="*/ 0 w 3300153"/>
              <a:gd name="connsiteY0" fmla="*/ 348548 h 349507"/>
              <a:gd name="connsiteX1" fmla="*/ 210205 w 3300153"/>
              <a:gd name="connsiteY1" fmla="*/ 326688 h 349507"/>
              <a:gd name="connsiteX2" fmla="*/ 389774 w 3300153"/>
              <a:gd name="connsiteY2" fmla="*/ 308446 h 349507"/>
              <a:gd name="connsiteX3" fmla="*/ 590820 w 3300153"/>
              <a:gd name="connsiteY3" fmla="*/ 326380 h 349507"/>
              <a:gd name="connsiteX4" fmla="*/ 637387 w 3300153"/>
              <a:gd name="connsiteY4" fmla="*/ 313680 h 349507"/>
              <a:gd name="connsiteX5" fmla="*/ 650087 w 3300153"/>
              <a:gd name="connsiteY5" fmla="*/ 309447 h 349507"/>
              <a:gd name="connsiteX6" fmla="*/ 671253 w 3300153"/>
              <a:gd name="connsiteY6" fmla="*/ 292513 h 349507"/>
              <a:gd name="connsiteX7" fmla="*/ 683953 w 3300153"/>
              <a:gd name="connsiteY7" fmla="*/ 279813 h 349507"/>
              <a:gd name="connsiteX8" fmla="*/ 722053 w 3300153"/>
              <a:gd name="connsiteY8" fmla="*/ 271347 h 349507"/>
              <a:gd name="connsiteX9" fmla="*/ 751687 w 3300153"/>
              <a:gd name="connsiteY9" fmla="*/ 262880 h 349507"/>
              <a:gd name="connsiteX10" fmla="*/ 777087 w 3300153"/>
              <a:gd name="connsiteY10" fmla="*/ 258647 h 349507"/>
              <a:gd name="connsiteX11" fmla="*/ 789787 w 3300153"/>
              <a:gd name="connsiteY11" fmla="*/ 254413 h 349507"/>
              <a:gd name="connsiteX12" fmla="*/ 802487 w 3300153"/>
              <a:gd name="connsiteY12" fmla="*/ 245947 h 349507"/>
              <a:gd name="connsiteX13" fmla="*/ 823653 w 3300153"/>
              <a:gd name="connsiteY13" fmla="*/ 241713 h 349507"/>
              <a:gd name="connsiteX14" fmla="*/ 921020 w 3300153"/>
              <a:gd name="connsiteY14" fmla="*/ 237480 h 349507"/>
              <a:gd name="connsiteX15" fmla="*/ 1064953 w 3300153"/>
              <a:gd name="connsiteY15" fmla="*/ 241713 h 349507"/>
              <a:gd name="connsiteX16" fmla="*/ 1128453 w 3300153"/>
              <a:gd name="connsiteY16" fmla="*/ 245947 h 349507"/>
              <a:gd name="connsiteX17" fmla="*/ 1268153 w 3300153"/>
              <a:gd name="connsiteY17" fmla="*/ 250180 h 349507"/>
              <a:gd name="connsiteX18" fmla="*/ 1318953 w 3300153"/>
              <a:gd name="connsiteY18" fmla="*/ 262880 h 349507"/>
              <a:gd name="connsiteX19" fmla="*/ 1454420 w 3300153"/>
              <a:gd name="connsiteY19" fmla="*/ 258647 h 349507"/>
              <a:gd name="connsiteX20" fmla="*/ 1479820 w 3300153"/>
              <a:gd name="connsiteY20" fmla="*/ 245947 h 349507"/>
              <a:gd name="connsiteX21" fmla="*/ 1492520 w 3300153"/>
              <a:gd name="connsiteY21" fmla="*/ 241713 h 349507"/>
              <a:gd name="connsiteX22" fmla="*/ 1505220 w 3300153"/>
              <a:gd name="connsiteY22" fmla="*/ 233247 h 349507"/>
              <a:gd name="connsiteX23" fmla="*/ 1530620 w 3300153"/>
              <a:gd name="connsiteY23" fmla="*/ 224780 h 349507"/>
              <a:gd name="connsiteX24" fmla="*/ 1543320 w 3300153"/>
              <a:gd name="connsiteY24" fmla="*/ 220547 h 349507"/>
              <a:gd name="connsiteX25" fmla="*/ 1568720 w 3300153"/>
              <a:gd name="connsiteY25" fmla="*/ 216313 h 349507"/>
              <a:gd name="connsiteX26" fmla="*/ 1581420 w 3300153"/>
              <a:gd name="connsiteY26" fmla="*/ 212080 h 349507"/>
              <a:gd name="connsiteX27" fmla="*/ 1623753 w 3300153"/>
              <a:gd name="connsiteY27" fmla="*/ 207847 h 349507"/>
              <a:gd name="connsiteX28" fmla="*/ 1649153 w 3300153"/>
              <a:gd name="connsiteY28" fmla="*/ 199380 h 349507"/>
              <a:gd name="connsiteX29" fmla="*/ 1661853 w 3300153"/>
              <a:gd name="connsiteY29" fmla="*/ 195147 h 349507"/>
              <a:gd name="connsiteX30" fmla="*/ 1691487 w 3300153"/>
              <a:gd name="connsiteY30" fmla="*/ 186680 h 349507"/>
              <a:gd name="connsiteX31" fmla="*/ 1721120 w 3300153"/>
              <a:gd name="connsiteY31" fmla="*/ 165513 h 349507"/>
              <a:gd name="connsiteX32" fmla="*/ 1738053 w 3300153"/>
              <a:gd name="connsiteY32" fmla="*/ 161280 h 349507"/>
              <a:gd name="connsiteX33" fmla="*/ 1831187 w 3300153"/>
              <a:gd name="connsiteY33" fmla="*/ 157047 h 349507"/>
              <a:gd name="connsiteX34" fmla="*/ 2017453 w 3300153"/>
              <a:gd name="connsiteY34" fmla="*/ 148580 h 349507"/>
              <a:gd name="connsiteX35" fmla="*/ 2030153 w 3300153"/>
              <a:gd name="connsiteY35" fmla="*/ 140113 h 349507"/>
              <a:gd name="connsiteX36" fmla="*/ 2055553 w 3300153"/>
              <a:gd name="connsiteY36" fmla="*/ 131647 h 349507"/>
              <a:gd name="connsiteX37" fmla="*/ 2080953 w 3300153"/>
              <a:gd name="connsiteY37" fmla="*/ 123180 h 349507"/>
              <a:gd name="connsiteX38" fmla="*/ 2097887 w 3300153"/>
              <a:gd name="connsiteY38" fmla="*/ 118947 h 349507"/>
              <a:gd name="connsiteX39" fmla="*/ 2148687 w 3300153"/>
              <a:gd name="connsiteY39" fmla="*/ 110480 h 349507"/>
              <a:gd name="connsiteX40" fmla="*/ 2169853 w 3300153"/>
              <a:gd name="connsiteY40" fmla="*/ 106247 h 349507"/>
              <a:gd name="connsiteX41" fmla="*/ 2229120 w 3300153"/>
              <a:gd name="connsiteY41" fmla="*/ 97780 h 349507"/>
              <a:gd name="connsiteX42" fmla="*/ 2241820 w 3300153"/>
              <a:gd name="connsiteY42" fmla="*/ 93547 h 349507"/>
              <a:gd name="connsiteX43" fmla="*/ 2254520 w 3300153"/>
              <a:gd name="connsiteY43" fmla="*/ 85080 h 349507"/>
              <a:gd name="connsiteX44" fmla="*/ 2339187 w 3300153"/>
              <a:gd name="connsiteY44" fmla="*/ 85080 h 349507"/>
              <a:gd name="connsiteX45" fmla="*/ 2436553 w 3300153"/>
              <a:gd name="connsiteY45" fmla="*/ 80847 h 349507"/>
              <a:gd name="connsiteX46" fmla="*/ 2461953 w 3300153"/>
              <a:gd name="connsiteY46" fmla="*/ 68147 h 349507"/>
              <a:gd name="connsiteX47" fmla="*/ 2474653 w 3300153"/>
              <a:gd name="connsiteY47" fmla="*/ 55447 h 349507"/>
              <a:gd name="connsiteX48" fmla="*/ 2504287 w 3300153"/>
              <a:gd name="connsiteY48" fmla="*/ 42747 h 349507"/>
              <a:gd name="connsiteX49" fmla="*/ 2521220 w 3300153"/>
              <a:gd name="connsiteY49" fmla="*/ 34280 h 349507"/>
              <a:gd name="connsiteX50" fmla="*/ 2538153 w 3300153"/>
              <a:gd name="connsiteY50" fmla="*/ 30047 h 349507"/>
              <a:gd name="connsiteX51" fmla="*/ 2550853 w 3300153"/>
              <a:gd name="connsiteY51" fmla="*/ 25813 h 349507"/>
              <a:gd name="connsiteX52" fmla="*/ 2614353 w 3300153"/>
              <a:gd name="connsiteY52" fmla="*/ 30047 h 349507"/>
              <a:gd name="connsiteX53" fmla="*/ 2652453 w 3300153"/>
              <a:gd name="connsiteY53" fmla="*/ 34280 h 349507"/>
              <a:gd name="connsiteX54" fmla="*/ 2745587 w 3300153"/>
              <a:gd name="connsiteY54" fmla="*/ 30047 h 349507"/>
              <a:gd name="connsiteX55" fmla="*/ 2804853 w 3300153"/>
              <a:gd name="connsiteY55" fmla="*/ 21580 h 349507"/>
              <a:gd name="connsiteX56" fmla="*/ 2817553 w 3300153"/>
              <a:gd name="connsiteY56" fmla="*/ 17347 h 349507"/>
              <a:gd name="connsiteX57" fmla="*/ 2961487 w 3300153"/>
              <a:gd name="connsiteY57" fmla="*/ 13113 h 349507"/>
              <a:gd name="connsiteX58" fmla="*/ 2974187 w 3300153"/>
              <a:gd name="connsiteY58" fmla="*/ 4647 h 349507"/>
              <a:gd name="connsiteX59" fmla="*/ 3024987 w 3300153"/>
              <a:gd name="connsiteY59" fmla="*/ 4647 h 349507"/>
              <a:gd name="connsiteX60" fmla="*/ 3063087 w 3300153"/>
              <a:gd name="connsiteY60" fmla="*/ 25813 h 349507"/>
              <a:gd name="connsiteX61" fmla="*/ 3156220 w 3300153"/>
              <a:gd name="connsiteY61" fmla="*/ 30047 h 349507"/>
              <a:gd name="connsiteX62" fmla="*/ 3168920 w 3300153"/>
              <a:gd name="connsiteY62" fmla="*/ 34280 h 349507"/>
              <a:gd name="connsiteX63" fmla="*/ 3232420 w 3300153"/>
              <a:gd name="connsiteY63" fmla="*/ 42747 h 349507"/>
              <a:gd name="connsiteX64" fmla="*/ 3287453 w 3300153"/>
              <a:gd name="connsiteY64" fmla="*/ 51213 h 349507"/>
              <a:gd name="connsiteX65" fmla="*/ 3300153 w 3300153"/>
              <a:gd name="connsiteY65" fmla="*/ 42747 h 349507"/>
              <a:gd name="connsiteX0" fmla="*/ 0 w 3300153"/>
              <a:gd name="connsiteY0" fmla="*/ 348548 h 349507"/>
              <a:gd name="connsiteX1" fmla="*/ 210205 w 3300153"/>
              <a:gd name="connsiteY1" fmla="*/ 326688 h 349507"/>
              <a:gd name="connsiteX2" fmla="*/ 389774 w 3300153"/>
              <a:gd name="connsiteY2" fmla="*/ 308446 h 349507"/>
              <a:gd name="connsiteX3" fmla="*/ 524318 w 3300153"/>
              <a:gd name="connsiteY3" fmla="*/ 315297 h 349507"/>
              <a:gd name="connsiteX4" fmla="*/ 637387 w 3300153"/>
              <a:gd name="connsiteY4" fmla="*/ 313680 h 349507"/>
              <a:gd name="connsiteX5" fmla="*/ 650087 w 3300153"/>
              <a:gd name="connsiteY5" fmla="*/ 309447 h 349507"/>
              <a:gd name="connsiteX6" fmla="*/ 671253 w 3300153"/>
              <a:gd name="connsiteY6" fmla="*/ 292513 h 349507"/>
              <a:gd name="connsiteX7" fmla="*/ 683953 w 3300153"/>
              <a:gd name="connsiteY7" fmla="*/ 279813 h 349507"/>
              <a:gd name="connsiteX8" fmla="*/ 722053 w 3300153"/>
              <a:gd name="connsiteY8" fmla="*/ 271347 h 349507"/>
              <a:gd name="connsiteX9" fmla="*/ 751687 w 3300153"/>
              <a:gd name="connsiteY9" fmla="*/ 262880 h 349507"/>
              <a:gd name="connsiteX10" fmla="*/ 777087 w 3300153"/>
              <a:gd name="connsiteY10" fmla="*/ 258647 h 349507"/>
              <a:gd name="connsiteX11" fmla="*/ 789787 w 3300153"/>
              <a:gd name="connsiteY11" fmla="*/ 254413 h 349507"/>
              <a:gd name="connsiteX12" fmla="*/ 802487 w 3300153"/>
              <a:gd name="connsiteY12" fmla="*/ 245947 h 349507"/>
              <a:gd name="connsiteX13" fmla="*/ 823653 w 3300153"/>
              <a:gd name="connsiteY13" fmla="*/ 241713 h 349507"/>
              <a:gd name="connsiteX14" fmla="*/ 921020 w 3300153"/>
              <a:gd name="connsiteY14" fmla="*/ 237480 h 349507"/>
              <a:gd name="connsiteX15" fmla="*/ 1064953 w 3300153"/>
              <a:gd name="connsiteY15" fmla="*/ 241713 h 349507"/>
              <a:gd name="connsiteX16" fmla="*/ 1128453 w 3300153"/>
              <a:gd name="connsiteY16" fmla="*/ 245947 h 349507"/>
              <a:gd name="connsiteX17" fmla="*/ 1268153 w 3300153"/>
              <a:gd name="connsiteY17" fmla="*/ 250180 h 349507"/>
              <a:gd name="connsiteX18" fmla="*/ 1318953 w 3300153"/>
              <a:gd name="connsiteY18" fmla="*/ 262880 h 349507"/>
              <a:gd name="connsiteX19" fmla="*/ 1454420 w 3300153"/>
              <a:gd name="connsiteY19" fmla="*/ 258647 h 349507"/>
              <a:gd name="connsiteX20" fmla="*/ 1479820 w 3300153"/>
              <a:gd name="connsiteY20" fmla="*/ 245947 h 349507"/>
              <a:gd name="connsiteX21" fmla="*/ 1492520 w 3300153"/>
              <a:gd name="connsiteY21" fmla="*/ 241713 h 349507"/>
              <a:gd name="connsiteX22" fmla="*/ 1505220 w 3300153"/>
              <a:gd name="connsiteY22" fmla="*/ 233247 h 349507"/>
              <a:gd name="connsiteX23" fmla="*/ 1530620 w 3300153"/>
              <a:gd name="connsiteY23" fmla="*/ 224780 h 349507"/>
              <a:gd name="connsiteX24" fmla="*/ 1543320 w 3300153"/>
              <a:gd name="connsiteY24" fmla="*/ 220547 h 349507"/>
              <a:gd name="connsiteX25" fmla="*/ 1568720 w 3300153"/>
              <a:gd name="connsiteY25" fmla="*/ 216313 h 349507"/>
              <a:gd name="connsiteX26" fmla="*/ 1581420 w 3300153"/>
              <a:gd name="connsiteY26" fmla="*/ 212080 h 349507"/>
              <a:gd name="connsiteX27" fmla="*/ 1623753 w 3300153"/>
              <a:gd name="connsiteY27" fmla="*/ 207847 h 349507"/>
              <a:gd name="connsiteX28" fmla="*/ 1649153 w 3300153"/>
              <a:gd name="connsiteY28" fmla="*/ 199380 h 349507"/>
              <a:gd name="connsiteX29" fmla="*/ 1661853 w 3300153"/>
              <a:gd name="connsiteY29" fmla="*/ 195147 h 349507"/>
              <a:gd name="connsiteX30" fmla="*/ 1691487 w 3300153"/>
              <a:gd name="connsiteY30" fmla="*/ 186680 h 349507"/>
              <a:gd name="connsiteX31" fmla="*/ 1721120 w 3300153"/>
              <a:gd name="connsiteY31" fmla="*/ 165513 h 349507"/>
              <a:gd name="connsiteX32" fmla="*/ 1738053 w 3300153"/>
              <a:gd name="connsiteY32" fmla="*/ 161280 h 349507"/>
              <a:gd name="connsiteX33" fmla="*/ 1831187 w 3300153"/>
              <a:gd name="connsiteY33" fmla="*/ 157047 h 349507"/>
              <a:gd name="connsiteX34" fmla="*/ 2017453 w 3300153"/>
              <a:gd name="connsiteY34" fmla="*/ 148580 h 349507"/>
              <a:gd name="connsiteX35" fmla="*/ 2030153 w 3300153"/>
              <a:gd name="connsiteY35" fmla="*/ 140113 h 349507"/>
              <a:gd name="connsiteX36" fmla="*/ 2055553 w 3300153"/>
              <a:gd name="connsiteY36" fmla="*/ 131647 h 349507"/>
              <a:gd name="connsiteX37" fmla="*/ 2080953 w 3300153"/>
              <a:gd name="connsiteY37" fmla="*/ 123180 h 349507"/>
              <a:gd name="connsiteX38" fmla="*/ 2097887 w 3300153"/>
              <a:gd name="connsiteY38" fmla="*/ 118947 h 349507"/>
              <a:gd name="connsiteX39" fmla="*/ 2148687 w 3300153"/>
              <a:gd name="connsiteY39" fmla="*/ 110480 h 349507"/>
              <a:gd name="connsiteX40" fmla="*/ 2169853 w 3300153"/>
              <a:gd name="connsiteY40" fmla="*/ 106247 h 349507"/>
              <a:gd name="connsiteX41" fmla="*/ 2229120 w 3300153"/>
              <a:gd name="connsiteY41" fmla="*/ 97780 h 349507"/>
              <a:gd name="connsiteX42" fmla="*/ 2241820 w 3300153"/>
              <a:gd name="connsiteY42" fmla="*/ 93547 h 349507"/>
              <a:gd name="connsiteX43" fmla="*/ 2254520 w 3300153"/>
              <a:gd name="connsiteY43" fmla="*/ 85080 h 349507"/>
              <a:gd name="connsiteX44" fmla="*/ 2339187 w 3300153"/>
              <a:gd name="connsiteY44" fmla="*/ 85080 h 349507"/>
              <a:gd name="connsiteX45" fmla="*/ 2436553 w 3300153"/>
              <a:gd name="connsiteY45" fmla="*/ 80847 h 349507"/>
              <a:gd name="connsiteX46" fmla="*/ 2461953 w 3300153"/>
              <a:gd name="connsiteY46" fmla="*/ 68147 h 349507"/>
              <a:gd name="connsiteX47" fmla="*/ 2474653 w 3300153"/>
              <a:gd name="connsiteY47" fmla="*/ 55447 h 349507"/>
              <a:gd name="connsiteX48" fmla="*/ 2504287 w 3300153"/>
              <a:gd name="connsiteY48" fmla="*/ 42747 h 349507"/>
              <a:gd name="connsiteX49" fmla="*/ 2521220 w 3300153"/>
              <a:gd name="connsiteY49" fmla="*/ 34280 h 349507"/>
              <a:gd name="connsiteX50" fmla="*/ 2538153 w 3300153"/>
              <a:gd name="connsiteY50" fmla="*/ 30047 h 349507"/>
              <a:gd name="connsiteX51" fmla="*/ 2550853 w 3300153"/>
              <a:gd name="connsiteY51" fmla="*/ 25813 h 349507"/>
              <a:gd name="connsiteX52" fmla="*/ 2614353 w 3300153"/>
              <a:gd name="connsiteY52" fmla="*/ 30047 h 349507"/>
              <a:gd name="connsiteX53" fmla="*/ 2652453 w 3300153"/>
              <a:gd name="connsiteY53" fmla="*/ 34280 h 349507"/>
              <a:gd name="connsiteX54" fmla="*/ 2745587 w 3300153"/>
              <a:gd name="connsiteY54" fmla="*/ 30047 h 349507"/>
              <a:gd name="connsiteX55" fmla="*/ 2804853 w 3300153"/>
              <a:gd name="connsiteY55" fmla="*/ 21580 h 349507"/>
              <a:gd name="connsiteX56" fmla="*/ 2817553 w 3300153"/>
              <a:gd name="connsiteY56" fmla="*/ 17347 h 349507"/>
              <a:gd name="connsiteX57" fmla="*/ 2961487 w 3300153"/>
              <a:gd name="connsiteY57" fmla="*/ 13113 h 349507"/>
              <a:gd name="connsiteX58" fmla="*/ 2974187 w 3300153"/>
              <a:gd name="connsiteY58" fmla="*/ 4647 h 349507"/>
              <a:gd name="connsiteX59" fmla="*/ 3024987 w 3300153"/>
              <a:gd name="connsiteY59" fmla="*/ 4647 h 349507"/>
              <a:gd name="connsiteX60" fmla="*/ 3063087 w 3300153"/>
              <a:gd name="connsiteY60" fmla="*/ 25813 h 349507"/>
              <a:gd name="connsiteX61" fmla="*/ 3156220 w 3300153"/>
              <a:gd name="connsiteY61" fmla="*/ 30047 h 349507"/>
              <a:gd name="connsiteX62" fmla="*/ 3168920 w 3300153"/>
              <a:gd name="connsiteY62" fmla="*/ 34280 h 349507"/>
              <a:gd name="connsiteX63" fmla="*/ 3232420 w 3300153"/>
              <a:gd name="connsiteY63" fmla="*/ 42747 h 349507"/>
              <a:gd name="connsiteX64" fmla="*/ 3287453 w 3300153"/>
              <a:gd name="connsiteY64" fmla="*/ 51213 h 349507"/>
              <a:gd name="connsiteX65" fmla="*/ 3300153 w 3300153"/>
              <a:gd name="connsiteY65" fmla="*/ 42747 h 34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300153" h="349507">
                <a:moveTo>
                  <a:pt x="0" y="348548"/>
                </a:moveTo>
                <a:cubicBezTo>
                  <a:pt x="18345" y="354192"/>
                  <a:pt x="145243" y="333372"/>
                  <a:pt x="210205" y="326688"/>
                </a:cubicBezTo>
                <a:cubicBezTo>
                  <a:pt x="275167" y="320004"/>
                  <a:pt x="337422" y="310344"/>
                  <a:pt x="389774" y="308446"/>
                </a:cubicBezTo>
                <a:cubicBezTo>
                  <a:pt x="442126" y="306548"/>
                  <a:pt x="496096" y="316708"/>
                  <a:pt x="524318" y="315297"/>
                </a:cubicBezTo>
                <a:cubicBezTo>
                  <a:pt x="554239" y="309313"/>
                  <a:pt x="616426" y="314655"/>
                  <a:pt x="637387" y="313680"/>
                </a:cubicBezTo>
                <a:cubicBezTo>
                  <a:pt x="658348" y="312705"/>
                  <a:pt x="645854" y="310858"/>
                  <a:pt x="650087" y="309447"/>
                </a:cubicBezTo>
                <a:cubicBezTo>
                  <a:pt x="669020" y="281046"/>
                  <a:pt x="646717" y="308871"/>
                  <a:pt x="671253" y="292513"/>
                </a:cubicBezTo>
                <a:cubicBezTo>
                  <a:pt x="676234" y="289192"/>
                  <a:pt x="678972" y="283134"/>
                  <a:pt x="683953" y="279813"/>
                </a:cubicBezTo>
                <a:cubicBezTo>
                  <a:pt x="690900" y="275182"/>
                  <a:pt x="718981" y="271859"/>
                  <a:pt x="722053" y="271347"/>
                </a:cubicBezTo>
                <a:cubicBezTo>
                  <a:pt x="734162" y="267310"/>
                  <a:pt x="738392" y="265539"/>
                  <a:pt x="751687" y="262880"/>
                </a:cubicBezTo>
                <a:cubicBezTo>
                  <a:pt x="760104" y="261197"/>
                  <a:pt x="768620" y="260058"/>
                  <a:pt x="777087" y="258647"/>
                </a:cubicBezTo>
                <a:cubicBezTo>
                  <a:pt x="781320" y="257236"/>
                  <a:pt x="785796" y="256409"/>
                  <a:pt x="789787" y="254413"/>
                </a:cubicBezTo>
                <a:cubicBezTo>
                  <a:pt x="794338" y="252138"/>
                  <a:pt x="797723" y="247733"/>
                  <a:pt x="802487" y="245947"/>
                </a:cubicBezTo>
                <a:cubicBezTo>
                  <a:pt x="809224" y="243421"/>
                  <a:pt x="816476" y="242226"/>
                  <a:pt x="823653" y="241713"/>
                </a:cubicBezTo>
                <a:cubicBezTo>
                  <a:pt x="856057" y="239398"/>
                  <a:pt x="888564" y="238891"/>
                  <a:pt x="921020" y="237480"/>
                </a:cubicBezTo>
                <a:lnTo>
                  <a:pt x="1064953" y="241713"/>
                </a:lnTo>
                <a:cubicBezTo>
                  <a:pt x="1086149" y="242578"/>
                  <a:pt x="1107258" y="245064"/>
                  <a:pt x="1128453" y="245947"/>
                </a:cubicBezTo>
                <a:cubicBezTo>
                  <a:pt x="1175001" y="247887"/>
                  <a:pt x="1221586" y="248769"/>
                  <a:pt x="1268153" y="250180"/>
                </a:cubicBezTo>
                <a:cubicBezTo>
                  <a:pt x="1301696" y="261361"/>
                  <a:pt x="1284750" y="257180"/>
                  <a:pt x="1318953" y="262880"/>
                </a:cubicBezTo>
                <a:cubicBezTo>
                  <a:pt x="1364109" y="261469"/>
                  <a:pt x="1409316" y="261224"/>
                  <a:pt x="1454420" y="258647"/>
                </a:cubicBezTo>
                <a:cubicBezTo>
                  <a:pt x="1466430" y="257961"/>
                  <a:pt x="1469697" y="251009"/>
                  <a:pt x="1479820" y="245947"/>
                </a:cubicBezTo>
                <a:cubicBezTo>
                  <a:pt x="1483811" y="243951"/>
                  <a:pt x="1488529" y="243709"/>
                  <a:pt x="1492520" y="241713"/>
                </a:cubicBezTo>
                <a:cubicBezTo>
                  <a:pt x="1497071" y="239438"/>
                  <a:pt x="1500571" y="235313"/>
                  <a:pt x="1505220" y="233247"/>
                </a:cubicBezTo>
                <a:cubicBezTo>
                  <a:pt x="1513376" y="229622"/>
                  <a:pt x="1522153" y="227602"/>
                  <a:pt x="1530620" y="224780"/>
                </a:cubicBezTo>
                <a:cubicBezTo>
                  <a:pt x="1534853" y="223369"/>
                  <a:pt x="1538918" y="221281"/>
                  <a:pt x="1543320" y="220547"/>
                </a:cubicBezTo>
                <a:cubicBezTo>
                  <a:pt x="1551787" y="219136"/>
                  <a:pt x="1560341" y="218175"/>
                  <a:pt x="1568720" y="216313"/>
                </a:cubicBezTo>
                <a:cubicBezTo>
                  <a:pt x="1573076" y="215345"/>
                  <a:pt x="1577010" y="212758"/>
                  <a:pt x="1581420" y="212080"/>
                </a:cubicBezTo>
                <a:cubicBezTo>
                  <a:pt x="1595436" y="209924"/>
                  <a:pt x="1609642" y="209258"/>
                  <a:pt x="1623753" y="207847"/>
                </a:cubicBezTo>
                <a:lnTo>
                  <a:pt x="1649153" y="199380"/>
                </a:lnTo>
                <a:cubicBezTo>
                  <a:pt x="1653386" y="197969"/>
                  <a:pt x="1657524" y="196229"/>
                  <a:pt x="1661853" y="195147"/>
                </a:cubicBezTo>
                <a:cubicBezTo>
                  <a:pt x="1683116" y="189831"/>
                  <a:pt x="1673267" y="192753"/>
                  <a:pt x="1691487" y="186680"/>
                </a:cubicBezTo>
                <a:cubicBezTo>
                  <a:pt x="1693414" y="185235"/>
                  <a:pt x="1716306" y="167576"/>
                  <a:pt x="1721120" y="165513"/>
                </a:cubicBezTo>
                <a:cubicBezTo>
                  <a:pt x="1726468" y="163221"/>
                  <a:pt x="1732252" y="161726"/>
                  <a:pt x="1738053" y="161280"/>
                </a:cubicBezTo>
                <a:cubicBezTo>
                  <a:pt x="1769038" y="158897"/>
                  <a:pt x="1800142" y="158458"/>
                  <a:pt x="1831187" y="157047"/>
                </a:cubicBezTo>
                <a:cubicBezTo>
                  <a:pt x="1907378" y="137996"/>
                  <a:pt x="1798808" y="163834"/>
                  <a:pt x="2017453" y="148580"/>
                </a:cubicBezTo>
                <a:cubicBezTo>
                  <a:pt x="2022529" y="148226"/>
                  <a:pt x="2025504" y="142179"/>
                  <a:pt x="2030153" y="140113"/>
                </a:cubicBezTo>
                <a:cubicBezTo>
                  <a:pt x="2038308" y="136488"/>
                  <a:pt x="2047086" y="134469"/>
                  <a:pt x="2055553" y="131647"/>
                </a:cubicBezTo>
                <a:lnTo>
                  <a:pt x="2080953" y="123180"/>
                </a:lnTo>
                <a:cubicBezTo>
                  <a:pt x="2086598" y="121769"/>
                  <a:pt x="2092207" y="120209"/>
                  <a:pt x="2097887" y="118947"/>
                </a:cubicBezTo>
                <a:cubicBezTo>
                  <a:pt x="2127834" y="112292"/>
                  <a:pt x="2113322" y="116374"/>
                  <a:pt x="2148687" y="110480"/>
                </a:cubicBezTo>
                <a:cubicBezTo>
                  <a:pt x="2155784" y="109297"/>
                  <a:pt x="2162742" y="107341"/>
                  <a:pt x="2169853" y="106247"/>
                </a:cubicBezTo>
                <a:cubicBezTo>
                  <a:pt x="2190667" y="103045"/>
                  <a:pt x="2208772" y="102301"/>
                  <a:pt x="2229120" y="97780"/>
                </a:cubicBezTo>
                <a:cubicBezTo>
                  <a:pt x="2233476" y="96812"/>
                  <a:pt x="2237587" y="94958"/>
                  <a:pt x="2241820" y="93547"/>
                </a:cubicBezTo>
                <a:cubicBezTo>
                  <a:pt x="2246053" y="90725"/>
                  <a:pt x="2249969" y="87355"/>
                  <a:pt x="2254520" y="85080"/>
                </a:cubicBezTo>
                <a:cubicBezTo>
                  <a:pt x="2279429" y="72626"/>
                  <a:pt x="2319788" y="83939"/>
                  <a:pt x="2339187" y="85080"/>
                </a:cubicBezTo>
                <a:cubicBezTo>
                  <a:pt x="2371642" y="83669"/>
                  <a:pt x="2404163" y="83339"/>
                  <a:pt x="2436553" y="80847"/>
                </a:cubicBezTo>
                <a:cubicBezTo>
                  <a:pt x="2444964" y="80200"/>
                  <a:pt x="2455932" y="73164"/>
                  <a:pt x="2461953" y="68147"/>
                </a:cubicBezTo>
                <a:cubicBezTo>
                  <a:pt x="2466552" y="64314"/>
                  <a:pt x="2470054" y="59280"/>
                  <a:pt x="2474653" y="55447"/>
                </a:cubicBezTo>
                <a:cubicBezTo>
                  <a:pt x="2487183" y="45005"/>
                  <a:pt x="2488147" y="46781"/>
                  <a:pt x="2504287" y="42747"/>
                </a:cubicBezTo>
                <a:cubicBezTo>
                  <a:pt x="2509931" y="39925"/>
                  <a:pt x="2515311" y="36496"/>
                  <a:pt x="2521220" y="34280"/>
                </a:cubicBezTo>
                <a:cubicBezTo>
                  <a:pt x="2526668" y="32237"/>
                  <a:pt x="2532559" y="31645"/>
                  <a:pt x="2538153" y="30047"/>
                </a:cubicBezTo>
                <a:cubicBezTo>
                  <a:pt x="2542444" y="28821"/>
                  <a:pt x="2546620" y="27224"/>
                  <a:pt x="2550853" y="25813"/>
                </a:cubicBezTo>
                <a:lnTo>
                  <a:pt x="2614353" y="30047"/>
                </a:lnTo>
                <a:cubicBezTo>
                  <a:pt x="2627087" y="31108"/>
                  <a:pt x="2639675" y="34280"/>
                  <a:pt x="2652453" y="34280"/>
                </a:cubicBezTo>
                <a:cubicBezTo>
                  <a:pt x="2683530" y="34280"/>
                  <a:pt x="2714542" y="31458"/>
                  <a:pt x="2745587" y="30047"/>
                </a:cubicBezTo>
                <a:cubicBezTo>
                  <a:pt x="2787327" y="19610"/>
                  <a:pt x="2729800" y="33126"/>
                  <a:pt x="2804853" y="21580"/>
                </a:cubicBezTo>
                <a:cubicBezTo>
                  <a:pt x="2809263" y="20902"/>
                  <a:pt x="2813097" y="17588"/>
                  <a:pt x="2817553" y="17347"/>
                </a:cubicBezTo>
                <a:cubicBezTo>
                  <a:pt x="2865482" y="14756"/>
                  <a:pt x="2913509" y="14524"/>
                  <a:pt x="2961487" y="13113"/>
                </a:cubicBezTo>
                <a:cubicBezTo>
                  <a:pt x="2965720" y="10291"/>
                  <a:pt x="2969636" y="6922"/>
                  <a:pt x="2974187" y="4647"/>
                </a:cubicBezTo>
                <a:cubicBezTo>
                  <a:pt x="2992242" y="-4380"/>
                  <a:pt x="3001830" y="2074"/>
                  <a:pt x="3024987" y="4647"/>
                </a:cubicBezTo>
                <a:cubicBezTo>
                  <a:pt x="3032090" y="9382"/>
                  <a:pt x="3050385" y="24797"/>
                  <a:pt x="3063087" y="25813"/>
                </a:cubicBezTo>
                <a:cubicBezTo>
                  <a:pt x="3094064" y="28291"/>
                  <a:pt x="3125176" y="28636"/>
                  <a:pt x="3156220" y="30047"/>
                </a:cubicBezTo>
                <a:cubicBezTo>
                  <a:pt x="3160453" y="31458"/>
                  <a:pt x="3164591" y="33198"/>
                  <a:pt x="3168920" y="34280"/>
                </a:cubicBezTo>
                <a:cubicBezTo>
                  <a:pt x="3192300" y="40124"/>
                  <a:pt x="3205974" y="40102"/>
                  <a:pt x="3232420" y="42747"/>
                </a:cubicBezTo>
                <a:cubicBezTo>
                  <a:pt x="3252227" y="49349"/>
                  <a:pt x="3260851" y="53259"/>
                  <a:pt x="3287453" y="51213"/>
                </a:cubicBezTo>
                <a:cubicBezTo>
                  <a:pt x="3292526" y="50823"/>
                  <a:pt x="3300153" y="42747"/>
                  <a:pt x="3300153" y="42747"/>
                </a:cubicBezTo>
              </a:path>
            </a:pathLst>
          </a:custGeom>
          <a:noFill/>
          <a:ln w="190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6039669" y="678985"/>
            <a:ext cx="1967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габброиды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амф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17145" y="2577051"/>
            <a:ext cx="2535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дайка</a:t>
            </a:r>
          </a:p>
          <a:p>
            <a:pPr algn="ctr"/>
            <a:r>
              <a:rPr lang="ru-RU" sz="2000" dirty="0" err="1">
                <a:solidFill>
                  <a:schemeClr val="bg1"/>
                </a:solidFill>
              </a:rPr>
              <a:t>микрогабброноритов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73941" y="935317"/>
            <a:ext cx="2516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дайка </a:t>
            </a:r>
            <a:r>
              <a:rPr lang="ru-RU" sz="2000" dirty="0" err="1">
                <a:solidFill>
                  <a:schemeClr val="bg1"/>
                </a:solidFill>
              </a:rPr>
              <a:t>пегматоидных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диоритов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529479" y="5874309"/>
            <a:ext cx="1967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габброиды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амф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32289" y="6315196"/>
            <a:ext cx="2473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лейкоплагиограниты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25440" y="3315276"/>
            <a:ext cx="1810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ксенолит </a:t>
            </a:r>
            <a:r>
              <a:rPr lang="ru-RU" sz="2000" dirty="0" err="1">
                <a:solidFill>
                  <a:schemeClr val="bg1"/>
                </a:solidFill>
              </a:rPr>
              <a:t>амф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габброидов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22122" y="6364042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гбброиды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23222" y="5249484"/>
            <a:ext cx="2285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клинопироксениты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550538" y="4114329"/>
            <a:ext cx="2285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клинопироксениты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730946" y="5024935"/>
            <a:ext cx="1389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габброиды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AEB7AD-3159-0533-AC68-276945E8CB7E}"/>
              </a:ext>
            </a:extLst>
          </p:cNvPr>
          <p:cNvSpPr/>
          <p:nvPr/>
        </p:nvSpPr>
        <p:spPr>
          <a:xfrm>
            <a:off x="4517145" y="594237"/>
            <a:ext cx="3679370" cy="27793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24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27A85-FAB0-4C60-DB4C-C82866DD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Полосчатый </a:t>
            </a:r>
            <a:r>
              <a:rPr lang="ru-RU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кэршорский</a:t>
            </a:r>
            <a:r>
              <a:rPr lang="ru-RU" sz="3200" u="sng" dirty="0">
                <a:latin typeface="Arial" panose="020B0604020202020204" pitchFamily="34" charset="0"/>
                <a:cs typeface="Arial" panose="020B0604020202020204" pitchFamily="34" charset="0"/>
              </a:rPr>
              <a:t> комплекс 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σ,υσ,υ,νО</a:t>
            </a:r>
            <a:r>
              <a:rPr lang="ru-RU" sz="3600" b="1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2–3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k/</a:t>
            </a:r>
            <a:r>
              <a:rPr lang="en-GB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ru-RU" sz="3600" b="1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GB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ru-RU" sz="3600" b="1" baseline="-25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GB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5A2B26C1-4234-0938-604A-73AB9EEEB1CB}"/>
              </a:ext>
            </a:extLst>
          </p:cNvPr>
          <p:cNvSpPr/>
          <p:nvPr/>
        </p:nvSpPr>
        <p:spPr>
          <a:xfrm>
            <a:off x="1625991" y="1051974"/>
            <a:ext cx="512298" cy="78779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329206BD-DA9E-61B7-F8CF-606E5AA0B0D4}"/>
              </a:ext>
            </a:extLst>
          </p:cNvPr>
          <p:cNvSpPr/>
          <p:nvPr/>
        </p:nvSpPr>
        <p:spPr>
          <a:xfrm>
            <a:off x="4437184" y="1010582"/>
            <a:ext cx="512298" cy="89015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6C5B0F3A-4A61-D456-92DE-B4D11F0D21B3}"/>
              </a:ext>
            </a:extLst>
          </p:cNvPr>
          <p:cNvSpPr/>
          <p:nvPr/>
        </p:nvSpPr>
        <p:spPr>
          <a:xfrm>
            <a:off x="7248377" y="1051974"/>
            <a:ext cx="515227" cy="95111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91148184-0E63-CB79-A8C4-6063971CE359}"/>
              </a:ext>
            </a:extLst>
          </p:cNvPr>
          <p:cNvSpPr/>
          <p:nvPr/>
        </p:nvSpPr>
        <p:spPr>
          <a:xfrm>
            <a:off x="10050782" y="1010582"/>
            <a:ext cx="515227" cy="100269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5B39FE-FB19-7E70-3B03-47E15FE1C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53" y="2291572"/>
            <a:ext cx="2842747" cy="37903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AF904D-CD15-2203-FF4B-782A50095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2" y="2291572"/>
            <a:ext cx="2842745" cy="37889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2E9B83-0FB7-E819-98D2-0E4E33003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81" y="2294698"/>
            <a:ext cx="2841744" cy="37889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840B28E-E5D7-DA84-EE13-FE19D3396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06" y="2326701"/>
            <a:ext cx="2841744" cy="37889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8C34AB-CBD7-44CF-24B4-63B183B76FEA}"/>
              </a:ext>
            </a:extLst>
          </p:cNvPr>
          <p:cNvSpPr txBox="1"/>
          <p:nvPr/>
        </p:nvSpPr>
        <p:spPr>
          <a:xfrm>
            <a:off x="503774" y="1803037"/>
            <a:ext cx="2643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клинопироксениты</a:t>
            </a:r>
            <a:endParaRPr lang="ru-RU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13A570-80A9-B8FA-8B06-22BEE0202493}"/>
              </a:ext>
            </a:extLst>
          </p:cNvPr>
          <p:cNvSpPr txBox="1"/>
          <p:nvPr/>
        </p:nvSpPr>
        <p:spPr>
          <a:xfrm>
            <a:off x="4097657" y="1839764"/>
            <a:ext cx="1296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верлиты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5C37AB-FDFA-F606-23A9-0EF6440CE4DA}"/>
              </a:ext>
            </a:extLst>
          </p:cNvPr>
          <p:cNvSpPr txBox="1"/>
          <p:nvPr/>
        </p:nvSpPr>
        <p:spPr>
          <a:xfrm>
            <a:off x="6751712" y="1907033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оливиниты</a:t>
            </a:r>
            <a:endParaRPr lang="ru-RU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FEB379-5065-4635-E3DF-749BAA88D714}"/>
              </a:ext>
            </a:extLst>
          </p:cNvPr>
          <p:cNvSpPr txBox="1"/>
          <p:nvPr/>
        </p:nvSpPr>
        <p:spPr>
          <a:xfrm>
            <a:off x="9127104" y="1891462"/>
            <a:ext cx="2935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габброиды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(2 фазы?)</a:t>
            </a:r>
          </a:p>
        </p:txBody>
      </p:sp>
      <p:sp>
        <p:nvSpPr>
          <p:cNvPr id="3" name="Правая фигурная скобка 2">
            <a:extLst>
              <a:ext uri="{FF2B5EF4-FFF2-40B4-BE49-F238E27FC236}">
                <a16:creationId xmlns:a16="http://schemas.microsoft.com/office/drawing/2014/main" id="{5266E4B7-810B-3F78-DECC-C0352056E687}"/>
              </a:ext>
            </a:extLst>
          </p:cNvPr>
          <p:cNvSpPr/>
          <p:nvPr/>
        </p:nvSpPr>
        <p:spPr>
          <a:xfrm>
            <a:off x="1252025" y="6274191"/>
            <a:ext cx="155448" cy="914400"/>
          </a:xfrm>
          <a:prstGeom prst="rightBrace">
            <a:avLst/>
          </a:prstGeom>
          <a:ln w="69850">
            <a:solidFill>
              <a:schemeClr val="tx1"/>
            </a:solidFill>
          </a:ln>
          <a:scene3d>
            <a:camera prst="orthographicFront">
              <a:rot lat="5400000" lon="5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авая фигурная скобка 3">
            <a:extLst>
              <a:ext uri="{FF2B5EF4-FFF2-40B4-BE49-F238E27FC236}">
                <a16:creationId xmlns:a16="http://schemas.microsoft.com/office/drawing/2014/main" id="{BE23B474-05AB-517D-2110-CBA687BE560C}"/>
              </a:ext>
            </a:extLst>
          </p:cNvPr>
          <p:cNvSpPr/>
          <p:nvPr/>
        </p:nvSpPr>
        <p:spPr>
          <a:xfrm>
            <a:off x="2285999" y="5120640"/>
            <a:ext cx="403987" cy="914400"/>
          </a:xfrm>
          <a:prstGeom prst="rightBrace">
            <a:avLst/>
          </a:prstGeom>
          <a:ln w="76200">
            <a:solidFill>
              <a:schemeClr val="tx1"/>
            </a:solidFill>
          </a:ln>
          <a:scene3d>
            <a:camera prst="orthographicFront">
              <a:rot lat="0" lon="51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46677E50-BE0D-AA45-A442-11AFFEA5AD54}"/>
              </a:ext>
            </a:extLst>
          </p:cNvPr>
          <p:cNvSpPr/>
          <p:nvPr/>
        </p:nvSpPr>
        <p:spPr>
          <a:xfrm rot="5400000">
            <a:off x="4380742" y="1888119"/>
            <a:ext cx="568566" cy="8834275"/>
          </a:xfrm>
          <a:prstGeom prst="rightBrac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4411E1-056F-6D06-8CF7-6592AEF8AAE0}"/>
              </a:ext>
            </a:extLst>
          </p:cNvPr>
          <p:cNvSpPr txBox="1"/>
          <p:nvPr/>
        </p:nvSpPr>
        <p:spPr>
          <a:xfrm>
            <a:off x="2570989" y="6448685"/>
            <a:ext cx="4244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Дзелятышорский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массив?</a:t>
            </a:r>
          </a:p>
        </p:txBody>
      </p:sp>
    </p:spTree>
    <p:extLst>
      <p:ext uri="{BB962C8B-B14F-4D97-AF65-F5344CB8AC3E}">
        <p14:creationId xmlns:p14="http://schemas.microsoft.com/office/powerpoint/2010/main" val="43317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322" y="-38599"/>
            <a:ext cx="9461834" cy="76386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Рудная минерализация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ультрамафитов</a:t>
            </a:r>
            <a:endParaRPr lang="ru-RU" sz="3200" dirty="0"/>
          </a:p>
        </p:txBody>
      </p:sp>
      <p:pic>
        <p:nvPicPr>
          <p:cNvPr id="4" name="Объект 8">
            <a:extLst>
              <a:ext uri="{FF2B5EF4-FFF2-40B4-BE49-F238E27FC236}">
                <a16:creationId xmlns:a16="http://schemas.microsoft.com/office/drawing/2014/main" id="{4D0098C4-6AC7-EFFB-AF18-BC7C80AF5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41" y="725261"/>
            <a:ext cx="4275147" cy="3206361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A28E31-E175-F888-F9A9-6D7CAC628B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530" y="707676"/>
            <a:ext cx="4275148" cy="3206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488B9-90D5-35D2-3BFD-3621CCA810EA}"/>
              </a:ext>
            </a:extLst>
          </p:cNvPr>
          <p:cNvSpPr txBox="1"/>
          <p:nvPr/>
        </p:nvSpPr>
        <p:spPr>
          <a:xfrm>
            <a:off x="4594223" y="1041784"/>
            <a:ext cx="152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ОЯ-6-2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1F9CD-6D34-F7D4-15D1-EAE4DA04330E}"/>
              </a:ext>
            </a:extLst>
          </p:cNvPr>
          <p:cNvSpPr txBox="1"/>
          <p:nvPr/>
        </p:nvSpPr>
        <p:spPr>
          <a:xfrm>
            <a:off x="6306052" y="1041784"/>
            <a:ext cx="166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ОЯ-65-2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9ECE36-2D5F-F9F8-6DB1-477AC2DE56AB}"/>
              </a:ext>
            </a:extLst>
          </p:cNvPr>
          <p:cNvSpPr txBox="1"/>
          <p:nvPr/>
        </p:nvSpPr>
        <p:spPr>
          <a:xfrm>
            <a:off x="754743" y="5999629"/>
            <a:ext cx="110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Изотопный состав серы δ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халькопирите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борните варьирует в пределах -1.9…+0.8‰.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2858" y="4026227"/>
            <a:ext cx="11321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/>
              <a:t>Три сульфидные ассоциации:</a:t>
            </a:r>
          </a:p>
          <a:p>
            <a:r>
              <a:rPr lang="ru-RU" sz="2400" b="1" dirty="0"/>
              <a:t>1) </a:t>
            </a:r>
            <a:r>
              <a:rPr lang="en-US" sz="2400" b="1" dirty="0"/>
              <a:t>Po-</a:t>
            </a:r>
            <a:r>
              <a:rPr lang="en-US" sz="2400" b="1" dirty="0" err="1"/>
              <a:t>Py</a:t>
            </a:r>
            <a:endParaRPr lang="en-US" sz="2400" b="1" dirty="0"/>
          </a:p>
          <a:p>
            <a:r>
              <a:rPr lang="ru-RU" sz="2400" b="1" dirty="0"/>
              <a:t>2) </a:t>
            </a:r>
            <a:r>
              <a:rPr lang="en-US" sz="2400" b="1" dirty="0"/>
              <a:t>Po-</a:t>
            </a:r>
            <a:r>
              <a:rPr lang="en-US" sz="2400" b="1" dirty="0" err="1"/>
              <a:t>Ccp</a:t>
            </a:r>
            <a:r>
              <a:rPr lang="en-US" sz="2400" b="1" dirty="0"/>
              <a:t>-</a:t>
            </a:r>
            <a:r>
              <a:rPr lang="en-US" sz="2400" b="1" dirty="0" err="1"/>
              <a:t>Cbn</a:t>
            </a:r>
            <a:endParaRPr lang="en-US" sz="2400" b="1" dirty="0"/>
          </a:p>
          <a:p>
            <a:r>
              <a:rPr lang="ru-RU" sz="2400" b="1" dirty="0"/>
              <a:t>3) </a:t>
            </a:r>
            <a:r>
              <a:rPr lang="en-US" sz="2400" b="1" dirty="0"/>
              <a:t>(Py)-Bn-Ccp – </a:t>
            </a:r>
            <a:r>
              <a:rPr lang="ru-RU" sz="2400" b="1" dirty="0"/>
              <a:t>наиболее продуктивная. Типичны </a:t>
            </a:r>
            <a:r>
              <a:rPr lang="ru-RU" sz="2400" b="1"/>
              <a:t>структуры распада </a:t>
            </a:r>
            <a:r>
              <a:rPr lang="ru-RU" sz="2400" b="1" dirty="0"/>
              <a:t>халькопирита в борните и наоборот</a:t>
            </a:r>
          </a:p>
        </p:txBody>
      </p:sp>
    </p:spTree>
    <p:extLst>
      <p:ext uri="{BB962C8B-B14F-4D97-AF65-F5344CB8AC3E}">
        <p14:creationId xmlns:p14="http://schemas.microsoft.com/office/powerpoint/2010/main" val="89868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072657-44FD-7EC7-F609-178D68EAF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30" y="1"/>
            <a:ext cx="10515600" cy="829993"/>
          </a:xfrm>
        </p:spPr>
        <p:txBody>
          <a:bodyPr/>
          <a:lstStyle/>
          <a:p>
            <a:pPr algn="ctr"/>
            <a:r>
              <a:rPr lang="en-US" b="1" dirty="0" err="1"/>
              <a:t>Bn-Ccp</a:t>
            </a:r>
            <a:r>
              <a:rPr lang="en-US" b="1" dirty="0"/>
              <a:t> </a:t>
            </a:r>
            <a:r>
              <a:rPr lang="ru-RU" b="1" dirty="0"/>
              <a:t>ассоциация</a:t>
            </a:r>
          </a:p>
        </p:txBody>
      </p:sp>
      <p:pic>
        <p:nvPicPr>
          <p:cNvPr id="5" name="Объект 8">
            <a:extLst>
              <a:ext uri="{FF2B5EF4-FFF2-40B4-BE49-F238E27FC236}">
                <a16:creationId xmlns:a16="http://schemas.microsoft.com/office/drawing/2014/main" id="{F94E02C3-4388-9D54-94AE-C6E2D5152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70" y="1954823"/>
            <a:ext cx="4276861" cy="34251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1B6ECA-D586-4677-006F-4EEE98483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3"/>
          <a:stretch/>
        </p:blipFill>
        <p:spPr>
          <a:xfrm>
            <a:off x="7456131" y="1954823"/>
            <a:ext cx="3983553" cy="3774176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DA866C23-5A2E-27DF-18A6-F702D9D4B4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508808"/>
              </p:ext>
            </p:extLst>
          </p:nvPr>
        </p:nvGraphicFramePr>
        <p:xfrm>
          <a:off x="861030" y="5728999"/>
          <a:ext cx="5977459" cy="689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1936804885"/>
                    </a:ext>
                  </a:extLst>
                </a:gridCol>
                <a:gridCol w="667658">
                  <a:extLst>
                    <a:ext uri="{9D8B030D-6E8A-4147-A177-3AD203B41FA5}">
                      <a16:colId xmlns:a16="http://schemas.microsoft.com/office/drawing/2014/main" val="3717845985"/>
                    </a:ext>
                  </a:extLst>
                </a:gridCol>
                <a:gridCol w="769257">
                  <a:extLst>
                    <a:ext uri="{9D8B030D-6E8A-4147-A177-3AD203B41FA5}">
                      <a16:colId xmlns:a16="http://schemas.microsoft.com/office/drawing/2014/main" val="1587763603"/>
                    </a:ext>
                  </a:extLst>
                </a:gridCol>
                <a:gridCol w="644892">
                  <a:extLst>
                    <a:ext uri="{9D8B030D-6E8A-4147-A177-3AD203B41FA5}">
                      <a16:colId xmlns:a16="http://schemas.microsoft.com/office/drawing/2014/main" val="626419224"/>
                    </a:ext>
                  </a:extLst>
                </a:gridCol>
                <a:gridCol w="617851">
                  <a:extLst>
                    <a:ext uri="{9D8B030D-6E8A-4147-A177-3AD203B41FA5}">
                      <a16:colId xmlns:a16="http://schemas.microsoft.com/office/drawing/2014/main" val="3475899141"/>
                    </a:ext>
                  </a:extLst>
                </a:gridCol>
                <a:gridCol w="841828">
                  <a:extLst>
                    <a:ext uri="{9D8B030D-6E8A-4147-A177-3AD203B41FA5}">
                      <a16:colId xmlns:a16="http://schemas.microsoft.com/office/drawing/2014/main" val="4199613523"/>
                    </a:ext>
                  </a:extLst>
                </a:gridCol>
                <a:gridCol w="725714">
                  <a:extLst>
                    <a:ext uri="{9D8B030D-6E8A-4147-A177-3AD203B41FA5}">
                      <a16:colId xmlns:a16="http://schemas.microsoft.com/office/drawing/2014/main" val="2600713593"/>
                    </a:ext>
                  </a:extLst>
                </a:gridCol>
                <a:gridCol w="926488">
                  <a:extLst>
                    <a:ext uri="{9D8B030D-6E8A-4147-A177-3AD203B41FA5}">
                      <a16:colId xmlns:a16="http://schemas.microsoft.com/office/drawing/2014/main" val="3774834930"/>
                    </a:ext>
                  </a:extLst>
                </a:gridCol>
              </a:tblGrid>
              <a:tr h="3029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</a:t>
                      </a:r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endParaRPr lang="en-US" sz="2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Cu    </a:t>
                      </a:r>
                      <a:endParaRPr lang="en-US" sz="2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    </a:t>
                      </a:r>
                      <a:endParaRPr lang="en-US" sz="2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   </a:t>
                      </a:r>
                      <a:endParaRPr lang="en-US" sz="2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Sb    </a:t>
                      </a:r>
                      <a:endParaRPr lang="en-US" sz="2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Pb    </a:t>
                      </a:r>
                      <a:endParaRPr lang="en-US" sz="2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    </a:t>
                      </a:r>
                      <a:endParaRPr lang="en-US" sz="2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 </a:t>
                      </a:r>
                      <a:endParaRPr lang="en-US" sz="2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4236791"/>
                  </a:ext>
                </a:extLst>
              </a:tr>
              <a:tr h="3029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34.76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2.82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34.82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ru-RU" sz="2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12.85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15.61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101.04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7720393"/>
                  </a:ext>
                </a:extLst>
              </a:tr>
            </a:tbl>
          </a:graphicData>
        </a:graphic>
      </p:graphicFrame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D039F932-16FA-B7A0-D089-E69D37E84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894751"/>
              </p:ext>
            </p:extLst>
          </p:nvPr>
        </p:nvGraphicFramePr>
        <p:xfrm>
          <a:off x="7141953" y="780775"/>
          <a:ext cx="4611910" cy="1034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2382">
                  <a:extLst>
                    <a:ext uri="{9D8B030D-6E8A-4147-A177-3AD203B41FA5}">
                      <a16:colId xmlns:a16="http://schemas.microsoft.com/office/drawing/2014/main" val="3948221516"/>
                    </a:ext>
                  </a:extLst>
                </a:gridCol>
                <a:gridCol w="922382">
                  <a:extLst>
                    <a:ext uri="{9D8B030D-6E8A-4147-A177-3AD203B41FA5}">
                      <a16:colId xmlns:a16="http://schemas.microsoft.com/office/drawing/2014/main" val="303529494"/>
                    </a:ext>
                  </a:extLst>
                </a:gridCol>
                <a:gridCol w="922382">
                  <a:extLst>
                    <a:ext uri="{9D8B030D-6E8A-4147-A177-3AD203B41FA5}">
                      <a16:colId xmlns:a16="http://schemas.microsoft.com/office/drawing/2014/main" val="2127316556"/>
                    </a:ext>
                  </a:extLst>
                </a:gridCol>
                <a:gridCol w="922382">
                  <a:extLst>
                    <a:ext uri="{9D8B030D-6E8A-4147-A177-3AD203B41FA5}">
                      <a16:colId xmlns:a16="http://schemas.microsoft.com/office/drawing/2014/main" val="1096903284"/>
                    </a:ext>
                  </a:extLst>
                </a:gridCol>
                <a:gridCol w="922382">
                  <a:extLst>
                    <a:ext uri="{9D8B030D-6E8A-4147-A177-3AD203B41FA5}">
                      <a16:colId xmlns:a16="http://schemas.microsoft.com/office/drawing/2014/main" val="33803216"/>
                    </a:ext>
                  </a:extLst>
                </a:gridCol>
              </a:tblGrid>
              <a:tr h="3029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Au    </a:t>
                      </a:r>
                      <a:endParaRPr lang="en-US" sz="2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Ag    </a:t>
                      </a:r>
                      <a:endParaRPr lang="en-US" sz="2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Cu    </a:t>
                      </a:r>
                      <a:endParaRPr lang="en-US" sz="2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Fe  </a:t>
                      </a:r>
                      <a:endParaRPr lang="en-US" sz="2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Total  </a:t>
                      </a:r>
                      <a:endParaRPr lang="en-US" sz="2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956324"/>
                  </a:ext>
                </a:extLst>
              </a:tr>
              <a:tr h="3029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42.94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53.98</a:t>
                      </a:r>
                      <a:endParaRPr lang="ru-RU" sz="2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1.57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</a:t>
                      </a:r>
                      <a:endParaRPr lang="ru-RU" sz="2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99.44</a:t>
                      </a:r>
                      <a:endParaRPr lang="ru-RU" sz="2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095776"/>
                  </a:ext>
                </a:extLst>
              </a:tr>
              <a:tr h="3029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40.79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56.34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1.81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</a:t>
                      </a:r>
                      <a:endParaRPr lang="ru-RU" sz="2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02547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83797" y="799527"/>
            <a:ext cx="59127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Соединения </a:t>
            </a:r>
            <a:r>
              <a:rPr lang="en-GB" sz="2000" dirty="0" err="1"/>
              <a:t>Pd</a:t>
            </a:r>
            <a:r>
              <a:rPr lang="en-GB" sz="2000" dirty="0"/>
              <a:t>-TABS</a:t>
            </a:r>
            <a:r>
              <a:rPr lang="ru-RU" sz="2000" dirty="0"/>
              <a:t> (</a:t>
            </a:r>
            <a:r>
              <a:rPr lang="ru-RU" sz="2000" dirty="0" err="1"/>
              <a:t>котульскит</a:t>
            </a:r>
            <a:r>
              <a:rPr lang="ru-RU" sz="2000" dirty="0"/>
              <a:t>, </a:t>
            </a:r>
            <a:r>
              <a:rPr lang="ru-RU" sz="2000" dirty="0" err="1"/>
              <a:t>соболевскит</a:t>
            </a:r>
            <a:r>
              <a:rPr lang="ru-RU" sz="2000" dirty="0"/>
              <a:t>, </a:t>
            </a:r>
            <a:r>
              <a:rPr lang="ru-RU" sz="2000" dirty="0" err="1"/>
              <a:t>стибиопалладинит</a:t>
            </a:r>
            <a:r>
              <a:rPr lang="ru-RU" sz="2000" dirty="0"/>
              <a:t>), </a:t>
            </a:r>
            <a:r>
              <a:rPr lang="en-GB" sz="2000" dirty="0"/>
              <a:t>Pt-As (</a:t>
            </a:r>
            <a:r>
              <a:rPr lang="ru-RU" sz="2000" dirty="0" err="1"/>
              <a:t>сперрилит</a:t>
            </a:r>
            <a:r>
              <a:rPr lang="en-GB" sz="2000" dirty="0"/>
              <a:t>), </a:t>
            </a:r>
            <a:r>
              <a:rPr lang="ru-RU" sz="2000" dirty="0"/>
              <a:t>соединения ряда </a:t>
            </a:r>
            <a:r>
              <a:rPr lang="en-GB" sz="2000" dirty="0"/>
              <a:t>Cu-Au-</a:t>
            </a:r>
            <a:r>
              <a:rPr lang="en-GB" sz="2000" dirty="0" err="1"/>
              <a:t>Pd</a:t>
            </a:r>
            <a:r>
              <a:rPr lang="ru-RU" sz="2000" dirty="0"/>
              <a:t>, минералы серии </a:t>
            </a:r>
            <a:r>
              <a:rPr lang="en-GB" sz="2000" dirty="0"/>
              <a:t>Au-Cu</a:t>
            </a:r>
            <a:r>
              <a:rPr lang="ru-RU" sz="2000" dirty="0"/>
              <a:t> и </a:t>
            </a:r>
            <a:r>
              <a:rPr lang="en-GB" sz="2000" dirty="0"/>
              <a:t>Ag-Au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834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BAD6D-CA71-442B-3DE4-C1AFB480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5498"/>
          </a:xfrm>
        </p:spPr>
        <p:txBody>
          <a:bodyPr/>
          <a:lstStyle/>
          <a:p>
            <a:pPr algn="ctr"/>
            <a:r>
              <a:rPr lang="ru-RU" dirty="0" err="1"/>
              <a:t>Дайковые</a:t>
            </a:r>
            <a:r>
              <a:rPr lang="ru-RU" dirty="0"/>
              <a:t> образования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AD6386-58D4-DF1A-26C5-F43662312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67" y="972457"/>
            <a:ext cx="3585028" cy="26887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0A2FE3-0E4D-EF1B-DCA1-A8441C3C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907" y="972456"/>
            <a:ext cx="3586927" cy="26887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17E229C-4842-0A67-FD07-54894C431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07" y="3906668"/>
            <a:ext cx="3586927" cy="26901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0E2E2F-EF35-93BB-A769-599A3911E299}"/>
              </a:ext>
            </a:extLst>
          </p:cNvPr>
          <p:cNvSpPr txBox="1"/>
          <p:nvPr/>
        </p:nvSpPr>
        <p:spPr>
          <a:xfrm>
            <a:off x="4441252" y="4466935"/>
            <a:ext cx="33094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err="1">
                <a:solidFill>
                  <a:srgbClr val="FF0000"/>
                </a:solidFill>
              </a:rPr>
              <a:t>Микрогаббронориты</a:t>
            </a:r>
            <a:endParaRPr lang="ru-RU" sz="24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ru-RU" sz="2400" dirty="0" err="1"/>
              <a:t>Тулитовые</a:t>
            </a:r>
            <a:r>
              <a:rPr lang="ru-RU" sz="2400" dirty="0"/>
              <a:t> </a:t>
            </a:r>
            <a:r>
              <a:rPr lang="ru-RU" sz="2400" dirty="0" err="1"/>
              <a:t>габбро</a:t>
            </a:r>
            <a:endParaRPr lang="en-GB" sz="2400" dirty="0"/>
          </a:p>
          <a:p>
            <a:pPr marL="342900" indent="-342900">
              <a:buAutoNum type="arabicPeriod"/>
            </a:pPr>
            <a:r>
              <a:rPr lang="ru-RU" sz="2400" dirty="0" err="1"/>
              <a:t>Плагиограниты</a:t>
            </a:r>
            <a:endParaRPr lang="ru-RU" sz="2400" dirty="0"/>
          </a:p>
          <a:p>
            <a:pPr marL="342900" indent="-342900">
              <a:buAutoNum type="arabicPeriod"/>
            </a:pPr>
            <a:r>
              <a:rPr lang="ru-RU" sz="2400" dirty="0" err="1"/>
              <a:t>Плагиоклазиты</a:t>
            </a:r>
            <a:endParaRPr lang="ru-RU" sz="2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A79A7F-4F9F-A836-D700-B469934FC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1" y="3906668"/>
            <a:ext cx="3588826" cy="26901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B9B8E4-374D-209F-AA1F-37848A135FDA}"/>
              </a:ext>
            </a:extLst>
          </p:cNvPr>
          <p:cNvSpPr txBox="1"/>
          <p:nvPr/>
        </p:nvSpPr>
        <p:spPr>
          <a:xfrm>
            <a:off x="1820638" y="9105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9A9D6F-15A9-FBD2-D242-2AF861188D8B}"/>
              </a:ext>
            </a:extLst>
          </p:cNvPr>
          <p:cNvSpPr txBox="1"/>
          <p:nvPr/>
        </p:nvSpPr>
        <p:spPr>
          <a:xfrm>
            <a:off x="6776373" y="9297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6ACFC5-3794-F437-92B4-B8617946D58A}"/>
              </a:ext>
            </a:extLst>
          </p:cNvPr>
          <p:cNvSpPr txBox="1"/>
          <p:nvPr/>
        </p:nvSpPr>
        <p:spPr>
          <a:xfrm>
            <a:off x="307723" y="3855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EEFF51-E095-F3A4-AF5D-C3CC214F9E8F}"/>
              </a:ext>
            </a:extLst>
          </p:cNvPr>
          <p:cNvSpPr txBox="1"/>
          <p:nvPr/>
        </p:nvSpPr>
        <p:spPr>
          <a:xfrm>
            <a:off x="8097615" y="3855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176BC2C-316A-FBE7-97B5-2410BAAEF4A1}"/>
              </a:ext>
            </a:extLst>
          </p:cNvPr>
          <p:cNvSpPr/>
          <p:nvPr/>
        </p:nvSpPr>
        <p:spPr>
          <a:xfrm>
            <a:off x="1654629" y="812800"/>
            <a:ext cx="3904342" cy="29895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204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0BCCB-F8E1-9156-5C1A-32528034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0" y="1"/>
            <a:ext cx="11746523" cy="129422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Проблематика оценки возраста рудовмещающих </a:t>
            </a:r>
            <a:r>
              <a:rPr lang="ru-RU" dirty="0" err="1"/>
              <a:t>ультрамафитов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F9BAD2-11AB-93DE-21A4-F37FEA05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243"/>
            <a:ext cx="10515600" cy="4839285"/>
          </a:xfrm>
        </p:spPr>
        <p:txBody>
          <a:bodyPr>
            <a:normAutofit fontScale="92500" lnSpcReduction="10000"/>
          </a:bodyPr>
          <a:lstStyle/>
          <a:p>
            <a:pPr algn="ctr">
              <a:buFontTx/>
              <a:buChar char="-"/>
            </a:pPr>
            <a:r>
              <a:rPr lang="ru-RU" dirty="0"/>
              <a:t>Датирование породообразующих минералов (</a:t>
            </a:r>
            <a:r>
              <a:rPr lang="en-GB" dirty="0"/>
              <a:t>Cpx</a:t>
            </a:r>
            <a:r>
              <a:rPr lang="ru-RU" dirty="0"/>
              <a:t>, </a:t>
            </a:r>
            <a:r>
              <a:rPr lang="en-GB" dirty="0"/>
              <a:t>Ol</a:t>
            </a:r>
            <a:r>
              <a:rPr lang="ru-RU" dirty="0"/>
              <a:t>, </a:t>
            </a:r>
            <a:r>
              <a:rPr lang="en-GB" dirty="0"/>
              <a:t>Mag</a:t>
            </a:r>
            <a:r>
              <a:rPr lang="ru-RU" dirty="0"/>
              <a:t>) </a:t>
            </a:r>
            <a:r>
              <a:rPr lang="en-GB" b="1" dirty="0" err="1"/>
              <a:t>Sm</a:t>
            </a:r>
            <a:r>
              <a:rPr lang="en-GB" b="1" dirty="0"/>
              <a:t>-Nd</a:t>
            </a:r>
            <a:r>
              <a:rPr lang="ru-RU" dirty="0"/>
              <a:t> + метаморфизм -</a:t>
            </a:r>
            <a:r>
              <a:rPr lang="en-GB" dirty="0"/>
              <a:t>&gt;</a:t>
            </a:r>
            <a:r>
              <a:rPr lang="ru-RU" dirty="0"/>
              <a:t> истинный возраст пород или маркер метаморфических процессов?</a:t>
            </a:r>
          </a:p>
          <a:p>
            <a:pPr algn="ctr">
              <a:buFontTx/>
              <a:buChar char="-"/>
            </a:pPr>
            <a:r>
              <a:rPr lang="ru-RU" dirty="0"/>
              <a:t>Ограниченная распространённость акцессорных минералов</a:t>
            </a:r>
            <a:r>
              <a:rPr lang="en-GB" dirty="0"/>
              <a:t> (</a:t>
            </a:r>
            <a:r>
              <a:rPr lang="en-US" dirty="0" err="1"/>
              <a:t>Ttn</a:t>
            </a:r>
            <a:r>
              <a:rPr lang="en-US" dirty="0"/>
              <a:t>, </a:t>
            </a:r>
            <a:r>
              <a:rPr lang="en-US" dirty="0" err="1"/>
              <a:t>Zrn</a:t>
            </a:r>
            <a:r>
              <a:rPr lang="en-US" dirty="0"/>
              <a:t>)</a:t>
            </a:r>
            <a:r>
              <a:rPr lang="ru-RU" dirty="0"/>
              <a:t> в породах</a:t>
            </a:r>
          </a:p>
          <a:p>
            <a:pPr algn="ctr">
              <a:buFontTx/>
              <a:buChar char="-"/>
            </a:pPr>
            <a:endParaRPr lang="ru-RU" b="1" dirty="0"/>
          </a:p>
          <a:p>
            <a:pPr marL="0" indent="0" algn="ctr">
              <a:buNone/>
            </a:pPr>
            <a:r>
              <a:rPr lang="ru-RU" b="1" dirty="0"/>
              <a:t>Выход?</a:t>
            </a:r>
            <a:r>
              <a:rPr lang="ru-RU" dirty="0"/>
              <a:t>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Датирование </a:t>
            </a:r>
            <a:r>
              <a:rPr lang="ru-RU" dirty="0" err="1"/>
              <a:t>дайковых</a:t>
            </a:r>
            <a:r>
              <a:rPr lang="ru-RU" dirty="0"/>
              <a:t> образований как возможность ограничения верхнего возрастного предела образования вмещающих пород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Датирование </a:t>
            </a:r>
            <a:r>
              <a:rPr lang="en-GB" b="1" dirty="0"/>
              <a:t>Re-</a:t>
            </a:r>
            <a:r>
              <a:rPr lang="en-GB" b="1" dirty="0" err="1"/>
              <a:t>Os</a:t>
            </a:r>
            <a:r>
              <a:rPr lang="en-GB" dirty="0"/>
              <a:t> </a:t>
            </a:r>
            <a:r>
              <a:rPr lang="ru-RU" dirty="0"/>
              <a:t>методом магматических сульфидов (в процессе).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60F96F-FF6F-1B68-8DB3-CD2067D56E4C}"/>
              </a:ext>
            </a:extLst>
          </p:cNvPr>
          <p:cNvSpPr/>
          <p:nvPr/>
        </p:nvSpPr>
        <p:spPr>
          <a:xfrm>
            <a:off x="1040524" y="4606561"/>
            <a:ext cx="10313276" cy="8280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7174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4894</TotalTime>
  <Words>1570</Words>
  <Application>Microsoft Office PowerPoint</Application>
  <PresentationFormat>Широкоэкранный</PresentationFormat>
  <Paragraphs>141</Paragraphs>
  <Slides>15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U-Pb LA-ICP-MS датирование апатита из дайки микрогабброноритов лагортаюского комплекса на Au-Pt-Pd Озерном рудопроявлении Войкарской зоны Полярного Урала </vt:lpstr>
      <vt:lpstr>Презентация PowerPoint</vt:lpstr>
      <vt:lpstr>Презентация PowerPoint</vt:lpstr>
      <vt:lpstr>Озерное Au-Pt-Pd проявление</vt:lpstr>
      <vt:lpstr>Полосчатый кэршорский комплекс σ,υσ,υ,νО2–3k/S2/D1?</vt:lpstr>
      <vt:lpstr>Рудная минерализация ультрамафитов</vt:lpstr>
      <vt:lpstr>Bn-Ccp ассоциация</vt:lpstr>
      <vt:lpstr>Дайковые образования</vt:lpstr>
      <vt:lpstr>Проблематика оценки возраста рудовмещающих ультрамафитов</vt:lpstr>
      <vt:lpstr>Петрография микрогабброноритов</vt:lpstr>
      <vt:lpstr>Презентация PowerPoint</vt:lpstr>
      <vt:lpstr>Презентация PowerPoint</vt:lpstr>
      <vt:lpstr>Презентация PowerPoint</vt:lpstr>
      <vt:lpstr>Выводы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Alexandra Kondrikova</dc:creator>
  <cp:lastModifiedBy>Alexandra Kondrikova</cp:lastModifiedBy>
  <cp:revision>27</cp:revision>
  <dcterms:created xsi:type="dcterms:W3CDTF">2026-04-10T19:49:16Z</dcterms:created>
  <dcterms:modified xsi:type="dcterms:W3CDTF">2026-04-21T17:11:57Z</dcterms:modified>
</cp:coreProperties>
</file>