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9"/>
  </p:notesMasterIdLst>
  <p:sldIdLst>
    <p:sldId id="343" r:id="rId2"/>
    <p:sldId id="271" r:id="rId3"/>
    <p:sldId id="279" r:id="rId4"/>
    <p:sldId id="361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60" r:id="rId14"/>
    <p:sldId id="362" r:id="rId15"/>
    <p:sldId id="350" r:id="rId16"/>
    <p:sldId id="363" r:id="rId17"/>
    <p:sldId id="34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717"/>
    <a:srgbClr val="141515"/>
    <a:srgbClr val="181818"/>
    <a:srgbClr val="313131"/>
    <a:srgbClr val="24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853" autoAdjust="0"/>
  </p:normalViewPr>
  <p:slideViewPr>
    <p:cSldViewPr snapToGrid="0">
      <p:cViewPr>
        <p:scale>
          <a:sx n="75" d="100"/>
          <a:sy n="75" d="100"/>
        </p:scale>
        <p:origin x="9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E3087-AF70-4688-AB17-8B8C80977DC8}" type="datetimeFigureOut">
              <a:rPr lang="ru-RU" smtClean="0"/>
              <a:t>19.04.2026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3B570-DF5D-4CD1-8A58-773AEDC15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778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Целью данной работы…, забегая вперед- разделение россыпного шеелита по группам, образование которого связанно с </a:t>
            </a:r>
            <a:r>
              <a:rPr lang="ru-RU" dirty="0" err="1"/>
              <a:t>магмато</a:t>
            </a:r>
            <a:r>
              <a:rPr lang="ru-RU" dirty="0"/>
              <a:t>-гидротермальными процессами, и с метаморфическими.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3B570-DF5D-4CD1-8A58-773AEDC153E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130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Более наглядное разделение на первую и вторую группу выглядит на графиках соотношений примесных элементов. Так, первый из них иллюстрирует идеальное разбиение по характеру </a:t>
            </a:r>
            <a:r>
              <a:rPr lang="en-US" dirty="0"/>
              <a:t>Ta-Nb </a:t>
            </a:r>
            <a:r>
              <a:rPr lang="ru-RU" dirty="0"/>
              <a:t>отношения в шеелите. Первая группа шеелитов на диаграмме располагается вдоль некоторого тренда, а вторая выделяется в отдельную область. На этом моменте давайте </a:t>
            </a:r>
            <a:r>
              <a:rPr lang="ru-RU" dirty="0" err="1"/>
              <a:t>перестанемм</a:t>
            </a:r>
            <a:r>
              <a:rPr lang="ru-RU" dirty="0"/>
              <a:t> называть их шеелитами первой и второй группы, а перейдем к разбиению на </a:t>
            </a:r>
            <a:r>
              <a:rPr lang="ru-RU" dirty="0" err="1"/>
              <a:t>магматогенно</a:t>
            </a:r>
            <a:r>
              <a:rPr lang="ru-RU" dirty="0"/>
              <a:t> гидротермальные и </a:t>
            </a:r>
            <a:r>
              <a:rPr lang="ru-RU" dirty="0" err="1"/>
              <a:t>метаморфогенные</a:t>
            </a:r>
            <a:r>
              <a:rPr lang="ru-RU" dirty="0"/>
              <a:t>. Дело в том, что </a:t>
            </a:r>
            <a:r>
              <a:rPr lang="en-US" dirty="0"/>
              <a:t>Nb </a:t>
            </a:r>
            <a:r>
              <a:rPr lang="ru-RU" dirty="0"/>
              <a:t>и </a:t>
            </a:r>
            <a:r>
              <a:rPr lang="en-US" dirty="0"/>
              <a:t>Ta </a:t>
            </a:r>
            <a:r>
              <a:rPr lang="ru-RU" dirty="0"/>
              <a:t>типичные несовместимые магматогенные компоненты, которые по мере эволюции </a:t>
            </a:r>
            <a:r>
              <a:rPr lang="ru-RU" dirty="0" err="1"/>
              <a:t>магмато</a:t>
            </a:r>
            <a:r>
              <a:rPr lang="ru-RU" dirty="0"/>
              <a:t>-гидротермальной системы накапливаются в ней, входя в состав минеральных фаз на поздних стадиях. Причем, как видно из графика, в гидротермально-магматических системах </a:t>
            </a:r>
            <a:r>
              <a:rPr lang="en-US" dirty="0"/>
              <a:t>Ta </a:t>
            </a:r>
            <a:r>
              <a:rPr lang="ru-RU" dirty="0"/>
              <a:t>и </a:t>
            </a:r>
            <a:r>
              <a:rPr lang="en-US" dirty="0"/>
              <a:t>Nb </a:t>
            </a:r>
            <a:r>
              <a:rPr lang="ru-RU" dirty="0"/>
              <a:t>входят в </a:t>
            </a:r>
            <a:r>
              <a:rPr lang="ru-RU" dirty="0" err="1"/>
              <a:t>сотав</a:t>
            </a:r>
            <a:r>
              <a:rPr lang="ru-RU" dirty="0"/>
              <a:t> шеелита, согласно фракционированию по </a:t>
            </a:r>
            <a:r>
              <a:rPr lang="ru-RU" dirty="0" err="1"/>
              <a:t>конректному</a:t>
            </a:r>
            <a:r>
              <a:rPr lang="ru-RU" dirty="0"/>
              <a:t> тренду соотношений. На этот же график пробовались выноситься точки шеелитов гидротермально-магматического происхождения из других месторождений (скарнов и </a:t>
            </a:r>
            <a:r>
              <a:rPr lang="ru-RU" dirty="0" err="1"/>
              <a:t>грейзенов</a:t>
            </a:r>
            <a:r>
              <a:rPr lang="ru-RU" dirty="0"/>
              <a:t>), и они попадают в этот же тренд.  Другими параметрами для разбиения на магматогенные и </a:t>
            </a:r>
            <a:r>
              <a:rPr lang="ru-RU" dirty="0" err="1"/>
              <a:t>метаморфогенные</a:t>
            </a:r>
            <a:r>
              <a:rPr lang="ru-RU" dirty="0"/>
              <a:t> шеелиты могут выступать суммарное содержание РЗЭ и </a:t>
            </a:r>
            <a:r>
              <a:rPr lang="en-US" dirty="0"/>
              <a:t>Eu </a:t>
            </a:r>
            <a:r>
              <a:rPr lang="ru-RU" dirty="0"/>
              <a:t>аномалия.  Магматогенные шеелиты имеют более высокие уровни концентраций РЗЭ и </a:t>
            </a:r>
            <a:r>
              <a:rPr lang="ru-RU" dirty="0" err="1"/>
              <a:t>зачение</a:t>
            </a:r>
            <a:r>
              <a:rPr lang="ru-RU" dirty="0"/>
              <a:t> </a:t>
            </a:r>
            <a:r>
              <a:rPr lang="en-US" dirty="0"/>
              <a:t>Eu/Eu &lt;1. </a:t>
            </a:r>
            <a:r>
              <a:rPr lang="ru-RU" dirty="0"/>
              <a:t>Конкретно в данном случае, значение </a:t>
            </a:r>
            <a:r>
              <a:rPr lang="en-US" dirty="0"/>
              <a:t>Eu </a:t>
            </a:r>
            <a:r>
              <a:rPr lang="ru-RU" dirty="0"/>
              <a:t>аномалии выступает в роли показателя </a:t>
            </a:r>
            <a:r>
              <a:rPr lang="ru-RU" dirty="0" err="1"/>
              <a:t>окисленности</a:t>
            </a:r>
            <a:r>
              <a:rPr lang="ru-RU" dirty="0"/>
              <a:t> среды минералообразования. Предполагается, что образование шеелитов магматогенной группы связано с гранит-порфирами </a:t>
            </a:r>
            <a:r>
              <a:rPr lang="ru-RU" dirty="0" err="1"/>
              <a:t>Шахтаминского</a:t>
            </a:r>
            <a:r>
              <a:rPr lang="ru-RU" dirty="0"/>
              <a:t> комплекса. Графики 3 и 4 иллюстрируют дискриминацию шеелита магматогенного и </a:t>
            </a:r>
            <a:r>
              <a:rPr lang="ru-RU" dirty="0" err="1"/>
              <a:t>метаморогенного</a:t>
            </a:r>
            <a:r>
              <a:rPr lang="ru-RU" dirty="0"/>
              <a:t> по содержанию </a:t>
            </a:r>
            <a:r>
              <a:rPr lang="en-US" dirty="0"/>
              <a:t>Sr, </a:t>
            </a:r>
            <a:r>
              <a:rPr lang="ru-RU" dirty="0"/>
              <a:t>как уже говорилось, в шеелитах метаморфического происхождения </a:t>
            </a:r>
            <a:r>
              <a:rPr lang="en-US" dirty="0"/>
              <a:t>Sr </a:t>
            </a:r>
            <a:r>
              <a:rPr lang="ru-RU" dirty="0"/>
              <a:t>на 1-2 порядка больше.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3B570-DF5D-4CD1-8A58-773AEDC153E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514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Еще одним параметром разбиения является Мо. Породы </a:t>
            </a:r>
            <a:r>
              <a:rPr lang="ru-RU" dirty="0" err="1"/>
              <a:t>шахтаминского</a:t>
            </a:r>
            <a:r>
              <a:rPr lang="ru-RU" dirty="0"/>
              <a:t> комплекса являются продуктивными на </a:t>
            </a:r>
            <a:r>
              <a:rPr lang="en-US" dirty="0"/>
              <a:t>Cu-Mo-Au </a:t>
            </a:r>
            <a:r>
              <a:rPr lang="ru-RU" dirty="0"/>
              <a:t>порфировое оруденение, поэтому высокие значения содержания Мо в шеелитах магматогенной группы в очередной раз указывают на происхождения именно из этой рудно-магматической системы. Дискуссионным остается положение некоторых зерен из проб р. Нижний шара </a:t>
            </a:r>
            <a:r>
              <a:rPr lang="ru-RU" dirty="0" err="1"/>
              <a:t>горхон</a:t>
            </a:r>
            <a:r>
              <a:rPr lang="ru-RU" dirty="0"/>
              <a:t>: с одной стороны, они обладают типичными для метаморфических шеелитов высокими содержаниями </a:t>
            </a:r>
            <a:r>
              <a:rPr lang="en-US" dirty="0"/>
              <a:t>Sr, </a:t>
            </a:r>
            <a:r>
              <a:rPr lang="ru-RU" dirty="0"/>
              <a:t>с другой стороны- в этих же зернах умеренные и даже высокие содержания Мо.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3B570-DF5D-4CD1-8A58-773AEDC153E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010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Итак, подведем некоторые итоги. В таблице представлены признаки и условия формирования, в для которых эта характеристика является типичной. 1) внутреннее строение. Рудообразующие системы, связанные 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магматизмом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 или иначе носят пульсационный характер поступления вещества, который к тому же может иметь отличия в своем составе. Все это отражается на внутреннем строение шеелита. Он как правило будет зональным. Метаморфические процессы по сравнению с магматическими представляются относительно долгими, в которых за счет времени этих процессов достигается гомогенность состава, что отражается в шеелите отсутствием зональности.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критерий- количественное содержание примесный элементов, таких как РЗЭ,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Все эти компоненты несовместимы в магматических процессах, что способствуют их накоплению и вхождению в структуры минералов или формированию собственных на заключительных стадиях. 3)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 магматических системах он не является несовместимым, по мере кристаллизации уходит из расплава в плагиоклаз, и другие минеральные фазы, что обедняет остаточный флюид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Поэтому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характерен для магматогенного шеелита.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Мо и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служат показателем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условий. Так, в окисленных условиях, например в порфирах,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степени окисления 6+ преобладает над Мо4+, и соответственно входит в структуру шеелита.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окисленных условиях преобладает в состоянии 3+, что слабо способствует его вхождению в структуру шеелита.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F311-FA42-4CA1-B063-374257FEBEC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329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Таким образом, данные, накопленные по </a:t>
            </a:r>
            <a:r>
              <a:rPr lang="ru-RU" dirty="0" err="1"/>
              <a:t>типоморфизму</a:t>
            </a:r>
            <a:r>
              <a:rPr lang="ru-RU" dirty="0"/>
              <a:t> шеелита могут служить как реальный применимый на практике </a:t>
            </a:r>
            <a:r>
              <a:rPr lang="ru-RU" dirty="0" err="1"/>
              <a:t>прогнозо</a:t>
            </a:r>
            <a:r>
              <a:rPr lang="ru-RU" dirty="0"/>
              <a:t>-поисковый критерий. На геологической карте шеелиты, классифицированные как генетически </a:t>
            </a:r>
            <a:r>
              <a:rPr lang="ru-RU" dirty="0" err="1"/>
              <a:t>магматогенно</a:t>
            </a:r>
            <a:r>
              <a:rPr lang="ru-RU" dirty="0"/>
              <a:t>-гидротермальные, отобраны в поле распространения </a:t>
            </a:r>
            <a:r>
              <a:rPr lang="ru-RU" dirty="0" err="1"/>
              <a:t>гранитоидов</a:t>
            </a:r>
            <a:r>
              <a:rPr lang="ru-RU" dirty="0"/>
              <a:t> кыринского и </a:t>
            </a:r>
            <a:r>
              <a:rPr lang="ru-RU" dirty="0" err="1"/>
              <a:t>шахтаминского</a:t>
            </a:r>
            <a:r>
              <a:rPr lang="ru-RU" dirty="0"/>
              <a:t> комплексов, в то время как шеелиты </a:t>
            </a:r>
            <a:r>
              <a:rPr lang="ru-RU" dirty="0" err="1"/>
              <a:t>метамофрического</a:t>
            </a:r>
            <a:r>
              <a:rPr lang="ru-RU" dirty="0"/>
              <a:t> происхождения, отобраны в поле распространения </a:t>
            </a:r>
            <a:r>
              <a:rPr lang="ru-RU" dirty="0" err="1"/>
              <a:t>теригенных</a:t>
            </a:r>
            <a:r>
              <a:rPr lang="ru-RU" dirty="0"/>
              <a:t> комплексов.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F311-FA42-4CA1-B063-374257FEBEC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29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Сыпчегурский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рудно-россыпной узел входит в состав Тура-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Иллинского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золоторудно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-россыпного района, и приурочен к Монголо-Охотскому складчатому поясу. В составе рудного узла подразделяются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Горхонское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золоторудное поле на западе, принадлежащее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Хэнтей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-Даурской структурно-формационной зоне (СФЗ);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Кибачинское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золоторудное поле на востоке, принадлежащее к Агинской СФЗ; и собственно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Сыпчегурское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рудное поле, расположенное в центральной части рудного узла.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современным представлениям,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Сыпчегурская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тектоно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-магматическая структура сформирована на этапе позднеюрского коллизионного орогенеза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2-3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в результате которого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Хэнтей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Даурская Структурно Формационная Зона надвинута на Агинский мегаблок. Граница проходит по региональному Онон-Туринскому разлому надвигового типа. Район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Сыпчегурского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рудного узла сложен (рис.1) метаморфическими породами рифея, осадочными комплексами от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селурийского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 мелового возраста, позднеюрскими вулканогенными породами. Магматизм района проявлен в виде верхнетриасовых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габброидов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центральной части, 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гранитоидов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даурского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Кыринского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1-2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шахтоминского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2-3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комплексов, расположенных в центральной и западной части района. В общих чертах в западной части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Сыпчегурского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рудно-россыпного узла (левые притоки Туры) преобладают магматические комплексы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гранитоидов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в восточной части,  (правые притоки Туры)- преобладают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терегенные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осадки. В ходе проведения полевых работ 25го года опробованы шлиховым методом водотоки рек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Гохон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Сырчегур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Спорный, Шара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Горхон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Кибача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Битуй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Зун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F311-FA42-4CA1-B063-374257FEBEC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210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800" b="0" i="0" u="none" strike="noStrike" baseline="0" dirty="0">
                <a:latin typeface="TimesNewRomanPSMT"/>
              </a:rPr>
              <a:t>Шлиховые концентраты состоят, в основном, из минералов электромагнитной фракции: ильменит, гранат, эпидот, амфибол, сфен. Количество магнетита обычно не превышает 1/10 от их общего количества, только в россыпях </a:t>
            </a:r>
            <a:r>
              <a:rPr lang="ru-RU" sz="1800" b="0" i="0" u="none" strike="noStrike" baseline="0" dirty="0" err="1">
                <a:latin typeface="TimesNewRomanPSMT"/>
              </a:rPr>
              <a:t>р.Горхон</a:t>
            </a:r>
            <a:r>
              <a:rPr lang="ru-RU" sz="1800" b="0" i="0" u="none" strike="noStrike" baseline="0" dirty="0">
                <a:latin typeface="TimesNewRomanPSMT"/>
              </a:rPr>
              <a:t> и </a:t>
            </a:r>
            <a:r>
              <a:rPr lang="ru-RU" sz="1800" b="0" i="0" u="none" strike="noStrike" baseline="0" dirty="0" err="1">
                <a:latin typeface="TimesNewRomanPSMT"/>
              </a:rPr>
              <a:t>рч.Спорный</a:t>
            </a:r>
            <a:r>
              <a:rPr lang="ru-RU" sz="1800" b="0" i="0" u="none" strike="noStrike" baseline="0" dirty="0">
                <a:latin typeface="TimesNewRomanPSMT"/>
              </a:rPr>
              <a:t> это соотношение составляет от 1/3 до 1/1. В шлихах значительно присутствует циркон. В </a:t>
            </a:r>
            <a:r>
              <a:rPr lang="ru-RU" sz="1800" b="0" i="0" u="none" strike="noStrike" baseline="0" dirty="0" err="1">
                <a:latin typeface="TimesNewRomanPSMT"/>
              </a:rPr>
              <a:t>Кибачинском</a:t>
            </a:r>
            <a:r>
              <a:rPr lang="ru-RU" sz="1800" b="0" i="0" u="none" strike="noStrike" baseline="0" dirty="0">
                <a:latin typeface="TimesNewRomanPSMT"/>
              </a:rPr>
              <a:t> рудном поле его больше, чем магнетита, в </a:t>
            </a:r>
            <a:r>
              <a:rPr lang="ru-RU" sz="1800" b="0" i="0" u="none" strike="noStrike" baseline="0" dirty="0" err="1">
                <a:latin typeface="TimesNewRomanPSMT"/>
              </a:rPr>
              <a:t>Сыпчегурском</a:t>
            </a:r>
            <a:r>
              <a:rPr lang="ru-RU" sz="1800" b="0" i="0" u="none" strike="noStrike" baseline="0" dirty="0">
                <a:latin typeface="TimesNewRomanPSMT"/>
              </a:rPr>
              <a:t> – около 1/2, а в </a:t>
            </a:r>
            <a:r>
              <a:rPr lang="ru-RU" sz="1800" b="0" i="0" u="none" strike="noStrike" baseline="0" dirty="0" err="1">
                <a:latin typeface="TimesNewRomanPSMT"/>
              </a:rPr>
              <a:t>Горхонском</a:t>
            </a:r>
            <a:r>
              <a:rPr lang="ru-RU" sz="1800" b="0" i="0" u="none" strike="noStrike" baseline="0" dirty="0">
                <a:latin typeface="TimesNewRomanPSMT"/>
              </a:rPr>
              <a:t> – 1/4 от количества магнетита. Шеелит, турмалин, барит, рутил, киноварь можно рассматривать как </a:t>
            </a:r>
            <a:r>
              <a:rPr lang="ru-RU" sz="1800" b="0" i="0" u="none" strike="noStrike" baseline="0" dirty="0" err="1">
                <a:latin typeface="TimesNewRomanPSMT"/>
              </a:rPr>
              <a:t>второстепеннные</a:t>
            </a:r>
            <a:r>
              <a:rPr lang="ru-RU" sz="1800" b="0" i="0" u="none" strike="noStrike" baseline="0" dirty="0">
                <a:latin typeface="TimesNewRomanPSMT"/>
              </a:rPr>
              <a:t> и редкие минералы. Пирита больше всего в россыпи </a:t>
            </a:r>
            <a:r>
              <a:rPr lang="ru-RU" sz="1800" b="0" i="0" u="none" strike="noStrike" baseline="0" dirty="0" err="1">
                <a:latin typeface="TimesNewRomanPSMT"/>
              </a:rPr>
              <a:t>рч.Спорный</a:t>
            </a:r>
            <a:r>
              <a:rPr lang="ru-RU" sz="1800" b="0" i="0" u="none" strike="noStrike" baseline="0" dirty="0">
                <a:latin typeface="TimesNewRomanPSMT"/>
              </a:rPr>
              <a:t>. Вместе с пиритом, в этой россыпи встречены галенит, молибденит. Пирит заметно присутствует также в россыпи </a:t>
            </a:r>
            <a:r>
              <a:rPr lang="ru-RU" sz="1800" b="0" i="0" u="none" strike="noStrike" baseline="0" dirty="0" err="1">
                <a:latin typeface="TimesNewRomanPSMT"/>
              </a:rPr>
              <a:t>р.Нижний</a:t>
            </a:r>
            <a:r>
              <a:rPr lang="ru-RU" sz="1800" b="0" i="0" u="none" strike="noStrike" baseline="0" dirty="0">
                <a:latin typeface="TimesNewRomanPSMT"/>
              </a:rPr>
              <a:t> Шара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-</a:t>
            </a:r>
            <a:r>
              <a:rPr lang="ru-RU" sz="1800" b="0" i="0" u="none" strike="noStrike" baseline="0" dirty="0" err="1">
                <a:latin typeface="TimesNewRomanPSMT"/>
              </a:rPr>
              <a:t>Горхон</a:t>
            </a:r>
            <a:r>
              <a:rPr lang="ru-RU" sz="1800" b="0" i="0" u="none" strike="noStrike" baseline="0" dirty="0">
                <a:latin typeface="TimesNewRomanPSMT"/>
              </a:rPr>
              <a:t>, шеелит обнаружен в большинстве россыпей, а барит – в россыпях </a:t>
            </a:r>
            <a:r>
              <a:rPr lang="ru-RU" sz="1800" b="0" i="0" u="none" strike="noStrike" baseline="0" dirty="0" err="1">
                <a:latin typeface="TimesNewRomanPSMT"/>
              </a:rPr>
              <a:t>Кибачинского</a:t>
            </a:r>
            <a:r>
              <a:rPr lang="ru-RU" sz="1800" b="0" i="0" u="none" strike="noStrike" baseline="0" dirty="0">
                <a:latin typeface="TimesNewRomanPSMT"/>
              </a:rPr>
              <a:t> рудного поля. Во всех пробах содержится самородное </a:t>
            </a:r>
            <a:r>
              <a:rPr lang="ru-RU" sz="1800" b="0" i="0" u="none" strike="noStrike" baseline="0" dirty="0" err="1">
                <a:latin typeface="TimesNewRomanPSMT"/>
              </a:rPr>
              <a:t>золотов</a:t>
            </a:r>
            <a:r>
              <a:rPr lang="ru-RU" sz="1800" b="0" i="0" u="none" strike="noStrike" baseline="0" dirty="0">
                <a:latin typeface="TimesNewRomanPSMT"/>
              </a:rPr>
              <a:t>, от единичных знаков до нескольких десятков. Выход шлиха в россыпях </a:t>
            </a:r>
            <a:r>
              <a:rPr lang="ru-RU" sz="1800" b="0" i="0" u="none" strike="noStrike" baseline="0" dirty="0" err="1">
                <a:latin typeface="TimesNewRomanPSMT"/>
              </a:rPr>
              <a:t>Сыпчегурского</a:t>
            </a:r>
            <a:r>
              <a:rPr lang="ru-RU" sz="1800" b="0" i="0" u="none" strike="noStrike" baseline="0" dirty="0">
                <a:latin typeface="TimesNewRomanPSMT"/>
              </a:rPr>
              <a:t> рудного узла – до 4 кг/м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3.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3B570-DF5D-4CD1-8A58-773AEDC153E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400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типоморфным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характеристикам шеелита относится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ег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овнутреннее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строение, и микропримесный состав. Результаты проведенного исследования показали, что изученный шеелит по совокупности типоморфных характеристик разбивается на 2 группы. В первую группу входит шеелит из водотоков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р.Горхон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р.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Сыпчегур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руч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Спорный и непосредственно из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штуфных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проб гранит-порфиров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шахтаминского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комплекса. Шеелиты первой группы характеризуются неоднородным, зональным внутренним строением. Зональность на КЛ-изображениях проявлена в виде ритмичных светлых и темных зон роста минерала, редко нарушается, в некоторых зернах удается выделить ядерную часть. В плане примесного состава не будем переходить к конкретным концентрациям, обсудим лишь порядок величин содержания по таким компонентам как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Mo, Sr,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сумарное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содержание РЗЭ и значение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аномалии. Итак, в пробах из штуфов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шахтаминского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комплекса в шеелите содержания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достигают первых сотен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ppm,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суммарное содержание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REE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доходит до 1000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ppm,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значение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превышает 1 (значит отрицательная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аномалия на РЗ спектрах). В пробах шеелита из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руч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Спорный и р.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Горхон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значение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не превышает 1, однако суммарные концентрации РЗЭ и Мо содержаться в порядках нескольких тысяч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ppm,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этом содержания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превышают 200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ppm.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3B570-DF5D-4CD1-8A58-773AEDC153E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600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Аналогичная картина для шеелита из проб р. </a:t>
            </a:r>
            <a:r>
              <a:rPr lang="ru-RU" dirty="0" err="1"/>
              <a:t>Сыпчегур</a:t>
            </a:r>
            <a:r>
              <a:rPr lang="ru-RU" dirty="0"/>
              <a:t>- от сотни до 1000 </a:t>
            </a:r>
            <a:r>
              <a:rPr lang="en-US" dirty="0"/>
              <a:t>ppm </a:t>
            </a:r>
            <a:r>
              <a:rPr lang="ru-RU" dirty="0"/>
              <a:t>по суммарному содержанию </a:t>
            </a:r>
            <a:r>
              <a:rPr lang="en-US" dirty="0"/>
              <a:t>REE </a:t>
            </a:r>
            <a:r>
              <a:rPr lang="ru-RU" dirty="0"/>
              <a:t>и </a:t>
            </a:r>
            <a:r>
              <a:rPr lang="en-US" dirty="0"/>
              <a:t>Mo, </a:t>
            </a:r>
            <a:r>
              <a:rPr lang="ru-RU" dirty="0"/>
              <a:t>при умеренных (до 200 </a:t>
            </a:r>
            <a:r>
              <a:rPr lang="en-US" dirty="0"/>
              <a:t>ppm</a:t>
            </a:r>
            <a:r>
              <a:rPr lang="ru-RU" dirty="0"/>
              <a:t>) содержаниях </a:t>
            </a:r>
            <a:r>
              <a:rPr lang="en-US" dirty="0"/>
              <a:t>Sr. 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3B570-DF5D-4CD1-8A58-773AEDC153E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56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пробах из р. Биту-</a:t>
            </a:r>
            <a:r>
              <a:rPr lang="ru-RU" dirty="0" err="1"/>
              <a:t>Зун</a:t>
            </a:r>
            <a:r>
              <a:rPr lang="ru-RU" dirty="0"/>
              <a:t>, которая является правым притоком Туры и протекает по </a:t>
            </a:r>
            <a:r>
              <a:rPr lang="ru-RU" dirty="0" err="1"/>
              <a:t>теригенным</a:t>
            </a:r>
            <a:r>
              <a:rPr lang="ru-RU" dirty="0"/>
              <a:t> толщам, </a:t>
            </a:r>
            <a:r>
              <a:rPr lang="ru-RU" dirty="0" err="1"/>
              <a:t>содержиться</a:t>
            </a:r>
            <a:r>
              <a:rPr lang="ru-RU" dirty="0"/>
              <a:t> шеелит как первой, так и второй группы.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Внутреннее строение шеелитов второй группы абсолютно гомогенно, лишь в одном зерне из всей выборки прослеживается слабое подобие зональности. Обратная картина наблюдается в примесном составе для выделенных элементов: содержания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уровне изредка доходящим до первых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ppm,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суммарные содержания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REE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превышают как правило 100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ppm,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содержания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наоборот,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находяться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уровне нескольких тысяч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ppm.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3B570-DF5D-4CD1-8A58-773AEDC153E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834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Исключительно к второй группе относятся шеелиты из пробы с канавы вблизи </a:t>
            </a:r>
            <a:r>
              <a:rPr lang="ru-RU" dirty="0" err="1"/>
              <a:t>Битуй</a:t>
            </a:r>
            <a:r>
              <a:rPr lang="ru-RU" dirty="0"/>
              <a:t> </a:t>
            </a:r>
            <a:r>
              <a:rPr lang="ru-RU" dirty="0" err="1"/>
              <a:t>Зун</a:t>
            </a:r>
            <a:r>
              <a:rPr lang="ru-RU" dirty="0"/>
              <a:t>. Хоть разведочная канава и расположена вблизи обособленного гранит-порфирового штока </a:t>
            </a:r>
            <a:r>
              <a:rPr lang="ru-RU" dirty="0" err="1"/>
              <a:t>шахтаминского</a:t>
            </a:r>
            <a:r>
              <a:rPr lang="ru-RU" dirty="0"/>
              <a:t> комплекса среди </a:t>
            </a:r>
            <a:r>
              <a:rPr lang="ru-RU" dirty="0" err="1"/>
              <a:t>теригенных</a:t>
            </a:r>
            <a:r>
              <a:rPr lang="ru-RU" dirty="0"/>
              <a:t> пород, сами коренники канава не вскрывает. Шеелиты из проб содержат </a:t>
            </a:r>
            <a:r>
              <a:rPr lang="en-US" dirty="0"/>
              <a:t>Sr </a:t>
            </a:r>
            <a:r>
              <a:rPr lang="ru-RU" dirty="0"/>
              <a:t>на уровне тысяч </a:t>
            </a:r>
            <a:r>
              <a:rPr lang="en-US" dirty="0"/>
              <a:t>ppm, </a:t>
            </a:r>
            <a:r>
              <a:rPr lang="ru-RU" dirty="0"/>
              <a:t>в них совершенно отсутствует </a:t>
            </a:r>
            <a:r>
              <a:rPr lang="en-US" dirty="0"/>
              <a:t>Mo, </a:t>
            </a:r>
            <a:r>
              <a:rPr lang="ru-RU" dirty="0"/>
              <a:t>а суммарное содержание </a:t>
            </a:r>
            <a:r>
              <a:rPr lang="en-US" dirty="0"/>
              <a:t>REE </a:t>
            </a:r>
            <a:r>
              <a:rPr lang="ru-RU" dirty="0"/>
              <a:t>не превышает первых десятков </a:t>
            </a:r>
            <a:r>
              <a:rPr lang="en-US" dirty="0"/>
              <a:t>ppm.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3B570-DF5D-4CD1-8A58-773AEDC153E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850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Шеелиты из проб рек </a:t>
            </a:r>
            <a:r>
              <a:rPr lang="ru-RU" dirty="0" err="1"/>
              <a:t>Кибача</a:t>
            </a:r>
            <a:r>
              <a:rPr lang="ru-RU" dirty="0"/>
              <a:t> и Шара </a:t>
            </a:r>
            <a:r>
              <a:rPr lang="ru-RU" dirty="0" err="1"/>
              <a:t>Горхон</a:t>
            </a:r>
            <a:r>
              <a:rPr lang="ru-RU" dirty="0"/>
              <a:t> (правые притоки Туры, протекающие по </a:t>
            </a:r>
            <a:r>
              <a:rPr lang="ru-RU" dirty="0" err="1"/>
              <a:t>теригенным</a:t>
            </a:r>
            <a:r>
              <a:rPr lang="ru-RU" dirty="0"/>
              <a:t> породам), почти однозначно относятся к шеелитам второй группы, лишь в некоторых зернах отмечается повышенное количество </a:t>
            </a:r>
            <a:r>
              <a:rPr lang="en-US" dirty="0"/>
              <a:t>Mo </a:t>
            </a:r>
            <a:r>
              <a:rPr lang="ru-RU" dirty="0"/>
              <a:t>и РЗЭ.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3B570-DF5D-4CD1-8A58-773AEDC153E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356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Обратимся к редкоземельным </a:t>
            </a:r>
            <a:r>
              <a:rPr lang="ru-RU" dirty="0" err="1"/>
              <a:t>спетрам</a:t>
            </a:r>
            <a:r>
              <a:rPr lang="ru-RU" dirty="0"/>
              <a:t>. НА первом графике изображены РЗЭ спектры шеелитов из первой группы, в целом они похожи между собой, имеют слабовыпуклую форму в области средних </a:t>
            </a:r>
            <a:r>
              <a:rPr lang="ru-RU" dirty="0" err="1"/>
              <a:t>рзэ</a:t>
            </a:r>
            <a:r>
              <a:rPr lang="ru-RU" dirty="0"/>
              <a:t> и отчетливо выраженную </a:t>
            </a:r>
            <a:r>
              <a:rPr lang="en-US" dirty="0"/>
              <a:t>Eu </a:t>
            </a:r>
            <a:r>
              <a:rPr lang="ru-RU" dirty="0"/>
              <a:t>отрицательную аномалию. РЗЭ </a:t>
            </a:r>
            <a:r>
              <a:rPr lang="ru-RU" dirty="0" err="1"/>
              <a:t>спеткры</a:t>
            </a:r>
            <a:r>
              <a:rPr lang="ru-RU" dirty="0"/>
              <a:t> из проб р. </a:t>
            </a:r>
            <a:r>
              <a:rPr lang="ru-RU" dirty="0" err="1"/>
              <a:t>Сыпчегур</a:t>
            </a:r>
            <a:r>
              <a:rPr lang="ru-RU" dirty="0"/>
              <a:t> довольно сильно перекрываются с шеелитами из штуфов </a:t>
            </a:r>
            <a:r>
              <a:rPr lang="ru-RU" dirty="0" err="1"/>
              <a:t>шахтаминского</a:t>
            </a:r>
            <a:r>
              <a:rPr lang="ru-RU" dirty="0"/>
              <a:t> комплекса. Неоднозначные результаты по пробам из р. </a:t>
            </a:r>
            <a:r>
              <a:rPr lang="ru-RU" dirty="0" err="1"/>
              <a:t>Нижн</a:t>
            </a:r>
            <a:r>
              <a:rPr lang="ru-RU" dirty="0"/>
              <a:t>. Шара </a:t>
            </a:r>
            <a:r>
              <a:rPr lang="ru-RU" dirty="0" err="1"/>
              <a:t>горхон</a:t>
            </a:r>
            <a:r>
              <a:rPr lang="ru-RU" dirty="0"/>
              <a:t>. Часть спектров имеют сходство с шеелитами из первой группы (те, что имеют повышенные концентрации РЗЭ и отрицательную </a:t>
            </a:r>
            <a:r>
              <a:rPr lang="en-US" dirty="0"/>
              <a:t>Eu </a:t>
            </a:r>
            <a:r>
              <a:rPr lang="ru-RU" dirty="0"/>
              <a:t>аномалию, а часть </a:t>
            </a:r>
            <a:r>
              <a:rPr lang="ru-RU" dirty="0" err="1"/>
              <a:t>спетров</a:t>
            </a:r>
            <a:r>
              <a:rPr lang="ru-RU" dirty="0"/>
              <a:t> похожи на спектры шеелитов из проб с р. </a:t>
            </a:r>
            <a:r>
              <a:rPr lang="ru-RU" dirty="0" err="1"/>
              <a:t>Битуй</a:t>
            </a:r>
            <a:r>
              <a:rPr lang="ru-RU" dirty="0"/>
              <a:t> </a:t>
            </a:r>
            <a:r>
              <a:rPr lang="ru-RU" dirty="0" err="1"/>
              <a:t>зун</a:t>
            </a:r>
            <a:r>
              <a:rPr lang="ru-RU" dirty="0"/>
              <a:t> и канавы </a:t>
            </a:r>
            <a:r>
              <a:rPr lang="ru-RU" dirty="0" err="1"/>
              <a:t>Битуй</a:t>
            </a:r>
            <a:r>
              <a:rPr lang="ru-RU" dirty="0"/>
              <a:t> </a:t>
            </a:r>
            <a:r>
              <a:rPr lang="ru-RU" dirty="0" err="1"/>
              <a:t>Зун</a:t>
            </a:r>
            <a:r>
              <a:rPr lang="ru-RU" dirty="0"/>
              <a:t>. РЗ спектры шеелита из рек </a:t>
            </a:r>
            <a:r>
              <a:rPr lang="ru-RU" dirty="0" err="1"/>
              <a:t>Кибача</a:t>
            </a:r>
            <a:r>
              <a:rPr lang="ru-RU" dirty="0"/>
              <a:t>, Шара </a:t>
            </a:r>
            <a:r>
              <a:rPr lang="ru-RU" dirty="0" err="1"/>
              <a:t>горхон</a:t>
            </a:r>
            <a:r>
              <a:rPr lang="ru-RU" dirty="0"/>
              <a:t>, </a:t>
            </a:r>
            <a:r>
              <a:rPr lang="ru-RU" dirty="0" err="1"/>
              <a:t>Битуй</a:t>
            </a:r>
            <a:r>
              <a:rPr lang="ru-RU" dirty="0"/>
              <a:t> </a:t>
            </a:r>
            <a:r>
              <a:rPr lang="ru-RU" dirty="0" err="1"/>
              <a:t>зун</a:t>
            </a:r>
            <a:r>
              <a:rPr lang="ru-RU" dirty="0"/>
              <a:t> и канавы </a:t>
            </a:r>
            <a:r>
              <a:rPr lang="ru-RU" dirty="0" err="1"/>
              <a:t>Битуй</a:t>
            </a:r>
            <a:r>
              <a:rPr lang="ru-RU" dirty="0"/>
              <a:t> </a:t>
            </a:r>
            <a:r>
              <a:rPr lang="ru-RU" dirty="0" err="1"/>
              <a:t>зун</a:t>
            </a:r>
            <a:r>
              <a:rPr lang="ru-RU" dirty="0"/>
              <a:t> идентичны, прослеживается обеднение средними РЗЭ и явно выраженная положительная </a:t>
            </a:r>
            <a:r>
              <a:rPr lang="en-US" dirty="0"/>
              <a:t>Eu </a:t>
            </a:r>
            <a:r>
              <a:rPr lang="ru-RU" dirty="0"/>
              <a:t>аномалия. Часть спектров шеелита из р. </a:t>
            </a:r>
            <a:r>
              <a:rPr lang="ru-RU" dirty="0" err="1"/>
              <a:t>Битуй</a:t>
            </a:r>
            <a:r>
              <a:rPr lang="ru-RU" dirty="0"/>
              <a:t> </a:t>
            </a:r>
            <a:r>
              <a:rPr lang="ru-RU" dirty="0" err="1"/>
              <a:t>зун</a:t>
            </a:r>
            <a:r>
              <a:rPr lang="ru-RU" dirty="0"/>
              <a:t> совпадает с таковыми из канавы </a:t>
            </a:r>
            <a:r>
              <a:rPr lang="ru-RU" dirty="0" err="1"/>
              <a:t>битуй</a:t>
            </a:r>
            <a:r>
              <a:rPr lang="ru-RU" dirty="0"/>
              <a:t> </a:t>
            </a:r>
            <a:r>
              <a:rPr lang="ru-RU" dirty="0" err="1"/>
              <a:t>зун</a:t>
            </a:r>
            <a:r>
              <a:rPr lang="ru-RU" dirty="0"/>
              <a:t>, а часть отличается- для них наблюдаются повышенные уровни концентраций РЗЭ, это те самые шеелиты которые были ранее отнесены к первой группе.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3B570-DF5D-4CD1-8A58-773AEDC153E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909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44B8B-E5F7-A212-042C-94885111B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B1569C-174C-6710-B155-458C2FDF7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8F6BDA-4CB3-37E6-9499-70D2D0CDC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15C3-44AD-4860-90D2-18510546B36D}" type="datetime1">
              <a:rPr lang="ru-RU" smtClean="0"/>
              <a:t>19.04.2026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133500-1810-EFD8-38B3-EEC80024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D9E300-A82B-B02E-266E-C7914729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952-BBFA-4B29-AEE7-1FD6B6EF2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37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307208-8253-D498-9131-45F39FBA0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9EA1B1-245C-F536-6E60-6D9E7CD2E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9702AF-02BE-5E92-B170-ADA346CCA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080B-B45D-46B3-9F36-3CF653F88216}" type="datetime1">
              <a:rPr lang="ru-RU" smtClean="0"/>
              <a:t>19.04.2026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197088-DFE1-8296-C5E7-357C5724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72B4E7-C128-75D4-A963-0F678148C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952-BBFA-4B29-AEE7-1FD6B6EF2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28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E607E9-0F79-EC3C-71D9-B441A3C64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5BEB5C-9032-77B3-E128-DC55509EF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7A039B-4C55-D12A-631C-4868662B6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D378-30D5-43B6-BF4C-D7AF9F58C580}" type="datetime1">
              <a:rPr lang="ru-RU" smtClean="0"/>
              <a:t>19.04.2026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D75ECA-309C-6EAB-21AA-8DFED06E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554603-7675-D663-9E64-5AF0EF5B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952-BBFA-4B29-AEE7-1FD6B6EF2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02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928D60-AF02-AB6D-1CCC-D5E096DA3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8588AC-75D6-A68F-0C0E-EDBAAFA3A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8C70B1-D516-4BBC-C3EF-BCAFAF342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06E3-2ECF-4CBF-AB87-E9EB2382412F}" type="datetime1">
              <a:rPr lang="ru-RU" smtClean="0"/>
              <a:t>19.04.2026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647E62-F86A-6B34-09C8-154EDBB87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8B7FB7-EDCC-BB50-6FDE-D9808287F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952-BBFA-4B29-AEE7-1FD6B6EF2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50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9D736-C1F9-5515-3997-BDEBD8165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3B8C19-87CF-DED1-78FD-B0AAAAD70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7DC9AF-F022-D53A-22B7-8F586EAB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A1B4-1867-48E3-98F2-4D1B9A90E3C4}" type="datetime1">
              <a:rPr lang="ru-RU" smtClean="0"/>
              <a:t>19.04.2026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9A8FE3-9B4D-10DC-9A97-0D87FAE7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EA8086-1955-F32C-7372-B2663212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952-BBFA-4B29-AEE7-1FD6B6EF2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029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E5615-E6E8-6179-4E20-99ADF68BC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FF6215-C373-7387-35AA-96670961D9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BBB7E4-5224-5723-6E5E-4F2B33428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109C12-9DD9-4F4A-50D9-4890FB387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2A9B-4C44-40A5-928A-BA727213EAFB}" type="datetime1">
              <a:rPr lang="ru-RU" smtClean="0"/>
              <a:t>19.04.2026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3ADCAD-7D01-909F-B5AF-57FCDF79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9F456-24DC-1FB6-19CB-74CC55E2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952-BBFA-4B29-AEE7-1FD6B6EF2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59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AC19F-9730-D998-600B-B1C3645D7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99446B-DE52-205E-0DF4-6085C4BF7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847AF7-FD96-C29C-A0A1-DA599C6F5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A9590-BBEA-6D97-16B5-5EE17AA31E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5D90F76-4101-0D0D-7BED-3059DF1D1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800DA4E-AE4B-DCD4-359B-3AB7F3FD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67D2-ACF0-4037-B538-3E6046845464}" type="datetime1">
              <a:rPr lang="ru-RU" smtClean="0"/>
              <a:t>19.04.2026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ED712A-707B-3C6C-8DB3-ECC2B1A0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B0C40D-1EB6-1AFD-9C5E-D3F8CA61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952-BBFA-4B29-AEE7-1FD6B6EF2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71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5B7E1-75EC-B9BD-C07F-76B7D693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94C091-A26C-9189-6C00-024D53129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CDD95-8C22-4D62-9205-C14D8A3935CB}" type="datetime1">
              <a:rPr lang="ru-RU" smtClean="0"/>
              <a:t>19.04.2026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D9389F-08DD-D871-2462-615A3CE23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895447-4D49-73CE-FE88-CF76B527B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952-BBFA-4B29-AEE7-1FD6B6EF2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22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45D240-1EF7-7D11-5A38-FE2C2615F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95F9-7B05-40DA-9415-AFB190E56FC2}" type="datetime1">
              <a:rPr lang="ru-RU" smtClean="0"/>
              <a:t>19.04.2026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B8F441-E010-1422-1649-F69D4467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5A8CE6-CE17-7685-A9E3-56D83659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952-BBFA-4B29-AEE7-1FD6B6EF2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09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C1093-E304-F1C5-8EA1-60B8DAEC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2C564A-F433-1D7A-8F84-73D1834A5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078D7-0792-AAE2-4AB2-0591A90C7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99252A-32FD-88B0-CC41-0D7AEB845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5E57-8505-4B5E-967F-FBC891CF40EC}" type="datetime1">
              <a:rPr lang="ru-RU" smtClean="0"/>
              <a:t>19.04.2026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EFF6CF-F86A-39F8-5333-22F0E5437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40F9A0-7523-8B30-FD6F-37140ABF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952-BBFA-4B29-AEE7-1FD6B6EF2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75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30B6E-73F5-36F3-FF4F-1B0B3ABEF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E468D33-9A54-72E6-62BF-196BEBF549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8929EC-4ADA-77EF-653D-25F223F01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2A924E-FCD5-9548-442C-6575B591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9819-ECBA-45D0-8796-60CF183BA7FB}" type="datetime1">
              <a:rPr lang="ru-RU" smtClean="0"/>
              <a:t>19.04.2026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C9B7B5-C0B3-AC4B-BBDE-763A8D40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99557B-D4C9-C234-FF24-482E5F27C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952-BBFA-4B29-AEE7-1FD6B6EF2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2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B7842-F402-B438-08B5-4573E894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B22E53-CA2C-C55B-5029-82FA48946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601453-FF6B-002A-21CB-EC496C997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A006F5-C744-42AE-8DE5-21559166EEA1}" type="datetime1">
              <a:rPr lang="ru-RU" smtClean="0"/>
              <a:t>19.04.2026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2276CC-4165-4BE0-C8C3-7741A1214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99CA52-6297-4F47-4CCB-CA6CF35A6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F31952-BBFA-4B29-AEE7-1FD6B6EF2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75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66981" y="472306"/>
            <a:ext cx="110580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XXXII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молодежная научная школа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«Металлогения древних и современных океанов-2025.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Стратегические элементы: минералого-геохимические и цифровые модели»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27373" y="5166926"/>
            <a:ext cx="53340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Кешиков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Евгеньевич</a:t>
            </a:r>
            <a:endParaRPr lang="ru-RU" sz="2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288336" y="2314109"/>
            <a:ext cx="9635485" cy="1315047"/>
          </a:xfrm>
          <a:prstGeom prst="rect">
            <a:avLst/>
          </a:prstGeom>
          <a:solidFill>
            <a:schemeClr val="bg1"/>
          </a:solidFill>
        </p:spPr>
        <p:txBody>
          <a:bodyPr vert="horz" lIns="82935" tIns="41468" rIns="82935" bIns="41468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Типоморфные характеристики шеелита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Сыпчегурского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рудно-россыпного узла (Восточное Забайкалье)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4654712" y="6385899"/>
            <a:ext cx="2902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Миасс, 2026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5174571-A3DD-43DC-AF52-39D278D47D6C}"/>
              </a:ext>
            </a:extLst>
          </p:cNvPr>
          <p:cNvSpPr/>
          <p:nvPr/>
        </p:nvSpPr>
        <p:spPr>
          <a:xfrm>
            <a:off x="4495801" y="5585679"/>
            <a:ext cx="756557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к.г.-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м.н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Неволько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Петр Александрович</a:t>
            </a:r>
            <a:endParaRPr lang="ru-RU" sz="2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1CE62C-D401-46AF-98DA-4A3131478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856" y="3925516"/>
            <a:ext cx="3672775" cy="12414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430D48B-B5E1-4A43-A1F8-1EE180058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881" y="3916195"/>
            <a:ext cx="1614263" cy="124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686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706E9475-EAE0-1CAB-8665-4B3F8C2BA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5" y="968711"/>
            <a:ext cx="9821148" cy="5804333"/>
          </a:xfrm>
        </p:spPr>
      </p:pic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BA86024A-862B-FFD9-D53B-6CA89108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569" y="6407919"/>
            <a:ext cx="2743200" cy="365125"/>
          </a:xfrm>
        </p:spPr>
        <p:txBody>
          <a:bodyPr/>
          <a:lstStyle/>
          <a:p>
            <a:fld id="{70F31952-BBFA-4B29-AEE7-1FD6B6EF26CF}" type="slidenum">
              <a:rPr lang="ru-RU" sz="2000" smtClean="0"/>
              <a:t>10</a:t>
            </a:fld>
            <a:endParaRPr lang="ru-RU" sz="20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90B41CC-AEBE-43AA-F209-8F198345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12" y="171031"/>
            <a:ext cx="11066975" cy="502024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Редкоземельные спектры шеелита из проб </a:t>
            </a:r>
            <a:r>
              <a:rPr lang="ru-RU" sz="2800" dirty="0" err="1"/>
              <a:t>Сыпчегурского</a:t>
            </a:r>
            <a:r>
              <a:rPr lang="ru-RU" sz="2800" dirty="0"/>
              <a:t> рудно-россыпного узла</a:t>
            </a:r>
          </a:p>
        </p:txBody>
      </p:sp>
    </p:spTree>
    <p:extLst>
      <p:ext uri="{BB962C8B-B14F-4D97-AF65-F5344CB8AC3E}">
        <p14:creationId xmlns:p14="http://schemas.microsoft.com/office/powerpoint/2010/main" val="1601048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47339AD7-7C72-4A08-8446-E936881FD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5" y="130800"/>
            <a:ext cx="7884055" cy="6642244"/>
          </a:xfrm>
        </p:spPr>
      </p:pic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63048ABD-5EDD-D293-C87D-D196CBAF0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569" y="6407919"/>
            <a:ext cx="2743200" cy="365125"/>
          </a:xfrm>
        </p:spPr>
        <p:txBody>
          <a:bodyPr/>
          <a:lstStyle/>
          <a:p>
            <a:fld id="{70F31952-BBFA-4B29-AEE7-1FD6B6EF26CF}" type="slidenum">
              <a:rPr lang="ru-RU" sz="2000" smtClean="0"/>
              <a:t>11</a:t>
            </a:fld>
            <a:endParaRPr lang="ru-RU" sz="20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BD39C89-AC58-9AC1-A1F1-D5DF1894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3345" y="0"/>
            <a:ext cx="4128655" cy="2311064"/>
          </a:xfrm>
        </p:spPr>
        <p:txBody>
          <a:bodyPr>
            <a:noAutofit/>
          </a:bodyPr>
          <a:lstStyle/>
          <a:p>
            <a:pPr algn="just"/>
            <a:r>
              <a:rPr lang="ru-RU" sz="2800" dirty="0"/>
              <a:t>Бинарные диаграммы соотношений элементов в шеелите </a:t>
            </a:r>
            <a:r>
              <a:rPr lang="ru-RU" sz="2800" dirty="0" err="1"/>
              <a:t>Сыпчегурского</a:t>
            </a:r>
            <a:r>
              <a:rPr lang="ru-RU" sz="2800" dirty="0"/>
              <a:t> рудно-россыпного узла</a:t>
            </a:r>
          </a:p>
        </p:txBody>
      </p:sp>
    </p:spTree>
    <p:extLst>
      <p:ext uri="{BB962C8B-B14F-4D97-AF65-F5344CB8AC3E}">
        <p14:creationId xmlns:p14="http://schemas.microsoft.com/office/powerpoint/2010/main" val="1400188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81EEB36-D2E9-5C19-0AF5-33091CC42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66" y="1513471"/>
            <a:ext cx="10477788" cy="4979404"/>
          </a:xfrm>
        </p:spPr>
      </p:pic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233EDB4D-4D94-11FE-8563-A26FAE05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569" y="6407919"/>
            <a:ext cx="2743200" cy="365125"/>
          </a:xfrm>
        </p:spPr>
        <p:txBody>
          <a:bodyPr/>
          <a:lstStyle/>
          <a:p>
            <a:fld id="{70F31952-BBFA-4B29-AEE7-1FD6B6EF26CF}" type="slidenum">
              <a:rPr lang="ru-RU" sz="2000" smtClean="0"/>
              <a:t>12</a:t>
            </a:fld>
            <a:endParaRPr lang="ru-RU" sz="20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17D756B-BEF9-9F8F-9F83-13FA54C9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368" y="84956"/>
            <a:ext cx="9833264" cy="1007918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Бинарные диаграммы соотношений элементов в шеелите </a:t>
            </a:r>
            <a:r>
              <a:rPr lang="ru-RU" sz="2800" dirty="0" err="1"/>
              <a:t>Сыпчегурского</a:t>
            </a:r>
            <a:r>
              <a:rPr lang="ru-RU" sz="2800" dirty="0"/>
              <a:t> рудно-россыпного узла</a:t>
            </a:r>
          </a:p>
        </p:txBody>
      </p:sp>
    </p:spTree>
    <p:extLst>
      <p:ext uri="{BB962C8B-B14F-4D97-AF65-F5344CB8AC3E}">
        <p14:creationId xmlns:p14="http://schemas.microsoft.com/office/powerpoint/2010/main" val="3687119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024398"/>
              </p:ext>
            </p:extLst>
          </p:nvPr>
        </p:nvGraphicFramePr>
        <p:xfrm>
          <a:off x="88322" y="1257425"/>
          <a:ext cx="12015355" cy="4343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09162">
                  <a:extLst>
                    <a:ext uri="{9D8B030D-6E8A-4147-A177-3AD203B41FA5}">
                      <a16:colId xmlns:a16="http://schemas.microsoft.com/office/drawing/2014/main" val="1495377379"/>
                    </a:ext>
                  </a:extLst>
                </a:gridCol>
                <a:gridCol w="6006193">
                  <a:extLst>
                    <a:ext uri="{9D8B030D-6E8A-4147-A177-3AD203B41FA5}">
                      <a16:colId xmlns:a16="http://schemas.microsoft.com/office/drawing/2014/main" val="53028610"/>
                    </a:ext>
                  </a:extLst>
                </a:gridCol>
              </a:tblGrid>
              <a:tr h="50180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Признак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Принадлежность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756929"/>
                  </a:ext>
                </a:extLst>
              </a:tr>
              <a:tr h="79698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Внутреннее</a:t>
                      </a:r>
                      <a:r>
                        <a:rPr lang="ru-RU" sz="2800" baseline="0" dirty="0"/>
                        <a:t> строение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Однородное-метаморфический, неоднородное-магматический.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277906"/>
                  </a:ext>
                </a:extLst>
              </a:tr>
              <a:tr h="79698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Примесный</a:t>
                      </a:r>
                      <a:r>
                        <a:rPr lang="ru-RU" sz="2800" baseline="0" dirty="0"/>
                        <a:t> состав (</a:t>
                      </a:r>
                      <a:r>
                        <a:rPr lang="en-US" sz="2800" baseline="0" dirty="0"/>
                        <a:t>REE, </a:t>
                      </a:r>
                      <a:r>
                        <a:rPr lang="en-US" sz="2800" baseline="0" dirty="0" err="1"/>
                        <a:t>Nb</a:t>
                      </a:r>
                      <a:r>
                        <a:rPr lang="en-US" sz="2800" baseline="0" dirty="0"/>
                        <a:t>, Ta, Mo)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Высокие содержания- магматический, низкие-метаморфический.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327625"/>
                  </a:ext>
                </a:extLst>
              </a:tr>
              <a:tr h="7969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Sr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Высокие</a:t>
                      </a:r>
                      <a:r>
                        <a:rPr lang="ru-RU" sz="2400" baseline="0" dirty="0"/>
                        <a:t> содержания- метаморфический, низкие- магматический.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387328"/>
                  </a:ext>
                </a:extLst>
              </a:tr>
              <a:tr h="135611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Мо,</a:t>
                      </a:r>
                      <a:r>
                        <a:rPr lang="ru-RU" sz="2800" baseline="0" dirty="0"/>
                        <a:t> </a:t>
                      </a:r>
                      <a:r>
                        <a:rPr lang="en-US" sz="2800" baseline="0" dirty="0" err="1"/>
                        <a:t>Eu</a:t>
                      </a:r>
                      <a:r>
                        <a:rPr lang="en-US" sz="2800" baseline="0" dirty="0"/>
                        <a:t>/</a:t>
                      </a:r>
                      <a:r>
                        <a:rPr lang="en-US" sz="2800" baseline="0" dirty="0" err="1"/>
                        <a:t>Eu</a:t>
                      </a:r>
                      <a:r>
                        <a:rPr lang="en-US" sz="2800" baseline="0" dirty="0"/>
                        <a:t>*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Высокие</a:t>
                      </a:r>
                      <a:r>
                        <a:rPr lang="ru-RU" sz="2400" baseline="0" dirty="0"/>
                        <a:t> содержания Мо и отрицательная </a:t>
                      </a:r>
                      <a:r>
                        <a:rPr lang="en-US" sz="2400" baseline="0" dirty="0" err="1"/>
                        <a:t>Eu</a:t>
                      </a:r>
                      <a:r>
                        <a:rPr lang="ru-RU" sz="2400" baseline="0" dirty="0"/>
                        <a:t> аномалия свидетельствуют в пользу окисленных </a:t>
                      </a:r>
                      <a:r>
                        <a:rPr lang="ru-RU" sz="2400" baseline="0" dirty="0" err="1"/>
                        <a:t>интрузий</a:t>
                      </a:r>
                      <a:r>
                        <a:rPr lang="ru-RU" sz="2400" baseline="0" dirty="0"/>
                        <a:t> (порфиров)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588889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B0557E6-4570-4C1C-AE20-31C66CA34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245" y="191490"/>
            <a:ext cx="5269507" cy="502024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Типоморфные критерии шеелита</a:t>
            </a:r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B92C0F50-BF45-C3B2-8C83-DD491F4F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569" y="6407919"/>
            <a:ext cx="2743200" cy="365125"/>
          </a:xfrm>
        </p:spPr>
        <p:txBody>
          <a:bodyPr/>
          <a:lstStyle/>
          <a:p>
            <a:fld id="{70F31952-BBFA-4B29-AEE7-1FD6B6EF26CF}" type="slidenum">
              <a:rPr lang="ru-RU" sz="2000" smtClean="0"/>
              <a:t>13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36924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2B88BC-0CAE-42DF-AD0A-D002E0A8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54" y="924560"/>
            <a:ext cx="12047115" cy="5281308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6370BEA-B68F-40B6-95DA-77379C13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020" y="126989"/>
            <a:ext cx="9941955" cy="502024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Геологическая карта </a:t>
            </a:r>
            <a:r>
              <a:rPr lang="ru-RU" sz="2800" dirty="0" err="1"/>
              <a:t>Сыпчегурского</a:t>
            </a:r>
            <a:r>
              <a:rPr lang="ru-RU" sz="2800" dirty="0"/>
              <a:t> рудно-россыпного узла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23D04996-6C0F-4470-9881-AF2416F9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569" y="6407919"/>
            <a:ext cx="2743200" cy="365125"/>
          </a:xfrm>
        </p:spPr>
        <p:txBody>
          <a:bodyPr/>
          <a:lstStyle/>
          <a:p>
            <a:fld id="{70F31952-BBFA-4B29-AEE7-1FD6B6EF26CF}" type="slidenum">
              <a:rPr lang="ru-RU" sz="2000" smtClean="0"/>
              <a:t>14</a:t>
            </a:fld>
            <a:endParaRPr lang="ru-RU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525A4E-E432-F113-815D-6F7EEC8C5247}"/>
              </a:ext>
            </a:extLst>
          </p:cNvPr>
          <p:cNvSpPr txBox="1"/>
          <p:nvPr/>
        </p:nvSpPr>
        <p:spPr>
          <a:xfrm>
            <a:off x="152555" y="6356047"/>
            <a:ext cx="367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(по ГГК РФ, листы М-49-</a:t>
            </a:r>
            <a:r>
              <a:rPr lang="en-US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XII, </a:t>
            </a:r>
            <a:r>
              <a:rPr lang="ru-RU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М-49-</a:t>
            </a:r>
            <a:r>
              <a:rPr lang="en-US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71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AD282-F9F4-AA1B-F4B0-A6CB55FD9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D315E7-D9C2-60FD-46E3-57ABF22F0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501" y="1"/>
            <a:ext cx="12269002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F719E2-40B4-5A6D-E919-693A99484943}"/>
              </a:ext>
            </a:extLst>
          </p:cNvPr>
          <p:cNvSpPr txBox="1"/>
          <p:nvPr/>
        </p:nvSpPr>
        <p:spPr>
          <a:xfrm>
            <a:off x="2345947" y="1396341"/>
            <a:ext cx="7500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481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9DEBE49D-327A-63B3-E8C6-3F615EED5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377" y="616137"/>
            <a:ext cx="7665826" cy="6105338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A8A4FE3-A404-7A71-FF55-0A8EA74705B9}"/>
              </a:ext>
            </a:extLst>
          </p:cNvPr>
          <p:cNvSpPr txBox="1">
            <a:spLocks/>
          </p:cNvSpPr>
          <p:nvPr/>
        </p:nvSpPr>
        <p:spPr>
          <a:xfrm>
            <a:off x="259080" y="114113"/>
            <a:ext cx="11673840" cy="502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/>
              <a:t>Типоморфные особенности золота россыпей </a:t>
            </a:r>
            <a:r>
              <a:rPr lang="ru-RU" sz="2800" dirty="0" err="1"/>
              <a:t>Сыпчегурского</a:t>
            </a:r>
            <a:r>
              <a:rPr lang="ru-RU" sz="2800" dirty="0"/>
              <a:t> рудного узла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34D6F7-DB31-21C8-8834-8E79299629B4}"/>
              </a:ext>
            </a:extLst>
          </p:cNvPr>
          <p:cNvSpPr txBox="1"/>
          <p:nvPr/>
        </p:nvSpPr>
        <p:spPr>
          <a:xfrm>
            <a:off x="9361018" y="4811727"/>
            <a:ext cx="2824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Колпаков и др., 2026 (не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публикованные данные)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2C293C4D-5205-7370-E5C8-1B4E36A86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569" y="6407919"/>
            <a:ext cx="2743200" cy="365125"/>
          </a:xfrm>
        </p:spPr>
        <p:txBody>
          <a:bodyPr/>
          <a:lstStyle/>
          <a:p>
            <a:fld id="{70F31952-BBFA-4B29-AEE7-1FD6B6EF26CF}" type="slidenum">
              <a:rPr lang="ru-RU" sz="2000" smtClean="0"/>
              <a:t>16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93906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1982BC-A269-4EA8-8B15-1DBA9E56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952-BBFA-4B29-AEE7-1FD6B6EF26CF}" type="slidenum">
              <a:rPr lang="ru-RU" smtClean="0"/>
              <a:t>17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3B501E-0988-41A6-9ED9-912BC3C6D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9734361" cy="6776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6D12CA-470A-4871-A106-6875BD0B30B5}"/>
              </a:ext>
            </a:extLst>
          </p:cNvPr>
          <p:cNvSpPr txBox="1"/>
          <p:nvPr/>
        </p:nvSpPr>
        <p:spPr>
          <a:xfrm>
            <a:off x="10572561" y="5363843"/>
            <a:ext cx="146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Sciuba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et. al., 2020)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215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E1D1B52C-1890-47CE-A79D-1E4CDF64E02D}"/>
              </a:ext>
            </a:extLst>
          </p:cNvPr>
          <p:cNvSpPr>
            <a:spLocks noGrp="1"/>
          </p:cNvSpPr>
          <p:nvPr/>
        </p:nvSpPr>
        <p:spPr>
          <a:xfrm>
            <a:off x="838200" y="-65657"/>
            <a:ext cx="10515600" cy="561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EF1992-6728-4DED-AD0E-28F0E80AF389}"/>
              </a:ext>
            </a:extLst>
          </p:cNvPr>
          <p:cNvSpPr txBox="1"/>
          <p:nvPr/>
        </p:nvSpPr>
        <p:spPr>
          <a:xfrm>
            <a:off x="461727" y="495696"/>
            <a:ext cx="11334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данной работы является установление различий в характеристиках шеелита из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Сыпчегурского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рудно-россыпного района.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778BDB2-20EC-42E1-8D9B-DC66F3A360FD}"/>
              </a:ext>
            </a:extLst>
          </p:cNvPr>
          <p:cNvSpPr>
            <a:spLocks noGrp="1"/>
          </p:cNvSpPr>
          <p:nvPr/>
        </p:nvSpPr>
        <p:spPr>
          <a:xfrm>
            <a:off x="871396" y="1259175"/>
            <a:ext cx="10515600" cy="561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033888-DE29-4303-9E25-E74E677272E1}"/>
              </a:ext>
            </a:extLst>
          </p:cNvPr>
          <p:cNvSpPr txBox="1"/>
          <p:nvPr/>
        </p:nvSpPr>
        <p:spPr>
          <a:xfrm>
            <a:off x="461727" y="1820528"/>
            <a:ext cx="11588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съемка шеелита ( 45 снимков)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LA-ICP-MS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анализ зерен шеелита ( 146 точек)</a:t>
            </a:r>
          </a:p>
          <a:p>
            <a:pPr algn="l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(аналитические работы выполнены в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ЦКП МИИ ИГМ СО РАН)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A04ECE1-ED11-4035-864F-ED43A5C9B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6963" y="6454637"/>
            <a:ext cx="2743200" cy="365125"/>
          </a:xfrm>
        </p:spPr>
        <p:txBody>
          <a:bodyPr/>
          <a:lstStyle/>
          <a:p>
            <a:fld id="{70F31952-BBFA-4B29-AEE7-1FD6B6EF26CF}" type="slidenum">
              <a:rPr lang="ru-RU" sz="2000" smtClean="0"/>
              <a:t>2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12084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2B88BC-0CAE-42DF-AD0A-D002E0A8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9" y="945573"/>
            <a:ext cx="11969380" cy="5273361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6370BEA-B68F-40B6-95DA-77379C13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020" y="126989"/>
            <a:ext cx="9941955" cy="502024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Геологическая карта </a:t>
            </a:r>
            <a:r>
              <a:rPr lang="ru-RU" sz="2800" dirty="0" err="1"/>
              <a:t>Сыпчегурского</a:t>
            </a:r>
            <a:r>
              <a:rPr lang="ru-RU" sz="2800" dirty="0"/>
              <a:t> рудно-россыпного узла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23D04996-6C0F-4470-9881-AF2416F9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569" y="6407919"/>
            <a:ext cx="2743200" cy="365125"/>
          </a:xfrm>
        </p:spPr>
        <p:txBody>
          <a:bodyPr/>
          <a:lstStyle/>
          <a:p>
            <a:fld id="{70F31952-BBFA-4B29-AEE7-1FD6B6EF26CF}" type="slidenum">
              <a:rPr lang="ru-RU" sz="2000" smtClean="0"/>
              <a:t>3</a:t>
            </a:fld>
            <a:endParaRPr lang="ru-RU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525A4E-E432-F113-815D-6F7EEC8C5247}"/>
              </a:ext>
            </a:extLst>
          </p:cNvPr>
          <p:cNvSpPr txBox="1"/>
          <p:nvPr/>
        </p:nvSpPr>
        <p:spPr>
          <a:xfrm>
            <a:off x="152555" y="6356047"/>
            <a:ext cx="367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(по ГГК РФ, листы М-49-</a:t>
            </a:r>
            <a:r>
              <a:rPr lang="en-US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XII, </a:t>
            </a:r>
            <a:r>
              <a:rPr lang="ru-RU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М-49-</a:t>
            </a:r>
            <a:r>
              <a:rPr lang="en-US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32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814BF7C1-7B2C-6B6C-7BC8-3B8A57E88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477" y="690118"/>
            <a:ext cx="7052940" cy="6082926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0FA8569-E340-38CA-7890-21D0207FE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022" y="136525"/>
            <a:ext cx="9941955" cy="502024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Состав шлиховых проб </a:t>
            </a:r>
            <a:r>
              <a:rPr lang="ru-RU" sz="2800" dirty="0" err="1"/>
              <a:t>Сыпчегурского</a:t>
            </a:r>
            <a:r>
              <a:rPr lang="ru-RU" sz="2800" dirty="0"/>
              <a:t> рудно-россыпного узла</a:t>
            </a: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69D6880B-5F45-4850-2277-427ACD819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569" y="6407919"/>
            <a:ext cx="2743200" cy="365125"/>
          </a:xfrm>
        </p:spPr>
        <p:txBody>
          <a:bodyPr/>
          <a:lstStyle/>
          <a:p>
            <a:fld id="{70F31952-BBFA-4B29-AEE7-1FD6B6EF26CF}" type="slidenum">
              <a:rPr lang="ru-RU" sz="2000" smtClean="0"/>
              <a:t>4</a:t>
            </a:fld>
            <a:endParaRPr lang="ru-R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0D5C6-C889-A45B-A487-B88EEA817FE4}"/>
              </a:ext>
            </a:extLst>
          </p:cNvPr>
          <p:cNvSpPr txBox="1"/>
          <p:nvPr/>
        </p:nvSpPr>
        <p:spPr>
          <a:xfrm>
            <a:off x="7421154" y="690118"/>
            <a:ext cx="4653615" cy="3866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Шлиховые минералы: обычным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шрифтом – преобладающие, курсивом – второстепенные, жирным шрифтом – индикаторные.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Mgt –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магнетит,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ильменит,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циркон,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сфен,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гранат,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эпидот,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амфибол,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 –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рутил,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турмалин,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пирит,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галенит,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молибденит.</a:t>
            </a:r>
          </a:p>
        </p:txBody>
      </p:sp>
    </p:spTree>
    <p:extLst>
      <p:ext uri="{BB962C8B-B14F-4D97-AF65-F5344CB8AC3E}">
        <p14:creationId xmlns:p14="http://schemas.microsoft.com/office/powerpoint/2010/main" val="1849597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427BF99D-BAEA-57E6-E9C5-C6E08C7E4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70" y="42686"/>
            <a:ext cx="9258260" cy="6772628"/>
          </a:xfrm>
        </p:spPr>
      </p:pic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4A5CC79A-5891-2F6A-20CF-30C330ED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569" y="6407919"/>
            <a:ext cx="2743200" cy="365125"/>
          </a:xfrm>
        </p:spPr>
        <p:txBody>
          <a:bodyPr/>
          <a:lstStyle/>
          <a:p>
            <a:fld id="{70F31952-BBFA-4B29-AEE7-1FD6B6EF26CF}" type="slidenum">
              <a:rPr lang="ru-RU" sz="2000" smtClean="0"/>
              <a:t>5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7993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502EFFB4-63B9-BDDD-90C4-C08E58C85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9" y="472786"/>
            <a:ext cx="11931001" cy="5912427"/>
          </a:xfrm>
        </p:spPr>
      </p:pic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F1134DE7-3725-2548-7C84-8BBC2AB9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569" y="6407919"/>
            <a:ext cx="2743200" cy="365125"/>
          </a:xfrm>
        </p:spPr>
        <p:txBody>
          <a:bodyPr/>
          <a:lstStyle/>
          <a:p>
            <a:fld id="{70F31952-BBFA-4B29-AEE7-1FD6B6EF26CF}" type="slidenum">
              <a:rPr lang="ru-RU" sz="2000" smtClean="0"/>
              <a:t>6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79683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19D23381-8FA4-0853-A86A-B66EA98AD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6" y="157176"/>
            <a:ext cx="11404348" cy="6543647"/>
          </a:xfrm>
        </p:spPr>
      </p:pic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67E212F4-AE06-2491-5031-3349DABD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569" y="6407919"/>
            <a:ext cx="2743200" cy="365125"/>
          </a:xfrm>
        </p:spPr>
        <p:txBody>
          <a:bodyPr/>
          <a:lstStyle/>
          <a:p>
            <a:fld id="{70F31952-BBFA-4B29-AEE7-1FD6B6EF26CF}" type="slidenum">
              <a:rPr lang="ru-RU" sz="2000" smtClean="0"/>
              <a:t>7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51682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083052BF-B03F-BAD9-ECA8-02C7866F6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4" y="1090253"/>
            <a:ext cx="11814612" cy="4677493"/>
          </a:xfrm>
        </p:spPr>
      </p:pic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30F74645-29EC-64CB-EBE7-5A18DA076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569" y="6407919"/>
            <a:ext cx="2743200" cy="365125"/>
          </a:xfrm>
        </p:spPr>
        <p:txBody>
          <a:bodyPr/>
          <a:lstStyle/>
          <a:p>
            <a:fld id="{70F31952-BBFA-4B29-AEE7-1FD6B6EF26CF}" type="slidenum">
              <a:rPr lang="ru-RU" sz="2000" smtClean="0"/>
              <a:t>8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7060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98AA9414-1A57-CD66-9406-D53EAFEF6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9" y="101747"/>
            <a:ext cx="11100681" cy="6654506"/>
          </a:xfrm>
        </p:spPr>
      </p:pic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15938A72-C97C-4772-5226-01C72ECB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569" y="6407919"/>
            <a:ext cx="2743200" cy="365125"/>
          </a:xfrm>
        </p:spPr>
        <p:txBody>
          <a:bodyPr/>
          <a:lstStyle/>
          <a:p>
            <a:fld id="{70F31952-BBFA-4B29-AEE7-1FD6B6EF26CF}" type="slidenum">
              <a:rPr lang="ru-RU" sz="2000" smtClean="0"/>
              <a:t>9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817227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5619</TotalTime>
  <Words>1979</Words>
  <Application>Microsoft Office PowerPoint</Application>
  <PresentationFormat>Широкоэкранный</PresentationFormat>
  <Paragraphs>82</Paragraphs>
  <Slides>17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Century Gothic</vt:lpstr>
      <vt:lpstr>Times New Roman</vt:lpstr>
      <vt:lpstr>TimesNewRomanPSMT</vt:lpstr>
      <vt:lpstr>Тема Office</vt:lpstr>
      <vt:lpstr>Презентация PowerPoint</vt:lpstr>
      <vt:lpstr>Презентация PowerPoint</vt:lpstr>
      <vt:lpstr>Геологическая карта Сыпчегурского рудно-россыпного узла</vt:lpstr>
      <vt:lpstr>Состав шлиховых проб Сыпчегурского рудно-россыпного узла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Редкоземельные спектры шеелита из проб Сыпчегурского рудно-россыпного узла</vt:lpstr>
      <vt:lpstr>Бинарные диаграммы соотношений элементов в шеелите Сыпчегурского рудно-россыпного узла</vt:lpstr>
      <vt:lpstr>Бинарные диаграммы соотношений элементов в шеелите Сыпчегурского рудно-россыпного узла</vt:lpstr>
      <vt:lpstr>Типоморфные критерии шеелита</vt:lpstr>
      <vt:lpstr>Геологическая карта Сыпчегурского рудно-россыпного узла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Shuri.K</dc:creator>
  <cp:lastModifiedBy>KAE</cp:lastModifiedBy>
  <cp:revision>148</cp:revision>
  <dcterms:created xsi:type="dcterms:W3CDTF">2023-04-12T14:49:40Z</dcterms:created>
  <dcterms:modified xsi:type="dcterms:W3CDTF">2026-04-19T18:32:27Z</dcterms:modified>
</cp:coreProperties>
</file>