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95" r:id="rId3"/>
    <p:sldId id="285" r:id="rId4"/>
    <p:sldId id="296" r:id="rId5"/>
    <p:sldId id="297" r:id="rId6"/>
    <p:sldId id="299" r:id="rId7"/>
    <p:sldId id="300" r:id="rId8"/>
    <p:sldId id="301" r:id="rId9"/>
    <p:sldId id="303" r:id="rId10"/>
    <p:sldId id="284" r:id="rId11"/>
    <p:sldId id="287" r:id="rId12"/>
    <p:sldId id="288" r:id="rId13"/>
    <p:sldId id="306" r:id="rId14"/>
    <p:sldId id="289" r:id="rId15"/>
    <p:sldId id="304" r:id="rId16"/>
    <p:sldId id="286" r:id="rId17"/>
    <p:sldId id="307" r:id="rId18"/>
    <p:sldId id="30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82490" autoAdjust="0"/>
  </p:normalViewPr>
  <p:slideViewPr>
    <p:cSldViewPr snapToGrid="0">
      <p:cViewPr>
        <p:scale>
          <a:sx n="90" d="100"/>
          <a:sy n="90" d="100"/>
        </p:scale>
        <p:origin x="53" y="-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898FB-D5CD-465C-AB33-7CE4E18CD89F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5A112-80A7-457E-9CAA-4D4BCF38F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93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E5E61AEC-A66B-4602-51C9-C2F0307839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D1F4DF95-C93A-E2BC-C4E5-FB4D1333B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/>
              <a:t>Важность порфировых месторождений была отмечена вчера на заседании. Стоит отметить, что выделение фертильных (то есть рудоносных) магматических комплексов или интрузивных тел, которые с наибольшей вероятностью могут формировать порфировую минерализацию, от </a:t>
            </a:r>
            <a:r>
              <a:rPr lang="ru-RU" altLang="ru-RU" dirty="0" err="1"/>
              <a:t>безрудных</a:t>
            </a:r>
            <a:r>
              <a:rPr lang="ru-RU" altLang="ru-RU" dirty="0"/>
              <a:t>, имеет очень важное значение на ранних стадиях работ. </a:t>
            </a:r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44C9CD6B-90F2-21F6-0FFF-C04E490908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C0E48CC-114D-4378-8ACF-4B78116DE946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диаграмме SiO2–</a:t>
            </a:r>
            <a:r>
              <a:rPr lang="ru-RU" dirty="0" err="1"/>
              <a:t>MnО</a:t>
            </a:r>
            <a:r>
              <a:rPr lang="ru-RU" dirty="0"/>
              <a:t> большинство апатитов попадают в поле магматических апатитов, что также указывает на магматический источник.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5A112-80A7-457E-9CAA-4D4BCF38FC7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384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Апатиты характеризуются сильной отрицательной корреляцией (r = –0,87) между содержаниями F и </a:t>
            </a:r>
            <a:r>
              <a:rPr lang="ru-RU" dirty="0" err="1"/>
              <a:t>Cl</a:t>
            </a:r>
            <a:r>
              <a:rPr lang="ru-RU" dirty="0"/>
              <a:t>. </a:t>
            </a:r>
          </a:p>
          <a:p>
            <a:r>
              <a:rPr lang="ru-RU" dirty="0"/>
              <a:t>(б)Для апатитов из рудоносных штоков Быстринского м-</a:t>
            </a:r>
            <a:r>
              <a:rPr lang="ru-RU" dirty="0" err="1"/>
              <a:t>ния</a:t>
            </a:r>
            <a:r>
              <a:rPr lang="ru-RU" dirty="0"/>
              <a:t> характерно повышенное содержание </a:t>
            </a:r>
            <a:r>
              <a:rPr lang="en-US" dirty="0"/>
              <a:t>Cl</a:t>
            </a:r>
            <a:r>
              <a:rPr lang="ru-RU" dirty="0"/>
              <a:t> и более низкие содержания </a:t>
            </a:r>
            <a:r>
              <a:rPr lang="en-US" dirty="0"/>
              <a:t>F, </a:t>
            </a:r>
            <a:r>
              <a:rPr lang="ru-RU" dirty="0"/>
              <a:t>относительно апатитов </a:t>
            </a:r>
            <a:r>
              <a:rPr lang="ru-RU" dirty="0" err="1"/>
              <a:t>безрудных</a:t>
            </a:r>
            <a:r>
              <a:rPr lang="ru-RU" dirty="0"/>
              <a:t> пород.  </a:t>
            </a:r>
          </a:p>
          <a:p>
            <a:r>
              <a:rPr lang="ru-RU" dirty="0"/>
              <a:t>(з) а так же чуть большие средние содержания </a:t>
            </a:r>
            <a:r>
              <a:rPr lang="en-US" dirty="0"/>
              <a:t>SO3 </a:t>
            </a:r>
            <a:r>
              <a:rPr lang="ru-RU" dirty="0"/>
              <a:t>в рудоносных штоках(0.17), относительно </a:t>
            </a:r>
            <a:r>
              <a:rPr lang="ru-RU" dirty="0" err="1"/>
              <a:t>безрудных</a:t>
            </a:r>
            <a:r>
              <a:rPr lang="ru-RU" dirty="0"/>
              <a:t> и вмещающих.</a:t>
            </a:r>
          </a:p>
          <a:p>
            <a:r>
              <a:rPr lang="ru-RU" dirty="0"/>
              <a:t> (в) Для апатитов </a:t>
            </a:r>
            <a:r>
              <a:rPr lang="ru-RU" dirty="0" err="1"/>
              <a:t>Шахтаминского</a:t>
            </a:r>
            <a:r>
              <a:rPr lang="ru-RU" dirty="0"/>
              <a:t> месторождения характерны высокие содержания </a:t>
            </a:r>
            <a:r>
              <a:rPr lang="en-US" dirty="0"/>
              <a:t>F </a:t>
            </a:r>
            <a:r>
              <a:rPr lang="ru-RU" dirty="0"/>
              <a:t>и низкие </a:t>
            </a:r>
            <a:r>
              <a:rPr lang="en-US" dirty="0"/>
              <a:t>Cl. </a:t>
            </a:r>
          </a:p>
          <a:p>
            <a:r>
              <a:rPr lang="en-US" dirty="0"/>
              <a:t>(</a:t>
            </a:r>
            <a:r>
              <a:rPr lang="ru-RU" dirty="0"/>
              <a:t>и) а также средние значения </a:t>
            </a:r>
            <a:r>
              <a:rPr lang="en-US" dirty="0"/>
              <a:t>SO3 </a:t>
            </a:r>
            <a:r>
              <a:rPr lang="ru-RU" dirty="0"/>
              <a:t>выше чем в апатитах из остальных образцов (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0.20, 0.19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%)</a:t>
            </a:r>
          </a:p>
          <a:p>
            <a:r>
              <a:rPr lang="ru-RU" dirty="0"/>
              <a:t>Если посмотреть на графики (а) и (ж) то можно наметить разделение апатитов из рудоносных штоков и </a:t>
            </a:r>
            <a:r>
              <a:rPr lang="ru-RU" dirty="0" err="1"/>
              <a:t>безрудных</a:t>
            </a:r>
            <a:r>
              <a:rPr lang="ru-RU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----</a:t>
            </a:r>
            <a:endParaRPr lang="ru-RU" dirty="0"/>
          </a:p>
          <a:p>
            <a:r>
              <a:rPr lang="ru-RU" dirty="0"/>
              <a:t>Содержание </a:t>
            </a:r>
            <a:r>
              <a:rPr lang="ru-RU" dirty="0" err="1"/>
              <a:t>Cl</a:t>
            </a:r>
            <a:r>
              <a:rPr lang="ru-RU" dirty="0"/>
              <a:t> в апатитах максимально для </a:t>
            </a:r>
            <a:r>
              <a:rPr lang="ru-RU" dirty="0" err="1"/>
              <a:t>монцонитов</a:t>
            </a:r>
            <a:r>
              <a:rPr lang="ru-RU" dirty="0"/>
              <a:t> ранней фазы (BEP, 1.44 </a:t>
            </a:r>
            <a:r>
              <a:rPr lang="ru-RU" dirty="0" err="1"/>
              <a:t>мас</a:t>
            </a:r>
            <a:r>
              <a:rPr lang="ru-RU" dirty="0"/>
              <a:t>. %) и гранит-порфиров и </a:t>
            </a:r>
            <a:r>
              <a:rPr lang="ru-RU" dirty="0" err="1"/>
              <a:t>гранодиорит</a:t>
            </a:r>
            <a:r>
              <a:rPr lang="ru-RU" dirty="0"/>
              <a:t>-порфиров поздней фазы (BLP2-5, 0.97–1.36 </a:t>
            </a:r>
            <a:r>
              <a:rPr lang="ru-RU" dirty="0" err="1"/>
              <a:t>мас</a:t>
            </a:r>
            <a:r>
              <a:rPr lang="ru-RU" dirty="0"/>
              <a:t>. %, ср. 1,17 </a:t>
            </a:r>
            <a:r>
              <a:rPr lang="ru-RU" dirty="0" err="1"/>
              <a:t>мас</a:t>
            </a:r>
            <a:r>
              <a:rPr lang="ru-RU" dirty="0"/>
              <a:t>. %) Быстринского </a:t>
            </a:r>
            <a:r>
              <a:rPr lang="ru-RU" dirty="0" err="1"/>
              <a:t>месторождени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На </a:t>
            </a:r>
            <a:r>
              <a:rPr lang="ru-RU" dirty="0" err="1"/>
              <a:t>Шахтаминском</a:t>
            </a:r>
            <a:r>
              <a:rPr lang="ru-RU" dirty="0"/>
              <a:t> месторождении повышенные содержания </a:t>
            </a:r>
            <a:r>
              <a:rPr lang="ru-RU" dirty="0" err="1"/>
              <a:t>Cl</a:t>
            </a:r>
            <a:r>
              <a:rPr lang="ru-RU" dirty="0"/>
              <a:t> установлены в апатитах </a:t>
            </a:r>
            <a:r>
              <a:rPr lang="ru-RU" dirty="0" err="1"/>
              <a:t>гранодиорит</a:t>
            </a:r>
            <a:r>
              <a:rPr lang="ru-RU" dirty="0"/>
              <a:t>-порфиров поздней фазы (</a:t>
            </a:r>
            <a:r>
              <a:rPr lang="ru-RU" dirty="0" err="1"/>
              <a:t>ср.зн</a:t>
            </a:r>
            <a:r>
              <a:rPr lang="ru-RU" dirty="0"/>
              <a:t>., </a:t>
            </a:r>
            <a:r>
              <a:rPr lang="ru-RU" dirty="0" err="1"/>
              <a:t>мас</a:t>
            </a:r>
            <a:r>
              <a:rPr lang="ru-RU" dirty="0"/>
              <a:t>. %): 0.34, 0.35, 0.52, соответственно SLP3, SLP4 и SLP5) и порфировидных гранитов ранней фазы (SEP, ср. </a:t>
            </a:r>
            <a:r>
              <a:rPr lang="ru-RU" dirty="0" err="1"/>
              <a:t>зн</a:t>
            </a:r>
            <a:r>
              <a:rPr lang="ru-RU" dirty="0"/>
              <a:t>. 0.39 </a:t>
            </a:r>
            <a:r>
              <a:rPr lang="ru-RU" dirty="0" err="1"/>
              <a:t>мас</a:t>
            </a:r>
            <a:r>
              <a:rPr lang="ru-RU" dirty="0"/>
              <a:t>. %). Минимальные содержания </a:t>
            </a:r>
            <a:r>
              <a:rPr lang="ru-RU" dirty="0" err="1"/>
              <a:t>Сl</a:t>
            </a:r>
            <a:r>
              <a:rPr lang="ru-RU" dirty="0"/>
              <a:t> прослеживаются в апатитах из вмещающих </a:t>
            </a:r>
            <a:r>
              <a:rPr lang="ru-RU" dirty="0" err="1"/>
              <a:t>гранодиоритов</a:t>
            </a:r>
            <a:r>
              <a:rPr lang="ru-RU" dirty="0"/>
              <a:t> ундинского комплекса (SHP) (0.17 </a:t>
            </a:r>
            <a:r>
              <a:rPr lang="ru-RU" dirty="0" err="1"/>
              <a:t>мас</a:t>
            </a:r>
            <a:r>
              <a:rPr lang="ru-RU" dirty="0"/>
              <a:t>. %) и порфировидных гранитов поздней фазы SLP1 и SLP2 (0.21 и 0.06 </a:t>
            </a:r>
            <a:r>
              <a:rPr lang="ru-RU" dirty="0" err="1"/>
              <a:t>мас</a:t>
            </a:r>
            <a:r>
              <a:rPr lang="ru-RU" dirty="0"/>
              <a:t>. %, соответственно; ср. 0.7 </a:t>
            </a:r>
            <a:r>
              <a:rPr lang="ru-RU" dirty="0" err="1"/>
              <a:t>мас</a:t>
            </a:r>
            <a:r>
              <a:rPr lang="ru-RU" dirty="0"/>
              <a:t>. %)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Апатиты Шахтаминского месторождения характеризуются высокими содержаниями F (ср. </a:t>
            </a:r>
            <a:r>
              <a:rPr lang="ru-RU" dirty="0" err="1"/>
              <a:t>зн</a:t>
            </a:r>
            <a:r>
              <a:rPr lang="ru-RU" dirty="0"/>
              <a:t>. 2.47 </a:t>
            </a:r>
            <a:r>
              <a:rPr lang="ru-RU" dirty="0" err="1"/>
              <a:t>мас</a:t>
            </a:r>
            <a:r>
              <a:rPr lang="ru-RU" dirty="0"/>
              <a:t>. %) по сравнению с апатитами Быстринского месторождения (1.78 </a:t>
            </a:r>
            <a:r>
              <a:rPr lang="ru-RU" dirty="0" err="1"/>
              <a:t>мас</a:t>
            </a:r>
            <a:r>
              <a:rPr lang="ru-RU" dirty="0"/>
              <a:t>. %) (рис. 22в). </a:t>
            </a:r>
          </a:p>
          <a:p>
            <a:r>
              <a:rPr lang="ru-RU" dirty="0"/>
              <a:t>На Быстринском месторождении для апатитов пород рудоносных штоков (BLP2-5) и пород ранней фазы (BEP) выявлены низкие содержания F (1.54 и 1.49 </a:t>
            </a:r>
            <a:r>
              <a:rPr lang="ru-RU" dirty="0" err="1"/>
              <a:t>мас</a:t>
            </a:r>
            <a:r>
              <a:rPr lang="ru-RU" dirty="0"/>
              <a:t>. %, соответственно) и высокие содержания (2.36 </a:t>
            </a:r>
            <a:r>
              <a:rPr lang="ru-RU" dirty="0" err="1"/>
              <a:t>мас</a:t>
            </a:r>
            <a:r>
              <a:rPr lang="ru-RU" dirty="0"/>
              <a:t>. %) для пород </a:t>
            </a:r>
            <a:r>
              <a:rPr lang="ru-RU" dirty="0" err="1"/>
              <a:t>безрудных</a:t>
            </a:r>
            <a:r>
              <a:rPr lang="ru-RU" dirty="0"/>
              <a:t> мелких штоков (ВLP1) (рис.22б). </a:t>
            </a:r>
          </a:p>
          <a:p>
            <a:endParaRPr lang="ru-RU" dirty="0"/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Содержания SO</a:t>
            </a:r>
            <a:r>
              <a:rPr lang="ru-RU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апатитах пород поздней фазы Быстринского месторождения (BLP1 и BLP2-5) имеют наибольшие средние значения (0.13 и 0.17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%, соответственно), в то время как для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монцонитов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ранней фазы (BEP) не превышает 0.03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% (</a:t>
            </a:r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рис. 22з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пород c третьего по пятый шток (SLP3-5)  Шахтаминского месторождения отмечаются наибольшие средние содержания SO</a:t>
            </a:r>
            <a:r>
              <a:rPr lang="ru-RU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(0.14, 0.20, 0.19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%, соответственно) (</a:t>
            </a:r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22и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5A112-80A7-457E-9CAA-4D4BCF38FC7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667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Согласно (1) и (2) схеме замещений можно предположить зависимость между содержанием SO3 и Na2O, а также SO3 и SiO2. С увеличением SO3 должен увеличиваться Na2O и/или SiO2. Однако, зависимости между этими компонентами не было обнаружено.</a:t>
            </a:r>
          </a:p>
          <a:p>
            <a:r>
              <a:rPr lang="ru-RU" dirty="0"/>
              <a:t>--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общая формула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ru-RU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4)</a:t>
            </a:r>
            <a:r>
              <a:rPr lang="ru-RU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OH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кристаллическая структура, состоящую из тетраэдров PO4, Ca1 в девятерной координации, и Ca2, связанного с шестью атомами кислорода и одним анионом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F, OH).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5A112-80A7-457E-9CAA-4D4BCF38FC7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547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Наиболее вероятными схемами замещениями в изученных апатитах являются схемы (3) и (4), что подтверждается высокими величинами достоверности аппроксимации, отображёнными на слайде.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5A112-80A7-457E-9CAA-4D4BCF38FC7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994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основе оценённых содержаний </a:t>
            </a:r>
            <a:r>
              <a:rPr lang="en-US" dirty="0"/>
              <a:t>S </a:t>
            </a:r>
            <a:r>
              <a:rPr lang="ru-RU" dirty="0"/>
              <a:t>и </a:t>
            </a:r>
            <a:r>
              <a:rPr lang="en-US" dirty="0"/>
              <a:t>Cl </a:t>
            </a:r>
            <a:r>
              <a:rPr lang="ru-RU" dirty="0"/>
              <a:t>в расплаве были построены точечные графики и выделены поля апатитов из рудоносных и </a:t>
            </a:r>
            <a:r>
              <a:rPr lang="ru-RU" dirty="0" err="1"/>
              <a:t>безрудных</a:t>
            </a:r>
            <a:r>
              <a:rPr lang="ru-RU" dirty="0"/>
              <a:t> пород. При этом, богатые </a:t>
            </a:r>
            <a:r>
              <a:rPr lang="en-US" dirty="0"/>
              <a:t>F</a:t>
            </a:r>
            <a:r>
              <a:rPr lang="ru-RU" dirty="0"/>
              <a:t> апатиты из</a:t>
            </a:r>
            <a:r>
              <a:rPr lang="en-US" dirty="0"/>
              <a:t> </a:t>
            </a:r>
            <a:r>
              <a:rPr lang="ru-RU" dirty="0"/>
              <a:t>рудоносного 4 штока  имеют схожие характеристики с апатитами из </a:t>
            </a:r>
            <a:r>
              <a:rPr lang="ru-RU" dirty="0" err="1"/>
              <a:t>безрудных</a:t>
            </a:r>
            <a:r>
              <a:rPr lang="ru-RU" dirty="0"/>
              <a:t> штоков.  Для </a:t>
            </a:r>
            <a:r>
              <a:rPr lang="en-US" dirty="0"/>
              <a:t>Cu-</a:t>
            </a:r>
            <a:r>
              <a:rPr lang="ru-RU" dirty="0"/>
              <a:t>порфировой минерализации выделяется дискретное поле.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--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ru-RU" dirty="0"/>
              <a:t>Оценка содержания S и </a:t>
            </a:r>
            <a:r>
              <a:rPr lang="en-US" dirty="0"/>
              <a:t>Cl </a:t>
            </a:r>
            <a:r>
              <a:rPr lang="ru-RU" dirty="0"/>
              <a:t>в исходном расплаве основана на измеренном содержании в апатите и расчёте коэффициента распределения между апатитом и расплавом.</a:t>
            </a:r>
            <a:endParaRPr lang="en-US" dirty="0"/>
          </a:p>
          <a:p>
            <a:endParaRPr lang="en-US" dirty="0"/>
          </a:p>
          <a:p>
            <a:r>
              <a:rPr lang="ru-RU" dirty="0"/>
              <a:t>Средние значения </a:t>
            </a:r>
            <a:r>
              <a:rPr lang="ru-RU" dirty="0" err="1"/>
              <a:t>Smelt</a:t>
            </a:r>
            <a:r>
              <a:rPr lang="ru-RU" dirty="0"/>
              <a:t> в породах BLP2-4 (ср. </a:t>
            </a:r>
            <a:r>
              <a:rPr lang="ru-RU" dirty="0" err="1"/>
              <a:t>зн</a:t>
            </a:r>
            <a:r>
              <a:rPr lang="ru-RU" dirty="0"/>
              <a:t>. 158.18.,n=66) рудоносных штоков выше, чем в </a:t>
            </a:r>
            <a:r>
              <a:rPr lang="ru-RU" dirty="0" err="1"/>
              <a:t>безрудных</a:t>
            </a:r>
            <a:r>
              <a:rPr lang="ru-RU" dirty="0"/>
              <a:t> образцах BLP1 и BEP </a:t>
            </a:r>
            <a:endParaRPr lang="en-US" dirty="0"/>
          </a:p>
          <a:p>
            <a:r>
              <a:rPr lang="ru-RU" dirty="0"/>
              <a:t>Оценённые </a:t>
            </a:r>
            <a:r>
              <a:rPr lang="ru-RU" dirty="0" err="1"/>
              <a:t>Smelt</a:t>
            </a:r>
            <a:r>
              <a:rPr lang="ru-RU" dirty="0"/>
              <a:t> для образцов Шахтаминского месторождения наибольшие для образцов SLP4-5 (ср. </a:t>
            </a:r>
            <a:r>
              <a:rPr lang="ru-RU" dirty="0" err="1"/>
              <a:t>зн</a:t>
            </a:r>
            <a:r>
              <a:rPr lang="ru-RU" dirty="0"/>
              <a:t>. 314.29., n=59).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5A112-80A7-457E-9CAA-4D4BCF38FC7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565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апатитов Быстринского месторождения, характеризующегося значительно большими запасами меди, чем </a:t>
            </a:r>
            <a:r>
              <a:rPr lang="ru-RU" dirty="0" err="1"/>
              <a:t>Шахтаминское</a:t>
            </a:r>
            <a:r>
              <a:rPr lang="ru-RU" dirty="0"/>
              <a:t> месторождение, характерно повышенное содержание </a:t>
            </a:r>
            <a:r>
              <a:rPr lang="ru-RU" dirty="0" err="1"/>
              <a:t>Cl</a:t>
            </a:r>
            <a:r>
              <a:rPr lang="ru-RU" dirty="0"/>
              <a:t> (&gt;0.80 </a:t>
            </a:r>
            <a:r>
              <a:rPr lang="ru-RU" dirty="0" err="1"/>
              <a:t>мас</a:t>
            </a:r>
            <a:r>
              <a:rPr lang="ru-RU" dirty="0"/>
              <a:t>. % для образцов BLP2-5). Это связано с тем, что </a:t>
            </a:r>
            <a:r>
              <a:rPr lang="ru-RU" dirty="0" err="1"/>
              <a:t>халькофильные</a:t>
            </a:r>
            <a:r>
              <a:rPr lang="ru-RU" dirty="0"/>
              <a:t> элементы (в первую очередь медь) более чувствительны к </a:t>
            </a:r>
            <a:r>
              <a:rPr lang="ru-RU" dirty="0" err="1"/>
              <a:t>Cl</a:t>
            </a:r>
            <a:r>
              <a:rPr lang="ru-RU" dirty="0"/>
              <a:t> чем к F, и их растворимость значительно возрастает с увеличением содержания </a:t>
            </a:r>
            <a:r>
              <a:rPr lang="ru-RU" dirty="0" err="1"/>
              <a:t>Cl</a:t>
            </a:r>
            <a:r>
              <a:rPr lang="ru-RU" dirty="0"/>
              <a:t>, поскольку он необходим для образования переносимых гидротермальными флюидами комплексов. </a:t>
            </a:r>
          </a:p>
          <a:p>
            <a:endParaRPr lang="ru-RU" dirty="0"/>
          </a:p>
          <a:p>
            <a:r>
              <a:rPr lang="ru-RU" dirty="0"/>
              <a:t>Для апатитов </a:t>
            </a:r>
            <a:r>
              <a:rPr lang="ru-RU" dirty="0" err="1"/>
              <a:t>Mo</a:t>
            </a:r>
            <a:r>
              <a:rPr lang="ru-RU" dirty="0"/>
              <a:t>-порфирового </a:t>
            </a:r>
            <a:r>
              <a:rPr lang="ru-RU" dirty="0" err="1"/>
              <a:t>Шахтаминского</a:t>
            </a:r>
            <a:r>
              <a:rPr lang="ru-RU" dirty="0"/>
              <a:t> месторождения характерны низкие содержания </a:t>
            </a:r>
            <a:r>
              <a:rPr lang="ru-RU" dirty="0" err="1"/>
              <a:t>Cl</a:t>
            </a:r>
            <a:r>
              <a:rPr lang="ru-RU" dirty="0"/>
              <a:t>. Следовательно, во флюидной фазе были также низкие содержания хлора и хлоридные комплексы не образовывались, что является причиной крайне низких запасов меди на </a:t>
            </a:r>
            <a:r>
              <a:rPr lang="ru-RU" dirty="0" err="1"/>
              <a:t>Шахтаминском</a:t>
            </a:r>
            <a:r>
              <a:rPr lang="ru-RU" dirty="0"/>
              <a:t> месторождении.</a:t>
            </a:r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baseline="0" dirty="0">
                <a:solidFill>
                  <a:srgbClr val="221E1F"/>
                </a:solidFill>
                <a:latin typeface="Times New Roman" panose="02020603050405020304" pitchFamily="18" charset="0"/>
              </a:rPr>
              <a:t>Стоит отметить, что ранняя фаза </a:t>
            </a:r>
            <a:r>
              <a:rPr lang="ru-RU" sz="1200" b="0" i="0" u="none" strike="noStrike" baseline="0" dirty="0" err="1">
                <a:solidFill>
                  <a:srgbClr val="221E1F"/>
                </a:solidFill>
                <a:latin typeface="Times New Roman" panose="02020603050405020304" pitchFamily="18" charset="0"/>
              </a:rPr>
              <a:t>монцонитов</a:t>
            </a:r>
            <a:r>
              <a:rPr lang="ru-RU" sz="1200" b="0" i="0" u="none" strike="noStrike" baseline="0" dirty="0">
                <a:solidFill>
                  <a:srgbClr val="221E1F"/>
                </a:solidFill>
                <a:latin typeface="Times New Roman" panose="02020603050405020304" pitchFamily="18" charset="0"/>
              </a:rPr>
              <a:t> Быстринского месторождения (</a:t>
            </a:r>
            <a:r>
              <a:rPr lang="en-US" sz="1200" b="0" i="0" u="none" strike="noStrike" baseline="0" dirty="0">
                <a:solidFill>
                  <a:srgbClr val="221E1F"/>
                </a:solidFill>
                <a:latin typeface="Times New Roman" panose="02020603050405020304" pitchFamily="18" charset="0"/>
              </a:rPr>
              <a:t>BEP) </a:t>
            </a:r>
            <a:r>
              <a:rPr lang="ru-RU" sz="1200" b="0" i="0" u="none" strike="noStrike" baseline="0" dirty="0">
                <a:solidFill>
                  <a:srgbClr val="221E1F"/>
                </a:solidFill>
                <a:latin typeface="Times New Roman" panose="02020603050405020304" pitchFamily="18" charset="0"/>
              </a:rPr>
              <a:t>характеризуется высокими содержаниями </a:t>
            </a:r>
            <a:r>
              <a:rPr lang="en-US" sz="1200" b="0" i="0" u="none" strike="noStrike" baseline="0" dirty="0">
                <a:solidFill>
                  <a:srgbClr val="221E1F"/>
                </a:solidFill>
                <a:latin typeface="Times New Roman" panose="02020603050405020304" pitchFamily="18" charset="0"/>
              </a:rPr>
              <a:t>Cl</a:t>
            </a:r>
            <a:r>
              <a:rPr lang="ru-RU" sz="1200" b="0" i="0" u="none" strike="noStrike" baseline="0" dirty="0">
                <a:solidFill>
                  <a:srgbClr val="221E1F"/>
                </a:solidFill>
                <a:latin typeface="Times New Roman" panose="02020603050405020304" pitchFamily="18" charset="0"/>
              </a:rPr>
              <a:t> в апатите (как и рудоносные),</a:t>
            </a:r>
            <a:r>
              <a:rPr lang="en-US" sz="1200" b="0" i="0" u="none" strike="noStrike" baseline="0" dirty="0">
                <a:solidFill>
                  <a:srgbClr val="221E1F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0" i="0" u="none" strike="noStrike" baseline="0" dirty="0">
                <a:solidFill>
                  <a:srgbClr val="221E1F"/>
                </a:solidFill>
                <a:latin typeface="Times New Roman" panose="02020603050405020304" pitchFamily="18" charset="0"/>
              </a:rPr>
              <a:t>но при этом низкими содержаниями </a:t>
            </a:r>
            <a:r>
              <a:rPr lang="en-US" sz="1200" b="0" i="0" u="none" strike="noStrike" baseline="0" dirty="0">
                <a:solidFill>
                  <a:srgbClr val="221E1F"/>
                </a:solidFill>
                <a:latin typeface="Times New Roman" panose="02020603050405020304" pitchFamily="18" charset="0"/>
              </a:rPr>
              <a:t>SO3. </a:t>
            </a:r>
            <a:r>
              <a:rPr lang="ru-RU" sz="1200" b="0" i="0" u="none" strike="noStrike" baseline="0" dirty="0">
                <a:solidFill>
                  <a:srgbClr val="221E1F"/>
                </a:solidFill>
                <a:latin typeface="Times New Roman" panose="02020603050405020304" pitchFamily="18" charset="0"/>
              </a:rPr>
              <a:t>Это можно объяснить тем, что при низкой фугитивностью кислорода сера присутствует, в основном, в восстановленной форме S2–, что способствует кристаллизации в породах сульфидов. Что подтверждается петрографическими наблюдениями этих пород.</a:t>
            </a:r>
            <a:endParaRPr lang="ru-RU" dirty="0"/>
          </a:p>
          <a:p>
            <a:r>
              <a:rPr lang="ru-RU" dirty="0"/>
              <a:t>----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Наиболее репрезентативной дискриминационной диаграммой является диаграмма Cl-F-10*SO3 (</a:t>
            </a:r>
            <a:r>
              <a:rPr lang="ru-RU" dirty="0" err="1"/>
              <a:t>Fig</a:t>
            </a:r>
            <a:r>
              <a:rPr lang="ru-RU" dirty="0"/>
              <a:t>. 7). Данная диаграмма отражает: 1) содержание летучих в расплаве в момент кристаллизации апатита, в первую очередь </a:t>
            </a:r>
            <a:r>
              <a:rPr lang="ru-RU" dirty="0" err="1"/>
              <a:t>Cl</a:t>
            </a:r>
            <a:r>
              <a:rPr lang="ru-RU" dirty="0"/>
              <a:t>, который необходим для формирования хлоридных комплексов; 2) содержание SO3 в расплаве, который характеризует окислительно-восстановительную обстановку (высокие значения показывают высокую степень окисления исходной магмы)</a:t>
            </a:r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5A112-80A7-457E-9CAA-4D4BCF38FC7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8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id="{9DB21FD9-8037-0C47-DBAB-305BF8DBD1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id="{BA19D60B-F7A0-CF26-D473-5E003C1C7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id="{88341EC0-91DA-38C6-C984-3437B3CCD9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8CAB157-0DED-40E6-A6EE-F9FA1213550E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>
            <a:extLst>
              <a:ext uri="{FF2B5EF4-FFF2-40B4-BE49-F238E27FC236}">
                <a16:creationId xmlns:a16="http://schemas.microsoft.com/office/drawing/2014/main" id="{9C4CF047-9946-F5BF-E330-472049E2D5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>
            <a:extLst>
              <a:ext uri="{FF2B5EF4-FFF2-40B4-BE49-F238E27FC236}">
                <a16:creationId xmlns:a16="http://schemas.microsoft.com/office/drawing/2014/main" id="{85B6548D-DF08-D0C0-A0D2-876D94166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err="1"/>
              <a:t>Шахтаминское</a:t>
            </a:r>
            <a:r>
              <a:rPr lang="ru-RU" altLang="ru-RU" dirty="0"/>
              <a:t> Мо-порфировое месторождение расположено на юго-востоке Восточного Забайкалья и приурочено к многофазному массиву </a:t>
            </a:r>
            <a:r>
              <a:rPr lang="ru-RU" altLang="ru-RU" dirty="0" err="1"/>
              <a:t>шахтаминского</a:t>
            </a:r>
            <a:r>
              <a:rPr lang="ru-RU" altLang="ru-RU" dirty="0"/>
              <a:t> комплекса. 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Вмещающими породами для </a:t>
            </a:r>
            <a:r>
              <a:rPr lang="ru-RU" altLang="ru-RU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шахтаминского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массива выступают пермские </a:t>
            </a:r>
            <a:r>
              <a:rPr lang="ru-RU" altLang="ru-RU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гранодиориты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ундинского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комплекса и терригенные отложений нижней юры. Крупное тело порфировидных </a:t>
            </a:r>
            <a:r>
              <a:rPr lang="ru-RU" altLang="ru-RU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гранодиоритов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второй фазы </a:t>
            </a:r>
            <a:r>
              <a:rPr lang="ru-RU" altLang="ru-RU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шахтаминского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комплекса (породы рамы) прорвано серией более мелких </a:t>
            </a:r>
            <a:r>
              <a:rPr lang="ru-RU" altLang="ru-RU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штокоподобных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тел порфиров третьей фазы </a:t>
            </a:r>
            <a:r>
              <a:rPr lang="ru-RU" altLang="ru-RU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шахтаминского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комплекса. </a:t>
            </a:r>
            <a:r>
              <a:rPr lang="ru-RU" altLang="ru-RU" dirty="0"/>
              <a:t>Оруденение связано с 4 штоком поздней фазы. 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8196" name="Номер слайда 3">
            <a:extLst>
              <a:ext uri="{FF2B5EF4-FFF2-40B4-BE49-F238E27FC236}">
                <a16:creationId xmlns:a16="http://schemas.microsoft.com/office/drawing/2014/main" id="{DAD7D228-8F13-BAD6-B6A6-36B0A7DCF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4E25DE1-EB4E-4E5D-A51A-68F95A2B3F2A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>
            <a:extLst>
              <a:ext uri="{FF2B5EF4-FFF2-40B4-BE49-F238E27FC236}">
                <a16:creationId xmlns:a16="http://schemas.microsoft.com/office/drawing/2014/main" id="{664F9303-41E8-759C-8DB7-9770F84814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>
            <a:extLst>
              <a:ext uri="{FF2B5EF4-FFF2-40B4-BE49-F238E27FC236}">
                <a16:creationId xmlns:a16="http://schemas.microsoft.com/office/drawing/2014/main" id="{5E2D3266-A187-3ED3-351C-722C59F34A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/>
              <a:t>В целом, все изученные породы можно разделить на две группы– порфировидные (</a:t>
            </a:r>
            <a:r>
              <a:rPr lang="ru-RU" altLang="ru-RU" dirty="0" err="1"/>
              <a:t>ундинские</a:t>
            </a:r>
            <a:r>
              <a:rPr lang="ru-RU" altLang="ru-RU" dirty="0"/>
              <a:t>, </a:t>
            </a:r>
            <a:r>
              <a:rPr lang="ru-RU" altLang="ru-RU" dirty="0" err="1"/>
              <a:t>шахтаминские</a:t>
            </a:r>
            <a:r>
              <a:rPr lang="ru-RU" altLang="ru-RU" dirty="0"/>
              <a:t> первой, второй фазы, третьей фазы штоки 1 и 2) и порфиры (</a:t>
            </a:r>
            <a:r>
              <a:rPr lang="ru-RU" altLang="ru-RU" dirty="0" err="1"/>
              <a:t>шахтаминские</a:t>
            </a:r>
            <a:r>
              <a:rPr lang="ru-RU" altLang="ru-RU" dirty="0"/>
              <a:t> третьей фазы, штоки 3, 4,5). 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  <a:p>
            <a:pPr eaLnBrk="1" hangingPunct="1">
              <a:spcBef>
                <a:spcPct val="0"/>
              </a:spcBef>
            </a:pPr>
            <a:r>
              <a:rPr lang="ru-RU" altLang="ru-RU" dirty="0"/>
              <a:t>ЕСЛИ спросят: </a:t>
            </a:r>
            <a:r>
              <a:rPr lang="ru-RU" altLang="ru-RU" dirty="0" err="1"/>
              <a:t>Мирмекиты</a:t>
            </a:r>
            <a:r>
              <a:rPr lang="ru-RU" altLang="ru-RU" dirty="0"/>
              <a:t> -</a:t>
            </a:r>
            <a:r>
              <a:rPr lang="ru-RU" altLang="ru-RU" dirty="0" err="1"/>
              <a:t>вростки</a:t>
            </a:r>
            <a:r>
              <a:rPr lang="ru-RU" altLang="ru-RU" dirty="0"/>
              <a:t> кварца в плагиоклазе, образуют а контакте </a:t>
            </a:r>
            <a:r>
              <a:rPr lang="en-US" altLang="ru-RU" dirty="0"/>
              <a:t>Pl </a:t>
            </a:r>
            <a:r>
              <a:rPr lang="ru-RU" altLang="ru-RU" dirty="0"/>
              <a:t>и </a:t>
            </a:r>
            <a:r>
              <a:rPr lang="en-US" altLang="ru-RU" dirty="0"/>
              <a:t>KFSP</a:t>
            </a:r>
            <a:endParaRPr lang="ru-RU" altLang="ru-RU" dirty="0"/>
          </a:p>
        </p:txBody>
      </p:sp>
      <p:sp>
        <p:nvSpPr>
          <p:cNvPr id="10244" name="Номер слайда 3">
            <a:extLst>
              <a:ext uri="{FF2B5EF4-FFF2-40B4-BE49-F238E27FC236}">
                <a16:creationId xmlns:a16="http://schemas.microsoft.com/office/drawing/2014/main" id="{5998F0EC-F40E-D134-CDEF-211E0A8E8A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BBB34CD-B001-4DB6-BC82-1378D48688BB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>
            <a:extLst>
              <a:ext uri="{FF2B5EF4-FFF2-40B4-BE49-F238E27FC236}">
                <a16:creationId xmlns:a16="http://schemas.microsoft.com/office/drawing/2014/main" id="{14AE5595-7C50-DF46-65C8-A3CF29E7CD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>
            <a:extLst>
              <a:ext uri="{FF2B5EF4-FFF2-40B4-BE49-F238E27FC236}">
                <a16:creationId xmlns:a16="http://schemas.microsoft.com/office/drawing/2014/main" id="{A2E37C43-DD40-0414-F259-77FC8BD9C3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2292" name="Номер слайда 3">
            <a:extLst>
              <a:ext uri="{FF2B5EF4-FFF2-40B4-BE49-F238E27FC236}">
                <a16:creationId xmlns:a16="http://schemas.microsoft.com/office/drawing/2014/main" id="{EC9FD8AE-09CE-FD88-6FA4-874C87E1E9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81DB54F-8C78-467C-B28F-D4C4C0FEED0E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>
            <a:extLst>
              <a:ext uri="{FF2B5EF4-FFF2-40B4-BE49-F238E27FC236}">
                <a16:creationId xmlns:a16="http://schemas.microsoft.com/office/drawing/2014/main" id="{586FEDD6-CCE5-AA07-2DFD-4A6D79D35C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>
            <a:extLst>
              <a:ext uri="{FF2B5EF4-FFF2-40B4-BE49-F238E27FC236}">
                <a16:creationId xmlns:a16="http://schemas.microsoft.com/office/drawing/2014/main" id="{F7A53A95-1505-83B5-2F11-F74F09CC6F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/>
              <a:t>Быстринское </a:t>
            </a:r>
            <a:r>
              <a:rPr lang="ru-RU" altLang="ru-RU" dirty="0" err="1"/>
              <a:t>Cu</a:t>
            </a:r>
            <a:r>
              <a:rPr lang="ru-RU" altLang="ru-RU" dirty="0"/>
              <a:t>-Au-Fe-</a:t>
            </a:r>
            <a:r>
              <a:rPr lang="ru-RU" altLang="ru-RU" dirty="0" err="1"/>
              <a:t>порфирово</a:t>
            </a:r>
            <a:r>
              <a:rPr lang="ru-RU" altLang="ru-RU" dirty="0"/>
              <a:t>-</a:t>
            </a:r>
            <a:r>
              <a:rPr lang="ru-RU" altLang="ru-RU" dirty="0" err="1"/>
              <a:t>скарновое</a:t>
            </a:r>
            <a:r>
              <a:rPr lang="ru-RU" altLang="ru-RU" dirty="0"/>
              <a:t> месторождение расположено на юго-востоке Восточного Забайкалья. Площадь месторождения сложена терригенно-карбонатными отложениями раннекембрийского, среднедевонского и </a:t>
            </a:r>
            <a:r>
              <a:rPr lang="ru-RU" altLang="ru-RU" dirty="0" err="1"/>
              <a:t>среднемезозойского</a:t>
            </a:r>
            <a:r>
              <a:rPr lang="ru-RU" altLang="ru-RU" dirty="0"/>
              <a:t> возраста. Осадочные породы прорываются магматическими породами </a:t>
            </a:r>
            <a:r>
              <a:rPr lang="ru-RU" altLang="ru-RU" dirty="0" err="1"/>
              <a:t>шахтаминского</a:t>
            </a:r>
            <a:r>
              <a:rPr lang="ru-RU" altLang="ru-RU" dirty="0"/>
              <a:t> комплекса, в которых выделяется Быстринский массив – ранняя фаза, прорванный более мелкими штоками поздней фазы. </a:t>
            </a:r>
          </a:p>
        </p:txBody>
      </p:sp>
      <p:sp>
        <p:nvSpPr>
          <p:cNvPr id="24580" name="Номер слайда 3">
            <a:extLst>
              <a:ext uri="{FF2B5EF4-FFF2-40B4-BE49-F238E27FC236}">
                <a16:creationId xmlns:a16="http://schemas.microsoft.com/office/drawing/2014/main" id="{B7ECE08C-7EA2-6898-0119-A3DA1457F5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8130501-12D9-4D1C-88F4-0BE5F45095DB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>
            <a:extLst>
              <a:ext uri="{FF2B5EF4-FFF2-40B4-BE49-F238E27FC236}">
                <a16:creationId xmlns:a16="http://schemas.microsoft.com/office/drawing/2014/main" id="{2E7E0589-90EA-8A26-F817-0701E7B7EC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>
            <a:extLst>
              <a:ext uri="{FF2B5EF4-FFF2-40B4-BE49-F238E27FC236}">
                <a16:creationId xmlns:a16="http://schemas.microsoft.com/office/drawing/2014/main" id="{75E7CAFF-2C51-59D0-8237-0E09960A6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/>
              <a:t>На Быстринском месторождении ранняя фаза </a:t>
            </a:r>
            <a:r>
              <a:rPr lang="ru-RU" altLang="ru-RU" dirty="0" err="1"/>
              <a:t>шахтаминского</a:t>
            </a:r>
            <a:r>
              <a:rPr lang="ru-RU" altLang="ru-RU" dirty="0"/>
              <a:t> комплекса представлена </a:t>
            </a:r>
            <a:r>
              <a:rPr lang="ru-RU" altLang="ru-RU" dirty="0" err="1"/>
              <a:t>монцонит</a:t>
            </a:r>
            <a:r>
              <a:rPr lang="ru-RU" altLang="ru-RU" dirty="0"/>
              <a:t>, </a:t>
            </a:r>
            <a:r>
              <a:rPr lang="ru-RU" altLang="ru-RU" dirty="0" err="1"/>
              <a:t>монцонит</a:t>
            </a:r>
            <a:r>
              <a:rPr lang="ru-RU" altLang="ru-RU" dirty="0"/>
              <a:t>-порфирами, а поздняя фаза (штоки с 1 по 5) гранит-порфирами и </a:t>
            </a:r>
            <a:r>
              <a:rPr lang="ru-RU" altLang="ru-RU" dirty="0" err="1"/>
              <a:t>гранодиорит</a:t>
            </a:r>
            <a:r>
              <a:rPr lang="ru-RU" altLang="ru-RU" dirty="0"/>
              <a:t>-порфирами.</a:t>
            </a:r>
          </a:p>
        </p:txBody>
      </p:sp>
      <p:sp>
        <p:nvSpPr>
          <p:cNvPr id="26628" name="Номер слайда 3">
            <a:extLst>
              <a:ext uri="{FF2B5EF4-FFF2-40B4-BE49-F238E27FC236}">
                <a16:creationId xmlns:a16="http://schemas.microsoft.com/office/drawing/2014/main" id="{852DFD8A-8F79-FBE0-F82B-7F2024E5E3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70A9E5-30D1-456F-9340-7A37507B4000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5A112-80A7-457E-9CAA-4D4BCF38FC7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647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 проанализированные апатиты являются F-</a:t>
            </a:r>
            <a:r>
              <a:rPr lang="ru-RU" dirty="0" err="1"/>
              <a:t>апатитами,что</a:t>
            </a:r>
            <a:r>
              <a:rPr lang="ru-RU" dirty="0"/>
              <a:t> типично для магматических апатитов (</a:t>
            </a:r>
            <a:r>
              <a:rPr lang="ru-RU" dirty="0" err="1"/>
              <a:t>Piccoli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Candela</a:t>
            </a:r>
            <a:r>
              <a:rPr lang="ru-RU" dirty="0"/>
              <a:t>, 2002). С этого слайда и далее</a:t>
            </a:r>
            <a:r>
              <a:rPr lang="en-US" dirty="0"/>
              <a:t>: </a:t>
            </a:r>
            <a:r>
              <a:rPr lang="ru-RU" dirty="0"/>
              <a:t>в синюю рамку выделены рудоносные штоки, а графики слева являются результатом объедения двух правых.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5A112-80A7-457E-9CAA-4D4BCF38FC7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18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252703-CF2E-74E4-95AC-69C2A96CA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14F1C3-AC30-0C76-9EA9-B8E185C50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0AA625-78AE-ABD4-0C47-33F09C15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016A-D2EB-4A80-88A2-DFDA0B9E6B4E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A157EF-2025-C207-7222-99AB5B08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057E9C-A58F-BAFD-93C2-F994E5E7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BDD-5191-47DD-AEB0-507683F09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731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AA86AC-D628-AA0E-097A-7D8CB734C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C46465-D30C-0522-D1E3-1971DEFEC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CC165A-037A-233A-7F72-26277652E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016A-D2EB-4A80-88A2-DFDA0B9E6B4E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E5CCF7-22CD-9AAC-F622-5C0477ADF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CAA8BB-7C14-8D55-0AA6-AED145DA4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BDD-5191-47DD-AEB0-507683F09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216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559532-5BFE-798B-D899-CF07259124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AD7BEA-26CE-3FC4-71EB-0594BF34F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B9BA16-C91C-F11A-7985-7E1BF8D3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016A-D2EB-4A80-88A2-DFDA0B9E6B4E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CEE1D-6E79-99ED-B4C0-D3545B84D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8D439-24CA-0428-AD13-5A46AB66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BDD-5191-47DD-AEB0-507683F09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18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31249-678A-5980-CF14-47DF6ECFE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E8438C-DBF9-81CC-1412-60AD7A705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DC583-D5E2-7215-AA0D-442AAA706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016A-D2EB-4A80-88A2-DFDA0B9E6B4E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B1FB66-319E-2192-5E99-8AEF4369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D89C1D-B6A7-25EA-72F2-CABEEEC14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BDD-5191-47DD-AEB0-507683F09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5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E1A2F-EB75-408B-1FD5-62548CC24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34CFD0-D310-2E94-021B-0FA4F587F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5AF90F-8381-925B-F21C-69A53837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016A-D2EB-4A80-88A2-DFDA0B9E6B4E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22F75-3F15-5832-0791-536322F7B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FADB9-2CDF-9364-E6B1-31E9EC01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BDD-5191-47DD-AEB0-507683F09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557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75C18-BCFA-E538-851A-6C6E64E2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99021F-6BA0-0F08-2D65-935A0FEC0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BAA8B9-6C9B-36A8-14F7-241D6FBF4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D17A1E-BF6F-62CA-2885-4B2F3EC9E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016A-D2EB-4A80-88A2-DFDA0B9E6B4E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12A3E7-B803-8616-DE54-A41DE3E70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9AD04D-21EC-50AC-8966-270989198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BDD-5191-47DD-AEB0-507683F09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3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BEEBD-823C-3921-0F1C-B3F8D7195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EE6AA8-9BF7-C4FB-988E-DE9C30E6B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F10C05-F1A9-9EFF-6220-4C288A227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B06B91-15E6-4596-BBF5-85C2243B7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3B802D-DA17-7C1D-6F19-C2B537AAD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F04D9D2-49CA-ABAD-2BFA-6B2DA6BE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016A-D2EB-4A80-88A2-DFDA0B9E6B4E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6996B6-BD89-15EB-7EBD-33764C033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73128A-4B77-DE8A-BDC5-2CCFD9CF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BDD-5191-47DD-AEB0-507683F09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29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10C1A2-F026-9C97-4874-A82FEC620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E2AD34-F057-4B86-02C1-8A29D8B16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016A-D2EB-4A80-88A2-DFDA0B9E6B4E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62B144-2418-57C6-EFD2-254031B1E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F2009A-3015-7FC5-7186-0F8EED7E8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BDD-5191-47DD-AEB0-507683F09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54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120724-59BA-100C-B6CA-DDEB71DC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016A-D2EB-4A80-88A2-DFDA0B9E6B4E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66CA02-ECCC-D8B0-4022-91029454A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B5F07F-BD7F-04C5-3283-64BE715D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BDD-5191-47DD-AEB0-507683F09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15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5850B-8641-F3C3-0B93-EC3D5E4EC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0111DA-442A-A9EA-9A9D-E3D90BCC8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52AE71-B90F-0A9E-76CF-C824E26E1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7820EF-1C24-371A-37F3-D2B23A9C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016A-D2EB-4A80-88A2-DFDA0B9E6B4E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A5F8CE-0C8A-B1E6-73F4-6B201B2F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DE6F66-018F-CB06-4D12-71DD5084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BDD-5191-47DD-AEB0-507683F09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36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B24BA-664C-2F23-0DF2-A48C46E46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12BC2B-633B-8030-5415-4DD28DB5B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ABC709-C03D-2639-160C-09CC81C8C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D65D17-745B-FC17-21DE-E1CFC17D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016A-D2EB-4A80-88A2-DFDA0B9E6B4E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8DC10D-8119-8A62-CEFA-C88C609AA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E0BCBF-BB46-BB92-25C0-9D8508EE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BDD-5191-47DD-AEB0-507683F09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562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D45B2-2F3C-C577-B9AA-6D3E93379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B77C56-F158-F115-FD8F-8E4D89CBA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5ED65-F062-03BB-D138-4C0723944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016A-D2EB-4A80-88A2-DFDA0B9E6B4E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30CBD-81ED-948B-28C2-DA1A346D8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A30316-74B9-D052-49C5-238AC377A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87BDD-5191-47DD-AEB0-507683F09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86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одзаголовок 2">
            <a:extLst>
              <a:ext uri="{FF2B5EF4-FFF2-40B4-BE49-F238E27FC236}">
                <a16:creationId xmlns:a16="http://schemas.microsoft.com/office/drawing/2014/main" id="{F5A78C2D-A6AA-F5CA-5A8D-2C608C2010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7788" y="131763"/>
            <a:ext cx="11809412" cy="6594475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ru-RU" altLang="ru-RU" sz="1000" dirty="0">
                <a:latin typeface="Century Gothic" panose="020B0502020202020204" pitchFamily="34" charset="0"/>
              </a:rPr>
              <a:t> </a:t>
            </a:r>
          </a:p>
          <a:p>
            <a:pPr eaLnBrk="1" hangingPunct="1">
              <a:lnSpc>
                <a:spcPct val="70000"/>
              </a:lnSpc>
            </a:pPr>
            <a:r>
              <a:rPr lang="ru-RU" altLang="ru-RU" sz="1400" b="1" dirty="0">
                <a:latin typeface="Century Gothic" panose="020B0502020202020204" pitchFamily="34" charset="0"/>
              </a:rPr>
              <a:t> ФЕДЕРАЛЬНОЕ ГОСУДАРСТВЕННОЕ БЮДЖЕТНОЕ УЧРЕЖДЕНИЕ НАУКИ</a:t>
            </a:r>
          </a:p>
          <a:p>
            <a:pPr eaLnBrk="1" hangingPunct="1">
              <a:lnSpc>
                <a:spcPct val="70000"/>
              </a:lnSpc>
            </a:pPr>
            <a:r>
              <a:rPr lang="ru-RU" altLang="ru-RU" sz="1400" b="1" dirty="0">
                <a:latin typeface="Century Gothic" panose="020B0502020202020204" pitchFamily="34" charset="0"/>
              </a:rPr>
              <a:t>ИНСТИТУТ ГЕОЛОГИИ И МИНЕРАЛОГИИ ИМ В.С. СОБОЛЕВА</a:t>
            </a:r>
          </a:p>
          <a:p>
            <a:pPr eaLnBrk="1" hangingPunct="1">
              <a:lnSpc>
                <a:spcPct val="70000"/>
              </a:lnSpc>
            </a:pPr>
            <a:r>
              <a:rPr lang="ru-RU" altLang="ru-RU" sz="1400" b="1" dirty="0">
                <a:latin typeface="Century Gothic" panose="020B0502020202020204" pitchFamily="34" charset="0"/>
              </a:rPr>
              <a:t>СИБИРСКОГО ОТДЕЛЕНИЯ РОССИЙСКОЙ АКАДЕМИИ НАУК</a:t>
            </a:r>
          </a:p>
          <a:p>
            <a:pPr eaLnBrk="1" hangingPunct="1">
              <a:lnSpc>
                <a:spcPct val="70000"/>
              </a:lnSpc>
            </a:pPr>
            <a:endParaRPr lang="en-US" altLang="ru-RU" sz="1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70000"/>
              </a:lnSpc>
            </a:pPr>
            <a:endParaRPr lang="en-US" altLang="ru-RU" sz="1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70000"/>
              </a:lnSpc>
            </a:pPr>
            <a:endParaRPr lang="en-US" altLang="ru-RU" sz="1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70000"/>
              </a:lnSpc>
            </a:pPr>
            <a:endParaRPr lang="ru-RU" altLang="ru-RU" sz="1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altLang="ru-RU" sz="1000" b="1" dirty="0">
                <a:latin typeface="Century Gothic" panose="020B0502020202020204" pitchFamily="34" charset="0"/>
              </a:rPr>
              <a:t> </a:t>
            </a:r>
            <a:endParaRPr lang="ru-RU" altLang="ru-RU" sz="1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altLang="ru-RU" sz="1300" b="1" dirty="0">
                <a:latin typeface="Century Gothic" panose="020B0502020202020204" pitchFamily="34" charset="0"/>
              </a:rPr>
              <a:t>Веснин Владислав Сергеевич</a:t>
            </a:r>
            <a:endParaRPr lang="ru-RU" altLang="ru-RU" sz="13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70000"/>
              </a:lnSpc>
            </a:pPr>
            <a:endParaRPr lang="ru-RU" altLang="ru-RU" sz="1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Состав апатитов как отражение перспективности магматических пород шахтаминского комплекса на порфировое </a:t>
            </a:r>
            <a:r>
              <a:rPr lang="ru-RU" altLang="ru-RU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Cu</a:t>
            </a:r>
            <a:r>
              <a:rPr lang="ru-RU" altLang="ru-RU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-</a:t>
            </a:r>
            <a:r>
              <a:rPr lang="ru-RU" altLang="ru-RU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Mo</a:t>
            </a:r>
            <a:r>
              <a:rPr lang="ru-RU" altLang="ru-RU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-Au </a:t>
            </a:r>
            <a:r>
              <a:rPr lang="ru-RU" altLang="ru-RU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оруденение</a:t>
            </a:r>
            <a:r>
              <a:rPr lang="ru-RU" altLang="ru-RU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, Восточное Забайкалье</a:t>
            </a:r>
            <a:endParaRPr lang="en-US" altLang="ru-RU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ru-RU" altLang="ru-RU" sz="1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altLang="ru-RU" sz="1200" b="1" dirty="0">
                <a:latin typeface="Century Gothic" panose="020B0502020202020204" pitchFamily="34" charset="0"/>
              </a:rPr>
              <a:t>Научный руководитель</a:t>
            </a:r>
            <a:endParaRPr lang="ru-RU" altLang="ru-RU" sz="12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altLang="ru-RU" sz="1200" b="1" dirty="0">
                <a:latin typeface="Century Gothic" panose="020B0502020202020204" pitchFamily="34" charset="0"/>
              </a:rPr>
              <a:t>К.г.-</a:t>
            </a:r>
            <a:r>
              <a:rPr lang="ru-RU" altLang="ru-RU" sz="1200" b="1" dirty="0" err="1">
                <a:latin typeface="Century Gothic" panose="020B0502020202020204" pitchFamily="34" charset="0"/>
              </a:rPr>
              <a:t>м.н</a:t>
            </a:r>
            <a:r>
              <a:rPr lang="ru-RU" altLang="ru-RU" sz="1200" b="1" dirty="0">
                <a:latin typeface="Century Gothic" panose="020B0502020202020204" pitchFamily="34" charset="0"/>
              </a:rPr>
              <a:t>. </a:t>
            </a:r>
            <a:r>
              <a:rPr lang="ru-RU" altLang="ru-RU" sz="1200" b="1" dirty="0" err="1">
                <a:latin typeface="Century Gothic" panose="020B0502020202020204" pitchFamily="34" charset="0"/>
              </a:rPr>
              <a:t>Неволько</a:t>
            </a:r>
            <a:r>
              <a:rPr lang="ru-RU" altLang="ru-RU" sz="1200" b="1" dirty="0">
                <a:latin typeface="Century Gothic" panose="020B0502020202020204" pitchFamily="34" charset="0"/>
              </a:rPr>
              <a:t> П.А.</a:t>
            </a:r>
            <a:endParaRPr lang="ru-RU" altLang="ru-RU" sz="12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altLang="ru-RU" sz="1200" dirty="0">
                <a:latin typeface="Century Gothic" panose="020B0502020202020204" pitchFamily="34" charset="0"/>
              </a:rPr>
              <a:t> </a:t>
            </a:r>
          </a:p>
          <a:p>
            <a:pPr eaLnBrk="1" hangingPunct="1">
              <a:lnSpc>
                <a:spcPct val="70000"/>
              </a:lnSpc>
            </a:pPr>
            <a:r>
              <a:rPr lang="ru-RU" altLang="ru-RU" sz="1200" b="1" dirty="0">
                <a:latin typeface="Century Gothic" panose="020B0502020202020204" pitchFamily="34" charset="0"/>
              </a:rPr>
              <a:t>Новосибирск, 202</a:t>
            </a:r>
            <a:r>
              <a:rPr lang="en-US" altLang="ru-RU" sz="1200" b="1" dirty="0">
                <a:latin typeface="Century Gothic" panose="020B0502020202020204" pitchFamily="34" charset="0"/>
              </a:rPr>
              <a:t>3</a:t>
            </a:r>
            <a:endParaRPr lang="ru-RU" altLang="ru-RU" sz="12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70000"/>
              </a:lnSpc>
            </a:pPr>
            <a:endParaRPr lang="ru-RU" altLang="ru-RU" sz="1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8E93F-5E6A-846B-058A-4DD20DA4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467" y="625874"/>
            <a:ext cx="10515600" cy="578841"/>
          </a:xfrm>
        </p:spPr>
        <p:txBody>
          <a:bodyPr>
            <a:normAutofit/>
          </a:bodyPr>
          <a:lstStyle/>
          <a:p>
            <a:pPr algn="ctr"/>
            <a:endParaRPr lang="ru-RU" sz="28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D3F27-B670-0D10-7571-F9C6E186F3CA}"/>
              </a:ext>
            </a:extLst>
          </p:cNvPr>
          <p:cNvSpPr txBox="1"/>
          <p:nvPr/>
        </p:nvSpPr>
        <p:spPr>
          <a:xfrm>
            <a:off x="8883252" y="5000367"/>
            <a:ext cx="2470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>
                <a:latin typeface="Century Gothic" panose="020B0502020202020204" pitchFamily="34" charset="0"/>
              </a:rPr>
              <a:t>Шахтаминское</a:t>
            </a:r>
            <a:r>
              <a:rPr lang="ru-RU" sz="1600" dirty="0">
                <a:latin typeface="Century Gothic" panose="020B0502020202020204" pitchFamily="34" charset="0"/>
              </a:rPr>
              <a:t> м-</a:t>
            </a:r>
            <a:r>
              <a:rPr lang="ru-RU" sz="1600" dirty="0" err="1">
                <a:latin typeface="Century Gothic" panose="020B0502020202020204" pitchFamily="34" charset="0"/>
              </a:rPr>
              <a:t>ние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4284E3-E4C8-5211-8E88-B73BEFB1DF27}"/>
              </a:ext>
            </a:extLst>
          </p:cNvPr>
          <p:cNvSpPr txBox="1"/>
          <p:nvPr/>
        </p:nvSpPr>
        <p:spPr>
          <a:xfrm>
            <a:off x="4895121" y="5000367"/>
            <a:ext cx="2233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Быстринское м-</a:t>
            </a:r>
            <a:r>
              <a:rPr lang="ru-RU" sz="1600" dirty="0" err="1">
                <a:latin typeface="Century Gothic" panose="020B0502020202020204" pitchFamily="34" charset="0"/>
              </a:rPr>
              <a:t>ние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1B1517-DFB3-2BE8-6C2A-CBC6FD1EF337}"/>
              </a:ext>
            </a:extLst>
          </p:cNvPr>
          <p:cNvSpPr txBox="1"/>
          <p:nvPr/>
        </p:nvSpPr>
        <p:spPr>
          <a:xfrm>
            <a:off x="6877560" y="6232126"/>
            <a:ext cx="4973263" cy="53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Границы полей гидротермального и магматического апатита по </a:t>
            </a: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Chen et al</a:t>
            </a:r>
            <a:r>
              <a:rPr lang="ru-RU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(2018).</a:t>
            </a:r>
            <a:endParaRPr lang="ru-RU" sz="14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D976FA9-1DDA-40C8-93D1-813D7C49F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7" y="1870455"/>
            <a:ext cx="11509646" cy="3117089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183F3F7-CCC1-2F49-0FE0-E1260CCC0683}"/>
              </a:ext>
            </a:extLst>
          </p:cNvPr>
          <p:cNvSpPr/>
          <p:nvPr/>
        </p:nvSpPr>
        <p:spPr>
          <a:xfrm>
            <a:off x="11730038" y="6556375"/>
            <a:ext cx="461962" cy="30162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6311CA-7022-9504-09AB-B61EF418A341}"/>
              </a:ext>
            </a:extLst>
          </p:cNvPr>
          <p:cNvSpPr/>
          <p:nvPr/>
        </p:nvSpPr>
        <p:spPr>
          <a:xfrm>
            <a:off x="7340601" y="2383490"/>
            <a:ext cx="459827" cy="4352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496C0B-5242-E7DD-CD52-B02788876B7D}"/>
              </a:ext>
            </a:extLst>
          </p:cNvPr>
          <p:cNvSpPr/>
          <p:nvPr/>
        </p:nvSpPr>
        <p:spPr>
          <a:xfrm>
            <a:off x="11261744" y="2609573"/>
            <a:ext cx="459827" cy="1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367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8E93F-5E6A-846B-058A-4DD20DA4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69" y="0"/>
            <a:ext cx="10515600" cy="578841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Century Gothic" panose="020B0502020202020204" pitchFamily="34" charset="0"/>
              </a:rPr>
              <a:t>Летучие и </a:t>
            </a:r>
            <a:r>
              <a:rPr lang="en-US" sz="2800" dirty="0">
                <a:latin typeface="Century Gothic" panose="020B0502020202020204" pitchFamily="34" charset="0"/>
              </a:rPr>
              <a:t>SO</a:t>
            </a:r>
            <a:r>
              <a:rPr lang="en-US" sz="2800" baseline="-25000" dirty="0">
                <a:latin typeface="Century Gothic" panose="020B0502020202020204" pitchFamily="34" charset="0"/>
              </a:rPr>
              <a:t>3 </a:t>
            </a:r>
            <a:r>
              <a:rPr lang="ru-RU" sz="2800" dirty="0">
                <a:latin typeface="Century Gothic" panose="020B0502020202020204" pitchFamily="34" charset="0"/>
              </a:rPr>
              <a:t>в апатите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D3F27-B670-0D10-7571-F9C6E186F3CA}"/>
              </a:ext>
            </a:extLst>
          </p:cNvPr>
          <p:cNvSpPr txBox="1"/>
          <p:nvPr/>
        </p:nvSpPr>
        <p:spPr>
          <a:xfrm>
            <a:off x="8623021" y="6525799"/>
            <a:ext cx="2470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>
                <a:latin typeface="Century Gothic" panose="020B0502020202020204" pitchFamily="34" charset="0"/>
              </a:rPr>
              <a:t>Шахтаминское</a:t>
            </a:r>
            <a:r>
              <a:rPr lang="ru-RU" sz="1600" dirty="0">
                <a:latin typeface="Century Gothic" panose="020B0502020202020204" pitchFamily="34" charset="0"/>
              </a:rPr>
              <a:t> м-</a:t>
            </a:r>
            <a:r>
              <a:rPr lang="ru-RU" sz="1600" dirty="0" err="1">
                <a:latin typeface="Century Gothic" panose="020B0502020202020204" pitchFamily="34" charset="0"/>
              </a:rPr>
              <a:t>ние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4284E3-E4C8-5211-8E88-B73BEFB1DF27}"/>
              </a:ext>
            </a:extLst>
          </p:cNvPr>
          <p:cNvSpPr txBox="1"/>
          <p:nvPr/>
        </p:nvSpPr>
        <p:spPr>
          <a:xfrm>
            <a:off x="5171747" y="6525799"/>
            <a:ext cx="2233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Быстринское м-</a:t>
            </a:r>
            <a:r>
              <a:rPr lang="ru-RU" sz="1600" dirty="0" err="1">
                <a:latin typeface="Century Gothic" panose="020B0502020202020204" pitchFamily="34" charset="0"/>
              </a:rPr>
              <a:t>ние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E7C09B0-3D2B-2177-E3F7-661A1642C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11"/>
          <a:stretch/>
        </p:blipFill>
        <p:spPr>
          <a:xfrm>
            <a:off x="430312" y="573082"/>
            <a:ext cx="11017064" cy="29944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512C4D-D3F9-2F56-0217-E42B00E4BF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99"/>
          <a:stretch/>
        </p:blipFill>
        <p:spPr>
          <a:xfrm>
            <a:off x="367644" y="3563416"/>
            <a:ext cx="11079775" cy="299445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AB397F-BB37-E4F3-1E1C-EEC41ED7AE8B}"/>
              </a:ext>
            </a:extLst>
          </p:cNvPr>
          <p:cNvSpPr/>
          <p:nvPr/>
        </p:nvSpPr>
        <p:spPr>
          <a:xfrm>
            <a:off x="11730038" y="6556375"/>
            <a:ext cx="461962" cy="30162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8A6B20-AF4C-1751-A317-FA200C86A0F9}"/>
              </a:ext>
            </a:extLst>
          </p:cNvPr>
          <p:cNvSpPr/>
          <p:nvPr/>
        </p:nvSpPr>
        <p:spPr>
          <a:xfrm>
            <a:off x="7132802" y="1045756"/>
            <a:ext cx="459827" cy="4352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8A41E4D-AA62-98CF-E4E2-8F0E3B66DD61}"/>
              </a:ext>
            </a:extLst>
          </p:cNvPr>
          <p:cNvSpPr/>
          <p:nvPr/>
        </p:nvSpPr>
        <p:spPr>
          <a:xfrm>
            <a:off x="7087186" y="4025989"/>
            <a:ext cx="459827" cy="4352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1450C4-AEC0-DA6D-4230-FAFCC62B5005}"/>
              </a:ext>
            </a:extLst>
          </p:cNvPr>
          <p:cNvSpPr/>
          <p:nvPr/>
        </p:nvSpPr>
        <p:spPr>
          <a:xfrm>
            <a:off x="10851665" y="1330427"/>
            <a:ext cx="459827" cy="1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8BC40C-69C4-BB69-5328-3F04A3B4C5EE}"/>
              </a:ext>
            </a:extLst>
          </p:cNvPr>
          <p:cNvSpPr/>
          <p:nvPr/>
        </p:nvSpPr>
        <p:spPr>
          <a:xfrm>
            <a:off x="10855188" y="4310660"/>
            <a:ext cx="459827" cy="1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991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8E93F-5E6A-846B-058A-4DD20DA4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71"/>
            <a:ext cx="10515600" cy="578841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Century Gothic" panose="020B0502020202020204" pitchFamily="34" charset="0"/>
              </a:rPr>
              <a:t>Изоморфизм в апатите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D3F27-B670-0D10-7571-F9C6E186F3CA}"/>
              </a:ext>
            </a:extLst>
          </p:cNvPr>
          <p:cNvSpPr txBox="1"/>
          <p:nvPr/>
        </p:nvSpPr>
        <p:spPr>
          <a:xfrm>
            <a:off x="9517519" y="5916142"/>
            <a:ext cx="2470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>
                <a:latin typeface="Century Gothic" panose="020B0502020202020204" pitchFamily="34" charset="0"/>
              </a:rPr>
              <a:t>Шахтаминское</a:t>
            </a:r>
            <a:r>
              <a:rPr lang="ru-RU" sz="1600" dirty="0">
                <a:latin typeface="Century Gothic" panose="020B0502020202020204" pitchFamily="34" charset="0"/>
              </a:rPr>
              <a:t> м-</a:t>
            </a:r>
            <a:r>
              <a:rPr lang="ru-RU" sz="1600" dirty="0" err="1">
                <a:latin typeface="Century Gothic" panose="020B0502020202020204" pitchFamily="34" charset="0"/>
              </a:rPr>
              <a:t>ние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4284E3-E4C8-5211-8E88-B73BEFB1DF27}"/>
              </a:ext>
            </a:extLst>
          </p:cNvPr>
          <p:cNvSpPr txBox="1"/>
          <p:nvPr/>
        </p:nvSpPr>
        <p:spPr>
          <a:xfrm>
            <a:off x="6678345" y="5929106"/>
            <a:ext cx="2233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Быстринское м-</a:t>
            </a:r>
            <a:r>
              <a:rPr lang="ru-RU" sz="1600" dirty="0" err="1">
                <a:latin typeface="Century Gothic" panose="020B0502020202020204" pitchFamily="34" charset="0"/>
              </a:rPr>
              <a:t>ние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82434A-A401-AC46-0132-2AAD86083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76"/>
          <a:stretch/>
        </p:blipFill>
        <p:spPr>
          <a:xfrm>
            <a:off x="3204740" y="958106"/>
            <a:ext cx="8797982" cy="4958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64D5D3-4139-D6C8-4760-159E3C2193B3}"/>
              </a:ext>
            </a:extLst>
          </p:cNvPr>
          <p:cNvSpPr txBox="1"/>
          <p:nvPr/>
        </p:nvSpPr>
        <p:spPr>
          <a:xfrm>
            <a:off x="-44415" y="754223"/>
            <a:ext cx="30763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Структура апатита очень устойчива к структурным искажениям и химическим замещениям, и поэтому может иметь широкий спектр составов (</a:t>
            </a:r>
            <a:r>
              <a:rPr lang="ru-RU" sz="1400" dirty="0" err="1">
                <a:latin typeface="Century Gothic" panose="020B0502020202020204" pitchFamily="34" charset="0"/>
              </a:rPr>
              <a:t>Pan</a:t>
            </a:r>
            <a:r>
              <a:rPr lang="ru-RU" sz="1400" dirty="0"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latin typeface="Century Gothic" panose="020B0502020202020204" pitchFamily="34" charset="0"/>
              </a:rPr>
              <a:t>and</a:t>
            </a:r>
            <a:r>
              <a:rPr lang="ru-RU" sz="1400" dirty="0"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latin typeface="Century Gothic" panose="020B0502020202020204" pitchFamily="34" charset="0"/>
              </a:rPr>
              <a:t>Fleet</a:t>
            </a:r>
            <a:r>
              <a:rPr lang="ru-RU" sz="1400" dirty="0">
                <a:latin typeface="Century Gothic" panose="020B0502020202020204" pitchFamily="34" charset="0"/>
              </a:rPr>
              <a:t>, 2002).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3EEB43-2342-3614-1FA4-F2CC67F47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46"/>
          <a:stretch/>
        </p:blipFill>
        <p:spPr>
          <a:xfrm>
            <a:off x="0" y="2417557"/>
            <a:ext cx="3296653" cy="16297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E14641-CF70-3F8B-22D5-C814A57B8350}"/>
              </a:ext>
            </a:extLst>
          </p:cNvPr>
          <p:cNvSpPr txBox="1"/>
          <p:nvPr/>
        </p:nvSpPr>
        <p:spPr>
          <a:xfrm>
            <a:off x="0" y="4017897"/>
            <a:ext cx="77167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Parra-Avila, 2022</a:t>
            </a:r>
            <a:r>
              <a:rPr lang="ru-RU" sz="1400" dirty="0">
                <a:latin typeface="Century Gothic" panose="020B0502020202020204" pitchFamily="34" charset="0"/>
              </a:rPr>
              <a:t> </a:t>
            </a:r>
            <a:endParaRPr lang="ru-RU" sz="1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790FBB-C0E0-5487-F9EB-A7C4ED874CC4}"/>
              </a:ext>
            </a:extLst>
          </p:cNvPr>
          <p:cNvSpPr/>
          <p:nvPr/>
        </p:nvSpPr>
        <p:spPr>
          <a:xfrm>
            <a:off x="0" y="2430379"/>
            <a:ext cx="3308684" cy="1552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64CDCF-F562-8D82-B065-79D9A901CE48}"/>
              </a:ext>
            </a:extLst>
          </p:cNvPr>
          <p:cNvSpPr/>
          <p:nvPr/>
        </p:nvSpPr>
        <p:spPr>
          <a:xfrm>
            <a:off x="15745" y="2434477"/>
            <a:ext cx="3308684" cy="7418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D95C91E-B2D0-FC3A-DEFE-01A6547A3C06}"/>
              </a:ext>
            </a:extLst>
          </p:cNvPr>
          <p:cNvSpPr/>
          <p:nvPr/>
        </p:nvSpPr>
        <p:spPr>
          <a:xfrm>
            <a:off x="11730038" y="6556375"/>
            <a:ext cx="461962" cy="30162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12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2C2579-BA1F-AC2E-110A-96F799FEC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842" y="2591064"/>
            <a:ext cx="695422" cy="4286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CF44B1-20A2-EB26-3253-433CF5860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329" y="5109479"/>
            <a:ext cx="695422" cy="42868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BC59FCA-E7BC-1833-C588-86BAE18F7251}"/>
              </a:ext>
            </a:extLst>
          </p:cNvPr>
          <p:cNvSpPr/>
          <p:nvPr/>
        </p:nvSpPr>
        <p:spPr>
          <a:xfrm>
            <a:off x="11379201" y="1601361"/>
            <a:ext cx="459827" cy="1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52D79C-46D5-13FB-617F-D6E1BC6CB1F9}"/>
              </a:ext>
            </a:extLst>
          </p:cNvPr>
          <p:cNvSpPr/>
          <p:nvPr/>
        </p:nvSpPr>
        <p:spPr>
          <a:xfrm>
            <a:off x="11380524" y="4104236"/>
            <a:ext cx="459827" cy="1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E2E7505-E4A0-AD5F-EFFD-F3300BDE33CF}"/>
              </a:ext>
            </a:extLst>
          </p:cNvPr>
          <p:cNvSpPr/>
          <p:nvPr/>
        </p:nvSpPr>
        <p:spPr>
          <a:xfrm>
            <a:off x="8551333" y="1383745"/>
            <a:ext cx="360316" cy="368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89473B4-1461-A040-BC62-B2C773E786AA}"/>
              </a:ext>
            </a:extLst>
          </p:cNvPr>
          <p:cNvSpPr/>
          <p:nvPr/>
        </p:nvSpPr>
        <p:spPr>
          <a:xfrm>
            <a:off x="8551333" y="3871713"/>
            <a:ext cx="360316" cy="368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621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8E93F-5E6A-846B-058A-4DD20DA4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216" y="142430"/>
            <a:ext cx="10515600" cy="578841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Century Gothic" panose="020B0502020202020204" pitchFamily="34" charset="0"/>
              </a:rPr>
              <a:t>Изоморфизм в апатите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D3F27-B670-0D10-7571-F9C6E186F3CA}"/>
              </a:ext>
            </a:extLst>
          </p:cNvPr>
          <p:cNvSpPr txBox="1"/>
          <p:nvPr/>
        </p:nvSpPr>
        <p:spPr>
          <a:xfrm>
            <a:off x="8903908" y="4332496"/>
            <a:ext cx="2470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>
                <a:latin typeface="Century Gothic" panose="020B0502020202020204" pitchFamily="34" charset="0"/>
              </a:rPr>
              <a:t>Шахтаминское</a:t>
            </a:r>
            <a:r>
              <a:rPr lang="ru-RU" sz="1600" dirty="0">
                <a:latin typeface="Century Gothic" panose="020B0502020202020204" pitchFamily="34" charset="0"/>
              </a:rPr>
              <a:t> м-</a:t>
            </a:r>
            <a:r>
              <a:rPr lang="ru-RU" sz="1600" dirty="0" err="1">
                <a:latin typeface="Century Gothic" panose="020B0502020202020204" pitchFamily="34" charset="0"/>
              </a:rPr>
              <a:t>ние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4284E3-E4C8-5211-8E88-B73BEFB1DF27}"/>
              </a:ext>
            </a:extLst>
          </p:cNvPr>
          <p:cNvSpPr txBox="1"/>
          <p:nvPr/>
        </p:nvSpPr>
        <p:spPr>
          <a:xfrm>
            <a:off x="5451124" y="4332496"/>
            <a:ext cx="2233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Быстринское м-</a:t>
            </a:r>
            <a:r>
              <a:rPr lang="ru-RU" sz="1600" dirty="0" err="1">
                <a:latin typeface="Century Gothic" panose="020B0502020202020204" pitchFamily="34" charset="0"/>
              </a:rPr>
              <a:t>ние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3EEB43-2342-3614-1FA4-F2CC67F47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46"/>
          <a:stretch/>
        </p:blipFill>
        <p:spPr>
          <a:xfrm>
            <a:off x="100297" y="4589843"/>
            <a:ext cx="3296653" cy="16297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E14641-CF70-3F8B-22D5-C814A57B8350}"/>
              </a:ext>
            </a:extLst>
          </p:cNvPr>
          <p:cNvSpPr txBox="1"/>
          <p:nvPr/>
        </p:nvSpPr>
        <p:spPr>
          <a:xfrm>
            <a:off x="78203" y="6219621"/>
            <a:ext cx="77167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Parra-Avila, 2022</a:t>
            </a:r>
            <a:r>
              <a:rPr lang="ru-RU" sz="1400" dirty="0">
                <a:latin typeface="Century Gothic" panose="020B0502020202020204" pitchFamily="34" charset="0"/>
              </a:rPr>
              <a:t> </a:t>
            </a:r>
            <a:endParaRPr lang="ru-RU" sz="1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790FBB-C0E0-5487-F9EB-A7C4ED874CC4}"/>
              </a:ext>
            </a:extLst>
          </p:cNvPr>
          <p:cNvSpPr/>
          <p:nvPr/>
        </p:nvSpPr>
        <p:spPr>
          <a:xfrm>
            <a:off x="105686" y="4633487"/>
            <a:ext cx="3308684" cy="1552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55CCBC-FE95-E71A-44B9-FB180C2C5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45"/>
          <a:stretch/>
        </p:blipFill>
        <p:spPr>
          <a:xfrm>
            <a:off x="713620" y="1278265"/>
            <a:ext cx="10872792" cy="30038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10CA78-01AA-A0EB-27FE-1E69ACE13A69}"/>
              </a:ext>
            </a:extLst>
          </p:cNvPr>
          <p:cNvSpPr/>
          <p:nvPr/>
        </p:nvSpPr>
        <p:spPr>
          <a:xfrm>
            <a:off x="100297" y="5354053"/>
            <a:ext cx="3308684" cy="8315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6DD915F-17D4-84A7-4898-86AB02A305C2}"/>
              </a:ext>
            </a:extLst>
          </p:cNvPr>
          <p:cNvSpPr/>
          <p:nvPr/>
        </p:nvSpPr>
        <p:spPr>
          <a:xfrm>
            <a:off x="1222746" y="1463103"/>
            <a:ext cx="489098" cy="174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CAB1355-C124-E772-DBB3-3BADF2BEE13C}"/>
              </a:ext>
            </a:extLst>
          </p:cNvPr>
          <p:cNvSpPr/>
          <p:nvPr/>
        </p:nvSpPr>
        <p:spPr>
          <a:xfrm>
            <a:off x="4830727" y="1464218"/>
            <a:ext cx="489098" cy="174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8E03926-BFA5-89F3-091F-9DF4B7454002}"/>
              </a:ext>
            </a:extLst>
          </p:cNvPr>
          <p:cNvSpPr/>
          <p:nvPr/>
        </p:nvSpPr>
        <p:spPr>
          <a:xfrm>
            <a:off x="8459974" y="1441838"/>
            <a:ext cx="489098" cy="174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AB83D0C-9E1A-8D9D-C954-CC71D7E88916}"/>
              </a:ext>
            </a:extLst>
          </p:cNvPr>
          <p:cNvSpPr/>
          <p:nvPr/>
        </p:nvSpPr>
        <p:spPr>
          <a:xfrm>
            <a:off x="11730038" y="6556375"/>
            <a:ext cx="461962" cy="30162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D3B99E3-F985-7660-9FFD-79B8DC2E9C97}"/>
              </a:ext>
            </a:extLst>
          </p:cNvPr>
          <p:cNvSpPr/>
          <p:nvPr/>
        </p:nvSpPr>
        <p:spPr>
          <a:xfrm>
            <a:off x="1239482" y="1637415"/>
            <a:ext cx="876987" cy="556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BB2985-26BB-DE0A-3F20-BD24A5510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482" y="1705270"/>
            <a:ext cx="695422" cy="42868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B16065-4D05-050B-6619-B40A01665393}"/>
              </a:ext>
            </a:extLst>
          </p:cNvPr>
          <p:cNvSpPr/>
          <p:nvPr/>
        </p:nvSpPr>
        <p:spPr>
          <a:xfrm>
            <a:off x="7095066" y="3429000"/>
            <a:ext cx="762002" cy="4402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9006CA0-DA7A-A193-AEEC-5ABC9A2901F3}"/>
              </a:ext>
            </a:extLst>
          </p:cNvPr>
          <p:cNvSpPr/>
          <p:nvPr/>
        </p:nvSpPr>
        <p:spPr>
          <a:xfrm>
            <a:off x="8497711" y="2399557"/>
            <a:ext cx="680155" cy="1743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581507D-D01F-23E1-B246-049FC75AD205}"/>
              </a:ext>
            </a:extLst>
          </p:cNvPr>
          <p:cNvSpPr/>
          <p:nvPr/>
        </p:nvSpPr>
        <p:spPr>
          <a:xfrm>
            <a:off x="1600200" y="2399557"/>
            <a:ext cx="414867" cy="291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9B91AA9-4ECE-202C-6DC4-349B1C9E6864}"/>
              </a:ext>
            </a:extLst>
          </p:cNvPr>
          <p:cNvSpPr/>
          <p:nvPr/>
        </p:nvSpPr>
        <p:spPr>
          <a:xfrm>
            <a:off x="5451124" y="1849579"/>
            <a:ext cx="414867" cy="291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737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8E93F-5E6A-846B-058A-4DD20DA4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509" y="193516"/>
            <a:ext cx="10515600" cy="578841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Century Gothic" panose="020B0502020202020204" pitchFamily="34" charset="0"/>
              </a:rPr>
              <a:t>Оценка содержания </a:t>
            </a:r>
            <a:r>
              <a:rPr lang="en-US" sz="2800" dirty="0">
                <a:latin typeface="Century Gothic" panose="020B0502020202020204" pitchFamily="34" charset="0"/>
              </a:rPr>
              <a:t>Cl</a:t>
            </a:r>
            <a:r>
              <a:rPr lang="ru-RU" sz="2800" baseline="-25000" dirty="0">
                <a:latin typeface="Century Gothic" panose="020B0502020202020204" pitchFamily="34" charset="0"/>
              </a:rPr>
              <a:t>расплав</a:t>
            </a:r>
            <a:r>
              <a:rPr lang="ru-RU" sz="2800" dirty="0">
                <a:latin typeface="Century Gothic" panose="020B0502020202020204" pitchFamily="34" charset="0"/>
              </a:rPr>
              <a:t> и </a:t>
            </a:r>
            <a:r>
              <a:rPr lang="en-US" sz="2800" dirty="0">
                <a:latin typeface="Century Gothic" panose="020B0502020202020204" pitchFamily="34" charset="0"/>
              </a:rPr>
              <a:t>S</a:t>
            </a:r>
            <a:r>
              <a:rPr lang="ru-RU" sz="2800" baseline="-25000" dirty="0">
                <a:latin typeface="Century Gothic" panose="020B0502020202020204" pitchFamily="34" charset="0"/>
              </a:rPr>
              <a:t>расплав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D3F27-B670-0D10-7571-F9C6E186F3CA}"/>
              </a:ext>
            </a:extLst>
          </p:cNvPr>
          <p:cNvSpPr txBox="1"/>
          <p:nvPr/>
        </p:nvSpPr>
        <p:spPr>
          <a:xfrm>
            <a:off x="9319697" y="4956412"/>
            <a:ext cx="2470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>
                <a:latin typeface="Century Gothic" panose="020B0502020202020204" pitchFamily="34" charset="0"/>
              </a:rPr>
              <a:t>Шахтаминское</a:t>
            </a:r>
            <a:r>
              <a:rPr lang="ru-RU" sz="1600" dirty="0">
                <a:latin typeface="Century Gothic" panose="020B0502020202020204" pitchFamily="34" charset="0"/>
              </a:rPr>
              <a:t> м-</a:t>
            </a:r>
            <a:r>
              <a:rPr lang="ru-RU" sz="1600" dirty="0" err="1">
                <a:latin typeface="Century Gothic" panose="020B0502020202020204" pitchFamily="34" charset="0"/>
              </a:rPr>
              <a:t>ние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4284E3-E4C8-5211-8E88-B73BEFB1DF27}"/>
              </a:ext>
            </a:extLst>
          </p:cNvPr>
          <p:cNvSpPr txBox="1"/>
          <p:nvPr/>
        </p:nvSpPr>
        <p:spPr>
          <a:xfrm>
            <a:off x="5224084" y="4956412"/>
            <a:ext cx="2233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Быстринское м-</a:t>
            </a:r>
            <a:r>
              <a:rPr lang="ru-RU" sz="1600" dirty="0" err="1">
                <a:latin typeface="Century Gothic" panose="020B0502020202020204" pitchFamily="34" charset="0"/>
              </a:rPr>
              <a:t>ние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25C90A-F859-2265-7BB6-47D7C9710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3" y="1563034"/>
            <a:ext cx="11917208" cy="3392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82DE02-F63B-3178-BF55-C0FDD0DE91EB}"/>
              </a:ext>
            </a:extLst>
          </p:cNvPr>
          <p:cNvSpPr txBox="1"/>
          <p:nvPr/>
        </p:nvSpPr>
        <p:spPr>
          <a:xfrm>
            <a:off x="1146089" y="5745736"/>
            <a:ext cx="60980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Для оценки содержания </a:t>
            </a:r>
            <a:r>
              <a:rPr lang="en-US" sz="1400" dirty="0">
                <a:latin typeface="Century Gothic" panose="020B0502020202020204" pitchFamily="34" charset="0"/>
              </a:rPr>
              <a:t>S</a:t>
            </a:r>
            <a:r>
              <a:rPr lang="ru-RU" sz="1400" dirty="0">
                <a:latin typeface="Century Gothic" panose="020B0502020202020204" pitchFamily="34" charset="0"/>
              </a:rPr>
              <a:t> в расплаве использовалась формула </a:t>
            </a:r>
            <a:r>
              <a:rPr lang="ru-RU" sz="1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Parrat</a:t>
            </a:r>
            <a:r>
              <a:rPr lang="ru-RU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et al</a:t>
            </a:r>
            <a:r>
              <a:rPr lang="ru-RU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(2011)</a:t>
            </a:r>
            <a:r>
              <a:rPr lang="ru-RU" sz="1400" dirty="0">
                <a:latin typeface="Century Gothic" panose="020B0502020202020204" pitchFamily="34" charset="0"/>
              </a:rPr>
              <a:t>. </a:t>
            </a:r>
          </a:p>
          <a:p>
            <a:r>
              <a:rPr lang="ru-RU" sz="1400" dirty="0">
                <a:latin typeface="Century Gothic" panose="020B0502020202020204" pitchFamily="34" charset="0"/>
              </a:rPr>
              <a:t>Для оценки содержания </a:t>
            </a:r>
            <a:r>
              <a:rPr lang="ru-RU" sz="1400" dirty="0" err="1">
                <a:latin typeface="Century Gothic" panose="020B0502020202020204" pitchFamily="34" charset="0"/>
              </a:rPr>
              <a:t>Cl</a:t>
            </a:r>
            <a:r>
              <a:rPr lang="ru-RU" sz="1400" dirty="0">
                <a:latin typeface="Century Gothic" panose="020B0502020202020204" pitchFamily="34" charset="0"/>
              </a:rPr>
              <a:t> в расплаве использовалась формула Li </a:t>
            </a:r>
            <a:r>
              <a:rPr lang="ru-RU" sz="1400" dirty="0" err="1">
                <a:latin typeface="Century Gothic" panose="020B0502020202020204" pitchFamily="34" charset="0"/>
              </a:rPr>
              <a:t>and</a:t>
            </a:r>
            <a:r>
              <a:rPr lang="ru-RU" sz="1400" dirty="0"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latin typeface="Century Gothic" panose="020B0502020202020204" pitchFamily="34" charset="0"/>
              </a:rPr>
              <a:t>Hermann</a:t>
            </a:r>
            <a:r>
              <a:rPr lang="ru-RU" sz="1400" dirty="0">
                <a:latin typeface="Century Gothic" panose="020B0502020202020204" pitchFamily="34" charset="0"/>
              </a:rPr>
              <a:t>(2017).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779A98-2160-B9BF-0D8B-BDA8C7DD135E}"/>
              </a:ext>
            </a:extLst>
          </p:cNvPr>
          <p:cNvSpPr/>
          <p:nvPr/>
        </p:nvSpPr>
        <p:spPr>
          <a:xfrm>
            <a:off x="11730038" y="6556375"/>
            <a:ext cx="461962" cy="30162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F7766F8-398C-AA47-A306-1F6F77F21270}"/>
              </a:ext>
            </a:extLst>
          </p:cNvPr>
          <p:cNvSpPr/>
          <p:nvPr/>
        </p:nvSpPr>
        <p:spPr>
          <a:xfrm>
            <a:off x="7457388" y="2023533"/>
            <a:ext cx="484345" cy="4656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BFC34F-2857-FFB5-3E2C-354812872DE8}"/>
              </a:ext>
            </a:extLst>
          </p:cNvPr>
          <p:cNvSpPr/>
          <p:nvPr/>
        </p:nvSpPr>
        <p:spPr>
          <a:xfrm>
            <a:off x="11358993" y="2319867"/>
            <a:ext cx="553608" cy="1832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1804F7-519F-CE6B-DC0A-D9916C5B9F96}"/>
              </a:ext>
            </a:extLst>
          </p:cNvPr>
          <p:cNvSpPr txBox="1"/>
          <p:nvPr/>
        </p:nvSpPr>
        <p:spPr>
          <a:xfrm>
            <a:off x="2056145" y="1038461"/>
            <a:ext cx="4690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Cu-</a:t>
            </a:r>
            <a:r>
              <a:rPr lang="ru-RU" dirty="0">
                <a:latin typeface="Century Gothic" panose="020B0502020202020204" pitchFamily="34" charset="0"/>
              </a:rPr>
              <a:t>порфировая минерализация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D07D211-B104-3C5A-09FA-7269D563F262}"/>
              </a:ext>
            </a:extLst>
          </p:cNvPr>
          <p:cNvSpPr/>
          <p:nvPr/>
        </p:nvSpPr>
        <p:spPr>
          <a:xfrm>
            <a:off x="2168234" y="982133"/>
            <a:ext cx="4466315" cy="4833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70CFDD2-1FDC-B66F-125F-0CDE13C4CBAB}"/>
              </a:ext>
            </a:extLst>
          </p:cNvPr>
          <p:cNvCxnSpPr>
            <a:cxnSpLocks/>
          </p:cNvCxnSpPr>
          <p:nvPr/>
        </p:nvCxnSpPr>
        <p:spPr>
          <a:xfrm flipH="1">
            <a:off x="2654315" y="1464121"/>
            <a:ext cx="410618" cy="8639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0A7AFD6-6316-AB3F-18A9-E3DEF8920C5B}"/>
              </a:ext>
            </a:extLst>
          </p:cNvPr>
          <p:cNvCxnSpPr>
            <a:cxnSpLocks/>
          </p:cNvCxnSpPr>
          <p:nvPr/>
        </p:nvCxnSpPr>
        <p:spPr>
          <a:xfrm>
            <a:off x="5486400" y="1464121"/>
            <a:ext cx="1148149" cy="8639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962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ECE1DB-851F-BFD9-5961-367BDFD9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97" y="426368"/>
            <a:ext cx="7066938" cy="5665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F392C5-4335-700F-9FD6-BFCE4EF28F1B}"/>
              </a:ext>
            </a:extLst>
          </p:cNvPr>
          <p:cNvSpPr txBox="1"/>
          <p:nvPr/>
        </p:nvSpPr>
        <p:spPr>
          <a:xfrm>
            <a:off x="7156524" y="6348371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Cl,F,SO</a:t>
            </a:r>
            <a:r>
              <a:rPr lang="en-US" sz="1400" baseline="-25000" dirty="0">
                <a:latin typeface="Century Gothic" panose="020B0502020202020204" pitchFamily="34" charset="0"/>
              </a:rPr>
              <a:t>3</a:t>
            </a:r>
            <a:r>
              <a:rPr lang="en-US" sz="1400" dirty="0">
                <a:latin typeface="Century Gothic" panose="020B0502020202020204" pitchFamily="34" charset="0"/>
              </a:rPr>
              <a:t> – </a:t>
            </a:r>
            <a:r>
              <a:rPr lang="ru-RU" sz="1400" dirty="0">
                <a:latin typeface="Century Gothic" panose="020B0502020202020204" pitchFamily="34" charset="0"/>
              </a:rPr>
              <a:t>даны в </a:t>
            </a:r>
            <a:r>
              <a:rPr lang="ru-RU" sz="1400" dirty="0" err="1">
                <a:latin typeface="Century Gothic" panose="020B0502020202020204" pitchFamily="34" charset="0"/>
              </a:rPr>
              <a:t>мас</a:t>
            </a:r>
            <a:r>
              <a:rPr lang="ru-RU" sz="1400" dirty="0">
                <a:latin typeface="Century Gothic" panose="020B0502020202020204" pitchFamily="34" charset="0"/>
              </a:rPr>
              <a:t>. %</a:t>
            </a:r>
          </a:p>
          <a:p>
            <a:pPr algn="ctr"/>
            <a:r>
              <a:rPr lang="en-US" sz="1400" dirty="0">
                <a:latin typeface="Century Gothic" panose="020B0502020202020204" pitchFamily="34" charset="0"/>
              </a:rPr>
              <a:t>SO</a:t>
            </a:r>
            <a:r>
              <a:rPr lang="en-US" sz="1400" baseline="-25000" dirty="0">
                <a:latin typeface="Century Gothic" panose="020B0502020202020204" pitchFamily="34" charset="0"/>
              </a:rPr>
              <a:t>3</a:t>
            </a:r>
            <a:r>
              <a:rPr lang="en-US" sz="1400" dirty="0">
                <a:latin typeface="Century Gothic" panose="020B0502020202020204" pitchFamily="34" charset="0"/>
              </a:rPr>
              <a:t>*10 </a:t>
            </a:r>
            <a:r>
              <a:rPr lang="ru-RU" sz="1400" dirty="0">
                <a:latin typeface="Century Gothic" panose="020B0502020202020204" pitchFamily="34" charset="0"/>
              </a:rPr>
              <a:t>для репрезентативности</a:t>
            </a:r>
            <a:endParaRPr lang="en-US" sz="1400" baseline="-250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F97B00-3162-C487-8367-99A0BDDE74BA}"/>
              </a:ext>
            </a:extLst>
          </p:cNvPr>
          <p:cNvSpPr txBox="1"/>
          <p:nvPr/>
        </p:nvSpPr>
        <p:spPr>
          <a:xfrm>
            <a:off x="299914" y="479543"/>
            <a:ext cx="38105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Основные формы переноса металлов в соленом водном флюиде (200°-600°C, плотность &gt;0,3-0,4 г/см</a:t>
            </a:r>
            <a:r>
              <a:rPr lang="ru-RU" sz="1400" baseline="30000" dirty="0">
                <a:latin typeface="Century Gothic" panose="020B0502020202020204" pitchFamily="34" charset="0"/>
              </a:rPr>
              <a:t>3</a:t>
            </a:r>
            <a:r>
              <a:rPr lang="ru-RU" sz="1400" dirty="0">
                <a:latin typeface="Century Gothic" panose="020B0502020202020204" pitchFamily="34" charset="0"/>
              </a:rPr>
              <a:t>). 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0204FCCF-5D93-6974-792C-C7F7FAF83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190527"/>
              </p:ext>
            </p:extLst>
          </p:nvPr>
        </p:nvGraphicFramePr>
        <p:xfrm>
          <a:off x="367456" y="1377175"/>
          <a:ext cx="3179031" cy="324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669">
                  <a:extLst>
                    <a:ext uri="{9D8B030D-6E8A-4147-A177-3AD203B41FA5}">
                      <a16:colId xmlns:a16="http://schemas.microsoft.com/office/drawing/2014/main" val="4257667246"/>
                    </a:ext>
                  </a:extLst>
                </a:gridCol>
                <a:gridCol w="2265362">
                  <a:extLst>
                    <a:ext uri="{9D8B030D-6E8A-4147-A177-3AD203B41FA5}">
                      <a16:colId xmlns:a16="http://schemas.microsoft.com/office/drawing/2014/main" val="3780697056"/>
                    </a:ext>
                  </a:extLst>
                </a:gridCol>
              </a:tblGrid>
              <a:tr h="31471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entury Gothic" panose="020B0502020202020204" pitchFamily="34" charset="0"/>
                        </a:rPr>
                        <a:t>Металл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entury Gothic" panose="020B0502020202020204" pitchFamily="34" charset="0"/>
                        </a:rPr>
                        <a:t>Форма переноса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633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Cu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</a:rPr>
                        <a:t>CuCl</a:t>
                      </a:r>
                      <a:r>
                        <a:rPr lang="ru-RU" sz="1200" baseline="-25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ru-RU" sz="1200" baseline="30000" dirty="0">
                          <a:latin typeface="Century Gothic" panose="020B0502020202020204" pitchFamily="34" charset="0"/>
                        </a:rPr>
                        <a:t>–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 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±CuCl</a:t>
                      </a:r>
                      <a:r>
                        <a:rPr lang="ru-RU" sz="1200" baseline="-25000" dirty="0"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ru-RU" sz="1200" baseline="30000" dirty="0">
                          <a:latin typeface="Century Gothic" panose="020B0502020202020204" pitchFamily="34" charset="0"/>
                        </a:rPr>
                        <a:t>2–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200" dirty="0" err="1">
                          <a:latin typeface="Century Gothic" panose="020B0502020202020204" pitchFamily="34" charset="0"/>
                        </a:rPr>
                        <a:t>Cu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(HS)</a:t>
                      </a:r>
                      <a:r>
                        <a:rPr lang="ru-RU" sz="1200" baseline="-25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ru-RU" sz="1200" baseline="30000" dirty="0">
                          <a:latin typeface="Century Gothic" panose="020B0502020202020204" pitchFamily="34" charset="0"/>
                        </a:rPr>
                        <a:t>–</a:t>
                      </a:r>
                      <a:r>
                        <a:rPr lang="en-US" sz="1200" baseline="0" dirty="0">
                          <a:latin typeface="Century Gothic" panose="020B0502020202020204" pitchFamily="34" charset="0"/>
                        </a:rPr>
                        <a:t>]</a:t>
                      </a:r>
                      <a:endParaRPr lang="ru-RU" sz="1200" baseline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303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Mo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MoO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HMoO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200" baseline="30000" dirty="0">
                          <a:latin typeface="Century Gothic" panose="020B0502020202020204" pitchFamily="34" charset="0"/>
                        </a:rPr>
                        <a:t>–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MoO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200" baseline="30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NaHMoO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KHMoO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4 </a:t>
                      </a:r>
                      <a:endParaRPr lang="ru-RU" sz="1200" baseline="-25000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1200" baseline="0" dirty="0"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±</a:t>
                      </a:r>
                      <a:r>
                        <a:rPr lang="ru-RU" sz="1200" b="0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хлориды</a:t>
                      </a:r>
                      <a:r>
                        <a:rPr lang="en-US" sz="1200" baseline="0" dirty="0">
                          <a:latin typeface="Century Gothic" panose="020B0502020202020204" pitchFamily="34" charset="0"/>
                        </a:rPr>
                        <a:t>]</a:t>
                      </a:r>
                      <a:endParaRPr lang="ru-RU" sz="1200" baseline="-25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065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Au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entury Gothic" panose="020B0502020202020204" pitchFamily="34" charset="0"/>
                        </a:rPr>
                        <a:t>AuHS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Au(HS)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baseline="30000" dirty="0">
                          <a:latin typeface="Century Gothic" panose="020B0502020202020204" pitchFamily="34" charset="0"/>
                        </a:rPr>
                        <a:t>–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AuCl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baseline="30000" dirty="0">
                          <a:latin typeface="Century Gothic" panose="020B0502020202020204" pitchFamily="34" charset="0"/>
                        </a:rPr>
                        <a:t>–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Au(HS)H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S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45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Fe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FeCl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ru-RU" sz="1200" b="0" i="0" u="none" strike="noStrike" kern="1200" baseline="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[±FeCl</a:t>
                      </a:r>
                      <a:r>
                        <a:rPr lang="en-US" sz="1200" b="0" i="0" u="none" strike="noStrike" kern="1200" baseline="-250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200" b="0" i="0" u="none" strike="noStrike" kern="1200" baseline="300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2–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]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161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Pb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PbCl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PbCl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US" sz="1200" baseline="30000" dirty="0">
                          <a:latin typeface="Century Gothic" panose="020B0502020202020204" pitchFamily="34" charset="0"/>
                        </a:rPr>
                        <a:t>–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PbCl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200" baseline="30000" dirty="0">
                          <a:latin typeface="Century Gothic" panose="020B0502020202020204" pitchFamily="34" charset="0"/>
                        </a:rPr>
                        <a:t>2–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 [±Pb(HS)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Pb(HS)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US" sz="1200" baseline="30000" dirty="0">
                          <a:latin typeface="Century Gothic" panose="020B0502020202020204" pitchFamily="34" charset="0"/>
                        </a:rPr>
                        <a:t>–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]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00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Zn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ZnCl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ZnCl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US" sz="1200" baseline="30000" dirty="0">
                          <a:latin typeface="Century Gothic" panose="020B0502020202020204" pitchFamily="34" charset="0"/>
                        </a:rPr>
                        <a:t>–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ZnCl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200" baseline="30000" dirty="0">
                          <a:latin typeface="Century Gothic" panose="020B0502020202020204" pitchFamily="34" charset="0"/>
                        </a:rPr>
                        <a:t>2–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 [±Zn(HS)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Zn(HS)</a:t>
                      </a:r>
                      <a:r>
                        <a:rPr lang="en-US" sz="1200" baseline="-25000" dirty="0"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US" sz="1200" baseline="30000" dirty="0">
                          <a:latin typeface="Century Gothic" panose="020B0502020202020204" pitchFamily="34" charset="0"/>
                        </a:rPr>
                        <a:t>–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]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780987"/>
                  </a:ext>
                </a:extLst>
              </a:tr>
            </a:tbl>
          </a:graphicData>
        </a:graphic>
      </p:graphicFrame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A5BD8139-785E-3CE3-0932-BDFA56E227CE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7818982" y="4541700"/>
            <a:ext cx="379178" cy="3501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1D398ED-8C72-E597-455A-A14CDDACAB6E}"/>
              </a:ext>
            </a:extLst>
          </p:cNvPr>
          <p:cNvSpPr txBox="1"/>
          <p:nvPr/>
        </p:nvSpPr>
        <p:spPr>
          <a:xfrm>
            <a:off x="7130397" y="4820318"/>
            <a:ext cx="2187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Cu-</a:t>
            </a:r>
            <a:r>
              <a:rPr lang="ru-RU" dirty="0">
                <a:latin typeface="Century Gothic" panose="020B0502020202020204" pitchFamily="34" charset="0"/>
              </a:rPr>
              <a:t>порфировая минерализация</a:t>
            </a:r>
          </a:p>
          <a:p>
            <a:pPr algn="ctr"/>
            <a:r>
              <a:rPr lang="ru-RU" dirty="0">
                <a:latin typeface="Century Gothic" panose="020B0502020202020204" pitchFamily="34" charset="0"/>
              </a:rPr>
              <a:t>(Быстринское)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EEE4F54-6EBB-A4C5-14F5-52A0A3827B35}"/>
              </a:ext>
            </a:extLst>
          </p:cNvPr>
          <p:cNvSpPr/>
          <p:nvPr/>
        </p:nvSpPr>
        <p:spPr>
          <a:xfrm rot="2279608">
            <a:off x="5918279" y="2453387"/>
            <a:ext cx="600575" cy="1503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2D561E11-7E1B-A247-15AE-328B7CDA37B3}"/>
              </a:ext>
            </a:extLst>
          </p:cNvPr>
          <p:cNvSpPr/>
          <p:nvPr/>
        </p:nvSpPr>
        <p:spPr>
          <a:xfrm>
            <a:off x="6124274" y="3116519"/>
            <a:ext cx="2012896" cy="1812950"/>
          </a:xfrm>
          <a:custGeom>
            <a:avLst/>
            <a:gdLst>
              <a:gd name="connsiteX0" fmla="*/ 920960 w 2012896"/>
              <a:gd name="connsiteY0" fmla="*/ 1786407 h 1812950"/>
              <a:gd name="connsiteX1" fmla="*/ 1338972 w 2012896"/>
              <a:gd name="connsiteY1" fmla="*/ 1647070 h 1812950"/>
              <a:gd name="connsiteX2" fmla="*/ 1678606 w 2012896"/>
              <a:gd name="connsiteY2" fmla="*/ 1438064 h 1812950"/>
              <a:gd name="connsiteX3" fmla="*/ 2009532 w 2012896"/>
              <a:gd name="connsiteY3" fmla="*/ 1150681 h 1812950"/>
              <a:gd name="connsiteX4" fmla="*/ 1826652 w 2012896"/>
              <a:gd name="connsiteY4" fmla="*/ 314658 h 1812950"/>
              <a:gd name="connsiteX5" fmla="*/ 1460892 w 2012896"/>
              <a:gd name="connsiteY5" fmla="*/ 44692 h 1812950"/>
              <a:gd name="connsiteX6" fmla="*/ 1025463 w 2012896"/>
              <a:gd name="connsiteY6" fmla="*/ 9858 h 1812950"/>
              <a:gd name="connsiteX7" fmla="*/ 781623 w 2012896"/>
              <a:gd name="connsiteY7" fmla="*/ 79527 h 1812950"/>
              <a:gd name="connsiteX8" fmla="*/ 232983 w 2012896"/>
              <a:gd name="connsiteY8" fmla="*/ 758795 h 1812950"/>
              <a:gd name="connsiteX9" fmla="*/ 6560 w 2012896"/>
              <a:gd name="connsiteY9" fmla="*/ 1246475 h 1812950"/>
              <a:gd name="connsiteX10" fmla="*/ 93646 w 2012896"/>
              <a:gd name="connsiteY10" fmla="*/ 1594818 h 1812950"/>
              <a:gd name="connsiteX11" fmla="*/ 424572 w 2012896"/>
              <a:gd name="connsiteY11" fmla="*/ 1795115 h 1812950"/>
              <a:gd name="connsiteX12" fmla="*/ 920960 w 2012896"/>
              <a:gd name="connsiteY12" fmla="*/ 1786407 h 181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12896" h="1812950">
                <a:moveTo>
                  <a:pt x="920960" y="1786407"/>
                </a:moveTo>
                <a:cubicBezTo>
                  <a:pt x="1073360" y="1761733"/>
                  <a:pt x="1212698" y="1705127"/>
                  <a:pt x="1338972" y="1647070"/>
                </a:cubicBezTo>
                <a:cubicBezTo>
                  <a:pt x="1465246" y="1589013"/>
                  <a:pt x="1566846" y="1520796"/>
                  <a:pt x="1678606" y="1438064"/>
                </a:cubicBezTo>
                <a:cubicBezTo>
                  <a:pt x="1790366" y="1355332"/>
                  <a:pt x="1984858" y="1337915"/>
                  <a:pt x="2009532" y="1150681"/>
                </a:cubicBezTo>
                <a:cubicBezTo>
                  <a:pt x="2034206" y="963447"/>
                  <a:pt x="1918092" y="498989"/>
                  <a:pt x="1826652" y="314658"/>
                </a:cubicBezTo>
                <a:cubicBezTo>
                  <a:pt x="1735212" y="130327"/>
                  <a:pt x="1594424" y="95492"/>
                  <a:pt x="1460892" y="44692"/>
                </a:cubicBezTo>
                <a:cubicBezTo>
                  <a:pt x="1327360" y="-6108"/>
                  <a:pt x="1138674" y="4052"/>
                  <a:pt x="1025463" y="9858"/>
                </a:cubicBezTo>
                <a:cubicBezTo>
                  <a:pt x="912252" y="15664"/>
                  <a:pt x="913703" y="-45296"/>
                  <a:pt x="781623" y="79527"/>
                </a:cubicBezTo>
                <a:cubicBezTo>
                  <a:pt x="649543" y="204350"/>
                  <a:pt x="362160" y="564304"/>
                  <a:pt x="232983" y="758795"/>
                </a:cubicBezTo>
                <a:cubicBezTo>
                  <a:pt x="103806" y="953286"/>
                  <a:pt x="29783" y="1107138"/>
                  <a:pt x="6560" y="1246475"/>
                </a:cubicBezTo>
                <a:cubicBezTo>
                  <a:pt x="-16663" y="1385812"/>
                  <a:pt x="23977" y="1503378"/>
                  <a:pt x="93646" y="1594818"/>
                </a:cubicBezTo>
                <a:cubicBezTo>
                  <a:pt x="163315" y="1686258"/>
                  <a:pt x="288138" y="1763183"/>
                  <a:pt x="424572" y="1795115"/>
                </a:cubicBezTo>
                <a:cubicBezTo>
                  <a:pt x="561006" y="1827047"/>
                  <a:pt x="768560" y="1811081"/>
                  <a:pt x="920960" y="1786407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ADB1C76-AACE-A6D6-F056-D2D6DA5B0299}"/>
              </a:ext>
            </a:extLst>
          </p:cNvPr>
          <p:cNvCxnSpPr>
            <a:cxnSpLocks/>
          </p:cNvCxnSpPr>
          <p:nvPr/>
        </p:nvCxnSpPr>
        <p:spPr>
          <a:xfrm>
            <a:off x="5519263" y="2488775"/>
            <a:ext cx="576737" cy="3848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324DF4B-0BF7-FA31-61A9-EC17DC32239E}"/>
              </a:ext>
            </a:extLst>
          </p:cNvPr>
          <p:cNvSpPr txBox="1"/>
          <p:nvPr/>
        </p:nvSpPr>
        <p:spPr>
          <a:xfrm>
            <a:off x="4112813" y="1642437"/>
            <a:ext cx="21878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Mo-</a:t>
            </a:r>
            <a:r>
              <a:rPr lang="ru-RU" sz="1600" dirty="0">
                <a:latin typeface="Century Gothic" panose="020B0502020202020204" pitchFamily="34" charset="0"/>
              </a:rPr>
              <a:t>порфировая минерализация</a:t>
            </a:r>
            <a:endParaRPr lang="en-US" sz="1600" dirty="0">
              <a:latin typeface="Century Gothic" panose="020B0502020202020204" pitchFamily="34" charset="0"/>
            </a:endParaRPr>
          </a:p>
          <a:p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ru-RU" sz="1600" dirty="0" err="1">
                <a:latin typeface="Century Gothic" panose="020B0502020202020204" pitchFamily="34" charset="0"/>
              </a:rPr>
              <a:t>Шахтаминское</a:t>
            </a:r>
            <a:r>
              <a:rPr lang="ru-RU" sz="1600" dirty="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040B9DF-C5E3-CE2B-7CBF-783D4135904D}"/>
              </a:ext>
            </a:extLst>
          </p:cNvPr>
          <p:cNvSpPr/>
          <p:nvPr/>
        </p:nvSpPr>
        <p:spPr>
          <a:xfrm>
            <a:off x="4110446" y="1656882"/>
            <a:ext cx="1898469" cy="8318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371D58C-9530-39EB-CB25-20167A186C6A}"/>
              </a:ext>
            </a:extLst>
          </p:cNvPr>
          <p:cNvSpPr/>
          <p:nvPr/>
        </p:nvSpPr>
        <p:spPr>
          <a:xfrm>
            <a:off x="7156524" y="4891875"/>
            <a:ext cx="2083272" cy="8082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54FCAB-F5EB-C759-F16A-A0E7426598C1}"/>
              </a:ext>
            </a:extLst>
          </p:cNvPr>
          <p:cNvSpPr/>
          <p:nvPr/>
        </p:nvSpPr>
        <p:spPr>
          <a:xfrm>
            <a:off x="11730038" y="6556375"/>
            <a:ext cx="461962" cy="30162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E65F5B-D343-8DF7-804C-52F5092F3324}"/>
              </a:ext>
            </a:extLst>
          </p:cNvPr>
          <p:cNvSpPr txBox="1"/>
          <p:nvPr/>
        </p:nvSpPr>
        <p:spPr>
          <a:xfrm>
            <a:off x="682711" y="4647124"/>
            <a:ext cx="66332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latin typeface="Century Gothic" panose="020B0502020202020204" pitchFamily="34" charset="0"/>
              </a:rPr>
              <a:t>Kuzmanov</a:t>
            </a:r>
            <a:r>
              <a:rPr lang="ru-RU" sz="1200" dirty="0"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latin typeface="Century Gothic" panose="020B0502020202020204" pitchFamily="34" charset="0"/>
              </a:rPr>
              <a:t>and</a:t>
            </a:r>
            <a:r>
              <a:rPr lang="ru-RU" sz="1200" dirty="0"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latin typeface="Century Gothic" panose="020B0502020202020204" pitchFamily="34" charset="0"/>
              </a:rPr>
              <a:t>Pokrovsky</a:t>
            </a:r>
            <a:r>
              <a:rPr lang="ru-RU" sz="1200" dirty="0">
                <a:latin typeface="Century Gothic" panose="020B0502020202020204" pitchFamily="34" charset="0"/>
              </a:rPr>
              <a:t>, 2012</a:t>
            </a:r>
            <a:endParaRPr lang="ru-RU" sz="12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B942AFE-84DA-F884-2B5F-DC072B1BEACE}"/>
              </a:ext>
            </a:extLst>
          </p:cNvPr>
          <p:cNvSpPr/>
          <p:nvPr/>
        </p:nvSpPr>
        <p:spPr>
          <a:xfrm>
            <a:off x="367456" y="1698172"/>
            <a:ext cx="3179031" cy="4862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7310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279F0-DBFA-1125-D353-7502F071E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A4F8FE-6D7C-D1C9-0C98-6B3849EF8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Century Gothic" panose="020B0502020202020204" pitchFamily="34" charset="0"/>
              </a:rPr>
              <a:t>Апатиты из пород, с которыми связано порфировое оруденение, характеризуются высокими значениями SO</a:t>
            </a:r>
            <a:r>
              <a:rPr lang="ru-RU" baseline="-25000" dirty="0">
                <a:latin typeface="Century Gothic" panose="020B0502020202020204" pitchFamily="34" charset="0"/>
              </a:rPr>
              <a:t>3 </a:t>
            </a:r>
            <a:r>
              <a:rPr lang="ru-RU" dirty="0">
                <a:latin typeface="Century Gothic" panose="020B0502020202020204" pitchFamily="34" charset="0"/>
              </a:rPr>
              <a:t>(</a:t>
            </a:r>
            <a:r>
              <a:rPr lang="en-US" dirty="0">
                <a:latin typeface="Century Gothic" panose="020B0502020202020204" pitchFamily="34" charset="0"/>
              </a:rPr>
              <a:t>&gt;0.</a:t>
            </a:r>
            <a:r>
              <a:rPr lang="ru-RU" dirty="0">
                <a:latin typeface="Century Gothic" panose="020B0502020202020204" pitchFamily="34" charset="0"/>
              </a:rPr>
              <a:t>1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мас</a:t>
            </a:r>
            <a:r>
              <a:rPr lang="ru-RU" dirty="0">
                <a:latin typeface="Century Gothic" panose="020B0502020202020204" pitchFamily="34" charset="0"/>
              </a:rPr>
              <a:t>. %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  <a:r>
              <a:rPr lang="ru-RU" dirty="0">
                <a:latin typeface="Century Gothic" panose="020B0502020202020204" pitchFamily="34" charset="0"/>
              </a:rPr>
              <a:t> в отличие от апатитов из </a:t>
            </a:r>
            <a:r>
              <a:rPr lang="ru-RU" dirty="0" err="1">
                <a:latin typeface="Century Gothic" panose="020B0502020202020204" pitchFamily="34" charset="0"/>
              </a:rPr>
              <a:t>безрудных</a:t>
            </a:r>
            <a:r>
              <a:rPr lang="ru-RU" dirty="0">
                <a:latin typeface="Century Gothic" panose="020B0502020202020204" pitchFamily="34" charset="0"/>
              </a:rPr>
              <a:t> пород.</a:t>
            </a:r>
          </a:p>
          <a:p>
            <a:r>
              <a:rPr lang="ru-RU" dirty="0">
                <a:latin typeface="Century Gothic" panose="020B0502020202020204" pitchFamily="34" charset="0"/>
              </a:rPr>
              <a:t>Высокое содержание </a:t>
            </a:r>
            <a:r>
              <a:rPr lang="ru-RU" dirty="0" err="1">
                <a:latin typeface="Century Gothic" panose="020B0502020202020204" pitchFamily="34" charset="0"/>
              </a:rPr>
              <a:t>Cl</a:t>
            </a:r>
            <a:r>
              <a:rPr lang="ru-RU" dirty="0">
                <a:latin typeface="Century Gothic" panose="020B0502020202020204" pitchFamily="34" charset="0"/>
              </a:rPr>
              <a:t> в апатитах (&gt;0.8 </a:t>
            </a:r>
            <a:r>
              <a:rPr lang="ru-RU" dirty="0" err="1">
                <a:latin typeface="Century Gothic" panose="020B0502020202020204" pitchFamily="34" charset="0"/>
              </a:rPr>
              <a:t>мас</a:t>
            </a:r>
            <a:r>
              <a:rPr lang="ru-RU" dirty="0">
                <a:latin typeface="Century Gothic" panose="020B0502020202020204" pitchFamily="34" charset="0"/>
              </a:rPr>
              <a:t>. %) из рудоносных пород поздней фазы Быстринского месторождения, в сочетании с повышенным содержанием серы, может рассматриваться как показатель медно-порфировой минерализации.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0D6CE5-BCEE-F34F-859F-F080EBD9FB8D}"/>
              </a:ext>
            </a:extLst>
          </p:cNvPr>
          <p:cNvSpPr/>
          <p:nvPr/>
        </p:nvSpPr>
        <p:spPr>
          <a:xfrm>
            <a:off x="11730038" y="6556375"/>
            <a:ext cx="461962" cy="30162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16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22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9796A70-9DBD-C667-7F08-94B2224BC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1505" y="294507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Century Gothic" panose="020B0502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97699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AD973-45A4-10B9-4157-D095CBD64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7A71150-49D5-2910-445B-8F1364A831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1827342"/>
              </p:ext>
            </p:extLst>
          </p:nvPr>
        </p:nvGraphicFramePr>
        <p:xfrm>
          <a:off x="2315165" y="79639"/>
          <a:ext cx="8217369" cy="6541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0364">
                  <a:extLst>
                    <a:ext uri="{9D8B030D-6E8A-4147-A177-3AD203B41FA5}">
                      <a16:colId xmlns:a16="http://schemas.microsoft.com/office/drawing/2014/main" val="525036456"/>
                    </a:ext>
                  </a:extLst>
                </a:gridCol>
                <a:gridCol w="1723997">
                  <a:extLst>
                    <a:ext uri="{9D8B030D-6E8A-4147-A177-3AD203B41FA5}">
                      <a16:colId xmlns:a16="http://schemas.microsoft.com/office/drawing/2014/main" val="3114608815"/>
                    </a:ext>
                  </a:extLst>
                </a:gridCol>
                <a:gridCol w="821467">
                  <a:extLst>
                    <a:ext uri="{9D8B030D-6E8A-4147-A177-3AD203B41FA5}">
                      <a16:colId xmlns:a16="http://schemas.microsoft.com/office/drawing/2014/main" val="3971445908"/>
                    </a:ext>
                  </a:extLst>
                </a:gridCol>
                <a:gridCol w="788140">
                  <a:extLst>
                    <a:ext uri="{9D8B030D-6E8A-4147-A177-3AD203B41FA5}">
                      <a16:colId xmlns:a16="http://schemas.microsoft.com/office/drawing/2014/main" val="3795710240"/>
                    </a:ext>
                  </a:extLst>
                </a:gridCol>
                <a:gridCol w="788140">
                  <a:extLst>
                    <a:ext uri="{9D8B030D-6E8A-4147-A177-3AD203B41FA5}">
                      <a16:colId xmlns:a16="http://schemas.microsoft.com/office/drawing/2014/main" val="3957301433"/>
                    </a:ext>
                  </a:extLst>
                </a:gridCol>
                <a:gridCol w="788140">
                  <a:extLst>
                    <a:ext uri="{9D8B030D-6E8A-4147-A177-3AD203B41FA5}">
                      <a16:colId xmlns:a16="http://schemas.microsoft.com/office/drawing/2014/main" val="948589883"/>
                    </a:ext>
                  </a:extLst>
                </a:gridCol>
                <a:gridCol w="789041">
                  <a:extLst>
                    <a:ext uri="{9D8B030D-6E8A-4147-A177-3AD203B41FA5}">
                      <a16:colId xmlns:a16="http://schemas.microsoft.com/office/drawing/2014/main" val="1255934230"/>
                    </a:ext>
                  </a:extLst>
                </a:gridCol>
                <a:gridCol w="788140">
                  <a:extLst>
                    <a:ext uri="{9D8B030D-6E8A-4147-A177-3AD203B41FA5}">
                      <a16:colId xmlns:a16="http://schemas.microsoft.com/office/drawing/2014/main" val="785444471"/>
                    </a:ext>
                  </a:extLst>
                </a:gridCol>
                <a:gridCol w="789940">
                  <a:extLst>
                    <a:ext uri="{9D8B030D-6E8A-4147-A177-3AD203B41FA5}">
                      <a16:colId xmlns:a16="http://schemas.microsoft.com/office/drawing/2014/main" val="1044484287"/>
                    </a:ext>
                  </a:extLst>
                </a:gridCol>
              </a:tblGrid>
              <a:tr h="65724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Магматические породы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Кол-во анализов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MnO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SiO</a:t>
                      </a:r>
                      <a:r>
                        <a:rPr lang="en-US" sz="700" baseline="-250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Cl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SO</a:t>
                      </a:r>
                      <a:r>
                        <a:rPr lang="en-US" sz="700" baseline="-250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OH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(</a:t>
                      </a:r>
                      <a:r>
                        <a:rPr lang="ru-RU" sz="700">
                          <a:effectLst/>
                        </a:rPr>
                        <a:t>ф.е.</a:t>
                      </a:r>
                      <a:r>
                        <a:rPr lang="en-US" sz="700">
                          <a:effectLst/>
                        </a:rPr>
                        <a:t>)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extLst>
                  <a:ext uri="{0D108BD9-81ED-4DB2-BD59-A6C34878D82A}">
                    <a16:rowId xmlns:a16="http://schemas.microsoft.com/office/drawing/2014/main" val="3994040823"/>
                  </a:ext>
                </a:extLst>
              </a:tr>
              <a:tr h="190784"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Шахтаминское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95202"/>
                  </a:ext>
                </a:extLst>
              </a:tr>
              <a:tr h="657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>
                          <a:effectLst/>
                        </a:rPr>
                        <a:t>SHP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 err="1">
                          <a:effectLst/>
                        </a:rPr>
                        <a:t>Гранодиориты</a:t>
                      </a:r>
                      <a:r>
                        <a:rPr lang="ru-RU" sz="700" dirty="0">
                          <a:effectLst/>
                        </a:rPr>
                        <a:t> </a:t>
                      </a:r>
                      <a:r>
                        <a:rPr lang="ru-RU" sz="700" dirty="0" err="1">
                          <a:effectLst/>
                        </a:rPr>
                        <a:t>ундинского</a:t>
                      </a:r>
                      <a:r>
                        <a:rPr lang="ru-RU" sz="700" dirty="0">
                          <a:effectLst/>
                        </a:rPr>
                        <a:t> комплекса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11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0.09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0.48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2,44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0.17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0.05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0.33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extLst>
                  <a:ext uri="{0D108BD9-81ED-4DB2-BD59-A6C34878D82A}">
                    <a16:rowId xmlns:a16="http://schemas.microsoft.com/office/drawing/2014/main" val="1564898305"/>
                  </a:ext>
                </a:extLst>
              </a:tr>
              <a:tr h="4908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SEP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Порфировидные граниты ранней фазы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19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0.08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2</a:t>
                      </a:r>
                      <a:r>
                        <a:rPr lang="ru-RU" sz="700">
                          <a:effectLst/>
                        </a:rPr>
                        <a:t>,40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0.39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0.11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0.31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extLst>
                  <a:ext uri="{0D108BD9-81ED-4DB2-BD59-A6C34878D82A}">
                    <a16:rowId xmlns:a16="http://schemas.microsoft.com/office/drawing/2014/main" val="236132569"/>
                  </a:ext>
                </a:extLst>
              </a:tr>
              <a:tr h="743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SLP</a:t>
                      </a:r>
                      <a:r>
                        <a:rPr lang="ru-RU" sz="700">
                          <a:effectLst/>
                        </a:rPr>
                        <a:t> 1-2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Порфировидные граниты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поздней фазы 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20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0.22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</a:t>
                      </a:r>
                      <a:r>
                        <a:rPr lang="ru-RU" sz="700">
                          <a:effectLst/>
                        </a:rPr>
                        <a:t>.32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3</a:t>
                      </a:r>
                      <a:r>
                        <a:rPr lang="ru-RU" sz="700">
                          <a:effectLst/>
                        </a:rPr>
                        <a:t>,01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0.07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0.</a:t>
                      </a:r>
                      <a:r>
                        <a:rPr lang="en-US" sz="700">
                          <a:effectLst/>
                        </a:rPr>
                        <a:t>14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0.20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extLst>
                  <a:ext uri="{0D108BD9-81ED-4DB2-BD59-A6C34878D82A}">
                    <a16:rowId xmlns:a16="http://schemas.microsoft.com/office/drawing/2014/main" val="3404187901"/>
                  </a:ext>
                </a:extLst>
              </a:tr>
              <a:tr h="657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SLP</a:t>
                      </a:r>
                      <a:r>
                        <a:rPr lang="ru-RU" sz="700">
                          <a:effectLst/>
                        </a:rPr>
                        <a:t>3-5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Гранодиорит-порфиры  поздней фазы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97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0.06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0.30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2</a:t>
                      </a:r>
                      <a:r>
                        <a:rPr lang="ru-RU" sz="700">
                          <a:effectLst/>
                        </a:rPr>
                        <a:t>,38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0.40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rgbClr val="FF0000"/>
                          </a:solidFill>
                          <a:effectLst/>
                        </a:rPr>
                        <a:t>0.</a:t>
                      </a:r>
                      <a:r>
                        <a:rPr lang="en-US" sz="700" dirty="0">
                          <a:solidFill>
                            <a:srgbClr val="FF0000"/>
                          </a:solidFill>
                          <a:effectLst/>
                        </a:rPr>
                        <a:t>17</a:t>
                      </a:r>
                      <a:endParaRPr lang="ru-RU" sz="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0.32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extLst>
                  <a:ext uri="{0D108BD9-81ED-4DB2-BD59-A6C34878D82A}">
                    <a16:rowId xmlns:a16="http://schemas.microsoft.com/office/drawing/2014/main" val="3710309668"/>
                  </a:ext>
                </a:extLst>
              </a:tr>
              <a:tr h="3245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среднее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38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0.09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0.32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2.47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0.15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0.30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extLst>
                  <a:ext uri="{0D108BD9-81ED-4DB2-BD59-A6C34878D82A}">
                    <a16:rowId xmlns:a16="http://schemas.microsoft.com/office/drawing/2014/main" val="86699342"/>
                  </a:ext>
                </a:extLst>
              </a:tr>
              <a:tr h="190784"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Быстринское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514206"/>
                  </a:ext>
                </a:extLst>
              </a:tr>
              <a:tr h="3245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BEP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Монцониты ранней фазы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17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0.04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0.20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1.49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rgbClr val="FF0000"/>
                          </a:solidFill>
                          <a:effectLst/>
                        </a:rPr>
                        <a:t>1.44</a:t>
                      </a:r>
                      <a:endParaRPr lang="ru-RU" sz="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0,03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0.40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extLst>
                  <a:ext uri="{0D108BD9-81ED-4DB2-BD59-A6C34878D82A}">
                    <a16:rowId xmlns:a16="http://schemas.microsoft.com/office/drawing/2014/main" val="3351884290"/>
                  </a:ext>
                </a:extLst>
              </a:tr>
              <a:tr h="657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BLP</a:t>
                      </a:r>
                      <a:r>
                        <a:rPr lang="ru-RU" sz="700">
                          <a:effectLst/>
                        </a:rPr>
                        <a:t>1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Монцонит-порфиры поздней фазы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37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0.04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0.22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2.36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0.36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0.13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</a:t>
                      </a:r>
                      <a:r>
                        <a:rPr lang="ru-RU" sz="700">
                          <a:effectLst/>
                        </a:rPr>
                        <a:t>33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extLst>
                  <a:ext uri="{0D108BD9-81ED-4DB2-BD59-A6C34878D82A}">
                    <a16:rowId xmlns:a16="http://schemas.microsoft.com/office/drawing/2014/main" val="1876953182"/>
                  </a:ext>
                </a:extLst>
              </a:tr>
              <a:tr h="13226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BLP</a:t>
                      </a:r>
                      <a:r>
                        <a:rPr lang="ru-RU" sz="700">
                          <a:effectLst/>
                        </a:rPr>
                        <a:t>2-5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Гранит-порфиры и гранодиорит-порфиры поздней фазы (рудоносные)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66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0.05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0.19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1.54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rgbClr val="FF0000"/>
                          </a:solidFill>
                          <a:effectLst/>
                        </a:rPr>
                        <a:t>1.17</a:t>
                      </a:r>
                      <a:endParaRPr lang="ru-RU" sz="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rgbClr val="FF0000"/>
                          </a:solidFill>
                          <a:effectLst/>
                        </a:rPr>
                        <a:t>0.17</a:t>
                      </a:r>
                      <a:endParaRPr lang="ru-RU" sz="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0.43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extLst>
                  <a:ext uri="{0D108BD9-81ED-4DB2-BD59-A6C34878D82A}">
                    <a16:rowId xmlns:a16="http://schemas.microsoft.com/office/drawing/2014/main" val="3965555679"/>
                  </a:ext>
                </a:extLst>
              </a:tr>
              <a:tr h="3245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среднее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40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0.04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0.20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1.78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0.96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0.14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0.39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67" marR="39167" marT="0" marB="0" anchor="ctr"/>
                </a:tc>
                <a:extLst>
                  <a:ext uri="{0D108BD9-81ED-4DB2-BD59-A6C34878D82A}">
                    <a16:rowId xmlns:a16="http://schemas.microsoft.com/office/drawing/2014/main" val="3260268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638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589E75A-E61A-F47C-A775-0CA314EC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375" y="61913"/>
            <a:ext cx="10515600" cy="56038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Цель</a:t>
            </a:r>
          </a:p>
        </p:txBody>
      </p:sp>
      <p:sp>
        <p:nvSpPr>
          <p:cNvPr id="5123" name="Объект 1">
            <a:extLst>
              <a:ext uri="{FF2B5EF4-FFF2-40B4-BE49-F238E27FC236}">
                <a16:creationId xmlns:a16="http://schemas.microsoft.com/office/drawing/2014/main" id="{B5CBE0F3-01C0-1452-338F-E03BDFA89F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4638" y="347663"/>
            <a:ext cx="11795125" cy="1436687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данной работы было установление состава основных компонентов апатита магматических пород шахтаминского комплекса, развитых в пределах Шахтаминского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-порфирового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Быстринского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Cu-Fe-Au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порфирово-скарнового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месторождений и проверка известных критериев фертильности.</a:t>
            </a:r>
          </a:p>
        </p:txBody>
      </p:sp>
      <p:sp>
        <p:nvSpPr>
          <p:cNvPr id="5" name="Объект 1">
            <a:extLst>
              <a:ext uri="{FF2B5EF4-FFF2-40B4-BE49-F238E27FC236}">
                <a16:creationId xmlns:a16="http://schemas.microsoft.com/office/drawing/2014/main" id="{9CBC6805-4A0A-119D-4D7C-A7765A07599A}"/>
              </a:ext>
            </a:extLst>
          </p:cNvPr>
          <p:cNvSpPr txBox="1">
            <a:spLocks/>
          </p:cNvSpPr>
          <p:nvPr/>
        </p:nvSpPr>
        <p:spPr>
          <a:xfrm>
            <a:off x="334168" y="2660358"/>
            <a:ext cx="11795125" cy="27971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анализа литературных данных охарактеризовать особенности составов апатитов из порфировых месторождений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Выделение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монофракций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апатита и изготовление полированных препаратов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Определение состава основных компонентов апатита  (ИГМ СО РАН)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Обработка полученных результатов и их интерпретация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D52EA73-6043-707E-B2E7-890DE91A0F88}"/>
              </a:ext>
            </a:extLst>
          </p:cNvPr>
          <p:cNvSpPr txBox="1">
            <a:spLocks/>
          </p:cNvSpPr>
          <p:nvPr/>
        </p:nvSpPr>
        <p:spPr>
          <a:xfrm>
            <a:off x="914400" y="2024271"/>
            <a:ext cx="10515600" cy="584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Задачи</a:t>
            </a:r>
          </a:p>
        </p:txBody>
      </p:sp>
      <p:sp>
        <p:nvSpPr>
          <p:cNvPr id="5126" name="Объект 2">
            <a:extLst>
              <a:ext uri="{FF2B5EF4-FFF2-40B4-BE49-F238E27FC236}">
                <a16:creationId xmlns:a16="http://schemas.microsoft.com/office/drawing/2014/main" id="{1CB2F5DD-DB3F-5287-24AD-5A89EF3EA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68" y="5597526"/>
            <a:ext cx="117951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Фактическим материалом послужили образцы магматических пород, отобранных с различных массивов и мелких штоков в районе Шахтаминского и Быстринского месторождений (часть отобрана лично, большая часть </a:t>
            </a: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предоставлена научным руководителем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BB4A9A79-82D7-F3F8-D81F-C32A4E6D8EEE}"/>
              </a:ext>
            </a:extLst>
          </p:cNvPr>
          <p:cNvSpPr txBox="1">
            <a:spLocks/>
          </p:cNvSpPr>
          <p:nvPr/>
        </p:nvSpPr>
        <p:spPr>
          <a:xfrm>
            <a:off x="491331" y="4925221"/>
            <a:ext cx="11209337" cy="584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Фактический материал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5BC3F9C-6FFB-C663-3161-B4EF8EF8C699}"/>
              </a:ext>
            </a:extLst>
          </p:cNvPr>
          <p:cNvSpPr/>
          <p:nvPr/>
        </p:nvSpPr>
        <p:spPr>
          <a:xfrm>
            <a:off x="11836400" y="6556375"/>
            <a:ext cx="355600" cy="30162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Объект 5">
            <a:extLst>
              <a:ext uri="{FF2B5EF4-FFF2-40B4-BE49-F238E27FC236}">
                <a16:creationId xmlns:a16="http://schemas.microsoft.com/office/drawing/2014/main" id="{16FB1204-0104-7687-1FBF-55DE65B1F3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936625"/>
            <a:ext cx="4675188" cy="3968750"/>
          </a:xfrm>
        </p:spPr>
      </p:pic>
      <p:sp>
        <p:nvSpPr>
          <p:cNvPr id="7171" name="TextBox 3">
            <a:extLst>
              <a:ext uri="{FF2B5EF4-FFF2-40B4-BE49-F238E27FC236}">
                <a16:creationId xmlns:a16="http://schemas.microsoft.com/office/drawing/2014/main" id="{4805D3C5-87F5-813F-A1C6-3175CF40F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32375"/>
            <a:ext cx="438626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Региональное положение Шахтаминского месторождения в структурах Монголо-Охотского складчатого пояса  (Спиридонов и др., 2006).</a:t>
            </a:r>
            <a:endParaRPr lang="ru-RU" altLang="ru-RU" sz="140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2" name="TextBox 11">
            <a:extLst>
              <a:ext uri="{FF2B5EF4-FFF2-40B4-BE49-F238E27FC236}">
                <a16:creationId xmlns:a16="http://schemas.microsoft.com/office/drawing/2014/main" id="{8C49A3BF-67F9-75A3-01AF-C98AAA78D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511925"/>
            <a:ext cx="5046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Century Gothic" panose="020B0502020202020204" pitchFamily="34" charset="0"/>
              </a:rPr>
              <a:t>Геологическая карта месторождения (ГГК-200 </a:t>
            </a:r>
            <a:r>
              <a:rPr lang="en-US" altLang="ru-RU" sz="1200">
                <a:latin typeface="Century Gothic" panose="020B0502020202020204" pitchFamily="34" charset="0"/>
              </a:rPr>
              <a:t>M-50-X</a:t>
            </a:r>
            <a:r>
              <a:rPr lang="ru-RU" altLang="ru-RU" sz="1200">
                <a:latin typeface="Century Gothic" panose="020B0502020202020204" pitchFamily="34" charset="0"/>
              </a:rPr>
              <a:t>, </a:t>
            </a:r>
            <a:r>
              <a:rPr lang="en-US" altLang="ru-RU" sz="1200">
                <a:latin typeface="Century Gothic" panose="020B0502020202020204" pitchFamily="34" charset="0"/>
              </a:rPr>
              <a:t>M-50-IV)</a:t>
            </a:r>
            <a:r>
              <a:rPr lang="ru-RU" altLang="ru-RU" sz="120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7173" name="Рисунок 4">
            <a:extLst>
              <a:ext uri="{FF2B5EF4-FFF2-40B4-BE49-F238E27FC236}">
                <a16:creationId xmlns:a16="http://schemas.microsoft.com/office/drawing/2014/main" id="{D4F5401C-5A5C-EEBA-CAE8-AF2348A9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12713"/>
            <a:ext cx="7175500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D3B525-E9A1-A143-85C8-C03CC864083D}"/>
              </a:ext>
            </a:extLst>
          </p:cNvPr>
          <p:cNvSpPr/>
          <p:nvPr/>
        </p:nvSpPr>
        <p:spPr>
          <a:xfrm>
            <a:off x="11836400" y="6556375"/>
            <a:ext cx="355600" cy="30162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Объект 3">
            <a:extLst>
              <a:ext uri="{FF2B5EF4-FFF2-40B4-BE49-F238E27FC236}">
                <a16:creationId xmlns:a16="http://schemas.microsoft.com/office/drawing/2014/main" id="{AAA458A9-BF6B-DE76-5F53-CB6A4DBF2E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913" y="92075"/>
            <a:ext cx="5226050" cy="2938463"/>
          </a:xfrm>
        </p:spPr>
      </p:pic>
      <p:pic>
        <p:nvPicPr>
          <p:cNvPr id="9219" name="Рисунок 4">
            <a:extLst>
              <a:ext uri="{FF2B5EF4-FFF2-40B4-BE49-F238E27FC236}">
                <a16:creationId xmlns:a16="http://schemas.microsoft.com/office/drawing/2014/main" id="{596B4727-360D-2D4F-5079-E945920D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3457575"/>
            <a:ext cx="5224462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5">
            <a:extLst>
              <a:ext uri="{FF2B5EF4-FFF2-40B4-BE49-F238E27FC236}">
                <a16:creationId xmlns:a16="http://schemas.microsoft.com/office/drawing/2014/main" id="{7A73F6DC-A275-F075-A29E-AB3CF73E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438525"/>
            <a:ext cx="52260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47C9DB9-C141-4E36-AA5D-7ED18810BAA7}"/>
              </a:ext>
            </a:extLst>
          </p:cNvPr>
          <p:cNvSpPr/>
          <p:nvPr/>
        </p:nvSpPr>
        <p:spPr>
          <a:xfrm>
            <a:off x="587375" y="3452813"/>
            <a:ext cx="941388" cy="26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SEP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8767587-A2BE-24D0-D7A3-31B4D8BB2FD0}"/>
              </a:ext>
            </a:extLst>
          </p:cNvPr>
          <p:cNvSpPr/>
          <p:nvPr/>
        </p:nvSpPr>
        <p:spPr>
          <a:xfrm>
            <a:off x="569913" y="100013"/>
            <a:ext cx="942975" cy="26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SHP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1921EFD-8CD4-5727-8E3B-10A91961B2FE}"/>
              </a:ext>
            </a:extLst>
          </p:cNvPr>
          <p:cNvSpPr/>
          <p:nvPr/>
        </p:nvSpPr>
        <p:spPr>
          <a:xfrm>
            <a:off x="6375400" y="3436938"/>
            <a:ext cx="941388" cy="26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SLP1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224" name="TextBox 2">
            <a:extLst>
              <a:ext uri="{FF2B5EF4-FFF2-40B4-BE49-F238E27FC236}">
                <a16:creationId xmlns:a16="http://schemas.microsoft.com/office/drawing/2014/main" id="{9520C1D0-48C6-04CD-773D-2366D99B4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4625975"/>
            <a:ext cx="35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Pl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25" name="TextBox 7">
            <a:extLst>
              <a:ext uri="{FF2B5EF4-FFF2-40B4-BE49-F238E27FC236}">
                <a16:creationId xmlns:a16="http://schemas.microsoft.com/office/drawing/2014/main" id="{76B346DC-C4C2-D5B2-DA91-133673B5B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163" y="5589588"/>
            <a:ext cx="384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Bt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26" name="TextBox 8">
            <a:extLst>
              <a:ext uri="{FF2B5EF4-FFF2-40B4-BE49-F238E27FC236}">
                <a16:creationId xmlns:a16="http://schemas.microsoft.com/office/drawing/2014/main" id="{83ED3DB3-0D93-9B9A-965B-1590617F7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763" y="4237038"/>
            <a:ext cx="35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Pl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27" name="TextBox 19">
            <a:extLst>
              <a:ext uri="{FF2B5EF4-FFF2-40B4-BE49-F238E27FC236}">
                <a16:creationId xmlns:a16="http://schemas.microsoft.com/office/drawing/2014/main" id="{C41857A0-05C1-75C6-138E-459A3A54A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4940300"/>
            <a:ext cx="623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Amp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28" name="TextBox 20">
            <a:extLst>
              <a:ext uri="{FF2B5EF4-FFF2-40B4-BE49-F238E27FC236}">
                <a16:creationId xmlns:a16="http://schemas.microsoft.com/office/drawing/2014/main" id="{CCD437AF-2E0C-32E2-D730-9C936D165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213" y="1385888"/>
            <a:ext cx="357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Pl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29" name="TextBox 9">
            <a:extLst>
              <a:ext uri="{FF2B5EF4-FFF2-40B4-BE49-F238E27FC236}">
                <a16:creationId xmlns:a16="http://schemas.microsoft.com/office/drawing/2014/main" id="{B1DEDB8A-3692-1660-804D-09E0B43E1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141288"/>
            <a:ext cx="58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Kfsp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30" name="TextBox 21">
            <a:extLst>
              <a:ext uri="{FF2B5EF4-FFF2-40B4-BE49-F238E27FC236}">
                <a16:creationId xmlns:a16="http://schemas.microsoft.com/office/drawing/2014/main" id="{FDB9F539-7D7A-6958-D57A-D7CDF70D5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4670425"/>
            <a:ext cx="361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Q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31" name="TextBox 22">
            <a:extLst>
              <a:ext uri="{FF2B5EF4-FFF2-40B4-BE49-F238E27FC236}">
                <a16:creationId xmlns:a16="http://schemas.microsoft.com/office/drawing/2014/main" id="{707A6C2D-A8AF-CD07-DB09-3D9E29B9F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838" y="4005263"/>
            <a:ext cx="361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Q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32" name="TextBox 25">
            <a:extLst>
              <a:ext uri="{FF2B5EF4-FFF2-40B4-BE49-F238E27FC236}">
                <a16:creationId xmlns:a16="http://schemas.microsoft.com/office/drawing/2014/main" id="{12A1DB81-B639-EB56-7FDD-71600DD4A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3113" y="4194175"/>
            <a:ext cx="582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Kfsp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33" name="TextBox 26">
            <a:extLst>
              <a:ext uri="{FF2B5EF4-FFF2-40B4-BE49-F238E27FC236}">
                <a16:creationId xmlns:a16="http://schemas.microsoft.com/office/drawing/2014/main" id="{23C500D9-36DD-CD28-ABF6-5C622A296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7150" y="5970588"/>
            <a:ext cx="384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Bt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34" name="TextBox 27">
            <a:extLst>
              <a:ext uri="{FF2B5EF4-FFF2-40B4-BE49-F238E27FC236}">
                <a16:creationId xmlns:a16="http://schemas.microsoft.com/office/drawing/2014/main" id="{D3B8C3EB-FC58-3665-DF54-E17D0545D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175" y="1006475"/>
            <a:ext cx="623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Amp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35" name="Прямоугольник 10">
            <a:extLst>
              <a:ext uri="{FF2B5EF4-FFF2-40B4-BE49-F238E27FC236}">
                <a16:creationId xmlns:a16="http://schemas.microsoft.com/office/drawing/2014/main" id="{1E4CACF2-9725-B38C-931E-A60BB149B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2998788"/>
            <a:ext cx="60960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Century Gothic" panose="020B0502020202020204" pitchFamily="34" charset="0"/>
              </a:rPr>
              <a:t>Bt</a:t>
            </a:r>
            <a:r>
              <a:rPr lang="ru-RU" altLang="ru-RU" sz="1500">
                <a:latin typeface="Century Gothic" panose="020B0502020202020204" pitchFamily="34" charset="0"/>
              </a:rPr>
              <a:t>-гранодиорит ундинского комплекса</a:t>
            </a:r>
          </a:p>
        </p:txBody>
      </p:sp>
      <p:sp>
        <p:nvSpPr>
          <p:cNvPr id="9236" name="Прямоугольник 28">
            <a:extLst>
              <a:ext uri="{FF2B5EF4-FFF2-40B4-BE49-F238E27FC236}">
                <a16:creationId xmlns:a16="http://schemas.microsoft.com/office/drawing/2014/main" id="{EB1785D7-B7B3-3E57-D55E-AB3AA1D0B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" y="6348413"/>
            <a:ext cx="6096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Century Gothic" panose="020B0502020202020204" pitchFamily="34" charset="0"/>
              </a:rPr>
              <a:t>Гранодиорит второй фазы шахтаминского комплекса</a:t>
            </a:r>
          </a:p>
        </p:txBody>
      </p:sp>
      <p:sp>
        <p:nvSpPr>
          <p:cNvPr id="9237" name="Прямоугольник 29">
            <a:extLst>
              <a:ext uri="{FF2B5EF4-FFF2-40B4-BE49-F238E27FC236}">
                <a16:creationId xmlns:a16="http://schemas.microsoft.com/office/drawing/2014/main" id="{97D44FC1-BAD2-DB1E-2E70-9B50A1EC6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163" y="6338888"/>
            <a:ext cx="54705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Century Gothic" panose="020B0502020202020204" pitchFamily="34" charset="0"/>
              </a:rPr>
              <a:t>Bt-</a:t>
            </a:r>
            <a:r>
              <a:rPr lang="ru-RU" altLang="ru-RU" sz="1500">
                <a:latin typeface="Century Gothic" panose="020B0502020202020204" pitchFamily="34" charset="0"/>
              </a:rPr>
              <a:t>гранит третьей фазы шахтаминского комплекса (Шток 1)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FAB9FCF-7F44-C931-2887-C66B5EACB566}"/>
              </a:ext>
            </a:extLst>
          </p:cNvPr>
          <p:cNvSpPr/>
          <p:nvPr/>
        </p:nvSpPr>
        <p:spPr>
          <a:xfrm>
            <a:off x="11836400" y="6556375"/>
            <a:ext cx="355600" cy="30162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239" name="TextBox 32">
            <a:extLst>
              <a:ext uri="{FF2B5EF4-FFF2-40B4-BE49-F238E27FC236}">
                <a16:creationId xmlns:a16="http://schemas.microsoft.com/office/drawing/2014/main" id="{BFCD5964-2EFC-9BC0-F654-72B3A99F7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050" y="2679700"/>
            <a:ext cx="38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Bt</a:t>
            </a:r>
            <a:endParaRPr lang="ru-RU" altLang="ru-RU" sz="1800">
              <a:solidFill>
                <a:schemeClr val="bg1"/>
              </a:solidFill>
            </a:endParaRPr>
          </a:p>
        </p:txBody>
      </p:sp>
      <p:pic>
        <p:nvPicPr>
          <p:cNvPr id="9240" name="Рисунок 11">
            <a:extLst>
              <a:ext uri="{FF2B5EF4-FFF2-40B4-BE49-F238E27FC236}">
                <a16:creationId xmlns:a16="http://schemas.microsoft.com/office/drawing/2014/main" id="{AEC51B32-B3A7-8541-D82F-145BF39AB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58738"/>
            <a:ext cx="52260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EE5CECEB-05A0-68A5-0651-90A3D5FA6074}"/>
              </a:ext>
            </a:extLst>
          </p:cNvPr>
          <p:cNvSpPr/>
          <p:nvPr/>
        </p:nvSpPr>
        <p:spPr>
          <a:xfrm>
            <a:off x="6375400" y="58738"/>
            <a:ext cx="941388" cy="26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SRP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242" name="TextBox 34">
            <a:extLst>
              <a:ext uri="{FF2B5EF4-FFF2-40B4-BE49-F238E27FC236}">
                <a16:creationId xmlns:a16="http://schemas.microsoft.com/office/drawing/2014/main" id="{42FAD743-3089-8E01-86F1-4F9AB3607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0550" y="474663"/>
            <a:ext cx="361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/>
              <a:t>Q</a:t>
            </a:r>
            <a:endParaRPr lang="ru-RU" altLang="ru-RU" sz="1800"/>
          </a:p>
        </p:txBody>
      </p:sp>
      <p:sp>
        <p:nvSpPr>
          <p:cNvPr id="9243" name="TextBox 35">
            <a:extLst>
              <a:ext uri="{FF2B5EF4-FFF2-40B4-BE49-F238E27FC236}">
                <a16:creationId xmlns:a16="http://schemas.microsoft.com/office/drawing/2014/main" id="{EF01AE8D-5C04-1123-C280-8E1F11CD7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8950" y="1344613"/>
            <a:ext cx="623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Amp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44" name="TextBox 36">
            <a:extLst>
              <a:ext uri="{FF2B5EF4-FFF2-40B4-BE49-F238E27FC236}">
                <a16:creationId xmlns:a16="http://schemas.microsoft.com/office/drawing/2014/main" id="{2865A119-D24A-D403-7E61-48B7DA830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4888" y="1990725"/>
            <a:ext cx="384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Bt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45" name="TextBox 37">
            <a:extLst>
              <a:ext uri="{FF2B5EF4-FFF2-40B4-BE49-F238E27FC236}">
                <a16:creationId xmlns:a16="http://schemas.microsoft.com/office/drawing/2014/main" id="{984A82EB-B525-2C1F-EB42-62010EB25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8100" y="1296988"/>
            <a:ext cx="35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Pl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46" name="TextBox 38">
            <a:extLst>
              <a:ext uri="{FF2B5EF4-FFF2-40B4-BE49-F238E27FC236}">
                <a16:creationId xmlns:a16="http://schemas.microsoft.com/office/drawing/2014/main" id="{F531C009-C68C-7FBF-F520-413C9464B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1143000"/>
            <a:ext cx="58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Kfsp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47" name="Прямоугольник 39">
            <a:extLst>
              <a:ext uri="{FF2B5EF4-FFF2-40B4-BE49-F238E27FC236}">
                <a16:creationId xmlns:a16="http://schemas.microsoft.com/office/drawing/2014/main" id="{9D41D100-A9A2-44B7-909B-609F8CE6A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4063" y="2982913"/>
            <a:ext cx="6096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Century Gothic" panose="020B0502020202020204" pitchFamily="34" charset="0"/>
              </a:rPr>
              <a:t>Монцонит первой фазы шахтаминского комплекса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">
            <a:extLst>
              <a:ext uri="{FF2B5EF4-FFF2-40B4-BE49-F238E27FC236}">
                <a16:creationId xmlns:a16="http://schemas.microsoft.com/office/drawing/2014/main" id="{32046F9F-C3E8-E0BA-5CB0-38CFC62E6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3459163"/>
            <a:ext cx="5224463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A1669C8-97B1-DD95-6F01-81A537CB5E4A}"/>
              </a:ext>
            </a:extLst>
          </p:cNvPr>
          <p:cNvSpPr/>
          <p:nvPr/>
        </p:nvSpPr>
        <p:spPr>
          <a:xfrm>
            <a:off x="6426200" y="3446463"/>
            <a:ext cx="941388" cy="26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SLP5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1268" name="Рисунок 9">
            <a:extLst>
              <a:ext uri="{FF2B5EF4-FFF2-40B4-BE49-F238E27FC236}">
                <a16:creationId xmlns:a16="http://schemas.microsoft.com/office/drawing/2014/main" id="{32182844-653A-73F7-E762-8C2D596DE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3476625"/>
            <a:ext cx="5224462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46D58B8-AFC6-C6C1-B1D2-742FEE9849DB}"/>
              </a:ext>
            </a:extLst>
          </p:cNvPr>
          <p:cNvSpPr/>
          <p:nvPr/>
        </p:nvSpPr>
        <p:spPr>
          <a:xfrm>
            <a:off x="371475" y="3467100"/>
            <a:ext cx="941388" cy="26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SLP4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1270" name="Рисунок 10">
            <a:extLst>
              <a:ext uri="{FF2B5EF4-FFF2-40B4-BE49-F238E27FC236}">
                <a16:creationId xmlns:a16="http://schemas.microsoft.com/office/drawing/2014/main" id="{3D7DA629-B195-00D0-BAC7-D4C455FA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49213"/>
            <a:ext cx="522605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74C82A6-FFCD-6147-0DB1-02966EE2E498}"/>
              </a:ext>
            </a:extLst>
          </p:cNvPr>
          <p:cNvSpPr/>
          <p:nvPr/>
        </p:nvSpPr>
        <p:spPr>
          <a:xfrm>
            <a:off x="6378575" y="41275"/>
            <a:ext cx="941388" cy="26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SLP3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272" name="TextBox 11">
            <a:extLst>
              <a:ext uri="{FF2B5EF4-FFF2-40B4-BE49-F238E27FC236}">
                <a16:creationId xmlns:a16="http://schemas.microsoft.com/office/drawing/2014/main" id="{A1E4B25F-99F8-523A-2528-7790BB52B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700" y="4586288"/>
            <a:ext cx="361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Q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11273" name="TextBox 13">
            <a:extLst>
              <a:ext uri="{FF2B5EF4-FFF2-40B4-BE49-F238E27FC236}">
                <a16:creationId xmlns:a16="http://schemas.microsoft.com/office/drawing/2014/main" id="{5AEEFA2D-8F32-0F0A-3387-B86A23299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1504950"/>
            <a:ext cx="361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Q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11274" name="TextBox 14">
            <a:extLst>
              <a:ext uri="{FF2B5EF4-FFF2-40B4-BE49-F238E27FC236}">
                <a16:creationId xmlns:a16="http://schemas.microsoft.com/office/drawing/2014/main" id="{622A4EE0-474D-94F9-E02B-DF3295C0F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438" y="561975"/>
            <a:ext cx="623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Amp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11275" name="TextBox 21">
            <a:extLst>
              <a:ext uri="{FF2B5EF4-FFF2-40B4-BE49-F238E27FC236}">
                <a16:creationId xmlns:a16="http://schemas.microsoft.com/office/drawing/2014/main" id="{066641C2-C1E9-B73B-A070-C9DBF30E9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963" y="5602288"/>
            <a:ext cx="62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Amp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11276" name="TextBox 22">
            <a:extLst>
              <a:ext uri="{FF2B5EF4-FFF2-40B4-BE49-F238E27FC236}">
                <a16:creationId xmlns:a16="http://schemas.microsoft.com/office/drawing/2014/main" id="{8651B4DA-70CE-E01E-CA39-DE15543CF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3783013"/>
            <a:ext cx="357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Pl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11277" name="TextBox 23">
            <a:extLst>
              <a:ext uri="{FF2B5EF4-FFF2-40B4-BE49-F238E27FC236}">
                <a16:creationId xmlns:a16="http://schemas.microsoft.com/office/drawing/2014/main" id="{7484D455-ED63-523A-38B2-B2C19020E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950" y="3597275"/>
            <a:ext cx="58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Kfsp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11278" name="TextBox 25">
            <a:extLst>
              <a:ext uri="{FF2B5EF4-FFF2-40B4-BE49-F238E27FC236}">
                <a16:creationId xmlns:a16="http://schemas.microsoft.com/office/drawing/2014/main" id="{BAE95E3E-6FF2-6E01-A19D-20F97C87A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213" y="5403850"/>
            <a:ext cx="384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Bt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11279" name="TextBox 26">
            <a:extLst>
              <a:ext uri="{FF2B5EF4-FFF2-40B4-BE49-F238E27FC236}">
                <a16:creationId xmlns:a16="http://schemas.microsoft.com/office/drawing/2014/main" id="{49EACD16-76C3-BA9F-1FEE-09C2CA332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2863" y="5441950"/>
            <a:ext cx="384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Bt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11280" name="TextBox 27">
            <a:extLst>
              <a:ext uri="{FF2B5EF4-FFF2-40B4-BE49-F238E27FC236}">
                <a16:creationId xmlns:a16="http://schemas.microsoft.com/office/drawing/2014/main" id="{F427935C-3AE8-4D5B-715B-3D11D797C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775" y="4216400"/>
            <a:ext cx="35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Pl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11281" name="Прямоугольник 28">
            <a:extLst>
              <a:ext uri="{FF2B5EF4-FFF2-40B4-BE49-F238E27FC236}">
                <a16:creationId xmlns:a16="http://schemas.microsoft.com/office/drawing/2014/main" id="{C217F13A-6FDD-677B-4EDB-F2A8851C0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2921000"/>
            <a:ext cx="609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Century Gothic" panose="020B0502020202020204" pitchFamily="34" charset="0"/>
              </a:rPr>
              <a:t>Bt-Amp</a:t>
            </a:r>
            <a:r>
              <a:rPr lang="ru-RU" altLang="ru-RU" sz="1400">
                <a:latin typeface="Century Gothic" panose="020B0502020202020204" pitchFamily="34" charset="0"/>
              </a:rPr>
              <a:t>-гранодиорит-порфир третьей фазы шахтаминского комплекса (Шток 3)</a:t>
            </a:r>
          </a:p>
        </p:txBody>
      </p:sp>
      <p:sp>
        <p:nvSpPr>
          <p:cNvPr id="11282" name="Прямоугольник 29">
            <a:extLst>
              <a:ext uri="{FF2B5EF4-FFF2-40B4-BE49-F238E27FC236}">
                <a16:creationId xmlns:a16="http://schemas.microsoft.com/office/drawing/2014/main" id="{C9A99CE6-E1DD-0C88-6E94-B21BBB56C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63" y="6338888"/>
            <a:ext cx="609600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Century Gothic" panose="020B0502020202020204" pitchFamily="34" charset="0"/>
              </a:rPr>
              <a:t>Bt-</a:t>
            </a:r>
            <a:r>
              <a:rPr lang="ru-RU" altLang="ru-RU" sz="1500">
                <a:latin typeface="Century Gothic" panose="020B0502020202020204" pitchFamily="34" charset="0"/>
              </a:rPr>
              <a:t>гранит-порфир третьей фазы шахтаминского комплекса (Шток 4)</a:t>
            </a:r>
          </a:p>
        </p:txBody>
      </p:sp>
      <p:sp>
        <p:nvSpPr>
          <p:cNvPr id="11283" name="Прямоугольник 30">
            <a:extLst>
              <a:ext uri="{FF2B5EF4-FFF2-40B4-BE49-F238E27FC236}">
                <a16:creationId xmlns:a16="http://schemas.microsoft.com/office/drawing/2014/main" id="{C59B0E48-3F82-0E9B-6CA7-842B9CA2B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413" y="6319838"/>
            <a:ext cx="61595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Century Gothic" panose="020B0502020202020204" pitchFamily="34" charset="0"/>
              </a:rPr>
              <a:t>Bt-Amp</a:t>
            </a:r>
            <a:r>
              <a:rPr lang="ru-RU" altLang="ru-RU" sz="1500">
                <a:latin typeface="Century Gothic" panose="020B0502020202020204" pitchFamily="34" charset="0"/>
              </a:rPr>
              <a:t>-монцонит-порфир третьей фазы шахтаминского комплекса (Шток 5)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823A594-1A91-8BF7-C96C-433933724C31}"/>
              </a:ext>
            </a:extLst>
          </p:cNvPr>
          <p:cNvSpPr/>
          <p:nvPr/>
        </p:nvSpPr>
        <p:spPr>
          <a:xfrm>
            <a:off x="11864975" y="6545263"/>
            <a:ext cx="354013" cy="30162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85" name="Рисунок 20">
            <a:extLst>
              <a:ext uri="{FF2B5EF4-FFF2-40B4-BE49-F238E27FC236}">
                <a16:creationId xmlns:a16="http://schemas.microsoft.com/office/drawing/2014/main" id="{1A5F0E2D-3F8D-5837-BC69-6644AA081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52388"/>
            <a:ext cx="52260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561875E-A05B-8BC4-39F9-DACAACCF520F}"/>
              </a:ext>
            </a:extLst>
          </p:cNvPr>
          <p:cNvSpPr/>
          <p:nvPr/>
        </p:nvSpPr>
        <p:spPr>
          <a:xfrm>
            <a:off x="374650" y="50800"/>
            <a:ext cx="941388" cy="26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SLP2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287" name="TextBox 31">
            <a:extLst>
              <a:ext uri="{FF2B5EF4-FFF2-40B4-BE49-F238E27FC236}">
                <a16:creationId xmlns:a16="http://schemas.microsoft.com/office/drawing/2014/main" id="{5697C268-6762-B122-FFA8-38379CD06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00" y="492125"/>
            <a:ext cx="384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Bt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11288" name="TextBox 32">
            <a:extLst>
              <a:ext uri="{FF2B5EF4-FFF2-40B4-BE49-F238E27FC236}">
                <a16:creationId xmlns:a16="http://schemas.microsoft.com/office/drawing/2014/main" id="{E91B4BCA-2451-0281-2E0F-F9ECBEB25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252663"/>
            <a:ext cx="35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Pl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11289" name="TextBox 33">
            <a:extLst>
              <a:ext uri="{FF2B5EF4-FFF2-40B4-BE49-F238E27FC236}">
                <a16:creationId xmlns:a16="http://schemas.microsoft.com/office/drawing/2014/main" id="{427C0E3B-862C-AA95-CBAC-B0088B8D3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1497013"/>
            <a:ext cx="361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Q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11290" name="Прямоугольник 34">
            <a:extLst>
              <a:ext uri="{FF2B5EF4-FFF2-40B4-BE49-F238E27FC236}">
                <a16:creationId xmlns:a16="http://schemas.microsoft.com/office/drawing/2014/main" id="{1F7084A3-0703-191E-BED1-2BDDBF92D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2927350"/>
            <a:ext cx="53514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Century Gothic" panose="020B0502020202020204" pitchFamily="34" charset="0"/>
              </a:rPr>
              <a:t>Bt-</a:t>
            </a:r>
            <a:r>
              <a:rPr lang="ru-RU" altLang="ru-RU" sz="1500">
                <a:latin typeface="Century Gothic" panose="020B0502020202020204" pitchFamily="34" charset="0"/>
              </a:rPr>
              <a:t>гранит третьей фазы шахтаминского комплекса (Шток 2)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>
            <a:extLst>
              <a:ext uri="{FF2B5EF4-FFF2-40B4-BE49-F238E27FC236}">
                <a16:creationId xmlns:a16="http://schemas.microsoft.com/office/drawing/2014/main" id="{945F8708-878A-4C34-DFA6-070FAD276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90963"/>
            <a:ext cx="438626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Региональное положение Быстринского месторождения в структурах Монголо-Охотского складчатого пояса  (Спиридонов и др., 2006).</a:t>
            </a:r>
            <a:endParaRPr lang="ru-RU" altLang="ru-RU" sz="140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5" name="TextBox 11">
            <a:extLst>
              <a:ext uri="{FF2B5EF4-FFF2-40B4-BE49-F238E27FC236}">
                <a16:creationId xmlns:a16="http://schemas.microsoft.com/office/drawing/2014/main" id="{6F77C575-25E1-818D-5EF5-37F280691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6556375"/>
            <a:ext cx="5038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Century Gothic" panose="020B0502020202020204" pitchFamily="34" charset="0"/>
              </a:rPr>
              <a:t>Геологическая карта месторождения (</a:t>
            </a:r>
            <a:r>
              <a:rPr lang="en-US" altLang="ru-RU" sz="1200">
                <a:latin typeface="Century Gothic" panose="020B0502020202020204" pitchFamily="34" charset="0"/>
              </a:rPr>
              <a:t>Kovalenker et al., 2019)</a:t>
            </a:r>
            <a:r>
              <a:rPr lang="ru-RU" altLang="ru-RU" sz="120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3556" name="Объект 8">
            <a:extLst>
              <a:ext uri="{FF2B5EF4-FFF2-40B4-BE49-F238E27FC236}">
                <a16:creationId xmlns:a16="http://schemas.microsoft.com/office/drawing/2014/main" id="{4B8797E1-14FD-A845-3190-AC23597213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" y="163513"/>
            <a:ext cx="4392613" cy="3727450"/>
          </a:xfrm>
        </p:spPr>
      </p:pic>
      <p:pic>
        <p:nvPicPr>
          <p:cNvPr id="23557" name="Рисунок 10">
            <a:extLst>
              <a:ext uri="{FF2B5EF4-FFF2-40B4-BE49-F238E27FC236}">
                <a16:creationId xmlns:a16="http://schemas.microsoft.com/office/drawing/2014/main" id="{61EF3D02-4255-A5BB-47BD-EA2FD3952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0"/>
          <a:stretch>
            <a:fillRect/>
          </a:stretch>
        </p:blipFill>
        <p:spPr bwMode="auto">
          <a:xfrm>
            <a:off x="22225" y="5172075"/>
            <a:ext cx="5672138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9">
            <a:extLst>
              <a:ext uri="{FF2B5EF4-FFF2-40B4-BE49-F238E27FC236}">
                <a16:creationId xmlns:a16="http://schemas.microsoft.com/office/drawing/2014/main" id="{D9DAB5E0-598C-07D9-4A51-FC2939F60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7"/>
          <a:stretch>
            <a:fillRect/>
          </a:stretch>
        </p:blipFill>
        <p:spPr bwMode="auto">
          <a:xfrm>
            <a:off x="5584825" y="0"/>
            <a:ext cx="6362700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3303601-1600-D670-2298-4CF6E8F565FE}"/>
              </a:ext>
            </a:extLst>
          </p:cNvPr>
          <p:cNvSpPr/>
          <p:nvPr/>
        </p:nvSpPr>
        <p:spPr>
          <a:xfrm>
            <a:off x="11685588" y="6556375"/>
            <a:ext cx="506412" cy="30162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6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3CE4738E-7135-EFA5-3944-8B5913B336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229850" cy="1279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5603" name="Объект 4">
            <a:extLst>
              <a:ext uri="{FF2B5EF4-FFF2-40B4-BE49-F238E27FC236}">
                <a16:creationId xmlns:a16="http://schemas.microsoft.com/office/drawing/2014/main" id="{9C78080D-EADF-C3A2-B53A-A8132EA654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" y="65088"/>
            <a:ext cx="5081588" cy="2857500"/>
          </a:xfrm>
        </p:spPr>
      </p:pic>
      <p:pic>
        <p:nvPicPr>
          <p:cNvPr id="25604" name="Рисунок 6">
            <a:extLst>
              <a:ext uri="{FF2B5EF4-FFF2-40B4-BE49-F238E27FC236}">
                <a16:creationId xmlns:a16="http://schemas.microsoft.com/office/drawing/2014/main" id="{805C7DE5-8037-3B41-12B5-3A3597468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5" y="58738"/>
            <a:ext cx="5081588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8">
            <a:extLst>
              <a:ext uri="{FF2B5EF4-FFF2-40B4-BE49-F238E27FC236}">
                <a16:creationId xmlns:a16="http://schemas.microsoft.com/office/drawing/2014/main" id="{1CABC900-B65F-464B-C848-261890F3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438525"/>
            <a:ext cx="5081588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Рисунок 10">
            <a:extLst>
              <a:ext uri="{FF2B5EF4-FFF2-40B4-BE49-F238E27FC236}">
                <a16:creationId xmlns:a16="http://schemas.microsoft.com/office/drawing/2014/main" id="{10481B2E-9473-9192-8676-2BBBB3738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3438525"/>
            <a:ext cx="508317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11">
            <a:extLst>
              <a:ext uri="{FF2B5EF4-FFF2-40B4-BE49-F238E27FC236}">
                <a16:creationId xmlns:a16="http://schemas.microsoft.com/office/drawing/2014/main" id="{BD51FA37-CD6F-6BA2-A982-D5FF902A1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931863"/>
            <a:ext cx="534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Pl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5608" name="TextBox 12">
            <a:extLst>
              <a:ext uri="{FF2B5EF4-FFF2-40B4-BE49-F238E27FC236}">
                <a16:creationId xmlns:a16="http://schemas.microsoft.com/office/drawing/2014/main" id="{6B3D3476-DC17-88F0-1172-8D50AF2D1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663" y="811213"/>
            <a:ext cx="534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Bt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5609" name="TextBox 13">
            <a:extLst>
              <a:ext uri="{FF2B5EF4-FFF2-40B4-BE49-F238E27FC236}">
                <a16:creationId xmlns:a16="http://schemas.microsoft.com/office/drawing/2014/main" id="{CAD20AED-1144-709E-A17A-D86B1BEC2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950" y="4027488"/>
            <a:ext cx="500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Bt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5610" name="TextBox 14">
            <a:extLst>
              <a:ext uri="{FF2B5EF4-FFF2-40B4-BE49-F238E27FC236}">
                <a16:creationId xmlns:a16="http://schemas.microsoft.com/office/drawing/2014/main" id="{CE2C98C4-A96A-8041-867F-C9521A9B6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950" y="4691063"/>
            <a:ext cx="636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Amf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5611" name="TextBox 15">
            <a:extLst>
              <a:ext uri="{FF2B5EF4-FFF2-40B4-BE49-F238E27FC236}">
                <a16:creationId xmlns:a16="http://schemas.microsoft.com/office/drawing/2014/main" id="{E5C97D57-197A-D6AB-FA70-112DDF29F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063" y="4724400"/>
            <a:ext cx="32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Q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5612" name="TextBox 16">
            <a:extLst>
              <a:ext uri="{FF2B5EF4-FFF2-40B4-BE49-F238E27FC236}">
                <a16:creationId xmlns:a16="http://schemas.microsoft.com/office/drawing/2014/main" id="{9B8BEA46-B719-77FA-0EBB-031DE763C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432300"/>
            <a:ext cx="420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Pl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5613" name="TextBox 17">
            <a:extLst>
              <a:ext uri="{FF2B5EF4-FFF2-40B4-BE49-F238E27FC236}">
                <a16:creationId xmlns:a16="http://schemas.microsoft.com/office/drawing/2014/main" id="{6B30C3EE-5961-1BB5-24FE-2AB12D16B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988" y="1111250"/>
            <a:ext cx="330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Q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5614" name="TextBox 18">
            <a:extLst>
              <a:ext uri="{FF2B5EF4-FFF2-40B4-BE49-F238E27FC236}">
                <a16:creationId xmlns:a16="http://schemas.microsoft.com/office/drawing/2014/main" id="{2FF12205-DC51-609D-E47A-2D0388878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138" y="4724400"/>
            <a:ext cx="32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Q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5615" name="Прямоугольник 19">
            <a:extLst>
              <a:ext uri="{FF2B5EF4-FFF2-40B4-BE49-F238E27FC236}">
                <a16:creationId xmlns:a16="http://schemas.microsoft.com/office/drawing/2014/main" id="{7913AC2C-1E50-F7EE-B29A-06B0FAD32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5438"/>
            <a:ext cx="609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Century Gothic" panose="020B0502020202020204" pitchFamily="34" charset="0"/>
              </a:rPr>
              <a:t>Bt</a:t>
            </a:r>
            <a:r>
              <a:rPr lang="ru-RU" altLang="ru-RU" sz="1600">
                <a:latin typeface="Century Gothic" panose="020B0502020202020204" pitchFamily="34" charset="0"/>
              </a:rPr>
              <a:t>-</a:t>
            </a:r>
            <a:r>
              <a:rPr lang="en-US" altLang="ru-RU" sz="1600">
                <a:latin typeface="Century Gothic" panose="020B0502020202020204" pitchFamily="34" charset="0"/>
              </a:rPr>
              <a:t>Amf-</a:t>
            </a:r>
            <a:r>
              <a:rPr lang="ru-RU" altLang="ru-RU" sz="1600">
                <a:latin typeface="Century Gothic" panose="020B0502020202020204" pitchFamily="34" charset="0"/>
              </a:rPr>
              <a:t>монцонит ранней фазы шахтаминского комплекса</a:t>
            </a:r>
          </a:p>
        </p:txBody>
      </p:sp>
      <p:sp>
        <p:nvSpPr>
          <p:cNvPr id="25616" name="Прямоугольник 20">
            <a:extLst>
              <a:ext uri="{FF2B5EF4-FFF2-40B4-BE49-F238E27FC236}">
                <a16:creationId xmlns:a16="http://schemas.microsoft.com/office/drawing/2014/main" id="{5E4006C8-3292-379F-BE13-EC2AF22FD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3188" y="6273800"/>
            <a:ext cx="609600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Century Gothic" panose="020B0502020202020204" pitchFamily="34" charset="0"/>
              </a:rPr>
              <a:t>Amf-</a:t>
            </a:r>
            <a:r>
              <a:rPr lang="ru-RU" altLang="ru-RU" sz="1600">
                <a:latin typeface="Century Gothic" panose="020B0502020202020204" pitchFamily="34" charset="0"/>
              </a:rPr>
              <a:t>гранодиорит-порфир поздней фазы шахтаминского комплекса (Шток </a:t>
            </a:r>
            <a:r>
              <a:rPr lang="en-US" altLang="ru-RU" sz="1600">
                <a:latin typeface="Century Gothic" panose="020B0502020202020204" pitchFamily="34" charset="0"/>
              </a:rPr>
              <a:t>2</a:t>
            </a:r>
            <a:r>
              <a:rPr lang="ru-RU" altLang="ru-RU" sz="160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25617" name="Прямоугольник 21">
            <a:extLst>
              <a:ext uri="{FF2B5EF4-FFF2-40B4-BE49-F238E27FC236}">
                <a16:creationId xmlns:a16="http://schemas.microsoft.com/office/drawing/2014/main" id="{179427C4-A76E-38A7-19BA-559C34001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6297613"/>
            <a:ext cx="6096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Century Gothic" panose="020B0502020202020204" pitchFamily="34" charset="0"/>
              </a:rPr>
              <a:t>Bt</a:t>
            </a:r>
            <a:r>
              <a:rPr lang="ru-RU" altLang="ru-RU" sz="1600">
                <a:latin typeface="Century Gothic" panose="020B0502020202020204" pitchFamily="34" charset="0"/>
              </a:rPr>
              <a:t>-</a:t>
            </a:r>
            <a:r>
              <a:rPr lang="en-US" altLang="ru-RU" sz="1600">
                <a:latin typeface="Century Gothic" panose="020B0502020202020204" pitchFamily="34" charset="0"/>
              </a:rPr>
              <a:t>Amf-</a:t>
            </a:r>
            <a:r>
              <a:rPr lang="ru-RU" altLang="ru-RU" sz="1600">
                <a:latin typeface="Century Gothic" panose="020B0502020202020204" pitchFamily="34" charset="0"/>
              </a:rPr>
              <a:t>гранодиорит-порфир поздней фазы шахтаминского комплекса (Шток </a:t>
            </a:r>
            <a:r>
              <a:rPr lang="en-US" altLang="ru-RU" sz="1600">
                <a:latin typeface="Century Gothic" panose="020B0502020202020204" pitchFamily="34" charset="0"/>
              </a:rPr>
              <a:t>3</a:t>
            </a:r>
            <a:r>
              <a:rPr lang="ru-RU" altLang="ru-RU" sz="160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25618" name="Прямоугольник 22">
            <a:extLst>
              <a:ext uri="{FF2B5EF4-FFF2-40B4-BE49-F238E27FC236}">
                <a16:creationId xmlns:a16="http://schemas.microsoft.com/office/drawing/2014/main" id="{0B9682F1-8E2E-DBB5-D3D6-F2BFB1E5D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2890838"/>
            <a:ext cx="609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Century Gothic" panose="020B0502020202020204" pitchFamily="34" charset="0"/>
              </a:rPr>
              <a:t>Bt</a:t>
            </a:r>
            <a:r>
              <a:rPr lang="ru-RU" altLang="ru-RU" sz="1600">
                <a:latin typeface="Century Gothic" panose="020B0502020202020204" pitchFamily="34" charset="0"/>
              </a:rPr>
              <a:t>-</a:t>
            </a:r>
            <a:r>
              <a:rPr lang="en-US" altLang="ru-RU" sz="1600">
                <a:latin typeface="Century Gothic" panose="020B0502020202020204" pitchFamily="34" charset="0"/>
              </a:rPr>
              <a:t>Amf-</a:t>
            </a:r>
            <a:r>
              <a:rPr lang="ru-RU" altLang="ru-RU" sz="1600">
                <a:latin typeface="Century Gothic" panose="020B0502020202020204" pitchFamily="34" charset="0"/>
              </a:rPr>
              <a:t>гранит-порфир поздней фазы шахтаминского комплекса (Шток 1)</a:t>
            </a:r>
          </a:p>
        </p:txBody>
      </p:sp>
      <p:sp>
        <p:nvSpPr>
          <p:cNvPr id="25619" name="TextBox 23">
            <a:extLst>
              <a:ext uri="{FF2B5EF4-FFF2-40B4-BE49-F238E27FC236}">
                <a16:creationId xmlns:a16="http://schemas.microsoft.com/office/drawing/2014/main" id="{CE7F8E75-D235-5546-3E2E-D419BDA6A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542925"/>
            <a:ext cx="64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Kfsp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5620" name="TextBox 24">
            <a:extLst>
              <a:ext uri="{FF2B5EF4-FFF2-40B4-BE49-F238E27FC236}">
                <a16:creationId xmlns:a16="http://schemas.microsoft.com/office/drawing/2014/main" id="{411C7664-8898-9D2A-BB3B-E02D45CF4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1666875"/>
            <a:ext cx="53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Bt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5621" name="TextBox 25">
            <a:extLst>
              <a:ext uri="{FF2B5EF4-FFF2-40B4-BE49-F238E27FC236}">
                <a16:creationId xmlns:a16="http://schemas.microsoft.com/office/drawing/2014/main" id="{22F7E484-0124-25C4-8C90-4F2234B63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8338" y="763588"/>
            <a:ext cx="644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Kfsp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5622" name="TextBox 26">
            <a:extLst>
              <a:ext uri="{FF2B5EF4-FFF2-40B4-BE49-F238E27FC236}">
                <a16:creationId xmlns:a16="http://schemas.microsoft.com/office/drawing/2014/main" id="{28AD1B0B-EA2A-55C3-EAA4-9CC9DE70C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600" y="5475288"/>
            <a:ext cx="636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Amf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5623" name="TextBox 27">
            <a:extLst>
              <a:ext uri="{FF2B5EF4-FFF2-40B4-BE49-F238E27FC236}">
                <a16:creationId xmlns:a16="http://schemas.microsoft.com/office/drawing/2014/main" id="{64F7B64D-F050-1B34-F679-601E44A58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0688" y="4538663"/>
            <a:ext cx="327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Q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4C4935A-F100-BE41-A2F7-93B1CA787DB2}"/>
              </a:ext>
            </a:extLst>
          </p:cNvPr>
          <p:cNvSpPr/>
          <p:nvPr/>
        </p:nvSpPr>
        <p:spPr>
          <a:xfrm>
            <a:off x="11730038" y="6556375"/>
            <a:ext cx="461962" cy="30162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CA9B319-45BE-D353-CB47-B7B7FD2F0020}"/>
              </a:ext>
            </a:extLst>
          </p:cNvPr>
          <p:cNvSpPr/>
          <p:nvPr/>
        </p:nvSpPr>
        <p:spPr>
          <a:xfrm>
            <a:off x="474663" y="71438"/>
            <a:ext cx="941387" cy="26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BEP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60D3A1B7-56BE-857D-6006-018F32103CB3}"/>
              </a:ext>
            </a:extLst>
          </p:cNvPr>
          <p:cNvSpPr/>
          <p:nvPr/>
        </p:nvSpPr>
        <p:spPr>
          <a:xfrm>
            <a:off x="6049963" y="41275"/>
            <a:ext cx="941387" cy="26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BLP1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DECD9B9-CC73-99EF-FEC2-C66D5653AD95}"/>
              </a:ext>
            </a:extLst>
          </p:cNvPr>
          <p:cNvSpPr/>
          <p:nvPr/>
        </p:nvSpPr>
        <p:spPr>
          <a:xfrm>
            <a:off x="471488" y="3425825"/>
            <a:ext cx="941387" cy="26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BLP2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280B2B0-7A6F-0554-0014-6D8AF1606DA3}"/>
              </a:ext>
            </a:extLst>
          </p:cNvPr>
          <p:cNvSpPr/>
          <p:nvPr/>
        </p:nvSpPr>
        <p:spPr>
          <a:xfrm>
            <a:off x="6072188" y="3429000"/>
            <a:ext cx="941387" cy="26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BLP3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Объект 4">
            <a:extLst>
              <a:ext uri="{FF2B5EF4-FFF2-40B4-BE49-F238E27FC236}">
                <a16:creationId xmlns:a16="http://schemas.microsoft.com/office/drawing/2014/main" id="{A98F1F37-0742-B1B4-2C6C-0012425701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363" y="1614488"/>
            <a:ext cx="5240337" cy="2947987"/>
          </a:xfrm>
        </p:spPr>
      </p:pic>
      <p:pic>
        <p:nvPicPr>
          <p:cNvPr id="27651" name="Рисунок 6">
            <a:extLst>
              <a:ext uri="{FF2B5EF4-FFF2-40B4-BE49-F238E27FC236}">
                <a16:creationId xmlns:a16="http://schemas.microsoft.com/office/drawing/2014/main" id="{C03D57F5-97DD-8E5E-0CBA-3A525C369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1614488"/>
            <a:ext cx="5241925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7">
            <a:extLst>
              <a:ext uri="{FF2B5EF4-FFF2-40B4-BE49-F238E27FC236}">
                <a16:creationId xmlns:a16="http://schemas.microsoft.com/office/drawing/2014/main" id="{AC3091C1-EC58-8DA4-5163-D1A619B50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5900" y="4000500"/>
            <a:ext cx="33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Q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7653" name="TextBox 8">
            <a:extLst>
              <a:ext uri="{FF2B5EF4-FFF2-40B4-BE49-F238E27FC236}">
                <a16:creationId xmlns:a16="http://schemas.microsoft.com/office/drawing/2014/main" id="{8065F78C-707D-7E91-964F-0F9AB819A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738" y="3149600"/>
            <a:ext cx="341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Q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7654" name="TextBox 9">
            <a:extLst>
              <a:ext uri="{FF2B5EF4-FFF2-40B4-BE49-F238E27FC236}">
                <a16:creationId xmlns:a16="http://schemas.microsoft.com/office/drawing/2014/main" id="{BE1106BE-7B1D-AABF-F9E6-ECD65D557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88" y="2255838"/>
            <a:ext cx="54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Pl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7655" name="TextBox 10">
            <a:extLst>
              <a:ext uri="{FF2B5EF4-FFF2-40B4-BE49-F238E27FC236}">
                <a16:creationId xmlns:a16="http://schemas.microsoft.com/office/drawing/2014/main" id="{F1A4932B-43FC-10E0-BAE2-E8D438E92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600" y="2781300"/>
            <a:ext cx="542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Pl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7656" name="TextBox 11">
            <a:extLst>
              <a:ext uri="{FF2B5EF4-FFF2-40B4-BE49-F238E27FC236}">
                <a16:creationId xmlns:a16="http://schemas.microsoft.com/office/drawing/2014/main" id="{B5686850-8B56-92A9-0164-092226956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063" y="1630363"/>
            <a:ext cx="87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Kfsp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7657" name="Прямоугольник 12">
            <a:extLst>
              <a:ext uri="{FF2B5EF4-FFF2-40B4-BE49-F238E27FC236}">
                <a16:creationId xmlns:a16="http://schemas.microsoft.com/office/drawing/2014/main" id="{E71571A7-4591-3740-FC7D-93D86FD3E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4708525"/>
            <a:ext cx="6096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Century Gothic" panose="020B0502020202020204" pitchFamily="34" charset="0"/>
              </a:rPr>
              <a:t>Bt</a:t>
            </a:r>
            <a:r>
              <a:rPr lang="ru-RU" altLang="ru-RU" sz="1600">
                <a:latin typeface="Century Gothic" panose="020B0502020202020204" pitchFamily="34" charset="0"/>
              </a:rPr>
              <a:t>-</a:t>
            </a:r>
            <a:r>
              <a:rPr lang="en-US" altLang="ru-RU" sz="1600">
                <a:latin typeface="Century Gothic" panose="020B0502020202020204" pitchFamily="34" charset="0"/>
              </a:rPr>
              <a:t>Amf-</a:t>
            </a:r>
            <a:r>
              <a:rPr lang="ru-RU" altLang="ru-RU" sz="1600">
                <a:latin typeface="Century Gothic" panose="020B0502020202020204" pitchFamily="34" charset="0"/>
              </a:rPr>
              <a:t>гранодиорит-порфир поздней фазы шахтаминского комплекса (Шток </a:t>
            </a:r>
            <a:r>
              <a:rPr lang="en-US" altLang="ru-RU" sz="1600">
                <a:latin typeface="Century Gothic" panose="020B0502020202020204" pitchFamily="34" charset="0"/>
              </a:rPr>
              <a:t>4</a:t>
            </a:r>
            <a:r>
              <a:rPr lang="ru-RU" altLang="ru-RU" sz="160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27658" name="Прямоугольник 13">
            <a:extLst>
              <a:ext uri="{FF2B5EF4-FFF2-40B4-BE49-F238E27FC236}">
                <a16:creationId xmlns:a16="http://schemas.microsoft.com/office/drawing/2014/main" id="{721FB34E-797F-1329-D09D-A5F902D1F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4050" y="4708525"/>
            <a:ext cx="6096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Century Gothic" panose="020B0502020202020204" pitchFamily="34" charset="0"/>
              </a:rPr>
              <a:t>Bt-Amf</a:t>
            </a:r>
            <a:r>
              <a:rPr lang="ru-RU" altLang="ru-RU" sz="1600">
                <a:latin typeface="Century Gothic" panose="020B0502020202020204" pitchFamily="34" charset="0"/>
              </a:rPr>
              <a:t>-гранодиорит-порфир поздней фазы шахтаминского комплекса (Шток </a:t>
            </a:r>
            <a:r>
              <a:rPr lang="en-US" altLang="ru-RU" sz="1600">
                <a:latin typeface="Century Gothic" panose="020B0502020202020204" pitchFamily="34" charset="0"/>
              </a:rPr>
              <a:t>5</a:t>
            </a:r>
            <a:r>
              <a:rPr lang="ru-RU" altLang="ru-RU" sz="160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27659" name="TextBox 14">
            <a:extLst>
              <a:ext uri="{FF2B5EF4-FFF2-40B4-BE49-F238E27FC236}">
                <a16:creationId xmlns:a16="http://schemas.microsoft.com/office/drawing/2014/main" id="{C77BEDC3-7A59-C666-3587-FB03A348D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2797175"/>
            <a:ext cx="62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Amf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A5284A9-41BA-B987-3895-3A6FD3C59037}"/>
              </a:ext>
            </a:extLst>
          </p:cNvPr>
          <p:cNvSpPr/>
          <p:nvPr/>
        </p:nvSpPr>
        <p:spPr>
          <a:xfrm>
            <a:off x="11730038" y="6556375"/>
            <a:ext cx="461962" cy="30162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C52784E-CCB2-5FAF-B65B-DCB1D566AF73}"/>
              </a:ext>
            </a:extLst>
          </p:cNvPr>
          <p:cNvSpPr/>
          <p:nvPr/>
        </p:nvSpPr>
        <p:spPr>
          <a:xfrm>
            <a:off x="614363" y="1614488"/>
            <a:ext cx="941387" cy="26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BLP4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4F21121-0009-4E5C-C593-FFFE7FD811F8}"/>
              </a:ext>
            </a:extLst>
          </p:cNvPr>
          <p:cNvSpPr/>
          <p:nvPr/>
        </p:nvSpPr>
        <p:spPr>
          <a:xfrm>
            <a:off x="6078538" y="1614488"/>
            <a:ext cx="941387" cy="26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BLP5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8E93F-5E6A-846B-058A-4DD20DA4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509" y="193516"/>
            <a:ext cx="10515600" cy="578841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Century Gothic" panose="020B0502020202020204" pitchFamily="34" charset="0"/>
              </a:rPr>
              <a:t>Летучие в апатите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02B5C0-DD4F-DFE1-3240-F536A71A8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0" b="33851"/>
          <a:stretch/>
        </p:blipFill>
        <p:spPr>
          <a:xfrm>
            <a:off x="4285272" y="1585827"/>
            <a:ext cx="3690246" cy="34623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E031BF-8BB3-2C47-6705-F0C41F452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20"/>
          <a:stretch/>
        </p:blipFill>
        <p:spPr>
          <a:xfrm>
            <a:off x="8152953" y="1724580"/>
            <a:ext cx="3690247" cy="3275787"/>
          </a:xfrm>
          <a:prstGeom prst="rect">
            <a:avLst/>
          </a:prstGeo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7ED33512-08D9-13E3-AFA9-68D934BA7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38"/>
          <a:stretch/>
        </p:blipFill>
        <p:spPr>
          <a:xfrm>
            <a:off x="417591" y="1779971"/>
            <a:ext cx="3690246" cy="3387342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9BD3F27-B670-0D10-7571-F9C6E186F3CA}"/>
              </a:ext>
            </a:extLst>
          </p:cNvPr>
          <p:cNvSpPr txBox="1"/>
          <p:nvPr/>
        </p:nvSpPr>
        <p:spPr>
          <a:xfrm>
            <a:off x="8883252" y="5000367"/>
            <a:ext cx="2470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>
                <a:latin typeface="Century Gothic" panose="020B0502020202020204" pitchFamily="34" charset="0"/>
              </a:rPr>
              <a:t>Шахтаминское</a:t>
            </a:r>
            <a:r>
              <a:rPr lang="ru-RU" sz="1600" dirty="0">
                <a:latin typeface="Century Gothic" panose="020B0502020202020204" pitchFamily="34" charset="0"/>
              </a:rPr>
              <a:t> м-</a:t>
            </a:r>
            <a:r>
              <a:rPr lang="ru-RU" sz="1600" dirty="0" err="1">
                <a:latin typeface="Century Gothic" panose="020B0502020202020204" pitchFamily="34" charset="0"/>
              </a:rPr>
              <a:t>ние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4284E3-E4C8-5211-8E88-B73BEFB1DF27}"/>
              </a:ext>
            </a:extLst>
          </p:cNvPr>
          <p:cNvSpPr txBox="1"/>
          <p:nvPr/>
        </p:nvSpPr>
        <p:spPr>
          <a:xfrm>
            <a:off x="4895121" y="5000367"/>
            <a:ext cx="2233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Быстринское м-</a:t>
            </a:r>
            <a:r>
              <a:rPr lang="ru-RU" sz="1600" dirty="0" err="1">
                <a:latin typeface="Century Gothic" panose="020B0502020202020204" pitchFamily="34" charset="0"/>
              </a:rPr>
              <a:t>ние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1B1517-DFB3-2BE8-6C2A-CBC6FD1EF337}"/>
              </a:ext>
            </a:extLst>
          </p:cNvPr>
          <p:cNvSpPr txBox="1"/>
          <p:nvPr/>
        </p:nvSpPr>
        <p:spPr>
          <a:xfrm>
            <a:off x="6965803" y="6294765"/>
            <a:ext cx="4583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Century Gothic" panose="020B0502020202020204" pitchFamily="34" charset="0"/>
              </a:rPr>
              <a:t>Cl,F,OH</a:t>
            </a:r>
            <a:r>
              <a:rPr lang="en-US" sz="1400" dirty="0">
                <a:latin typeface="Century Gothic" panose="020B0502020202020204" pitchFamily="34" charset="0"/>
              </a:rPr>
              <a:t> – </a:t>
            </a:r>
            <a:r>
              <a:rPr lang="ru-RU" sz="1400" dirty="0">
                <a:latin typeface="Century Gothic" panose="020B0502020202020204" pitchFamily="34" charset="0"/>
              </a:rPr>
              <a:t>в </a:t>
            </a:r>
            <a:r>
              <a:rPr lang="ru-RU" sz="1400" dirty="0" err="1">
                <a:latin typeface="Century Gothic" panose="020B0502020202020204" pitchFamily="34" charset="0"/>
              </a:rPr>
              <a:t>ф.е</a:t>
            </a:r>
            <a:r>
              <a:rPr lang="ru-RU" sz="1400" dirty="0">
                <a:latin typeface="Century Gothic" panose="020B0502020202020204" pitchFamily="34" charset="0"/>
              </a:rPr>
              <a:t>. (формульных единицах)</a:t>
            </a:r>
            <a:endParaRPr lang="en-US" sz="1400" dirty="0">
              <a:latin typeface="Century Gothic" panose="020B0502020202020204" pitchFamily="34" charset="0"/>
            </a:endParaRPr>
          </a:p>
          <a:p>
            <a:pPr algn="ctr"/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X</a:t>
            </a:r>
            <a:r>
              <a:rPr lang="en-US" sz="1400" baseline="-25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</a:t>
            </a:r>
            <a:r>
              <a:rPr lang="ru-RU" sz="1400" baseline="-25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-</a:t>
            </a:r>
            <a:r>
              <a:rPr lang="en-US" sz="1400" baseline="-25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ap</a:t>
            </a:r>
            <a:r>
              <a:rPr lang="ru-RU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+</a:t>
            </a:r>
            <a:r>
              <a:rPr lang="en-US" sz="1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X</a:t>
            </a:r>
            <a:r>
              <a:rPr lang="en-US" sz="1400" baseline="-250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Cl</a:t>
            </a:r>
            <a:r>
              <a:rPr lang="ru-RU" sz="1400" baseline="-25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-</a:t>
            </a:r>
            <a:r>
              <a:rPr lang="en-US" sz="1400" baseline="-25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ap</a:t>
            </a:r>
            <a:r>
              <a:rPr lang="ru-RU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+</a:t>
            </a: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X</a:t>
            </a:r>
            <a:r>
              <a:rPr lang="en-US" sz="1400" baseline="-25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OH</a:t>
            </a:r>
            <a:r>
              <a:rPr lang="ru-RU" sz="1400" baseline="-25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-</a:t>
            </a:r>
            <a:r>
              <a:rPr lang="en-US" sz="1400" baseline="-25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ap</a:t>
            </a:r>
            <a:r>
              <a:rPr lang="ru-RU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= 1</a:t>
            </a: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1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Piccoli</a:t>
            </a: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and Candela</a:t>
            </a:r>
            <a:r>
              <a:rPr lang="ru-RU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2002</a:t>
            </a: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66C10F-20B2-DC84-2769-1BB7B4FA2812}"/>
              </a:ext>
            </a:extLst>
          </p:cNvPr>
          <p:cNvSpPr/>
          <p:nvPr/>
        </p:nvSpPr>
        <p:spPr>
          <a:xfrm>
            <a:off x="11730038" y="6556375"/>
            <a:ext cx="461962" cy="30162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879F20-48A7-18F5-4AC0-F6440AAD690C}"/>
              </a:ext>
            </a:extLst>
          </p:cNvPr>
          <p:cNvSpPr/>
          <p:nvPr/>
        </p:nvSpPr>
        <p:spPr>
          <a:xfrm>
            <a:off x="5054599" y="4376016"/>
            <a:ext cx="400562" cy="333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30BA420-DD0E-586D-A7D1-863F6A068A83}"/>
              </a:ext>
            </a:extLst>
          </p:cNvPr>
          <p:cNvSpPr/>
          <p:nvPr/>
        </p:nvSpPr>
        <p:spPr>
          <a:xfrm>
            <a:off x="8963449" y="4461933"/>
            <a:ext cx="324485" cy="1273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842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2141</Words>
  <Application>Microsoft Office PowerPoint</Application>
  <PresentationFormat>Широкоэкранный</PresentationFormat>
  <Paragraphs>334</Paragraphs>
  <Slides>18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Times New Roman</vt:lpstr>
      <vt:lpstr>Тема Office</vt:lpstr>
      <vt:lpstr>Презентация PowerPoint</vt:lpstr>
      <vt:lpstr>Цель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Летучие в апатите</vt:lpstr>
      <vt:lpstr>Презентация PowerPoint</vt:lpstr>
      <vt:lpstr>Летучие и SO3 в апатите</vt:lpstr>
      <vt:lpstr>Изоморфизм в апатите</vt:lpstr>
      <vt:lpstr>Изоморфизм в апатите</vt:lpstr>
      <vt:lpstr>Оценка содержания Clрасплав и Sрасплав</vt:lpstr>
      <vt:lpstr>Презентация PowerPoint</vt:lpstr>
      <vt:lpstr>Выводы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</dc:creator>
  <cp:lastModifiedBy>Shuri.K</cp:lastModifiedBy>
  <cp:revision>65</cp:revision>
  <dcterms:created xsi:type="dcterms:W3CDTF">2023-04-21T01:53:52Z</dcterms:created>
  <dcterms:modified xsi:type="dcterms:W3CDTF">2023-04-24T21:45:47Z</dcterms:modified>
</cp:coreProperties>
</file>