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02" r:id="rId3"/>
    <p:sldId id="263" r:id="rId4"/>
    <p:sldId id="262" r:id="rId5"/>
    <p:sldId id="261" r:id="rId6"/>
    <p:sldId id="276" r:id="rId7"/>
    <p:sldId id="260" r:id="rId8"/>
    <p:sldId id="298" r:id="rId9"/>
    <p:sldId id="288" r:id="rId10"/>
    <p:sldId id="300" r:id="rId11"/>
    <p:sldId id="305" r:id="rId12"/>
    <p:sldId id="303" r:id="rId13"/>
    <p:sldId id="271" r:id="rId14"/>
    <p:sldId id="272" r:id="rId15"/>
    <p:sldId id="273" r:id="rId16"/>
    <p:sldId id="274" r:id="rId17"/>
    <p:sldId id="267" r:id="rId18"/>
    <p:sldId id="270" r:id="rId19"/>
    <p:sldId id="304" r:id="rId20"/>
    <p:sldId id="25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271CA-88C1-4DFB-9C63-3036CD57706E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643B8-00EB-4615-9FBC-A9000ED1E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43B8-00EB-4615-9FBC-A9000ED1E44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3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5D8BE-23AB-45C7-8C83-B79110A8CC2C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6A23B-2F57-4123-A2C5-458B583AF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Кости\Ископаемые яйца\Статьи\Эмбрион ящерицы 125 млн лет\Реконструкция эмбриона в яйц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24744"/>
            <a:ext cx="8928992" cy="560526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1060" y="116632"/>
            <a:ext cx="8957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Ихнофоссилии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 пермских отложений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Котельничского</a:t>
            </a:r>
            <a:endParaRPr lang="ru-RU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местонахождения и местонахождения Сундырь: сходства и различия</a:t>
            </a:r>
            <a:endParaRPr lang="ru-RU" sz="2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20272" y="5541039"/>
            <a:ext cx="19723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Шиловский О.П.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Киселева Д.В.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Бакаев А.С.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Шумов И.С.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аучная работа\Кости, зубы\Статья Первая находка\Шлиф костей на поляризационном\обр3\Snap-38 ф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1"/>
            <a:ext cx="8172400" cy="6852085"/>
          </a:xfrm>
          <a:prstGeom prst="rect">
            <a:avLst/>
          </a:prstGeom>
          <a:noFill/>
        </p:spPr>
      </p:pic>
      <p:pic>
        <p:nvPicPr>
          <p:cNvPr id="5" name="Рисунок 4" descr="Snap-39 ф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0"/>
            <a:ext cx="8179433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" y="620688"/>
            <a:ext cx="9161716" cy="457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6264" y="5385410"/>
            <a:ext cx="9150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Костеносные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слои в местонахождениях: а - Котельнич у д.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Ванюшонки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Сундырь; слой 11, из которого происходит копролит, отмечен стрелкой.</a:t>
            </a:r>
          </a:p>
        </p:txBody>
      </p:sp>
    </p:spTree>
    <p:extLst>
      <p:ext uri="{BB962C8B-B14F-4D97-AF65-F5344CB8AC3E}">
        <p14:creationId xmlns:p14="http://schemas.microsoft.com/office/powerpoint/2010/main" val="1439058696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24744"/>
            <a:ext cx="920854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Ихнофоссилии</a:t>
            </a:r>
            <a:r>
              <a:rPr lang="ru-RU" sz="2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объединяющие свидетельства деятельности пищеварительной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системы организмов, называется </a:t>
            </a:r>
            <a:r>
              <a:rPr lang="ru-RU" sz="2000" b="1" i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бромалиты</a:t>
            </a:r>
            <a:r>
              <a:rPr lang="ru-RU" sz="20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копролиты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окаменевшие фекалии,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регургиталиты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окаменевшие погадки (отрыгнутое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непереваренное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содержание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желудка), 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кололиты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окаменевшее содержимое кишечника,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гастролиты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окаменевшее содержимое желудка.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Наиболее часто встречаются и хорошо изучены копролиты, строение и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содержимое которых позволяет реконструировать трофические цепи,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относительную скорость метаболизма, физиологию и поведение организмов.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67544" y="-1"/>
            <a:ext cx="8316416" cy="6858002"/>
            <a:chOff x="467544" y="-1"/>
            <a:chExt cx="8316416" cy="6858002"/>
          </a:xfrm>
        </p:grpSpPr>
        <p:pic>
          <p:nvPicPr>
            <p:cNvPr id="1027" name="Picture 3" descr="C:\Users\Документы Олега\Ископаемые яйца\Школа 2020\Школа 2020 яйца\Копролиты и галечки\IMG_5537 ф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3420595"/>
              <a:ext cx="4067945" cy="3437406"/>
            </a:xfrm>
            <a:prstGeom prst="rect">
              <a:avLst/>
            </a:prstGeom>
            <a:noFill/>
          </p:spPr>
        </p:pic>
        <p:pic>
          <p:nvPicPr>
            <p:cNvPr id="1026" name="Picture 2" descr="C:\Users\Документы Олега\Ископаемые яйца\Школа 2020\Школа 2020 яйца\Копролиты и галечки\IMG_5541 ф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538373" y="433227"/>
              <a:ext cx="3710263" cy="2843808"/>
            </a:xfrm>
            <a:prstGeom prst="rect">
              <a:avLst/>
            </a:prstGeom>
            <a:noFill/>
          </p:spPr>
        </p:pic>
        <p:pic>
          <p:nvPicPr>
            <p:cNvPr id="1028" name="Picture 4" descr="C:\Users\Документы Олега\Ископаемые яйца\Школа 2020\Школа 2020 яйца\Копролиты и галечки\IMG_5550 ф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3861048"/>
              <a:ext cx="4139952" cy="2953120"/>
            </a:xfrm>
            <a:prstGeom prst="rect">
              <a:avLst/>
            </a:prstGeom>
            <a:noFill/>
          </p:spPr>
        </p:pic>
        <p:pic>
          <p:nvPicPr>
            <p:cNvPr id="1029" name="Picture 5" descr="C:\Users\Документы Олега\Ископаемые яйца\Школа 2020\Школа 2020 яйца\Копролиты и галечки\IMG_5548 ф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7984" y="0"/>
              <a:ext cx="4139952" cy="4037731"/>
            </a:xfrm>
            <a:prstGeom prst="rect">
              <a:avLst/>
            </a:prstGeom>
            <a:noFill/>
          </p:spPr>
        </p:pic>
      </p:grpSp>
      <p:grpSp>
        <p:nvGrpSpPr>
          <p:cNvPr id="8" name="Группа 7"/>
          <p:cNvGrpSpPr/>
          <p:nvPr/>
        </p:nvGrpSpPr>
        <p:grpSpPr>
          <a:xfrm>
            <a:off x="-36512" y="72008"/>
            <a:ext cx="9216008" cy="6741368"/>
            <a:chOff x="0" y="119789"/>
            <a:chExt cx="9144000" cy="658805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19789"/>
              <a:ext cx="9144000" cy="3093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212976"/>
              <a:ext cx="9144000" cy="3494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кументы Олега\Ископаемые яйца\Школа 2020\Школа 2020 яйца\СЭМ копролита\1 Общий вид внутреннего копролит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26842"/>
            <a:ext cx="4499992" cy="3058142"/>
          </a:xfrm>
          <a:prstGeom prst="rect">
            <a:avLst/>
          </a:prstGeom>
          <a:noFill/>
        </p:spPr>
      </p:pic>
      <p:pic>
        <p:nvPicPr>
          <p:cNvPr id="2051" name="Picture 3" descr="C:\Users\Документы Олега\Ископаемые яйца\Школа 2020\Школа 2020 яйца\СЭМ копролита\2 Заполнение пустот бактериями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2" y="226841"/>
            <a:ext cx="4499992" cy="3058143"/>
          </a:xfrm>
          <a:prstGeom prst="rect">
            <a:avLst/>
          </a:prstGeom>
          <a:noFill/>
        </p:spPr>
      </p:pic>
      <p:pic>
        <p:nvPicPr>
          <p:cNvPr id="2052" name="Picture 4" descr="C:\Users\Документы Олега\Ископаемые яйца\Школа 2020\Школа 2020 яйца\СЭМ копролита\3 Поверхность вскрытой пустоты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429000"/>
            <a:ext cx="4499992" cy="3058143"/>
          </a:xfrm>
          <a:prstGeom prst="rect">
            <a:avLst/>
          </a:prstGeom>
          <a:noFill/>
        </p:spPr>
      </p:pic>
      <p:pic>
        <p:nvPicPr>
          <p:cNvPr id="2053" name="Picture 5" descr="C:\Users\Документы Олега\Ископаемые яйца\Школа 2020\Школа 2020 яйца\СЭМ копролита\4 Колонии, масштаб 20 микрометров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8513" y="3429000"/>
            <a:ext cx="4499991" cy="30581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Документы Олега\Ископаемые яйца\Школа 2020\Школа 2020 яйца\СЭМ копролита\7.1 Костный фрагмент 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7" y="44625"/>
            <a:ext cx="4464496" cy="3348372"/>
          </a:xfrm>
          <a:prstGeom prst="rect">
            <a:avLst/>
          </a:prstGeom>
          <a:noFill/>
        </p:spPr>
      </p:pic>
      <p:pic>
        <p:nvPicPr>
          <p:cNvPr id="3076" name="Picture 4" descr="C:\Users\Документы Олега\Ископаемые яйца\Школа 2020\Школа 2020 яйца\СЭМ копролита\9.1 Чешуя в бактериях 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456384"/>
            <a:ext cx="4475989" cy="3356992"/>
          </a:xfrm>
          <a:prstGeom prst="rect">
            <a:avLst/>
          </a:prstGeom>
          <a:noFill/>
        </p:spPr>
      </p:pic>
      <p:pic>
        <p:nvPicPr>
          <p:cNvPr id="3077" name="Picture 5" descr="C:\Users\Документы Олега\Ископаемые яйца\Школа 2020\Школа 2020 яйца\СЭМ копролита\8.1 Костный фрагмент, крупный план 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2" y="44624"/>
            <a:ext cx="4499992" cy="3374995"/>
          </a:xfrm>
          <a:prstGeom prst="rect">
            <a:avLst/>
          </a:prstGeom>
          <a:noFill/>
        </p:spPr>
      </p:pic>
      <p:pic>
        <p:nvPicPr>
          <p:cNvPr id="3078" name="Picture 6" descr="C:\Users\Документы Олега\Ископаемые яйца\Школа 2020\Школа 2020 яйца\СЭМ копролита\10 Чистый край чешуи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2594" y="3573016"/>
            <a:ext cx="4515910" cy="30689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окументы Олега\Ископаемые яйца\СЭМ копролита\eds\1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512" y="260648"/>
            <a:ext cx="449999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Документы Олега\Ископаемые яйца\Школа 2020\Школа 2020 яйца\СЭМ копролита\1 Общий вид внутреннего копролита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98850"/>
            <a:ext cx="4499992" cy="3058142"/>
          </a:xfrm>
          <a:prstGeom prst="rect">
            <a:avLst/>
          </a:prstGeom>
          <a:noFill/>
        </p:spPr>
      </p:pic>
      <p:pic>
        <p:nvPicPr>
          <p:cNvPr id="6" name="Picture 2" descr="C:\Users\Документы Олега\Ископаемые яйца\Школа 2020\Школа 2020 яйца\СЭМ копролита\6 Колонии, масштаб 5 микрометров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501008"/>
            <a:ext cx="4499992" cy="3058143"/>
          </a:xfrm>
          <a:prstGeom prst="rect">
            <a:avLst/>
          </a:prstGeom>
          <a:noFill/>
        </p:spPr>
      </p:pic>
      <p:pic>
        <p:nvPicPr>
          <p:cNvPr id="7" name="Рисунок 6" descr="C:\Users\Документы Олега\Ископаемые яйца\СЭМ копролита\eds\3.t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8512" y="3501008"/>
            <a:ext cx="4499992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Старый комп\Папа\Научная работа\Кости, зубы\Ископаемые яйца\Школа 2020\Школа 2020 копролиты\Копролиты и галечки\IMG_5550 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2728"/>
            <a:ext cx="4945114" cy="35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Старый комп\Папа\Научная работа\Кости, зубы\Ископаемые яйца\Школа 2020\Школа 2020 копролиты\Копролиты и галечки\IMG_5537 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60031" cy="410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913944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Исследованный копролит содержит в себе определимые чешуи рыб, принадлежащие виду </a:t>
            </a:r>
            <a:r>
              <a:rPr lang="ru-RU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Toyemia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tverdochlebovi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встречающе-муся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верхнесеверодвинских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отло-жениях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6024" y="4365104"/>
            <a:ext cx="4067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Обнаружение чешуи рыб так же подтверждает принадлежность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ко-пролита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хрониозухидам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специа-лизированным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хищникам-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ихтиофа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-гам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кументы Олега\Ископаемые яйца\Школа 2020\Школа 2020 яйца\Копролиты и галечки\Копролит Шум масштаб 5 м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98059"/>
            <a:ext cx="4427984" cy="3114917"/>
          </a:xfrm>
          <a:prstGeom prst="rect">
            <a:avLst/>
          </a:prstGeom>
          <a:noFill/>
        </p:spPr>
      </p:pic>
      <p:pic>
        <p:nvPicPr>
          <p:cNvPr id="4099" name="Picture 3" descr="C:\Users\Документы Олега\Ископаемые яйца\Школа 2020\Школа 2020 яйца\Копролиты и галечки\Зубик Шум масштаб 5 м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293793"/>
            <a:ext cx="3347864" cy="3484384"/>
          </a:xfrm>
          <a:prstGeom prst="rect">
            <a:avLst/>
          </a:prstGeom>
          <a:noFill/>
        </p:spPr>
      </p:pic>
      <p:pic>
        <p:nvPicPr>
          <p:cNvPr id="4100" name="Picture 4" descr="C:\Users\Документы Олега\Ископаемые яйца\Школа 2020\Школа 2020 яйца\Копролиты и галечки\Корни Шум масштаб 5 м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32" y="3140968"/>
            <a:ext cx="4499992" cy="3540911"/>
          </a:xfrm>
          <a:prstGeom prst="rect">
            <a:avLst/>
          </a:prstGeom>
          <a:noFill/>
        </p:spPr>
      </p:pic>
      <p:pic>
        <p:nvPicPr>
          <p:cNvPr id="4101" name="Picture 5" descr="C:\Users\Документы Олега\Ископаемые яйца\Школа 2020\Школа 2020 яйца\Копролиты и галечки\Фаланга Шум масштаб 5 м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01513"/>
            <a:ext cx="4499992" cy="332748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39752" y="6165304"/>
            <a:ext cx="1766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Масштаб 5 мм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6948" y="908720"/>
            <a:ext cx="911557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 образом, имеются значительные различия между «гальками»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копролитами.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«г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альки» имеют окатанную поверхность, относительно, более го-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могенный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матрикс, содержат не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мацерированные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костные остатки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(как правило, составляющие ее основу), не фосфатный состав и не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имеют остатков микроорганизмов.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опролиты имеют поверхность, несущую следы органов выдели-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тельной системы, сильно гетерогенный матрикс, состоящий из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церированных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костей, чешуй и их фрагментов, имеют фосфатный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 и многочисленные псевдоморфозы колоний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микроорганиз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пустотах и на съеденных остатках.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16616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512" y="1473746"/>
            <a:ext cx="92432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Ихнофоссилии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греч. </a:t>
            </a:r>
            <a:r>
              <a:rPr lang="ru-RU" sz="3200" i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ἴχνος </a:t>
            </a:r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след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– следы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жизнедеятельности ископаемых организмов, 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сохра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нившиеся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осадочных породах в виде биогенных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структур, таких как следы ползания и зарывания;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следы 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выедания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погрызов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норки, ходы и следы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сверления; следы передвижения позвоночных;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яйца и яичная скорлупа; копролиты и другие.</a:t>
            </a:r>
            <a:endParaRPr lang="ru-RU" sz="3200" dirty="0"/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РАБОТА\Кафедра\курсовая Настя\Фото\x_415108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44624"/>
            <a:ext cx="34365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за</a:t>
            </a:r>
          </a:p>
          <a:p>
            <a:r>
              <a:rPr lang="ru-RU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внимание.</a:t>
            </a:r>
            <a:endParaRPr lang="ru-RU" sz="4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Ископаемые яйца\Свежее фото\IMG_5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1690" y="2708920"/>
            <a:ext cx="5532310" cy="4149080"/>
          </a:xfrm>
          <a:prstGeom prst="rect">
            <a:avLst/>
          </a:prstGeom>
          <a:noFill/>
        </p:spPr>
      </p:pic>
      <p:pic>
        <p:nvPicPr>
          <p:cNvPr id="2" name="Picture 3" descr="C:\Users\User\Desktop\Ископаемые яйца\Свежее фото\IMG_5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220073" cy="391491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58472" y="2708920"/>
            <a:ext cx="195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другой стороны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446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одной стороны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476672"/>
            <a:ext cx="3923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Нахождение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объектов имеет локализованный характер, сконцентрировано в одном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месте (ямка, норка), а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разбросано по слою или слоям.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89337"/>
            <a:ext cx="6012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Объекты имеют на своей поверхности остаточные фрагменты слоя, отличающегося по цвету, структуре и который может быть интерпретирован как остатки кожистой оболочки яйца.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1512168"/>
            <a:ext cx="6444208" cy="5229200"/>
            <a:chOff x="4499993" y="3375124"/>
            <a:chExt cx="4644007" cy="3482876"/>
          </a:xfrm>
        </p:grpSpPr>
        <p:pic>
          <p:nvPicPr>
            <p:cNvPr id="4" name="Picture 3" descr="C:\Users\Документы Олега\Ископаемые яйца\IMG_54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99993" y="3375124"/>
              <a:ext cx="4644007" cy="3482876"/>
            </a:xfrm>
            <a:prstGeom prst="rect">
              <a:avLst/>
            </a:prstGeom>
            <a:noFill/>
          </p:spPr>
        </p:pic>
        <p:sp>
          <p:nvSpPr>
            <p:cNvPr id="5" name="TextBox 5"/>
            <p:cNvSpPr txBox="1"/>
            <p:nvPr/>
          </p:nvSpPr>
          <p:spPr>
            <a:xfrm>
              <a:off x="5580112" y="3501008"/>
              <a:ext cx="1649905" cy="24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srgbClr val="FFFF00"/>
                  </a:solidFill>
                </a:rPr>
                <a:t>Фрагменты оболочки</a:t>
              </a:r>
              <a:endParaRPr lang="ru-RU" dirty="0">
                <a:solidFill>
                  <a:srgbClr val="FFFF00"/>
                </a:solidFill>
              </a:endParaRPr>
            </a:p>
          </p:txBody>
        </p:sp>
        <p:cxnSp>
          <p:nvCxnSpPr>
            <p:cNvPr id="6" name="Прямая со стрелкой 5"/>
            <p:cNvCxnSpPr>
              <a:stCxn id="5" idx="2"/>
            </p:cNvCxnSpPr>
            <p:nvPr/>
          </p:nvCxnSpPr>
          <p:spPr>
            <a:xfrm flipH="1">
              <a:off x="5364088" y="3747000"/>
              <a:ext cx="1040977" cy="90613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>
              <a:stCxn id="5" idx="2"/>
            </p:cNvCxnSpPr>
            <p:nvPr/>
          </p:nvCxnSpPr>
          <p:spPr>
            <a:xfrm>
              <a:off x="6405065" y="3747000"/>
              <a:ext cx="1335287" cy="105015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37073"/>
            <a:ext cx="6948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У многих объектов внутри содержимого имеются в разном количестве сохраненные костные остатки, располагающиеся как фрагментарно, так и анатомически последовательно.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Кости\Ископаемые яйца\Свежее фото\IMG_5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421" y="1268760"/>
            <a:ext cx="7007883" cy="5255718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2191446" cy="14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кументы Олега\Ископаемые яйца\Школа 2020\Школа 2020 яйца\Кости из яйцев\История препарации\Последовательность плечевой кости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4499992" cy="3374495"/>
          </a:xfrm>
          <a:prstGeom prst="rect">
            <a:avLst/>
          </a:prstGeom>
          <a:noFill/>
        </p:spPr>
      </p:pic>
      <p:pic>
        <p:nvPicPr>
          <p:cNvPr id="5123" name="Picture 3" descr="C:\Users\Документы Олега\Ископаемые яйца\Школа 2020\Школа 2020 яйца\Кости из яйцев\История препарации\Последовательность плечевой кости, 5 мм продолжение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2" y="116632"/>
            <a:ext cx="4499992" cy="3374495"/>
          </a:xfrm>
          <a:prstGeom prst="rect">
            <a:avLst/>
          </a:prstGeom>
          <a:noFill/>
        </p:spPr>
      </p:pic>
      <p:pic>
        <p:nvPicPr>
          <p:cNvPr id="5124" name="Picture 4" descr="C:\Users\Документы Олега\Ископаемые яйца\Школа 2020\Школа 2020 яйца\Кости из яйцев\История препарации\Крупный план плечевой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438881"/>
            <a:ext cx="4499992" cy="3374495"/>
          </a:xfrm>
          <a:prstGeom prst="rect">
            <a:avLst/>
          </a:prstGeom>
          <a:noFill/>
        </p:spPr>
      </p:pic>
      <p:pic>
        <p:nvPicPr>
          <p:cNvPr id="5125" name="Picture 5" descr="C:\Users\Документы Олега\Ископаемые яйца\Школа 2020\Школа 2020 яйца\Кости из яйцев\Плечева кость Шил масштаб 2 мм 2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8286" y="3573016"/>
            <a:ext cx="4565714" cy="31409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176918" y="6309320"/>
            <a:ext cx="1708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Масштаб 2 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68144" y="2780928"/>
            <a:ext cx="1766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Масштаб 5 мм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1682559" cy="112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кументы Олега\Ископаемые яйца\Школа 2020\Школа 2020 яйца\Кости из яйцев\История препарации\Яйцо с тазовыми костями, Начало1 2 см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352530"/>
            <a:ext cx="4499992" cy="336450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188640"/>
            <a:ext cx="1654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Масштаб 2 см</a:t>
            </a:r>
          </a:p>
        </p:txBody>
      </p:sp>
      <p:pic>
        <p:nvPicPr>
          <p:cNvPr id="6147" name="Picture 3" descr="C:\Users\Документы Олега\Ископаемые яйца\Школа 2020\Школа 2020 яйца\Кости из яйцев\История препарации\Яйцо с тазовыми костями, Конец1 2 см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016"/>
            <a:ext cx="4485825" cy="3501008"/>
          </a:xfrm>
          <a:prstGeom prst="rect">
            <a:avLst/>
          </a:prstGeom>
          <a:noFill/>
        </p:spPr>
      </p:pic>
      <p:pic>
        <p:nvPicPr>
          <p:cNvPr id="6148" name="Picture 4" descr="C:\Users\Документы Олега\Ископаемые яйца\Школа 2020\Школа 2020 яйца\Кости из яйцев\История препарации\Яйцо с тазовыми костями, Конец 2 см кр план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3933056"/>
            <a:ext cx="4499992" cy="2809716"/>
          </a:xfrm>
          <a:prstGeom prst="rect">
            <a:avLst/>
          </a:prstGeom>
          <a:noFill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17032"/>
            <a:ext cx="422195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0688"/>
            <a:ext cx="9144000" cy="406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15719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ilium (Ili) -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подвздошная,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ischium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седалищная,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Mx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верхнечелюстная,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premaxilla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Pmx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межчелюстная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583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09120"/>
          </a:xfrm>
          <a:prstGeom prst="rect">
            <a:avLst/>
          </a:prstGeom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5068922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Колебания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карбонат-ионов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менее интенсивны, они могут быть примесью в структуре апатита. Появление колебаний, присущих связям в альбите (интерпретация согласно [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McKeown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2005]), может быть обусловлено наличием зерен вмещающей породы. Наличие алюминия, железа и кальция в оболочке может свидетельствовать об образовании глинистых минералов. Некоторыми исследователями был отмечен красновато-коричневый цвет хорошо сохранившейся скорлупы яйца птерозавра, явно отличающийся от цвета вмещающей породы. Один из предложенных ими вариантов фоссилизации кожистой скорлупы включал полное замещение оболочки глинистыми минералами после ее растворения [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Unwin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&amp;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Deeming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2008].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50912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Карты распределения алюминия (а), железа (б), фосфора (в) и кальция (г) по данным ЭДС-СЭМ анализа.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Правая часть – оболочка, левая часть – внутренняя часть.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507</Words>
  <Application>Microsoft Office PowerPoint</Application>
  <PresentationFormat>Экран (4:3)</PresentationFormat>
  <Paragraphs>62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92</cp:revision>
  <dcterms:created xsi:type="dcterms:W3CDTF">2019-04-13T11:53:28Z</dcterms:created>
  <dcterms:modified xsi:type="dcterms:W3CDTF">2023-04-21T20:15:41Z</dcterms:modified>
</cp:coreProperties>
</file>