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4" r:id="rId4"/>
    <p:sldId id="265" r:id="rId5"/>
    <p:sldId id="266" r:id="rId6"/>
    <p:sldId id="267" r:id="rId7"/>
    <p:sldId id="268" r:id="rId8"/>
    <p:sldId id="274" r:id="rId9"/>
    <p:sldId id="275" r:id="rId10"/>
    <p:sldId id="269" r:id="rId11"/>
    <p:sldId id="270" r:id="rId12"/>
    <p:sldId id="273" r:id="rId13"/>
    <p:sldId id="271" r:id="rId14"/>
    <p:sldId id="26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60"/>
  </p:normalViewPr>
  <p:slideViewPr>
    <p:cSldViewPr>
      <p:cViewPr>
        <p:scale>
          <a:sx n="100" d="100"/>
          <a:sy n="100" d="100"/>
        </p:scale>
        <p:origin x="-4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F3C4F-7D02-43C3-9C6C-DB5F3A14353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82934-57FF-48CB-9F7B-4D44F5ECB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9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82934-57FF-48CB-9F7B-4D44F5ECB1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4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2FBBC1-34B9-4725-A945-1F7D0974251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9"/>
            <a:ext cx="8640960" cy="1656184"/>
          </a:xfrm>
        </p:spPr>
        <p:txBody>
          <a:bodyPr>
            <a:noAutofit/>
          </a:bodyPr>
          <a:lstStyle/>
          <a:p>
            <a:r>
              <a:rPr lang="ru-RU" sz="2800" b="1" dirty="0"/>
              <a:t>Амфиболовые перидотиты и </a:t>
            </a:r>
            <a:r>
              <a:rPr lang="ru-RU" sz="2800" b="1" dirty="0" err="1"/>
              <a:t>горнблендиты</a:t>
            </a:r>
            <a:r>
              <a:rPr lang="ru-RU" sz="2800" b="1" dirty="0"/>
              <a:t> в северо-восточной части </a:t>
            </a:r>
            <a:r>
              <a:rPr lang="ru-RU" sz="2800" b="1" dirty="0" err="1"/>
              <a:t>Ревдинского</a:t>
            </a:r>
            <a:r>
              <a:rPr lang="ru-RU" sz="2800" b="1" dirty="0"/>
              <a:t> массива (</a:t>
            </a:r>
            <a:r>
              <a:rPr lang="ru-RU" sz="2800" b="1" dirty="0" err="1"/>
              <a:t>Платиноносный</a:t>
            </a:r>
            <a:r>
              <a:rPr lang="ru-RU" sz="2800" b="1" dirty="0"/>
              <a:t> пояс Урала)</a:t>
            </a:r>
            <a:endParaRPr lang="ru-RU" sz="2800" dirty="0"/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368" y="4221088"/>
            <a:ext cx="8784976" cy="1512168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000066"/>
                </a:solidFill>
              </a:rPr>
              <a:t>Козлов П.С.</a:t>
            </a:r>
            <a:r>
              <a:rPr lang="ru-RU" sz="2200" b="1" i="1" baseline="30000" dirty="0" smtClean="0">
                <a:solidFill>
                  <a:srgbClr val="000066"/>
                </a:solidFill>
              </a:rPr>
              <a:t>1</a:t>
            </a:r>
            <a:r>
              <a:rPr lang="ru-RU" sz="2200" b="1" i="1" dirty="0">
                <a:solidFill>
                  <a:srgbClr val="000066"/>
                </a:solidFill>
              </a:rPr>
              <a:t>, Берзин </a:t>
            </a:r>
            <a:r>
              <a:rPr lang="ru-RU" sz="2200" b="1" i="1" dirty="0" smtClean="0">
                <a:solidFill>
                  <a:srgbClr val="000066"/>
                </a:solidFill>
              </a:rPr>
              <a:t>С.В.</a:t>
            </a:r>
            <a:r>
              <a:rPr lang="ru-RU" sz="2200" b="1" i="1" baseline="30000" dirty="0" smtClean="0">
                <a:solidFill>
                  <a:srgbClr val="000066"/>
                </a:solidFill>
              </a:rPr>
              <a:t>1</a:t>
            </a:r>
            <a:r>
              <a:rPr lang="ru-RU" sz="2200" b="1" i="1" dirty="0" smtClean="0">
                <a:solidFill>
                  <a:srgbClr val="000066"/>
                </a:solidFill>
              </a:rPr>
              <a:t>, Иванов К.С.</a:t>
            </a:r>
            <a:r>
              <a:rPr lang="ru-RU" sz="2200" b="1" i="1" baseline="30000" dirty="0" smtClean="0">
                <a:solidFill>
                  <a:srgbClr val="000066"/>
                </a:solidFill>
              </a:rPr>
              <a:t>1</a:t>
            </a:r>
            <a:r>
              <a:rPr lang="ru-RU" sz="2200" b="1" i="1" dirty="0">
                <a:solidFill>
                  <a:srgbClr val="000066"/>
                </a:solidFill>
              </a:rPr>
              <a:t>, </a:t>
            </a:r>
            <a:r>
              <a:rPr lang="ru-RU" sz="2200" b="1" i="1" dirty="0" smtClean="0">
                <a:solidFill>
                  <a:srgbClr val="000066"/>
                </a:solidFill>
              </a:rPr>
              <a:t>Юдин Д.С.</a:t>
            </a:r>
            <a:r>
              <a:rPr lang="ru-RU" sz="2200" b="1" i="1" baseline="30000" dirty="0" smtClean="0">
                <a:solidFill>
                  <a:srgbClr val="000066"/>
                </a:solidFill>
              </a:rPr>
              <a:t>2</a:t>
            </a:r>
            <a:endParaRPr lang="ru-RU" sz="2200" b="1" i="1" baseline="30000" dirty="0" smtClean="0">
              <a:solidFill>
                <a:srgbClr val="000066"/>
              </a:solidFill>
            </a:endParaRPr>
          </a:p>
          <a:p>
            <a:r>
              <a:rPr lang="ru-RU" sz="2200" b="1" i="1" baseline="30000" dirty="0">
                <a:solidFill>
                  <a:srgbClr val="000066"/>
                </a:solidFill>
              </a:rPr>
              <a:t>1</a:t>
            </a:r>
            <a:r>
              <a:rPr lang="ru-RU" sz="2200" b="1" i="1" dirty="0" smtClean="0">
                <a:solidFill>
                  <a:srgbClr val="000066"/>
                </a:solidFill>
              </a:rPr>
              <a:t> </a:t>
            </a:r>
            <a:r>
              <a:rPr lang="ru-RU" sz="2000" b="1" i="1" dirty="0" smtClean="0">
                <a:solidFill>
                  <a:srgbClr val="000066"/>
                </a:solidFill>
              </a:rPr>
              <a:t>- Институт </a:t>
            </a:r>
            <a:r>
              <a:rPr lang="ru-RU" sz="2000" b="1" i="1" dirty="0">
                <a:solidFill>
                  <a:srgbClr val="000066"/>
                </a:solidFill>
              </a:rPr>
              <a:t>геологии и геохимии </a:t>
            </a:r>
            <a:r>
              <a:rPr lang="ru-RU" sz="2000" b="1" i="1" dirty="0" err="1">
                <a:solidFill>
                  <a:srgbClr val="000066"/>
                </a:solidFill>
              </a:rPr>
              <a:t>УрО</a:t>
            </a:r>
            <a:r>
              <a:rPr lang="ru-RU" sz="2000" b="1" i="1" dirty="0">
                <a:solidFill>
                  <a:srgbClr val="000066"/>
                </a:solidFill>
              </a:rPr>
              <a:t> </a:t>
            </a:r>
            <a:r>
              <a:rPr lang="ru-RU" sz="2000" b="1" i="1" dirty="0" smtClean="0">
                <a:solidFill>
                  <a:srgbClr val="000066"/>
                </a:solidFill>
              </a:rPr>
              <a:t>РАН, г. Екатеринбург,</a:t>
            </a:r>
            <a:endParaRPr lang="ru-RU" sz="2000" b="1" i="1" dirty="0">
              <a:solidFill>
                <a:srgbClr val="000066"/>
              </a:solidFill>
            </a:endParaRPr>
          </a:p>
          <a:p>
            <a:r>
              <a:rPr lang="ru-RU" sz="2000" b="1" i="1" baseline="30000" dirty="0">
                <a:solidFill>
                  <a:srgbClr val="000066"/>
                </a:solidFill>
              </a:rPr>
              <a:t>2</a:t>
            </a:r>
            <a:r>
              <a:rPr lang="ru-RU" sz="2000" b="1" i="1" dirty="0" smtClean="0">
                <a:solidFill>
                  <a:srgbClr val="000066"/>
                </a:solidFill>
              </a:rPr>
              <a:t> </a:t>
            </a:r>
            <a:r>
              <a:rPr lang="ru-RU" sz="2000" b="1" i="1" dirty="0">
                <a:solidFill>
                  <a:srgbClr val="000066"/>
                </a:solidFill>
              </a:rPr>
              <a:t>- </a:t>
            </a:r>
            <a:r>
              <a:rPr lang="ru-RU" sz="2000" b="1" i="1" dirty="0">
                <a:solidFill>
                  <a:srgbClr val="000066"/>
                </a:solidFill>
              </a:rPr>
              <a:t>Институт геологии и минералогии СО РАН, г. Новосибирск</a:t>
            </a:r>
            <a:endParaRPr lang="ru-RU" sz="2000" b="1" i="1" dirty="0">
              <a:solidFill>
                <a:srgbClr val="000066"/>
              </a:solidFill>
            </a:endParaRPr>
          </a:p>
          <a:p>
            <a:endParaRPr lang="ru-RU" sz="2000" b="1" i="1" dirty="0">
              <a:solidFill>
                <a:srgbClr val="000066"/>
              </a:solidFill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68313" y="476250"/>
            <a:ext cx="828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 smtClean="0">
                <a:latin typeface="Calibri" pitchFamily="34" charset="0"/>
              </a:rPr>
              <a:t>ФГБУН Институт </a:t>
            </a:r>
            <a:r>
              <a:rPr lang="ru-RU" sz="2000" i="1" dirty="0">
                <a:latin typeface="Calibri" pitchFamily="34" charset="0"/>
              </a:rPr>
              <a:t>геологии и геохимии </a:t>
            </a:r>
            <a:r>
              <a:rPr lang="ru-RU" sz="2000" i="1" dirty="0" smtClean="0">
                <a:latin typeface="Calibri" pitchFamily="34" charset="0"/>
              </a:rPr>
              <a:t>им. академика А.Н. </a:t>
            </a:r>
            <a:r>
              <a:rPr lang="ru-RU" sz="2000" i="1" dirty="0" err="1" smtClean="0">
                <a:latin typeface="Calibri" pitchFamily="34" charset="0"/>
              </a:rPr>
              <a:t>Заварицкого</a:t>
            </a:r>
            <a:r>
              <a:rPr lang="ru-RU" sz="2000" i="1" dirty="0" smtClean="0">
                <a:latin typeface="Calibri" pitchFamily="34" charset="0"/>
              </a:rPr>
              <a:t> </a:t>
            </a:r>
            <a:r>
              <a:rPr lang="ru-RU" sz="2000" i="1" dirty="0" err="1" smtClean="0">
                <a:latin typeface="Calibri" pitchFamily="34" charset="0"/>
              </a:rPr>
              <a:t>УрО</a:t>
            </a:r>
            <a:r>
              <a:rPr lang="ru-RU" sz="2000" i="1" dirty="0" smtClean="0">
                <a:latin typeface="Calibri" pitchFamily="34" charset="0"/>
              </a:rPr>
              <a:t> </a:t>
            </a:r>
            <a:r>
              <a:rPr lang="ru-RU" sz="2000" i="1" dirty="0">
                <a:latin typeface="Calibri" pitchFamily="34" charset="0"/>
              </a:rPr>
              <a:t>РАН</a:t>
            </a:r>
            <a:endParaRPr lang="ru-RU" sz="2000" b="0" i="1" dirty="0">
              <a:latin typeface="Calibri" pitchFamily="34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908300" y="6092825"/>
            <a:ext cx="331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Миасс, 2022</a:t>
            </a:r>
            <a:endParaRPr lang="ru-RU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!Габбро-Гипербазиты\Биатлон Ревда\_Статья в Литосферу\11_ИТОГО в Литосферу\Рис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1030"/>
            <a:ext cx="5832649" cy="666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2160" y="3645024"/>
            <a:ext cx="29523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Диаграммы распределения редкоземельных (а, в, д) и редких </a:t>
            </a:r>
            <a:r>
              <a:rPr lang="ru-RU" sz="1400" dirty="0" err="1"/>
              <a:t>литофильных</a:t>
            </a:r>
            <a:r>
              <a:rPr lang="ru-RU" sz="1400" dirty="0"/>
              <a:t> (б, г, е) элементов в амфиболовых перидотитах (а, б), амфиболовых оливиновых </a:t>
            </a:r>
            <a:r>
              <a:rPr lang="ru-RU" sz="1400" dirty="0" err="1"/>
              <a:t>клинопироксенитах</a:t>
            </a:r>
            <a:r>
              <a:rPr lang="ru-RU" sz="1400" dirty="0"/>
              <a:t>, </a:t>
            </a:r>
            <a:r>
              <a:rPr lang="ru-RU" sz="1400" dirty="0" err="1"/>
              <a:t>горнблендитах</a:t>
            </a:r>
            <a:r>
              <a:rPr lang="ru-RU" sz="1400" dirty="0"/>
              <a:t> (в, г) и вмещающих </a:t>
            </a:r>
            <a:r>
              <a:rPr lang="ru-RU" sz="1400" dirty="0" err="1"/>
              <a:t>габбро</a:t>
            </a:r>
            <a:r>
              <a:rPr lang="ru-RU" sz="1400" dirty="0"/>
              <a:t>, габбро-долеритах и амфиболитах (д, е). </a:t>
            </a:r>
            <a:r>
              <a:rPr lang="ru-RU" sz="1400" dirty="0" smtClean="0"/>
              <a:t>Толстые </a:t>
            </a:r>
            <a:r>
              <a:rPr lang="ru-RU" sz="1400" dirty="0"/>
              <a:t>линии – средние составы дунитов, </a:t>
            </a:r>
            <a:r>
              <a:rPr lang="ru-RU" sz="1400" dirty="0" err="1"/>
              <a:t>верлитов</a:t>
            </a:r>
            <a:r>
              <a:rPr lang="ru-RU" sz="1400" dirty="0"/>
              <a:t> и </a:t>
            </a:r>
            <a:r>
              <a:rPr lang="ru-RU" sz="1400" dirty="0" err="1"/>
              <a:t>клинопироксенитов</a:t>
            </a:r>
            <a:r>
              <a:rPr lang="ru-RU" sz="1400" dirty="0"/>
              <a:t> массивов </a:t>
            </a:r>
            <a:r>
              <a:rPr lang="ru-RU" sz="1400" dirty="0" err="1"/>
              <a:t>Платиноносного</a:t>
            </a:r>
            <a:r>
              <a:rPr lang="ru-RU" sz="1400" dirty="0"/>
              <a:t> пояса Урала  по данным (</a:t>
            </a:r>
            <a:r>
              <a:rPr lang="ru-RU" sz="1400" dirty="0" err="1"/>
              <a:t>Ферштатер</a:t>
            </a:r>
            <a:r>
              <a:rPr lang="ru-RU" sz="1400" dirty="0"/>
              <a:t>, 2013).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3445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Геохронология</a:t>
            </a:r>
            <a:endParaRPr lang="ru-RU" sz="2800" b="1" dirty="0"/>
          </a:p>
        </p:txBody>
      </p:sp>
      <p:pic>
        <p:nvPicPr>
          <p:cNvPr id="6146" name="Picture 2" descr="E:\!Габбро-Гипербазиты\Биатлон Ревда\_Статья в Литосферу\11_ИТОГО в Литосферу\Рис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6" y="1196752"/>
            <a:ext cx="434613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566124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Результаты </a:t>
            </a:r>
            <a:r>
              <a:rPr lang="ru-RU" sz="1400" baseline="30000" dirty="0"/>
              <a:t>40</a:t>
            </a:r>
            <a:r>
              <a:rPr lang="en-US" sz="1400" dirty="0" err="1"/>
              <a:t>Ar</a:t>
            </a:r>
            <a:r>
              <a:rPr lang="ru-RU" sz="1400" dirty="0"/>
              <a:t>/</a:t>
            </a:r>
            <a:r>
              <a:rPr lang="ru-RU" sz="1400" baseline="30000" dirty="0"/>
              <a:t>39</a:t>
            </a:r>
            <a:r>
              <a:rPr lang="en-US" sz="1400" dirty="0" err="1"/>
              <a:t>Ar</a:t>
            </a:r>
            <a:r>
              <a:rPr lang="ru-RU" sz="1400" dirty="0"/>
              <a:t> датирования методом ступенчатого прогрева амфиболов из пробы </a:t>
            </a:r>
            <a:r>
              <a:rPr lang="ru-RU" sz="1400" dirty="0" err="1"/>
              <a:t>горнблендита</a:t>
            </a:r>
            <a:r>
              <a:rPr lang="ru-RU" sz="1400" dirty="0"/>
              <a:t> Б16-34 (а) и из пробы </a:t>
            </a:r>
            <a:r>
              <a:rPr lang="ru-RU" sz="1400" dirty="0" err="1"/>
              <a:t>шрисгеймита</a:t>
            </a:r>
            <a:r>
              <a:rPr lang="ru-RU" sz="1400" dirty="0"/>
              <a:t> Б16-32-2 (б).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196752"/>
            <a:ext cx="41764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На </a:t>
            </a:r>
            <a:r>
              <a:rPr lang="ru-RU" sz="1600" baseline="30000" dirty="0" smtClean="0"/>
              <a:t>40</a:t>
            </a:r>
            <a:r>
              <a:rPr lang="en-US" sz="1600" dirty="0" err="1"/>
              <a:t>Ar</a:t>
            </a:r>
            <a:r>
              <a:rPr lang="ru-RU" sz="1600" dirty="0"/>
              <a:t>/</a:t>
            </a:r>
            <a:r>
              <a:rPr lang="ru-RU" sz="1600" baseline="30000" dirty="0"/>
              <a:t>39</a:t>
            </a:r>
            <a:r>
              <a:rPr lang="en-US" sz="1600" dirty="0" err="1"/>
              <a:t>Ar</a:t>
            </a:r>
            <a:r>
              <a:rPr lang="ru-RU" sz="1600" dirty="0"/>
              <a:t> возрастной </a:t>
            </a:r>
            <a:r>
              <a:rPr lang="ru-RU" sz="1600" dirty="0" smtClean="0"/>
              <a:t>спектре </a:t>
            </a:r>
            <a:r>
              <a:rPr lang="ru-RU" sz="1600" dirty="0"/>
              <a:t>для амфибола из </a:t>
            </a:r>
            <a:r>
              <a:rPr lang="ru-RU" sz="1600" dirty="0" err="1"/>
              <a:t>горнблендита</a:t>
            </a:r>
            <a:r>
              <a:rPr lang="ru-RU" sz="1600" dirty="0"/>
              <a:t> </a:t>
            </a:r>
            <a:r>
              <a:rPr lang="ru-RU" sz="1600" dirty="0" smtClean="0"/>
              <a:t>отчетливо </a:t>
            </a:r>
            <a:r>
              <a:rPr lang="ru-RU" sz="1600" dirty="0"/>
              <a:t>выделяется кондиционное </a:t>
            </a:r>
            <a:r>
              <a:rPr lang="ru-RU" sz="1600" dirty="0" smtClean="0"/>
              <a:t>плато </a:t>
            </a:r>
            <a:r>
              <a:rPr lang="ru-RU" sz="1600" dirty="0"/>
              <a:t>437.2 ± 6.7 млн лет, которому соответствует 95% выделенного аргона. </a:t>
            </a:r>
            <a:r>
              <a:rPr lang="ru-RU" sz="1600" dirty="0" smtClean="0"/>
              <a:t>Полученная </a:t>
            </a:r>
            <a:r>
              <a:rPr lang="ru-RU" sz="1600" dirty="0"/>
              <a:t>датировка соответствует времени закрытия изотопной </a:t>
            </a:r>
            <a:r>
              <a:rPr lang="en-US" sz="1600" dirty="0"/>
              <a:t>K</a:t>
            </a:r>
            <a:r>
              <a:rPr lang="ru-RU" sz="1600" dirty="0"/>
              <a:t>/</a:t>
            </a:r>
            <a:r>
              <a:rPr lang="en-US" sz="1600" dirty="0" err="1"/>
              <a:t>Ar</a:t>
            </a:r>
            <a:r>
              <a:rPr lang="ru-RU" sz="1600" dirty="0"/>
              <a:t> системы минерала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smtClean="0"/>
              <a:t>На </a:t>
            </a:r>
            <a:r>
              <a:rPr lang="ru-RU" sz="1600" baseline="30000" dirty="0" smtClean="0"/>
              <a:t>40</a:t>
            </a:r>
            <a:r>
              <a:rPr lang="en-US" sz="1600" dirty="0" err="1"/>
              <a:t>Ar</a:t>
            </a:r>
            <a:r>
              <a:rPr lang="ru-RU" sz="1600" dirty="0"/>
              <a:t>/</a:t>
            </a:r>
            <a:r>
              <a:rPr lang="ru-RU" sz="1600" baseline="30000" dirty="0"/>
              <a:t>39</a:t>
            </a:r>
            <a:r>
              <a:rPr lang="en-US" sz="1600" dirty="0" err="1"/>
              <a:t>Ar</a:t>
            </a:r>
            <a:r>
              <a:rPr lang="ru-RU" sz="1600" dirty="0"/>
              <a:t> </a:t>
            </a:r>
            <a:r>
              <a:rPr lang="ru-RU" sz="1600" dirty="0" smtClean="0"/>
              <a:t>возрастном спектре </a:t>
            </a:r>
            <a:r>
              <a:rPr lang="ru-RU" sz="1600" dirty="0"/>
              <a:t>для амфибола из </a:t>
            </a:r>
            <a:r>
              <a:rPr lang="ru-RU" sz="1600" dirty="0" err="1" smtClean="0"/>
              <a:t>шрисгеймита</a:t>
            </a:r>
            <a:r>
              <a:rPr lang="ru-RU" sz="1600" dirty="0" smtClean="0"/>
              <a:t>, в высокотемпературной части, </a:t>
            </a:r>
            <a:r>
              <a:rPr lang="ru-RU" sz="1600" dirty="0"/>
              <a:t>после повышенных значений возраста, наблюдается ступень, </a:t>
            </a:r>
            <a:r>
              <a:rPr lang="ru-RU" sz="1600" dirty="0" smtClean="0"/>
              <a:t>536 </a:t>
            </a:r>
            <a:r>
              <a:rPr lang="ru-RU" sz="1600" dirty="0"/>
              <a:t>± 17 млн лет и 70% выделенного </a:t>
            </a:r>
            <a:r>
              <a:rPr lang="ru-RU" sz="1600" baseline="30000" dirty="0"/>
              <a:t>39</a:t>
            </a:r>
            <a:r>
              <a:rPr lang="en-US" sz="1600" dirty="0" err="1"/>
              <a:t>Ar</a:t>
            </a:r>
            <a:r>
              <a:rPr lang="ru-RU" sz="1600" dirty="0"/>
              <a:t>. </a:t>
            </a:r>
            <a:r>
              <a:rPr lang="ru-RU" sz="1600" dirty="0" smtClean="0"/>
              <a:t>Данное </a:t>
            </a:r>
            <a:r>
              <a:rPr lang="ru-RU" sz="1600" dirty="0"/>
              <a:t>значение сложно считать соответствующим реальному геологическому событию, поскольку не соблюдается ни один из критериев внутренней достоверности.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213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Обсуждение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800" b="1" dirty="0" smtClean="0"/>
              <a:t>Протерозойский возраст </a:t>
            </a:r>
            <a:r>
              <a:rPr lang="ru-RU" sz="2800" b="1" dirty="0" err="1" smtClean="0"/>
              <a:t>шрисгеймитов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Проблема </a:t>
            </a:r>
            <a:r>
              <a:rPr lang="ru-RU" sz="1600" dirty="0" err="1"/>
              <a:t>неопротерозойского</a:t>
            </a:r>
            <a:r>
              <a:rPr lang="ru-RU" sz="1600" dirty="0"/>
              <a:t> или раннепалеозойского возраста</a:t>
            </a:r>
            <a:r>
              <a:rPr lang="ru-RU" sz="1600" b="1" dirty="0"/>
              <a:t> </a:t>
            </a:r>
            <a:r>
              <a:rPr lang="ru-RU" sz="1600" dirty="0"/>
              <a:t>ультрабазитов</a:t>
            </a:r>
            <a:r>
              <a:rPr lang="ru-RU" sz="1600" b="1" dirty="0"/>
              <a:t> </a:t>
            </a:r>
            <a:r>
              <a:rPr lang="ru-RU" sz="1600" dirty="0"/>
              <a:t>ППУ</a:t>
            </a:r>
            <a:r>
              <a:rPr lang="ru-RU" sz="1600" b="1" dirty="0"/>
              <a:t> </a:t>
            </a:r>
            <a:r>
              <a:rPr lang="ru-RU" sz="1600" dirty="0"/>
              <a:t>дискутируется более 40 лет.</a:t>
            </a:r>
            <a:r>
              <a:rPr lang="ru-RU" sz="1600" b="1" dirty="0"/>
              <a:t> </a:t>
            </a:r>
            <a:r>
              <a:rPr lang="ru-RU" sz="1600" dirty="0" smtClean="0"/>
              <a:t>Кембрийские </a:t>
            </a:r>
            <a:r>
              <a:rPr lang="ru-RU" sz="1600" dirty="0"/>
              <a:t>и </a:t>
            </a:r>
            <a:r>
              <a:rPr lang="ru-RU" sz="1600" dirty="0" err="1"/>
              <a:t>неопротерозойские</a:t>
            </a:r>
            <a:r>
              <a:rPr lang="ru-RU" sz="1600" dirty="0"/>
              <a:t> возрасты ранее уже были получены с использованием различных методов изотопного датирования для массивов </a:t>
            </a:r>
            <a:r>
              <a:rPr lang="ru-RU" sz="1600" dirty="0" err="1"/>
              <a:t>Платиноносного</a:t>
            </a:r>
            <a:r>
              <a:rPr lang="ru-RU" sz="1600" dirty="0"/>
              <a:t> пояса Урала</a:t>
            </a:r>
            <a:r>
              <a:rPr lang="ru-RU" sz="16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Для </a:t>
            </a:r>
            <a:r>
              <a:rPr lang="ru-RU" sz="1600" dirty="0"/>
              <a:t>дунит-</a:t>
            </a:r>
            <a:r>
              <a:rPr lang="ru-RU" sz="1600" dirty="0" err="1"/>
              <a:t>клинопироксенит</a:t>
            </a:r>
            <a:r>
              <a:rPr lang="ru-RU" sz="1600" dirty="0"/>
              <a:t>-</a:t>
            </a:r>
            <a:r>
              <a:rPr lang="ru-RU" sz="1600" dirty="0" err="1"/>
              <a:t>тылаитовой</a:t>
            </a:r>
            <a:r>
              <a:rPr lang="ru-RU" sz="1600" dirty="0"/>
              <a:t> серии </a:t>
            </a:r>
            <a:r>
              <a:rPr lang="ru-RU" sz="1600" dirty="0" err="1"/>
              <a:t>Кытлымского</a:t>
            </a:r>
            <a:r>
              <a:rPr lang="ru-RU" sz="1600" dirty="0"/>
              <a:t> комплекса (Северный Урал) был получен </a:t>
            </a:r>
            <a:r>
              <a:rPr lang="ru-RU" sz="1600" dirty="0" err="1"/>
              <a:t>Sm-Nd</a:t>
            </a:r>
            <a:r>
              <a:rPr lang="ru-RU" sz="1600" dirty="0"/>
              <a:t> возраст 551 ± 32 млн. лет (Попов, </a:t>
            </a:r>
            <a:r>
              <a:rPr lang="ru-RU" sz="1600" dirty="0" err="1"/>
              <a:t>Беляцкий</a:t>
            </a:r>
            <a:r>
              <a:rPr lang="ru-RU" sz="1600" dirty="0"/>
              <a:t>, 2006</a:t>
            </a:r>
            <a:r>
              <a:rPr lang="ru-RU" sz="1600" dirty="0" smtClean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Г.А </a:t>
            </a:r>
            <a:r>
              <a:rPr lang="ru-RU" sz="1600" dirty="0"/>
              <a:t>Петровым и соавторами получены </a:t>
            </a:r>
            <a:r>
              <a:rPr lang="ru-RU" sz="1600" dirty="0" err="1"/>
              <a:t>Sm-Nd</a:t>
            </a:r>
            <a:r>
              <a:rPr lang="ru-RU" sz="1600" dirty="0"/>
              <a:t> возрасты 550-540 млн. лет (±25 млн лет) для оливиновых </a:t>
            </a:r>
            <a:r>
              <a:rPr lang="ru-RU" sz="1600" dirty="0" err="1"/>
              <a:t>габбро</a:t>
            </a:r>
            <a:r>
              <a:rPr lang="ru-RU" sz="1600" dirty="0"/>
              <a:t> </a:t>
            </a:r>
            <a:r>
              <a:rPr lang="ru-RU" sz="1600" dirty="0" err="1"/>
              <a:t>Кытлымского</a:t>
            </a:r>
            <a:r>
              <a:rPr lang="ru-RU" sz="1600" dirty="0"/>
              <a:t> и </a:t>
            </a:r>
            <a:r>
              <a:rPr lang="ru-RU" sz="1600" dirty="0" err="1"/>
              <a:t>Княсьпинского</a:t>
            </a:r>
            <a:r>
              <a:rPr lang="ru-RU" sz="1600" dirty="0"/>
              <a:t> комплексов (Петров и др., 2010). </a:t>
            </a:r>
            <a:endParaRPr lang="ru-RU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Цирконы </a:t>
            </a:r>
            <a:r>
              <a:rPr lang="ru-RU" sz="1600" dirty="0" err="1"/>
              <a:t>неопротерозойского</a:t>
            </a:r>
            <a:r>
              <a:rPr lang="ru-RU" sz="1600" dirty="0"/>
              <a:t> возраста 655 ± 15 млн лет и 565 ± 9 млн лет описаны в популяции </a:t>
            </a:r>
            <a:r>
              <a:rPr lang="ru-RU" sz="1600" dirty="0" err="1"/>
              <a:t>полихронных</a:t>
            </a:r>
            <a:r>
              <a:rPr lang="ru-RU" sz="1600" dirty="0"/>
              <a:t> цирконов из оливин-</a:t>
            </a:r>
            <a:r>
              <a:rPr lang="ru-RU" sz="1600" dirty="0" err="1"/>
              <a:t>анортитовых</a:t>
            </a:r>
            <a:r>
              <a:rPr lang="ru-RU" sz="1600" dirty="0"/>
              <a:t> </a:t>
            </a:r>
            <a:r>
              <a:rPr lang="ru-RU" sz="1600" dirty="0" err="1"/>
              <a:t>габбро</a:t>
            </a:r>
            <a:r>
              <a:rPr lang="ru-RU" sz="1600" dirty="0"/>
              <a:t> </a:t>
            </a:r>
            <a:r>
              <a:rPr lang="ru-RU" sz="1600" dirty="0" err="1"/>
              <a:t>Волковского</a:t>
            </a:r>
            <a:r>
              <a:rPr lang="ru-RU" sz="1600" dirty="0"/>
              <a:t> массива (Аникина и др., 2012</a:t>
            </a:r>
            <a:r>
              <a:rPr lang="ru-RU" sz="1600" dirty="0" smtClean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dirty="0" smtClean="0"/>
              <a:t>Единичные </a:t>
            </a:r>
            <a:r>
              <a:rPr lang="ru-RU" sz="1600" dirty="0" err="1"/>
              <a:t>неопротерозойские</a:t>
            </a:r>
            <a:r>
              <a:rPr lang="ru-RU" sz="1600" dirty="0"/>
              <a:t> возрасты получены при датировании выборок цирконов из массивов </a:t>
            </a:r>
            <a:r>
              <a:rPr lang="ru-RU" sz="1600" dirty="0" err="1"/>
              <a:t>Платиноносного</a:t>
            </a:r>
            <a:r>
              <a:rPr lang="ru-RU" sz="1600" dirty="0"/>
              <a:t> пояса Урала (например, Краснобаев и др., 2007, 2011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       Приведённые </a:t>
            </a:r>
            <a:r>
              <a:rPr lang="ru-RU" sz="1600" dirty="0"/>
              <a:t>датировки вступают в противоречия с другими многочисленными геохронологическими данными, достаточно надежно указывающими на раннепалеозойское время становления массивов ППУ (например, Краснобаев и др., 2007, 2011; Иванов, </a:t>
            </a:r>
            <a:r>
              <a:rPr lang="ru-RU" sz="1600" dirty="0" err="1"/>
              <a:t>Наставко</a:t>
            </a:r>
            <a:r>
              <a:rPr lang="ru-RU" sz="1600" dirty="0"/>
              <a:t>, 2014; Пушкарев и др., 2014, 2020, и др.).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638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59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Время внедрения </a:t>
            </a:r>
            <a:r>
              <a:rPr lang="ru-RU" sz="2800" b="1" dirty="0" err="1" smtClean="0"/>
              <a:t>горнблендитов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887" y="3111351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rgbClr val="006600"/>
                </a:solidFill>
              </a:rPr>
              <a:t>Пушкарев Е.В., </a:t>
            </a:r>
            <a:r>
              <a:rPr lang="ru-RU" sz="1200" b="1" i="1" dirty="0" err="1">
                <a:solidFill>
                  <a:srgbClr val="006600"/>
                </a:solidFill>
              </a:rPr>
              <a:t>Готтман</a:t>
            </a:r>
            <a:r>
              <a:rPr lang="ru-RU" sz="1200" b="1" i="1" dirty="0">
                <a:solidFill>
                  <a:srgbClr val="006600"/>
                </a:solidFill>
              </a:rPr>
              <a:t> И.А., Травин А.В., Юдин Д.С.</a:t>
            </a:r>
            <a:r>
              <a:rPr lang="ru-RU" sz="1200" b="1" dirty="0">
                <a:solidFill>
                  <a:srgbClr val="006600"/>
                </a:solidFill>
              </a:rPr>
              <a:t> Время завершения ультраосновного </a:t>
            </a:r>
            <a:r>
              <a:rPr lang="ru-RU" sz="1200" b="1" dirty="0" err="1">
                <a:solidFill>
                  <a:srgbClr val="006600"/>
                </a:solidFill>
              </a:rPr>
              <a:t>магматизма</a:t>
            </a:r>
            <a:r>
              <a:rPr lang="ru-RU" sz="1200" b="1" dirty="0">
                <a:solidFill>
                  <a:srgbClr val="006600"/>
                </a:solidFill>
              </a:rPr>
              <a:t> в </a:t>
            </a:r>
            <a:r>
              <a:rPr lang="ru-RU" sz="1200" b="1" dirty="0" err="1">
                <a:solidFill>
                  <a:srgbClr val="006600"/>
                </a:solidFill>
              </a:rPr>
              <a:t>Платиноносном</a:t>
            </a:r>
            <a:r>
              <a:rPr lang="ru-RU" sz="1200" b="1" dirty="0">
                <a:solidFill>
                  <a:srgbClr val="006600"/>
                </a:solidFill>
              </a:rPr>
              <a:t> поясе Урала // Доклады Российской академии наук. Науки о земле, 2020. Т. 490. № 2. С. 45-50.</a:t>
            </a:r>
            <a:endParaRPr lang="ru-RU" sz="12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57" y="602128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rgbClr val="006600"/>
                </a:solidFill>
              </a:rPr>
              <a:t>Степанов С.Ю., </a:t>
            </a:r>
            <a:r>
              <a:rPr lang="ru-RU" sz="1200" b="1" i="1" dirty="0" err="1">
                <a:solidFill>
                  <a:srgbClr val="006600"/>
                </a:solidFill>
              </a:rPr>
              <a:t>Кутырев</a:t>
            </a:r>
            <a:r>
              <a:rPr lang="ru-RU" sz="1200" b="1" i="1" dirty="0">
                <a:solidFill>
                  <a:srgbClr val="006600"/>
                </a:solidFill>
              </a:rPr>
              <a:t> А.В., Лепехина Е.Н., </a:t>
            </a:r>
            <a:r>
              <a:rPr lang="ru-RU" sz="1200" b="1" i="1" dirty="0" err="1">
                <a:solidFill>
                  <a:srgbClr val="006600"/>
                </a:solidFill>
              </a:rPr>
              <a:t>Шарпенок</a:t>
            </a:r>
            <a:r>
              <a:rPr lang="ru-RU" sz="1200" b="1" i="1" dirty="0">
                <a:solidFill>
                  <a:srgbClr val="006600"/>
                </a:solidFill>
              </a:rPr>
              <a:t> Л.Н., Антонов А.В., </a:t>
            </a:r>
            <a:r>
              <a:rPr lang="ru-RU" sz="1200" b="1" i="1" dirty="0" err="1">
                <a:solidFill>
                  <a:srgbClr val="006600"/>
                </a:solidFill>
              </a:rPr>
              <a:t>Кутырева</a:t>
            </a:r>
            <a:r>
              <a:rPr lang="ru-RU" sz="1200" b="1" i="1" dirty="0">
                <a:solidFill>
                  <a:srgbClr val="006600"/>
                </a:solidFill>
              </a:rPr>
              <a:t> М.Э. </a:t>
            </a:r>
            <a:r>
              <a:rPr lang="ru-RU" sz="1200" b="1" dirty="0">
                <a:solidFill>
                  <a:srgbClr val="006600"/>
                </a:solidFill>
              </a:rPr>
              <a:t>Возраст образования </a:t>
            </a:r>
            <a:r>
              <a:rPr lang="ru-RU" sz="1200" b="1" dirty="0" err="1">
                <a:solidFill>
                  <a:srgbClr val="006600"/>
                </a:solidFill>
              </a:rPr>
              <a:t>дайкового</a:t>
            </a:r>
            <a:r>
              <a:rPr lang="ru-RU" sz="1200" b="1" dirty="0">
                <a:solidFill>
                  <a:srgbClr val="006600"/>
                </a:solidFill>
              </a:rPr>
              <a:t> комплекса в дунитовом “ядре” </a:t>
            </a:r>
            <a:r>
              <a:rPr lang="ru-RU" sz="1200" b="1" dirty="0" err="1">
                <a:solidFill>
                  <a:srgbClr val="006600"/>
                </a:solidFill>
              </a:rPr>
              <a:t>Каменушенского</a:t>
            </a:r>
            <a:r>
              <a:rPr lang="ru-RU" sz="1200" b="1" dirty="0">
                <a:solidFill>
                  <a:srgbClr val="006600"/>
                </a:solidFill>
              </a:rPr>
              <a:t> клинопироксенит-дунитового массива (</a:t>
            </a:r>
            <a:r>
              <a:rPr lang="ru-RU" sz="1200" b="1" dirty="0" err="1">
                <a:solidFill>
                  <a:srgbClr val="006600"/>
                </a:solidFill>
              </a:rPr>
              <a:t>Платиноносный</a:t>
            </a:r>
            <a:r>
              <a:rPr lang="ru-RU" sz="1200" b="1" dirty="0">
                <a:solidFill>
                  <a:srgbClr val="006600"/>
                </a:solidFill>
              </a:rPr>
              <a:t> пояс Урала, Средний Урал) // Геохимия. 2021. Т. 66. № 6. С. 499-517.</a:t>
            </a:r>
            <a:endParaRPr lang="ru-RU" sz="1200" b="1" dirty="0">
              <a:solidFill>
                <a:srgbClr val="0066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51" y="963118"/>
            <a:ext cx="3222363" cy="21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4553" y="129465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Для </a:t>
            </a:r>
            <a:r>
              <a:rPr lang="ru-RU" sz="1600" dirty="0" err="1"/>
              <a:t>Кытлымского</a:t>
            </a:r>
            <a:r>
              <a:rPr lang="ru-RU" sz="1600" dirty="0"/>
              <a:t> комплекса Е.В Пушкаревым и соавторами был получен </a:t>
            </a:r>
            <a:r>
              <a:rPr lang="ru-RU" sz="1600" baseline="30000" dirty="0"/>
              <a:t>40</a:t>
            </a:r>
            <a:r>
              <a:rPr lang="ru-RU" sz="1600" dirty="0"/>
              <a:t>Ar-</a:t>
            </a:r>
            <a:r>
              <a:rPr lang="ru-RU" sz="1600" baseline="30000" dirty="0"/>
              <a:t>39</a:t>
            </a:r>
            <a:r>
              <a:rPr lang="ru-RU" sz="1600" dirty="0"/>
              <a:t>Ar возраст амфибола из даек </a:t>
            </a:r>
            <a:r>
              <a:rPr lang="ru-RU" sz="1600" dirty="0" err="1"/>
              <a:t>горнблендитов</a:t>
            </a:r>
            <a:r>
              <a:rPr lang="ru-RU" sz="1600" dirty="0"/>
              <a:t> 405.2±7 млн лет (</a:t>
            </a:r>
            <a:r>
              <a:rPr lang="ru-RU" sz="1600" dirty="0">
                <a:solidFill>
                  <a:srgbClr val="0000FF"/>
                </a:solidFill>
              </a:rPr>
              <a:t>Пушкарев и др., 2020</a:t>
            </a:r>
            <a:r>
              <a:rPr lang="ru-RU" sz="1600" dirty="0"/>
              <a:t>).</a:t>
            </a: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3118"/>
            <a:ext cx="1584176" cy="210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1" y="3666753"/>
            <a:ext cx="29587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С.Ю. Степановым и соавторами был определен U-</a:t>
            </a:r>
            <a:r>
              <a:rPr lang="ru-RU" sz="1600" dirty="0" err="1"/>
              <a:t>Pb</a:t>
            </a:r>
            <a:r>
              <a:rPr lang="ru-RU" sz="1600" dirty="0"/>
              <a:t> (SHRIMP-II) возраст 421.0±2.4 млн лет для цирконов из даек </a:t>
            </a:r>
            <a:r>
              <a:rPr lang="ru-RU" sz="1600" dirty="0" err="1"/>
              <a:t>горнблендитов</a:t>
            </a:r>
            <a:r>
              <a:rPr lang="ru-RU" sz="1600" dirty="0"/>
              <a:t>, пересекающих дунитовое «ядро» </a:t>
            </a:r>
            <a:r>
              <a:rPr lang="ru-RU" sz="1600" dirty="0" err="1"/>
              <a:t>Каменушенского</a:t>
            </a:r>
            <a:r>
              <a:rPr lang="ru-RU" sz="1600" dirty="0"/>
              <a:t> массива ППУ (Средний Урал) (</a:t>
            </a:r>
            <a:r>
              <a:rPr lang="ru-RU" sz="1600" dirty="0">
                <a:solidFill>
                  <a:srgbClr val="0000FF"/>
                </a:solidFill>
              </a:rPr>
              <a:t>Степанов и др., 2021</a:t>
            </a:r>
            <a:r>
              <a:rPr lang="ru-RU" sz="1600" dirty="0"/>
              <a:t>).</a:t>
            </a:r>
            <a:endParaRPr lang="ru-RU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645024"/>
            <a:ext cx="3164954" cy="236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14" y="3645024"/>
            <a:ext cx="133809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5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Выводы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328592"/>
          </a:xfrm>
        </p:spPr>
        <p:txBody>
          <a:bodyPr>
            <a:noAutofit/>
          </a:bodyPr>
          <a:lstStyle/>
          <a:p>
            <a:r>
              <a:rPr lang="ru-RU" sz="1800" dirty="0"/>
              <a:t>Таким образом, </a:t>
            </a:r>
            <a:r>
              <a:rPr lang="ru-RU" sz="1800" dirty="0" smtClean="0"/>
              <a:t>впервые </a:t>
            </a:r>
            <a:r>
              <a:rPr lang="ru-RU" sz="1800" dirty="0" err="1"/>
              <a:t>закартирован</a:t>
            </a:r>
            <a:r>
              <a:rPr lang="ru-RU" sz="1800" dirty="0"/>
              <a:t> небольшой </a:t>
            </a:r>
            <a:r>
              <a:rPr lang="ru-RU" sz="1800" dirty="0" err="1"/>
              <a:t>концентрически</a:t>
            </a:r>
            <a:r>
              <a:rPr lang="ru-RU" sz="1800" dirty="0"/>
              <a:t> - зональный массив амфиболовых </a:t>
            </a:r>
            <a:r>
              <a:rPr lang="ru-RU" sz="1800" dirty="0" smtClean="0"/>
              <a:t>перидотитов (в пределах </a:t>
            </a:r>
            <a:r>
              <a:rPr lang="ru-RU" sz="1800" dirty="0" err="1" smtClean="0"/>
              <a:t>Ревдинского</a:t>
            </a:r>
            <a:r>
              <a:rPr lang="ru-RU" sz="1800" dirty="0" smtClean="0"/>
              <a:t> м-</a:t>
            </a:r>
            <a:r>
              <a:rPr lang="ru-RU" sz="1800" dirty="0" err="1" smtClean="0"/>
              <a:t>ва</a:t>
            </a:r>
            <a:r>
              <a:rPr lang="ru-RU" sz="1800" dirty="0" smtClean="0"/>
              <a:t>) </a:t>
            </a:r>
            <a:r>
              <a:rPr lang="ru-RU" sz="1800" dirty="0"/>
              <a:t>и комплексно охарактеризованы </a:t>
            </a:r>
            <a:r>
              <a:rPr lang="ru-RU" sz="1800" dirty="0" smtClean="0"/>
              <a:t>амфиболовые перидотиты , </a:t>
            </a:r>
            <a:r>
              <a:rPr lang="ru-RU" sz="1800" dirty="0"/>
              <a:t>крайне редко встречающиеся в дунит-</a:t>
            </a:r>
            <a:r>
              <a:rPr lang="ru-RU" sz="1800" dirty="0" err="1"/>
              <a:t>клинопироксенит</a:t>
            </a:r>
            <a:r>
              <a:rPr lang="ru-RU" sz="1800" dirty="0"/>
              <a:t>-</a:t>
            </a:r>
            <a:r>
              <a:rPr lang="ru-RU" sz="1800" dirty="0" err="1"/>
              <a:t>габбровых</a:t>
            </a:r>
            <a:r>
              <a:rPr lang="ru-RU" sz="1800" dirty="0"/>
              <a:t> массивах </a:t>
            </a:r>
            <a:r>
              <a:rPr lang="ru-RU" sz="1800" dirty="0" err="1"/>
              <a:t>Платиноносного</a:t>
            </a:r>
            <a:r>
              <a:rPr lang="ru-RU" sz="1800" dirty="0"/>
              <a:t> пояса Урала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Получен </a:t>
            </a:r>
            <a:r>
              <a:rPr lang="ru-RU" sz="1800" baseline="30000" dirty="0"/>
              <a:t>40</a:t>
            </a:r>
            <a:r>
              <a:rPr lang="ru-RU" sz="1800" dirty="0"/>
              <a:t>Ar-</a:t>
            </a:r>
            <a:r>
              <a:rPr lang="ru-RU" sz="1800" baseline="30000" dirty="0"/>
              <a:t>39</a:t>
            </a:r>
            <a:r>
              <a:rPr lang="ru-RU" sz="1800" dirty="0"/>
              <a:t>Ar возраст 437.2±6.7 млн лет по амфиболу для даек </a:t>
            </a:r>
            <a:r>
              <a:rPr lang="ru-RU" sz="1800" dirty="0" err="1" smtClean="0"/>
              <a:t>горнблендитов</a:t>
            </a:r>
            <a:r>
              <a:rPr lang="ru-RU" sz="1800" dirty="0" smtClean="0"/>
              <a:t>, </a:t>
            </a:r>
            <a:r>
              <a:rPr lang="ru-RU" sz="1800" dirty="0"/>
              <a:t>существенно отличающийся от возрастов </a:t>
            </a:r>
            <a:r>
              <a:rPr lang="ru-RU" sz="1800" dirty="0" err="1"/>
              <a:t>горнблендитов</a:t>
            </a:r>
            <a:r>
              <a:rPr lang="ru-RU" sz="1800" dirty="0"/>
              <a:t> определенных предшественниками. </a:t>
            </a:r>
            <a:r>
              <a:rPr lang="ru-RU" sz="1800" u="sng" dirty="0"/>
              <a:t>Наши и опубликованные данные свидетельствуют о том, что формирование тел </a:t>
            </a:r>
            <a:r>
              <a:rPr lang="ru-RU" sz="1800" u="sng" dirty="0" err="1"/>
              <a:t>горнблендитов</a:t>
            </a:r>
            <a:r>
              <a:rPr lang="ru-RU" sz="1800" u="sng" dirty="0"/>
              <a:t> в разных массивах ППУ происходило от раннего силура до раннего девона, т.е. на достаточно длинном временном интервале. </a:t>
            </a:r>
          </a:p>
          <a:p>
            <a:r>
              <a:rPr lang="ru-RU" sz="1800" dirty="0"/>
              <a:t>Полученные данные расширяют современные представления о составе, времени и характере водного </a:t>
            </a:r>
            <a:r>
              <a:rPr lang="ru-RU" sz="1800" dirty="0" err="1"/>
              <a:t>базит-ультрабазитового</a:t>
            </a:r>
            <a:r>
              <a:rPr lang="ru-RU" sz="1800" dirty="0"/>
              <a:t> </a:t>
            </a:r>
            <a:r>
              <a:rPr lang="ru-RU" sz="1800" dirty="0" err="1"/>
              <a:t>магматизма</a:t>
            </a:r>
            <a:r>
              <a:rPr lang="ru-RU" sz="1800" dirty="0"/>
              <a:t> и соотношении его с </a:t>
            </a:r>
            <a:r>
              <a:rPr lang="ru-RU" sz="1800" dirty="0" err="1"/>
              <a:t>ультрабазитовым</a:t>
            </a:r>
            <a:r>
              <a:rPr lang="ru-RU" sz="1800" dirty="0"/>
              <a:t> </a:t>
            </a:r>
            <a:r>
              <a:rPr lang="ru-RU" sz="1800" dirty="0" err="1"/>
              <a:t>магматизмом</a:t>
            </a:r>
            <a:r>
              <a:rPr lang="ru-RU" sz="1800" dirty="0"/>
              <a:t> в </a:t>
            </a:r>
            <a:r>
              <a:rPr lang="ru-RU" sz="1800" dirty="0" smtClean="0"/>
              <a:t>массивах </a:t>
            </a:r>
            <a:r>
              <a:rPr lang="ru-RU" sz="1800" dirty="0" err="1"/>
              <a:t>Платиноносного</a:t>
            </a:r>
            <a:r>
              <a:rPr lang="ru-RU" sz="1800" dirty="0"/>
              <a:t> пояса Урала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87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9" y="4044157"/>
            <a:ext cx="8640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842" y="4581128"/>
            <a:ext cx="8712648" cy="1728192"/>
          </a:xfrm>
          <a:solidFill>
            <a:srgbClr val="FCFFE7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i="1" dirty="0"/>
              <a:t>Исследования выполнены за счет гранта Российского научного фонда (проект 22-17-00027) и в рамках Государственных заданий ИГГ </a:t>
            </a:r>
            <a:r>
              <a:rPr lang="ru-RU" sz="1800" i="1" dirty="0" err="1"/>
              <a:t>УрО</a:t>
            </a:r>
            <a:r>
              <a:rPr lang="ru-RU" sz="1800" i="1" dirty="0"/>
              <a:t> РАН и ИГМ СО РАН (</a:t>
            </a:r>
            <a:r>
              <a:rPr lang="ru-RU" sz="1800" i="1" baseline="30000" dirty="0"/>
              <a:t>40</a:t>
            </a:r>
            <a:r>
              <a:rPr lang="en-US" sz="1800" i="1" dirty="0" err="1"/>
              <a:t>Ar</a:t>
            </a:r>
            <a:r>
              <a:rPr lang="ru-RU" sz="1800" i="1" dirty="0"/>
              <a:t>/</a:t>
            </a:r>
            <a:r>
              <a:rPr lang="ru-RU" sz="1800" i="1" baseline="30000" dirty="0"/>
              <a:t>39</a:t>
            </a:r>
            <a:r>
              <a:rPr lang="en-US" sz="1800" i="1" dirty="0" err="1"/>
              <a:t>Ar</a:t>
            </a:r>
            <a:r>
              <a:rPr lang="ru-RU" sz="1800" i="1" dirty="0"/>
              <a:t> датирование), с использованием оборудования ЦКП «</a:t>
            </a:r>
            <a:r>
              <a:rPr lang="ru-RU" sz="1800" i="1" dirty="0" err="1"/>
              <a:t>Геоаналитик</a:t>
            </a:r>
            <a:r>
              <a:rPr lang="ru-RU" sz="1800" i="1" dirty="0"/>
              <a:t>» ИГГ </a:t>
            </a:r>
            <a:r>
              <a:rPr lang="ru-RU" sz="1800" i="1" dirty="0" err="1"/>
              <a:t>УрО</a:t>
            </a:r>
            <a:r>
              <a:rPr lang="ru-RU" sz="1800" i="1" dirty="0"/>
              <a:t> РАН. Дооснащение и комплексное развитие ЦКП "</a:t>
            </a:r>
            <a:r>
              <a:rPr lang="ru-RU" sz="1800" i="1" dirty="0" err="1"/>
              <a:t>Геоаналитик</a:t>
            </a:r>
            <a:r>
              <a:rPr lang="ru-RU" sz="1800" i="1" dirty="0"/>
              <a:t>" ИГГ</a:t>
            </a:r>
            <a:r>
              <a:rPr lang="en-US" sz="1800" i="1" dirty="0"/>
              <a:t> </a:t>
            </a:r>
            <a:r>
              <a:rPr lang="ru-RU" sz="1800" i="1" dirty="0" err="1"/>
              <a:t>УрО</a:t>
            </a:r>
            <a:r>
              <a:rPr lang="en-US" sz="1800" i="1" dirty="0"/>
              <a:t> </a:t>
            </a:r>
            <a:r>
              <a:rPr lang="ru-RU" sz="1800" i="1" dirty="0"/>
              <a:t>РАН осуществляется при финансовой поддержке гранта Министерства науки и высшего образования Российской Федерации, Соглашение № 075-15-2021-680.</a:t>
            </a:r>
            <a:endParaRPr lang="ru-RU" sz="18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807547" y="2348880"/>
            <a:ext cx="5832475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ru-RU" sz="4400" b="1" i="1" dirty="0" smtClean="0">
                <a:solidFill>
                  <a:srgbClr val="8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468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7060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Находки амфиболовых перидотитов (</a:t>
            </a:r>
            <a:r>
              <a:rPr lang="ru-RU" sz="2800" b="1" dirty="0" err="1"/>
              <a:t>шрисгеймитов</a:t>
            </a:r>
            <a:r>
              <a:rPr lang="ru-RU" sz="2800" b="1" dirty="0"/>
              <a:t>)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22" y="4365104"/>
            <a:ext cx="2055361" cy="210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9852" y="4365104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</a:t>
            </a:r>
            <a:r>
              <a:rPr lang="ru-RU" sz="1600" b="1" dirty="0" err="1" smtClean="0"/>
              <a:t>Платиноносный</a:t>
            </a:r>
            <a:r>
              <a:rPr lang="ru-RU" sz="1600" b="1" dirty="0" smtClean="0"/>
              <a:t> пояс Урала: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амфиболовые </a:t>
            </a:r>
            <a:r>
              <a:rPr lang="ru-RU" sz="1600" dirty="0"/>
              <a:t>перидотиты (</a:t>
            </a:r>
            <a:r>
              <a:rPr lang="ru-RU" sz="1600" dirty="0" err="1"/>
              <a:t>шрисгеймиты</a:t>
            </a:r>
            <a:r>
              <a:rPr lang="ru-RU" sz="1600" dirty="0"/>
              <a:t>) с пойкилитовой структурой описаны Н.К. Высоцким </a:t>
            </a:r>
            <a:r>
              <a:rPr lang="ru-RU" sz="1600" dirty="0" smtClean="0"/>
              <a:t>на </a:t>
            </a:r>
            <a:r>
              <a:rPr lang="ru-RU" sz="1600" dirty="0"/>
              <a:t>г. </a:t>
            </a:r>
            <a:r>
              <a:rPr lang="ru-RU" sz="1600" dirty="0" err="1"/>
              <a:t>Саранной</a:t>
            </a:r>
            <a:r>
              <a:rPr lang="ru-RU" sz="1600" dirty="0"/>
              <a:t> в пределах </a:t>
            </a:r>
            <a:r>
              <a:rPr lang="ru-RU" sz="1600" dirty="0" err="1"/>
              <a:t>Павдинского</a:t>
            </a:r>
            <a:r>
              <a:rPr lang="ru-RU" sz="1600" dirty="0"/>
              <a:t> комплекса (Средний Урал) </a:t>
            </a:r>
            <a:r>
              <a:rPr lang="ru-RU" sz="1600" dirty="0" smtClean="0">
                <a:solidFill>
                  <a:srgbClr val="0000FF"/>
                </a:solidFill>
              </a:rPr>
              <a:t>(</a:t>
            </a:r>
            <a:r>
              <a:rPr lang="ru-RU" sz="1600" dirty="0">
                <a:solidFill>
                  <a:srgbClr val="0000FF"/>
                </a:solidFill>
              </a:rPr>
              <a:t>Высоцкий, 1913</a:t>
            </a:r>
            <a:r>
              <a:rPr lang="ru-RU" sz="1600" dirty="0" smtClean="0">
                <a:solidFill>
                  <a:srgbClr val="0000FF"/>
                </a:solidFill>
              </a:rPr>
              <a:t>)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/>
              <a:t>Шрисгеймиты</a:t>
            </a:r>
            <a:r>
              <a:rPr lang="ru-RU" sz="1600" dirty="0"/>
              <a:t> и оливиновые </a:t>
            </a:r>
            <a:r>
              <a:rPr lang="ru-RU" sz="1600" dirty="0" err="1"/>
              <a:t>горнблендиты</a:t>
            </a:r>
            <a:r>
              <a:rPr lang="ru-RU" sz="1600" dirty="0"/>
              <a:t> с пойкилитовой структурой известны в </a:t>
            </a:r>
            <a:r>
              <a:rPr lang="ru-RU" sz="1600" dirty="0" err="1"/>
              <a:t>Чистопском</a:t>
            </a:r>
            <a:r>
              <a:rPr lang="ru-RU" sz="1600" dirty="0"/>
              <a:t> массиве (Северный Урал) </a:t>
            </a:r>
            <a:r>
              <a:rPr lang="ru-RU" sz="1600" dirty="0">
                <a:solidFill>
                  <a:srgbClr val="0000FF"/>
                </a:solidFill>
              </a:rPr>
              <a:t>(Петров, 2019)</a:t>
            </a:r>
            <a:r>
              <a:rPr lang="ru-RU" sz="1600" dirty="0"/>
              <a:t>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462099"/>
            <a:ext cx="831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      </a:t>
            </a:r>
            <a:r>
              <a:rPr lang="ru-RU" sz="1600" b="1" dirty="0" err="1" smtClean="0"/>
              <a:t>Офиолиты</a:t>
            </a:r>
            <a:r>
              <a:rPr lang="ru-RU" sz="1600" b="1" dirty="0" smtClean="0"/>
              <a:t>:</a:t>
            </a:r>
          </a:p>
          <a:p>
            <a:pPr algn="just"/>
            <a:r>
              <a:rPr lang="ru-RU" sz="1600" dirty="0" smtClean="0"/>
              <a:t>       Амфиболовые </a:t>
            </a:r>
            <a:r>
              <a:rPr lang="ru-RU" sz="1600" dirty="0"/>
              <a:t>и </a:t>
            </a:r>
            <a:r>
              <a:rPr lang="ru-RU" sz="1600" dirty="0" err="1"/>
              <a:t>флогопитовые</a:t>
            </a:r>
            <a:r>
              <a:rPr lang="ru-RU" sz="1600" dirty="0"/>
              <a:t> перидотиты известны в массиве </a:t>
            </a:r>
            <a:r>
              <a:rPr lang="ru-RU" sz="1600" dirty="0" err="1"/>
              <a:t>Финеро</a:t>
            </a:r>
            <a:r>
              <a:rPr lang="ru-RU" sz="1600" dirty="0"/>
              <a:t> в Италии </a:t>
            </a:r>
            <a:r>
              <a:rPr lang="ru-RU" sz="1600" dirty="0">
                <a:solidFill>
                  <a:srgbClr val="0000FF"/>
                </a:solidFill>
              </a:rPr>
              <a:t>(</a:t>
            </a:r>
            <a:r>
              <a:rPr lang="ru-RU" sz="1600" dirty="0" err="1">
                <a:solidFill>
                  <a:srgbClr val="0000FF"/>
                </a:solidFill>
              </a:rPr>
              <a:t>Cawthorn</a:t>
            </a:r>
            <a:r>
              <a:rPr lang="ru-RU" sz="1600" dirty="0">
                <a:solidFill>
                  <a:srgbClr val="0000FF"/>
                </a:solidFill>
              </a:rPr>
              <a:t>, 1975; </a:t>
            </a:r>
            <a:r>
              <a:rPr lang="ru-RU" sz="1600" dirty="0" err="1">
                <a:solidFill>
                  <a:srgbClr val="0000FF"/>
                </a:solidFill>
              </a:rPr>
              <a:t>Raffone</a:t>
            </a:r>
            <a:r>
              <a:rPr lang="ru-RU" sz="1600" dirty="0">
                <a:solidFill>
                  <a:srgbClr val="0000FF"/>
                </a:solidFill>
              </a:rPr>
              <a:t>, 2006</a:t>
            </a:r>
            <a:r>
              <a:rPr lang="ru-RU" sz="1600" dirty="0"/>
              <a:t>) и на о. </a:t>
            </a:r>
            <a:r>
              <a:rPr lang="ru-RU" sz="1600" dirty="0" err="1"/>
              <a:t>Зебергед</a:t>
            </a:r>
            <a:r>
              <a:rPr lang="ru-RU" sz="1600" dirty="0"/>
              <a:t> (Красное море) </a:t>
            </a:r>
            <a:r>
              <a:rPr lang="ru-RU" sz="1600" dirty="0">
                <a:solidFill>
                  <a:srgbClr val="0000FF"/>
                </a:solidFill>
              </a:rPr>
              <a:t>(</a:t>
            </a:r>
            <a:r>
              <a:rPr lang="ru-RU" sz="1600" dirty="0" err="1">
                <a:solidFill>
                  <a:srgbClr val="0000FF"/>
                </a:solidFill>
              </a:rPr>
              <a:t>Agrinier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et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al</a:t>
            </a:r>
            <a:r>
              <a:rPr lang="ru-RU" sz="1600" dirty="0">
                <a:solidFill>
                  <a:srgbClr val="0000FF"/>
                </a:solidFill>
              </a:rPr>
              <a:t>., 1993)</a:t>
            </a:r>
            <a:r>
              <a:rPr lang="ru-RU" sz="1600" dirty="0"/>
              <a:t>.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411760" y="5085184"/>
            <a:ext cx="936104" cy="144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980728"/>
            <a:ext cx="8316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Расслоенные габбро-</a:t>
            </a:r>
            <a:r>
              <a:rPr lang="ru-RU" sz="1600" b="1" dirty="0" err="1" smtClean="0"/>
              <a:t>ультрамафитовые</a:t>
            </a:r>
            <a:r>
              <a:rPr lang="ru-RU" sz="1600" b="1" dirty="0" smtClean="0"/>
              <a:t> интрузии: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/>
              <a:t>Шрисгеймиты</a:t>
            </a:r>
            <a:r>
              <a:rPr lang="ru-RU" sz="1600" dirty="0" smtClean="0"/>
              <a:t> </a:t>
            </a:r>
            <a:r>
              <a:rPr lang="ru-RU" sz="1600" dirty="0" err="1"/>
              <a:t>Худолазовского</a:t>
            </a:r>
            <a:r>
              <a:rPr lang="ru-RU" sz="1600" dirty="0"/>
              <a:t> комплекса (Южный Урал) (например, </a:t>
            </a:r>
            <a:r>
              <a:rPr lang="ru-RU" sz="1600" dirty="0" err="1">
                <a:solidFill>
                  <a:srgbClr val="0000FF"/>
                </a:solidFill>
              </a:rPr>
              <a:t>Холоднов</a:t>
            </a:r>
            <a:r>
              <a:rPr lang="ru-RU" sz="1600" dirty="0">
                <a:solidFill>
                  <a:srgbClr val="0000FF"/>
                </a:solidFill>
              </a:rPr>
              <a:t> и др., 2015; Рахимов, 2020</a:t>
            </a:r>
            <a:r>
              <a:rPr lang="ru-RU" sz="1600" dirty="0" smtClean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/>
              <a:t>Шрисгеймиты</a:t>
            </a:r>
            <a:r>
              <a:rPr lang="ru-RU" sz="1600" dirty="0" smtClean="0"/>
              <a:t> </a:t>
            </a:r>
            <a:r>
              <a:rPr lang="ru-RU" sz="1600" dirty="0" err="1"/>
              <a:t>Шишимского</a:t>
            </a:r>
            <a:r>
              <a:rPr lang="ru-RU" sz="1600" dirty="0"/>
              <a:t> массива (Средний Урал), </a:t>
            </a:r>
            <a:r>
              <a:rPr lang="ru-RU" sz="1600" dirty="0" err="1" smtClean="0"/>
              <a:t>Сарановский</a:t>
            </a:r>
            <a:r>
              <a:rPr lang="ru-RU" sz="1600" dirty="0" smtClean="0"/>
              <a:t> пояс по </a:t>
            </a:r>
            <a:r>
              <a:rPr lang="ru-RU" sz="1600" dirty="0"/>
              <a:t>О.К. </a:t>
            </a:r>
            <a:r>
              <a:rPr lang="ru-RU" sz="1600" dirty="0" smtClean="0"/>
              <a:t>Иванову (</a:t>
            </a:r>
            <a:r>
              <a:rPr lang="ru-RU" sz="1600" dirty="0">
                <a:solidFill>
                  <a:srgbClr val="0000FF"/>
                </a:solidFill>
              </a:rPr>
              <a:t>Иванов, 1984</a:t>
            </a:r>
            <a:r>
              <a:rPr lang="ru-RU" sz="1600" dirty="0" smtClean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/>
              <a:t>Кортландиты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err="1"/>
              <a:t>шрисгеймиты</a:t>
            </a:r>
            <a:r>
              <a:rPr lang="ru-RU" sz="1600" dirty="0"/>
              <a:t> расслоенных массивов п-ова Камчатка, (</a:t>
            </a:r>
            <a:r>
              <a:rPr lang="ru-RU" sz="1600" dirty="0" err="1"/>
              <a:t>Кувалорогский</a:t>
            </a:r>
            <a:r>
              <a:rPr lang="ru-RU" sz="1600" dirty="0"/>
              <a:t>, </a:t>
            </a:r>
            <a:r>
              <a:rPr lang="ru-RU" sz="1600" dirty="0" err="1"/>
              <a:t>Дукукский</a:t>
            </a:r>
            <a:r>
              <a:rPr lang="ru-RU" sz="1600" dirty="0"/>
              <a:t>, Восточно-Геофизический) (</a:t>
            </a:r>
            <a:r>
              <a:rPr lang="ru-RU" sz="1600" dirty="0" err="1">
                <a:solidFill>
                  <a:srgbClr val="0000FF"/>
                </a:solidFill>
              </a:rPr>
              <a:t>Селянгин</a:t>
            </a:r>
            <a:r>
              <a:rPr lang="ru-RU" sz="1600" dirty="0">
                <a:solidFill>
                  <a:srgbClr val="0000FF"/>
                </a:solidFill>
              </a:rPr>
              <a:t>, 2006; </a:t>
            </a:r>
            <a:r>
              <a:rPr lang="ru-RU" sz="1600" dirty="0" err="1">
                <a:solidFill>
                  <a:srgbClr val="0000FF"/>
                </a:solidFill>
              </a:rPr>
              <a:t>Новаков</a:t>
            </a:r>
            <a:r>
              <a:rPr lang="ru-RU" sz="1600" dirty="0">
                <a:solidFill>
                  <a:srgbClr val="0000FF"/>
                </a:solidFill>
              </a:rPr>
              <a:t>, 2019</a:t>
            </a:r>
            <a:r>
              <a:rPr lang="ru-RU" sz="1600" dirty="0" smtClean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/>
              <a:t>Шрисгеймиты</a:t>
            </a:r>
            <a:r>
              <a:rPr lang="ru-RU" sz="1600" dirty="0" smtClean="0"/>
              <a:t> </a:t>
            </a:r>
            <a:r>
              <a:rPr lang="ru-RU" sz="1600" dirty="0" err="1"/>
              <a:t>Дюмталейского</a:t>
            </a:r>
            <a:r>
              <a:rPr lang="ru-RU" sz="1600" dirty="0"/>
              <a:t> комплекса (п-ов. Таймыр) (</a:t>
            </a:r>
            <a:r>
              <a:rPr lang="ru-RU" sz="1600" dirty="0">
                <a:solidFill>
                  <a:srgbClr val="0000FF"/>
                </a:solidFill>
              </a:rPr>
              <a:t>Комарова и др. 1999</a:t>
            </a:r>
            <a:r>
              <a:rPr lang="ru-RU" sz="1600" dirty="0" smtClean="0"/>
              <a:t>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 др.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599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93" y="332656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Методы исследования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825" y="126117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Анализ на породообразующие окислы проводился методом РФА на </a:t>
            </a:r>
            <a:r>
              <a:rPr lang="ru-RU" dirty="0" smtClean="0"/>
              <a:t>EDX-8000 (ЦКП </a:t>
            </a:r>
            <a:r>
              <a:rPr lang="ru-RU" dirty="0"/>
              <a:t>«</a:t>
            </a:r>
            <a:r>
              <a:rPr lang="ru-RU" dirty="0" err="1"/>
              <a:t>Геоаналитик</a:t>
            </a:r>
            <a:r>
              <a:rPr lang="ru-RU" dirty="0"/>
              <a:t>», ИГГ </a:t>
            </a:r>
            <a:r>
              <a:rPr lang="ru-RU" dirty="0" err="1"/>
              <a:t>УрО</a:t>
            </a:r>
            <a:r>
              <a:rPr lang="ru-RU" dirty="0"/>
              <a:t> РАН)</a:t>
            </a:r>
            <a:r>
              <a:rPr lang="ru-RU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Элементный </a:t>
            </a:r>
            <a:r>
              <a:rPr lang="ru-RU" dirty="0"/>
              <a:t>анализ проводился методом ICP-MS на </a:t>
            </a:r>
            <a:r>
              <a:rPr lang="ru-RU" dirty="0" err="1"/>
              <a:t>NexION</a:t>
            </a:r>
            <a:r>
              <a:rPr lang="ru-RU" dirty="0"/>
              <a:t> 300 (ЦКП «</a:t>
            </a:r>
            <a:r>
              <a:rPr lang="ru-RU" dirty="0" err="1"/>
              <a:t>Геоаналитик</a:t>
            </a:r>
            <a:r>
              <a:rPr lang="ru-RU" dirty="0"/>
              <a:t>», ИГГ </a:t>
            </a:r>
            <a:r>
              <a:rPr lang="ru-RU" dirty="0" err="1"/>
              <a:t>УрО</a:t>
            </a:r>
            <a:r>
              <a:rPr lang="ru-RU" dirty="0"/>
              <a:t> РАН</a:t>
            </a:r>
            <a:r>
              <a:rPr lang="ru-RU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Съемка </a:t>
            </a:r>
            <a:r>
              <a:rPr lang="ru-RU" dirty="0"/>
              <a:t>изображений в режиме отраженных электронов (BSE) и </a:t>
            </a:r>
            <a:r>
              <a:rPr lang="ru-RU" dirty="0" err="1"/>
              <a:t>энергодисперсионных</a:t>
            </a:r>
            <a:r>
              <a:rPr lang="ru-RU" dirty="0"/>
              <a:t> спектров минералов с целью изучения минералого-петрографических особенностей образцов производилась на сканирующем электронном микроскопе TESCAN MIRA S6123 с </a:t>
            </a:r>
            <a:r>
              <a:rPr lang="ru-RU" dirty="0" err="1"/>
              <a:t>энергодисперсионной</a:t>
            </a:r>
            <a:r>
              <a:rPr lang="ru-RU" dirty="0"/>
              <a:t> приставкой INCA </a:t>
            </a:r>
            <a:r>
              <a:rPr lang="ru-RU" dirty="0" err="1"/>
              <a:t>Energy</a:t>
            </a:r>
            <a:r>
              <a:rPr lang="ru-RU" dirty="0"/>
              <a:t> 450 X-</a:t>
            </a:r>
            <a:r>
              <a:rPr lang="ru-RU" dirty="0" err="1"/>
              <a:t>Max</a:t>
            </a:r>
            <a:r>
              <a:rPr lang="ru-RU" dirty="0"/>
              <a:t> 80 (</a:t>
            </a:r>
            <a:r>
              <a:rPr lang="ru-RU" dirty="0" err="1"/>
              <a:t>Oxford</a:t>
            </a:r>
            <a:r>
              <a:rPr lang="ru-RU" dirty="0"/>
              <a:t> </a:t>
            </a:r>
            <a:r>
              <a:rPr lang="ru-RU" dirty="0" err="1"/>
              <a:t>Instruments</a:t>
            </a:r>
            <a:r>
              <a:rPr lang="ru-RU" dirty="0" smtClean="0"/>
              <a:t>) (ЦКП </a:t>
            </a:r>
            <a:r>
              <a:rPr lang="ru-RU" dirty="0"/>
              <a:t>«</a:t>
            </a:r>
            <a:r>
              <a:rPr lang="ru-RU" dirty="0" err="1"/>
              <a:t>Геоаналитик</a:t>
            </a:r>
            <a:r>
              <a:rPr lang="ru-RU" dirty="0"/>
              <a:t>», ИГГ </a:t>
            </a:r>
            <a:r>
              <a:rPr lang="ru-RU" dirty="0" err="1"/>
              <a:t>УрО</a:t>
            </a:r>
            <a:r>
              <a:rPr lang="ru-RU" dirty="0"/>
              <a:t> РАН)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определения возраста из пробы </a:t>
            </a:r>
            <a:r>
              <a:rPr lang="ru-RU" dirty="0" err="1"/>
              <a:t>шрисгеймита</a:t>
            </a:r>
            <a:r>
              <a:rPr lang="ru-RU" dirty="0"/>
              <a:t> и пробы </a:t>
            </a:r>
            <a:r>
              <a:rPr lang="ru-RU" dirty="0" err="1"/>
              <a:t>горнблендита</a:t>
            </a:r>
            <a:r>
              <a:rPr lang="ru-RU" dirty="0"/>
              <a:t> были отобраны </a:t>
            </a:r>
            <a:r>
              <a:rPr lang="ru-RU" dirty="0" err="1"/>
              <a:t>монофракции</a:t>
            </a:r>
            <a:r>
              <a:rPr lang="ru-RU" dirty="0"/>
              <a:t> высокоглиноземистого амфибола (ряда </a:t>
            </a:r>
            <a:r>
              <a:rPr lang="ru-RU" dirty="0" err="1"/>
              <a:t>паргасит-магнезиогастингсит</a:t>
            </a:r>
            <a:r>
              <a:rPr lang="ru-RU" dirty="0"/>
              <a:t>), не подвергавшегося существенным метаморфическим преобразованиям. </a:t>
            </a:r>
            <a:r>
              <a:rPr lang="ru-RU" baseline="30000" dirty="0"/>
              <a:t>40</a:t>
            </a:r>
            <a:r>
              <a:rPr lang="ru-RU" dirty="0"/>
              <a:t>Ar/</a:t>
            </a:r>
            <a:r>
              <a:rPr lang="ru-RU" baseline="30000" dirty="0"/>
              <a:t>39</a:t>
            </a:r>
            <a:r>
              <a:rPr lang="ru-RU" dirty="0"/>
              <a:t>Ar датирование проводились по методике, описанной в работе (Травин и др., 2009; </a:t>
            </a:r>
            <a:r>
              <a:rPr lang="ru-RU" dirty="0" err="1"/>
              <a:t>Yudin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2021). Измерения изотопного состава аргона производились на масс-спектрометре «</a:t>
            </a:r>
            <a:r>
              <a:rPr lang="ru-RU" dirty="0" err="1"/>
              <a:t>Micromass</a:t>
            </a:r>
            <a:r>
              <a:rPr lang="ru-RU" dirty="0"/>
              <a:t> 5400» (ИГМ СО РАН</a:t>
            </a:r>
            <a:r>
              <a:rPr lang="ru-RU" dirty="0" smtClean="0"/>
              <a:t>).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541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0830" y="188640"/>
            <a:ext cx="5553658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Положение тела в пределах </a:t>
            </a:r>
            <a:r>
              <a:rPr lang="ru-RU" sz="2800" b="1" dirty="0" err="1" smtClean="0"/>
              <a:t>Ревдинского</a:t>
            </a:r>
            <a:r>
              <a:rPr lang="ru-RU" sz="2800" b="1" dirty="0" smtClean="0"/>
              <a:t> массива ППУ</a:t>
            </a:r>
            <a:endParaRPr lang="ru-RU" sz="2800" b="1" dirty="0"/>
          </a:p>
        </p:txBody>
      </p:sp>
      <p:pic>
        <p:nvPicPr>
          <p:cNvPr id="1026" name="Picture 2" descr="E:\!Габбро-Гипербазиты\Биатлон Ревда\_Статья в Литосферу\11_ИТОГО в Литосферу\Ри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3"/>
            <a:ext cx="3231318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2780928"/>
            <a:ext cx="53285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Геологическая </a:t>
            </a:r>
            <a:r>
              <a:rPr lang="ru-RU" sz="1400" b="1" dirty="0"/>
              <a:t>схема </a:t>
            </a:r>
            <a:r>
              <a:rPr lang="ru-RU" sz="1400" b="1" dirty="0" err="1"/>
              <a:t>Ревдинского</a:t>
            </a:r>
            <a:r>
              <a:rPr lang="ru-RU" sz="1400" b="1" dirty="0"/>
              <a:t> массива ППУ по данным </a:t>
            </a:r>
            <a:r>
              <a:rPr lang="ru-RU" sz="1400" dirty="0">
                <a:solidFill>
                  <a:srgbClr val="0000FF"/>
                </a:solidFill>
              </a:rPr>
              <a:t>[Петров и др., 2011; </a:t>
            </a:r>
            <a:r>
              <a:rPr lang="ru-RU" sz="1400" dirty="0" err="1">
                <a:solidFill>
                  <a:srgbClr val="0000FF"/>
                </a:solidFill>
              </a:rPr>
              <a:t>Водолазская</a:t>
            </a:r>
            <a:r>
              <a:rPr lang="ru-RU" sz="1400" dirty="0">
                <a:solidFill>
                  <a:srgbClr val="0000FF"/>
                </a:solidFill>
              </a:rPr>
              <a:t> и др., 2015; Калугина и др., 2017] </a:t>
            </a:r>
            <a:r>
              <a:rPr lang="ru-RU" sz="1400" dirty="0"/>
              <a:t>с упрощениями и дополнениями и положение в ней интрузии амфиболовых ультрабазитов «</a:t>
            </a:r>
            <a:r>
              <a:rPr lang="ru-RU" sz="1400" dirty="0" err="1"/>
              <a:t>Шрисгеймитовая</a:t>
            </a:r>
            <a:r>
              <a:rPr lang="ru-RU" sz="1400" dirty="0"/>
              <a:t> горка».</a:t>
            </a:r>
          </a:p>
          <a:p>
            <a:r>
              <a:rPr lang="ru-RU" sz="1400" dirty="0"/>
              <a:t>Условные обозначения: 1-2 – породы </a:t>
            </a:r>
            <a:r>
              <a:rPr lang="ru-RU" sz="1400" dirty="0" err="1"/>
              <a:t>Ревдинского</a:t>
            </a:r>
            <a:r>
              <a:rPr lang="ru-RU" sz="1400" dirty="0"/>
              <a:t> массива (1 – </a:t>
            </a:r>
            <a:r>
              <a:rPr lang="ru-RU" sz="1400" dirty="0" err="1"/>
              <a:t>габбро</a:t>
            </a:r>
            <a:r>
              <a:rPr lang="ru-RU" sz="1400" dirty="0"/>
              <a:t>, габбро-</a:t>
            </a:r>
            <a:r>
              <a:rPr lang="ru-RU" sz="1400" dirty="0" err="1"/>
              <a:t>нориты</a:t>
            </a:r>
            <a:r>
              <a:rPr lang="ru-RU" sz="1400" dirty="0"/>
              <a:t>, оливиновые </a:t>
            </a:r>
            <a:r>
              <a:rPr lang="ru-RU" sz="1400" dirty="0" err="1"/>
              <a:t>габбро</a:t>
            </a:r>
            <a:r>
              <a:rPr lang="ru-RU" sz="1400" dirty="0"/>
              <a:t>, габбро-амфиболиты; 2 – дуниты, </a:t>
            </a:r>
            <a:r>
              <a:rPr lang="ru-RU" sz="1400" dirty="0" err="1"/>
              <a:t>верлиты</a:t>
            </a:r>
            <a:r>
              <a:rPr lang="ru-RU" sz="1400" dirty="0"/>
              <a:t>, </a:t>
            </a:r>
            <a:r>
              <a:rPr lang="ru-RU" sz="1400" dirty="0" err="1"/>
              <a:t>клинопироксениты</a:t>
            </a:r>
            <a:r>
              <a:rPr lang="ru-RU" sz="1400" dirty="0"/>
              <a:t>, </a:t>
            </a:r>
            <a:r>
              <a:rPr lang="ru-RU" sz="1400" dirty="0" err="1"/>
              <a:t>горнблендиты</a:t>
            </a:r>
            <a:r>
              <a:rPr lang="ru-RU" sz="1400" dirty="0"/>
              <a:t>); 3 – фрагменты </a:t>
            </a:r>
            <a:r>
              <a:rPr lang="ru-RU" sz="1400" dirty="0" err="1"/>
              <a:t>офиолитов</a:t>
            </a:r>
            <a:r>
              <a:rPr lang="ru-RU" sz="1400" dirty="0"/>
              <a:t> (</a:t>
            </a:r>
            <a:r>
              <a:rPr lang="ru-RU" sz="1400" dirty="0" err="1"/>
              <a:t>габбро</a:t>
            </a:r>
            <a:r>
              <a:rPr lang="ru-RU" sz="1400" dirty="0"/>
              <a:t>, параллельные </a:t>
            </a:r>
            <a:r>
              <a:rPr lang="ru-RU" sz="1400" dirty="0" err="1"/>
              <a:t>долеритовые</a:t>
            </a:r>
            <a:r>
              <a:rPr lang="ru-RU" sz="1400" dirty="0"/>
              <a:t> дайки); 4 – метаморфизованные вулканиты и вулканогенно-осадочные породы </a:t>
            </a:r>
            <a:r>
              <a:rPr lang="ru-RU" sz="1400" dirty="0" err="1"/>
              <a:t>Салатимской</a:t>
            </a:r>
            <a:r>
              <a:rPr lang="ru-RU" sz="1400" dirty="0"/>
              <a:t> зоны; 5 – вулканогенные и осадочные породы </a:t>
            </a:r>
            <a:r>
              <a:rPr lang="ru-RU" sz="1400" dirty="0" err="1"/>
              <a:t>Тагильской</a:t>
            </a:r>
            <a:r>
              <a:rPr lang="ru-RU" sz="1400" dirty="0"/>
              <a:t> </a:t>
            </a:r>
            <a:r>
              <a:rPr lang="ru-RU" sz="1400" dirty="0" err="1"/>
              <a:t>палеоостроводужной</a:t>
            </a:r>
            <a:r>
              <a:rPr lang="ru-RU" sz="1400" dirty="0"/>
              <a:t> зоны; 6 – тела серпентинитов </a:t>
            </a:r>
            <a:r>
              <a:rPr lang="ru-RU" sz="1400" dirty="0" err="1"/>
              <a:t>Серовско-Маукского</a:t>
            </a:r>
            <a:r>
              <a:rPr lang="ru-RU" sz="1400" dirty="0"/>
              <a:t> </a:t>
            </a:r>
            <a:r>
              <a:rPr lang="ru-RU" sz="1400" dirty="0" err="1"/>
              <a:t>офиолитового</a:t>
            </a:r>
            <a:r>
              <a:rPr lang="ru-RU" sz="1400" dirty="0"/>
              <a:t> пояса; 7 – </a:t>
            </a:r>
            <a:r>
              <a:rPr lang="ru-RU" sz="1400" dirty="0" err="1"/>
              <a:t>гранитоиды</a:t>
            </a:r>
            <a:r>
              <a:rPr lang="ru-RU" sz="1400" dirty="0"/>
              <a:t> Верх-</a:t>
            </a:r>
            <a:r>
              <a:rPr lang="ru-RU" sz="1400" dirty="0" err="1"/>
              <a:t>Исетского</a:t>
            </a:r>
            <a:r>
              <a:rPr lang="ru-RU" sz="1400" dirty="0"/>
              <a:t> массива; 8 – выступ кристаллических пород Западно-Уральской </a:t>
            </a:r>
            <a:r>
              <a:rPr lang="ru-RU" sz="1400" dirty="0" err="1"/>
              <a:t>мегазоны</a:t>
            </a:r>
            <a:r>
              <a:rPr lang="ru-RU" sz="1400" dirty="0"/>
              <a:t>; 9-10 – границы (9 – тектонические; 10 – предполагаемые); 11 – Главный уральский разлом (ГУР). Красным прямоугольником отмечено положение тела амфиболовых ультрабазитов «</a:t>
            </a:r>
            <a:r>
              <a:rPr lang="ru-RU" sz="1400" dirty="0" err="1"/>
              <a:t>Шрисгеймитовая</a:t>
            </a:r>
            <a:r>
              <a:rPr lang="ru-RU" sz="1400" dirty="0"/>
              <a:t> горка».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8769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!Габбро-Гипербазиты\Биатлон Ревда\_Статья в Литосферу\11_ИТОГО в Литосферу\Рис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4" y="476672"/>
            <a:ext cx="5332436" cy="58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7090" y="5077926"/>
            <a:ext cx="34673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Геологическая схема строения интрузии амфиболовых ультрабазитов «</a:t>
            </a:r>
            <a:r>
              <a:rPr lang="ru-RU" sz="1500" dirty="0" err="1"/>
              <a:t>Шрисгеймитовая</a:t>
            </a:r>
            <a:r>
              <a:rPr lang="ru-RU" sz="1500" dirty="0"/>
              <a:t> горка». </a:t>
            </a:r>
            <a:endParaRPr lang="ru-RU" sz="1500" dirty="0" smtClean="0"/>
          </a:p>
          <a:p>
            <a:r>
              <a:rPr lang="ru-RU" sz="1500" dirty="0" smtClean="0"/>
              <a:t>Красными </a:t>
            </a:r>
            <a:r>
              <a:rPr lang="ru-RU" sz="1500" dirty="0"/>
              <a:t>кружками обозначены точки отбора проб</a:t>
            </a:r>
            <a:r>
              <a:rPr lang="en-US" sz="1500" dirty="0"/>
              <a:t>.</a:t>
            </a:r>
            <a:endParaRPr lang="ru-RU" sz="1500" dirty="0"/>
          </a:p>
        </p:txBody>
      </p:sp>
      <p:pic>
        <p:nvPicPr>
          <p:cNvPr id="2051" name="Picture 3" descr="E:\!Габбро-Гипербазиты\Биатлон Ревда\3_Доработка карты-2022\Карта фактов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05" y="548680"/>
            <a:ext cx="3312368" cy="29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5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!Габбро-Гипербазиты\Биатлон Ревда\_Статья в Литосферу\11_ИТОГО в Литосферу\Рис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3"/>
            <a:ext cx="5363952" cy="25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589240"/>
            <a:ext cx="5435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Шлировые</a:t>
            </a:r>
            <a:r>
              <a:rPr lang="ru-RU" sz="1600" dirty="0"/>
              <a:t> обособления мелко-среднезернистых </a:t>
            </a:r>
            <a:r>
              <a:rPr lang="ru-RU" sz="1600" dirty="0" err="1"/>
              <a:t>оливинитов</a:t>
            </a:r>
            <a:r>
              <a:rPr lang="ru-RU" sz="1600" dirty="0"/>
              <a:t> (а) и мелко-среднезернистых </a:t>
            </a:r>
            <a:r>
              <a:rPr lang="ru-RU" sz="1600" dirty="0" err="1"/>
              <a:t>шрисгеймитов</a:t>
            </a:r>
            <a:r>
              <a:rPr lang="ru-RU" sz="1600" dirty="0"/>
              <a:t> (б) среди крупнозернистых </a:t>
            </a:r>
            <a:r>
              <a:rPr lang="ru-RU" sz="1600" dirty="0" err="1"/>
              <a:t>шрисгеймитов</a:t>
            </a:r>
            <a:r>
              <a:rPr lang="ru-RU" sz="1600" dirty="0"/>
              <a:t> интрузии «</a:t>
            </a:r>
            <a:r>
              <a:rPr lang="ru-RU" sz="1600" dirty="0" err="1"/>
              <a:t>Шрисгеймитовая</a:t>
            </a:r>
            <a:r>
              <a:rPr lang="ru-RU" sz="1600" dirty="0"/>
              <a:t> горка». </a:t>
            </a:r>
            <a:endParaRPr lang="ru-RU" sz="1600" dirty="0"/>
          </a:p>
        </p:txBody>
      </p:sp>
      <p:pic>
        <p:nvPicPr>
          <p:cNvPr id="3075" name="Picture 3" descr="E:\!Габбро-Гипербазиты\Биатлон Ревда\3_Доработка карты-2022\Фото р-на Биатлон 24 и 26.10.22\IMG_4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52" y="321431"/>
            <a:ext cx="3144017" cy="235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!Габбро-Гипербазиты\Биатлон Ревда\3_Доработка карты-2022\Биатлон ФОТО 24.10.22 обнажений\IMG_4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13" y="321433"/>
            <a:ext cx="3144015" cy="23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!Габбро-Гипербазиты\Биатлон Ревда\3_Доработка карты-2022\Фото р-на Биатлон 24 и 26.10.22\IMG_40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7310"/>
          <a:stretch/>
        </p:blipFill>
        <p:spPr bwMode="auto">
          <a:xfrm>
            <a:off x="5832151" y="2924944"/>
            <a:ext cx="3144017" cy="3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!Габбро-Гипербазиты\Биатлон Ревда\3_Доработка карты-2022\Фото р-на Биатлон 24 и 26.10.22\IMG_40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7" r="8065"/>
          <a:stretch/>
        </p:blipFill>
        <p:spPr bwMode="auto">
          <a:xfrm>
            <a:off x="3600471" y="321431"/>
            <a:ext cx="2159017" cy="2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5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20" y="274638"/>
            <a:ext cx="8340352" cy="850106"/>
          </a:xfrm>
        </p:spPr>
        <p:txBody>
          <a:bodyPr>
            <a:normAutofit/>
          </a:bodyPr>
          <a:lstStyle/>
          <a:p>
            <a:r>
              <a:rPr lang="ru-RU" sz="3200" b="1" dirty="0"/>
              <a:t>Петрография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16664" y="1345779"/>
            <a:ext cx="258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/>
              <a:t>Строение ультрабазитов интрузии «</a:t>
            </a:r>
            <a:r>
              <a:rPr lang="ru-RU" sz="1500" dirty="0" err="1"/>
              <a:t>Шрисгеймитовая</a:t>
            </a:r>
            <a:r>
              <a:rPr lang="ru-RU" sz="1500" dirty="0"/>
              <a:t> горка». а – крупнозернистый </a:t>
            </a:r>
            <a:r>
              <a:rPr lang="ru-RU" sz="1500" dirty="0" err="1"/>
              <a:t>шрисгеймит</a:t>
            </a:r>
            <a:r>
              <a:rPr lang="ru-RU" sz="1500" dirty="0"/>
              <a:t>, структура </a:t>
            </a:r>
            <a:r>
              <a:rPr lang="ru-RU" sz="1500" dirty="0" smtClean="0"/>
              <a:t>пойкилитовая, </a:t>
            </a:r>
            <a:r>
              <a:rPr lang="ru-RU" sz="1500" dirty="0"/>
              <a:t>б – амфиболовый оливиновый </a:t>
            </a:r>
            <a:r>
              <a:rPr lang="ru-RU" sz="1500" dirty="0" err="1" smtClean="0"/>
              <a:t>клинопироксенит</a:t>
            </a:r>
            <a:r>
              <a:rPr lang="ru-RU" sz="1500" dirty="0" smtClean="0"/>
              <a:t>, </a:t>
            </a:r>
            <a:r>
              <a:rPr lang="ru-RU" sz="1500" dirty="0"/>
              <a:t>в – мелко-среднезернистый </a:t>
            </a:r>
            <a:r>
              <a:rPr lang="ru-RU" sz="1500" dirty="0" err="1"/>
              <a:t>шрисгеймит</a:t>
            </a:r>
            <a:r>
              <a:rPr lang="ru-RU" sz="1500" dirty="0"/>
              <a:t> из </a:t>
            </a:r>
            <a:r>
              <a:rPr lang="ru-RU" sz="1500" dirty="0" err="1"/>
              <a:t>шлирового</a:t>
            </a:r>
            <a:r>
              <a:rPr lang="ru-RU" sz="1500" dirty="0"/>
              <a:t> обособления в крупнозернистых </a:t>
            </a:r>
            <a:r>
              <a:rPr lang="ru-RU" sz="1500" dirty="0" err="1"/>
              <a:t>шрисгеймитах</a:t>
            </a:r>
            <a:r>
              <a:rPr lang="ru-RU" sz="1500" dirty="0"/>
              <a:t> </a:t>
            </a:r>
            <a:r>
              <a:rPr lang="ru-RU" sz="1500" dirty="0" smtClean="0"/>
              <a:t>, </a:t>
            </a:r>
            <a:r>
              <a:rPr lang="ru-RU" sz="1500" dirty="0"/>
              <a:t>г – структура распада ильменита (</a:t>
            </a:r>
            <a:r>
              <a:rPr lang="en-US" sz="1500" dirty="0" err="1"/>
              <a:t>Ilm</a:t>
            </a:r>
            <a:r>
              <a:rPr lang="ru-RU" sz="1500" dirty="0"/>
              <a:t>) и магнетита (</a:t>
            </a:r>
            <a:r>
              <a:rPr lang="en-US" sz="1500" dirty="0"/>
              <a:t>Mag</a:t>
            </a:r>
            <a:r>
              <a:rPr lang="ru-RU" sz="1500" dirty="0"/>
              <a:t>) в амфиболе (</a:t>
            </a:r>
            <a:r>
              <a:rPr lang="en-US" sz="1500" dirty="0"/>
              <a:t>Amp</a:t>
            </a:r>
            <a:r>
              <a:rPr lang="ru-RU" sz="1500" dirty="0"/>
              <a:t>) из </a:t>
            </a:r>
            <a:r>
              <a:rPr lang="ru-RU" sz="1500" dirty="0" err="1" smtClean="0"/>
              <a:t>горнблендита</a:t>
            </a:r>
            <a:r>
              <a:rPr lang="ru-RU" sz="1500" dirty="0" smtClean="0"/>
              <a:t>.</a:t>
            </a:r>
          </a:p>
          <a:p>
            <a:pPr algn="just"/>
            <a:r>
              <a:rPr lang="en-US" sz="1500" dirty="0" err="1" smtClean="0"/>
              <a:t>Ol</a:t>
            </a:r>
            <a:r>
              <a:rPr lang="ru-RU" sz="1500" dirty="0" smtClean="0"/>
              <a:t> </a:t>
            </a:r>
            <a:r>
              <a:rPr lang="ru-RU" sz="1500" dirty="0"/>
              <a:t>– оливин, </a:t>
            </a:r>
            <a:r>
              <a:rPr lang="en-US" sz="1500" dirty="0" err="1"/>
              <a:t>Cpx</a:t>
            </a:r>
            <a:r>
              <a:rPr lang="ru-RU" sz="1500" dirty="0"/>
              <a:t> – клинопироксен, </a:t>
            </a:r>
            <a:r>
              <a:rPr lang="en-US" sz="1500" dirty="0" err="1"/>
              <a:t>Hbl</a:t>
            </a:r>
            <a:r>
              <a:rPr lang="en-US" sz="1500" dirty="0"/>
              <a:t> rim</a:t>
            </a:r>
            <a:r>
              <a:rPr lang="ru-RU" sz="1500" dirty="0"/>
              <a:t> – кайма низкотемпературного амфибола (актинолит-роговая обманка</a:t>
            </a:r>
            <a:r>
              <a:rPr lang="ru-RU" sz="1500" dirty="0" smtClean="0"/>
              <a:t>)</a:t>
            </a:r>
            <a:endParaRPr lang="ru-RU" sz="1500" dirty="0"/>
          </a:p>
        </p:txBody>
      </p:sp>
      <p:pic>
        <p:nvPicPr>
          <p:cNvPr id="4098" name="Picture 2" descr="E:\!Габбро-Гипербазиты\Биатлон Ревда\_Статья в Литосферу\11_ИТОГО в Литосферу\Рис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5373"/>
            <a:ext cx="6165144" cy="49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8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Геохимические </a:t>
            </a:r>
            <a:r>
              <a:rPr lang="ru-RU" sz="2800" b="1" dirty="0" smtClean="0"/>
              <a:t>особенности</a:t>
            </a:r>
            <a:endParaRPr lang="ru-RU" sz="28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 b="3232"/>
          <a:stretch/>
        </p:blipFill>
        <p:spPr bwMode="auto">
          <a:xfrm>
            <a:off x="179511" y="1884174"/>
            <a:ext cx="8834139" cy="40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122" y="112474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Таблица. Химический </a:t>
            </a:r>
            <a:r>
              <a:rPr lang="ru-RU" dirty="0"/>
              <a:t>состав амфиболовых перидотитов интрузии «</a:t>
            </a:r>
            <a:r>
              <a:rPr lang="ru-RU" dirty="0" err="1"/>
              <a:t>Шрисгеймитовая</a:t>
            </a:r>
            <a:r>
              <a:rPr lang="ru-RU" dirty="0"/>
              <a:t> горка» (</a:t>
            </a:r>
            <a:r>
              <a:rPr lang="ru-RU" dirty="0" err="1"/>
              <a:t>Ревдинский</a:t>
            </a:r>
            <a:r>
              <a:rPr lang="ru-RU" dirty="0"/>
              <a:t> массив).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08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1" b="4066"/>
          <a:stretch/>
        </p:blipFill>
        <p:spPr bwMode="auto">
          <a:xfrm>
            <a:off x="186035" y="1593850"/>
            <a:ext cx="8778453" cy="40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036" y="9087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Таблица. </a:t>
            </a:r>
            <a:r>
              <a:rPr lang="ru-RU" sz="1600" dirty="0"/>
              <a:t>Химический состав амфиболовых оливиновых </a:t>
            </a:r>
            <a:r>
              <a:rPr lang="ru-RU" sz="1600" dirty="0" err="1"/>
              <a:t>клинопироксенитов</a:t>
            </a:r>
            <a:r>
              <a:rPr lang="ru-RU" sz="1600" dirty="0"/>
              <a:t>, </a:t>
            </a:r>
            <a:r>
              <a:rPr lang="ru-RU" sz="1600" dirty="0" err="1"/>
              <a:t>горнблендитов</a:t>
            </a:r>
            <a:r>
              <a:rPr lang="ru-RU" sz="1600" dirty="0"/>
              <a:t> и вмещающих </a:t>
            </a:r>
            <a:r>
              <a:rPr lang="ru-RU" sz="1600" dirty="0" err="1"/>
              <a:t>габброидов</a:t>
            </a:r>
            <a:r>
              <a:rPr lang="ru-RU" sz="1600" dirty="0"/>
              <a:t> интрузии «</a:t>
            </a:r>
            <a:r>
              <a:rPr lang="ru-RU" sz="1600" dirty="0" err="1"/>
              <a:t>Шрисгеймитовая</a:t>
            </a:r>
            <a:r>
              <a:rPr lang="ru-RU" sz="1600" dirty="0"/>
              <a:t> горка» (</a:t>
            </a:r>
            <a:r>
              <a:rPr lang="ru-RU" sz="1600" dirty="0" err="1"/>
              <a:t>Ревдинский</a:t>
            </a:r>
            <a:r>
              <a:rPr lang="ru-RU" sz="1600" dirty="0"/>
              <a:t> массив).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71483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1310</Words>
  <Application>Microsoft Office PowerPoint</Application>
  <PresentationFormat>Экран (4:3)</PresentationFormat>
  <Paragraphs>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Амфиболовые перидотиты и горнблендиты в северо-восточной части Ревдинского массива (Платиноносный пояс Урала)</vt:lpstr>
      <vt:lpstr>Находки амфиболовых перидотитов (шрисгеймитов) </vt:lpstr>
      <vt:lpstr>Методы исследования</vt:lpstr>
      <vt:lpstr>Положение тела в пределах Ревдинского массива ППУ</vt:lpstr>
      <vt:lpstr>Презентация PowerPoint</vt:lpstr>
      <vt:lpstr>Презентация PowerPoint</vt:lpstr>
      <vt:lpstr>Петрография</vt:lpstr>
      <vt:lpstr>Геохимические особенности</vt:lpstr>
      <vt:lpstr>Презентация PowerPoint</vt:lpstr>
      <vt:lpstr>Презентация PowerPoint</vt:lpstr>
      <vt:lpstr>Геохронология</vt:lpstr>
      <vt:lpstr>Обсуждение Протерозойский возраст шрисгеймитов?</vt:lpstr>
      <vt:lpstr>Время внедрения горнблендитов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ТЕКТОНИЧЕСКИЙ БЛОК ОФИОЛИТОВ В СТРУКТУРЕ РЕВДИНСКОГО МАССИВА ПЛАТИНОНОСНОГО ПОЯСА УРАЛА: ГЕОХИМИЧЕСКИЕ ОСОБЕННОСТИ И U-PB ВОЗРАСТ ЦИРКОНОВ</dc:title>
  <dc:creator>User</dc:creator>
  <cp:lastModifiedBy>Adm</cp:lastModifiedBy>
  <cp:revision>63</cp:revision>
  <dcterms:created xsi:type="dcterms:W3CDTF">2022-04-20T07:50:10Z</dcterms:created>
  <dcterms:modified xsi:type="dcterms:W3CDTF">2023-04-24T01:36:36Z</dcterms:modified>
</cp:coreProperties>
</file>