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5" r:id="rId4"/>
    <p:sldId id="266" r:id="rId5"/>
    <p:sldId id="267" r:id="rId6"/>
    <p:sldId id="257" r:id="rId7"/>
    <p:sldId id="261" r:id="rId8"/>
    <p:sldId id="259" r:id="rId9"/>
    <p:sldId id="260" r:id="rId10"/>
    <p:sldId id="264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04" autoAdjust="0"/>
  </p:normalViewPr>
  <p:slideViewPr>
    <p:cSldViewPr snapToGrid="0" snapToObjects="1">
      <p:cViewPr varScale="1">
        <p:scale>
          <a:sx n="88" d="100"/>
          <a:sy n="88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0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5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7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7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6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E6B1-D550-7641-A1CC-7591296ED857}" type="datetimeFigureOut">
              <a:rPr lang="en-US" smtClean="0"/>
              <a:t>19.04.23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7919E-FE1C-D84A-A49E-57A87745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1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3999" cy="3124893"/>
          </a:xfrm>
          <a:solidFill>
            <a:srgbClr val="3366FF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ГОЛОЦЕНОВОЕ ЭКСПЛОЗИВНОЕ ИЗВЕРЖЕНИЕ НА ПЕРЕШЕЙКЕ </a:t>
            </a:r>
            <a:r>
              <a:rPr lang="ru-RU" sz="2000" b="1" dirty="0" smtClean="0">
                <a:solidFill>
                  <a:srgbClr val="FFFF00"/>
                </a:solidFill>
              </a:rPr>
              <a:t>ВЕТРОВОЙ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(О. ИТУРУП) </a:t>
            </a:r>
            <a:r>
              <a:rPr lang="ru-RU" sz="2000" b="1" dirty="0" smtClean="0">
                <a:solidFill>
                  <a:srgbClr val="FFFF00"/>
                </a:solidFill>
              </a:rPr>
              <a:t>КАК </a:t>
            </a:r>
            <a:r>
              <a:rPr lang="ru-RU" sz="2000" b="1" dirty="0">
                <a:solidFill>
                  <a:srgbClr val="FFFF00"/>
                </a:solidFill>
              </a:rPr>
              <a:t>ИСТОЧНИК МАРКИРУЮЩЕГО ГОРИЗОНТА ТЕФРЫ </a:t>
            </a:r>
            <a:r>
              <a:rPr lang="ru-RU" sz="2000" b="1" dirty="0" smtClean="0">
                <a:solidFill>
                  <a:srgbClr val="FFFF00"/>
                </a:solidFill>
              </a:rPr>
              <a:t>В </a:t>
            </a:r>
            <a:r>
              <a:rPr lang="ru-RU" sz="2000" b="1" dirty="0">
                <a:solidFill>
                  <a:srgbClr val="FFFF00"/>
                </a:solidFill>
              </a:rPr>
              <a:t>ЦЕНТРАЛЬНОЙ ЧАСТИ КУРИЛЬСКОЙ ОСТРОВНОЙ ДУГИ </a:t>
            </a:r>
            <a:endParaRPr lang="ru-RU" sz="2000" dirty="0">
              <a:solidFill>
                <a:srgbClr val="FFFF00"/>
              </a:solidFill>
            </a:endParaRPr>
          </a:p>
          <a:p>
            <a:r>
              <a:rPr lang="ru-RU" sz="1400" b="1" dirty="0">
                <a:solidFill>
                  <a:srgbClr val="FFFF00"/>
                </a:solidFill>
              </a:rPr>
              <a:t> </a:t>
            </a:r>
            <a:endParaRPr lang="ru-RU" sz="1400" dirty="0">
              <a:solidFill>
                <a:srgbClr val="FFFF00"/>
              </a:solidFill>
            </a:endParaRPr>
          </a:p>
          <a:p>
            <a:r>
              <a:rPr lang="ru-RU" sz="1600" i="1" dirty="0">
                <a:solidFill>
                  <a:srgbClr val="FFFF00"/>
                </a:solidFill>
              </a:rPr>
              <a:t>О.В. Бергаль-</a:t>
            </a:r>
            <a:r>
              <a:rPr lang="ru-RU" sz="1600" i="1" dirty="0" smtClean="0">
                <a:solidFill>
                  <a:srgbClr val="FFFF00"/>
                </a:solidFill>
              </a:rPr>
              <a:t>Кувикас</a:t>
            </a:r>
            <a:r>
              <a:rPr lang="ru-RU" sz="1600" i="1" baseline="30000" dirty="0" smtClean="0">
                <a:solidFill>
                  <a:srgbClr val="FFFF00"/>
                </a:solidFill>
              </a:rPr>
              <a:t>1</a:t>
            </a:r>
            <a:r>
              <a:rPr lang="ru-RU" sz="1600" i="1" dirty="0">
                <a:solidFill>
                  <a:srgbClr val="FFFF00"/>
                </a:solidFill>
              </a:rPr>
              <a:t>, С.З. Смирнов</a:t>
            </a:r>
            <a:r>
              <a:rPr lang="ru-RU" sz="1600" i="1" baseline="30000" dirty="0">
                <a:solidFill>
                  <a:srgbClr val="FFFF00"/>
                </a:solidFill>
              </a:rPr>
              <a:t>2</a:t>
            </a:r>
            <a:r>
              <a:rPr lang="ru-RU" sz="1600" i="1" dirty="0">
                <a:solidFill>
                  <a:srgbClr val="FFFF00"/>
                </a:solidFill>
              </a:rPr>
              <a:t>, А.Р. Агатова</a:t>
            </a:r>
            <a:r>
              <a:rPr lang="ru-RU" sz="1600" i="1" baseline="30000" dirty="0">
                <a:solidFill>
                  <a:srgbClr val="FFFF00"/>
                </a:solidFill>
              </a:rPr>
              <a:t>2</a:t>
            </a:r>
            <a:r>
              <a:rPr lang="ru-RU" sz="1600" i="1" dirty="0">
                <a:solidFill>
                  <a:srgbClr val="FFFF00"/>
                </a:solidFill>
              </a:rPr>
              <a:t>, А.В. Дегтерев</a:t>
            </a:r>
            <a:r>
              <a:rPr lang="ru-RU" sz="1600" i="1" baseline="30000" dirty="0">
                <a:solidFill>
                  <a:srgbClr val="FFFF00"/>
                </a:solidFill>
              </a:rPr>
              <a:t>1,3</a:t>
            </a:r>
            <a:r>
              <a:rPr lang="ru-RU" sz="1600" i="1" dirty="0">
                <a:solidFill>
                  <a:srgbClr val="FFFF00"/>
                </a:solidFill>
              </a:rPr>
              <a:t>, Н.Г. Разжигаева</a:t>
            </a:r>
            <a:r>
              <a:rPr lang="ru-RU" sz="1600" i="1" baseline="30000" dirty="0">
                <a:solidFill>
                  <a:srgbClr val="FFFF00"/>
                </a:solidFill>
              </a:rPr>
              <a:t>1,4</a:t>
            </a:r>
            <a:r>
              <a:rPr lang="ru-RU" sz="1600" i="1" dirty="0" smtClean="0">
                <a:solidFill>
                  <a:srgbClr val="FFFF00"/>
                </a:solidFill>
              </a:rPr>
              <a:t>,</a:t>
            </a:r>
            <a:endParaRPr lang="en-US" sz="1600" i="1" dirty="0" smtClean="0">
              <a:solidFill>
                <a:srgbClr val="FFFF00"/>
              </a:solidFill>
            </a:endParaRPr>
          </a:p>
          <a:p>
            <a:r>
              <a:rPr lang="ru-RU" sz="1600" i="1" dirty="0" smtClean="0">
                <a:solidFill>
                  <a:srgbClr val="FFFF00"/>
                </a:solidFill>
              </a:rPr>
              <a:t> </a:t>
            </a:r>
            <a:r>
              <a:rPr lang="ru-RU" sz="1600" i="1" dirty="0">
                <a:solidFill>
                  <a:srgbClr val="FFFF00"/>
                </a:solidFill>
              </a:rPr>
              <a:t>Т.К. Пинегина</a:t>
            </a:r>
            <a:r>
              <a:rPr lang="ru-RU" sz="1600" i="1" baseline="30000" dirty="0">
                <a:solidFill>
                  <a:srgbClr val="FFFF00"/>
                </a:solidFill>
              </a:rPr>
              <a:t>1</a:t>
            </a:r>
            <a:r>
              <a:rPr lang="ru-RU" sz="1600" i="1" dirty="0">
                <a:solidFill>
                  <a:srgbClr val="FFFF00"/>
                </a:solidFill>
              </a:rPr>
              <a:t>, М.В. Портнягин</a:t>
            </a:r>
            <a:r>
              <a:rPr lang="ru-RU" sz="1600" i="1" baseline="30000" dirty="0">
                <a:solidFill>
                  <a:srgbClr val="FFFF00"/>
                </a:solidFill>
              </a:rPr>
              <a:t>5</a:t>
            </a:r>
            <a:r>
              <a:rPr lang="ru-RU" sz="1600" i="1" dirty="0">
                <a:solidFill>
                  <a:srgbClr val="FFFF00"/>
                </a:solidFill>
              </a:rPr>
              <a:t>, Н.С. Карманов</a:t>
            </a:r>
            <a:r>
              <a:rPr lang="ru-RU" sz="1600" i="1" baseline="30000" dirty="0">
                <a:solidFill>
                  <a:srgbClr val="FFFF00"/>
                </a:solidFill>
              </a:rPr>
              <a:t>2</a:t>
            </a:r>
            <a:r>
              <a:rPr lang="ru-RU" sz="1600" i="1" dirty="0">
                <a:solidFill>
                  <a:srgbClr val="FFFF00"/>
                </a:solidFill>
              </a:rPr>
              <a:t>, Т.Ю. Тимина</a:t>
            </a:r>
            <a:r>
              <a:rPr lang="ru-RU" sz="1600" i="1" baseline="30000" dirty="0">
                <a:solidFill>
                  <a:srgbClr val="FFFF00"/>
                </a:solidFill>
              </a:rPr>
              <a:t>2</a:t>
            </a:r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i="1" baseline="30000" dirty="0">
                <a:solidFill>
                  <a:srgbClr val="FFFF00"/>
                </a:solidFill>
              </a:rPr>
              <a:t> </a:t>
            </a:r>
            <a:endParaRPr lang="ru-RU" sz="1600" dirty="0">
              <a:solidFill>
                <a:srgbClr val="FFFF00"/>
              </a:solidFill>
            </a:endParaRPr>
          </a:p>
          <a:p>
            <a:r>
              <a:rPr lang="ru-RU" sz="1600" i="1" baseline="30000" dirty="0">
                <a:solidFill>
                  <a:srgbClr val="FFFF00"/>
                </a:solidFill>
              </a:rPr>
              <a:t>1</a:t>
            </a:r>
            <a:r>
              <a:rPr lang="ru-RU" sz="1600" i="1" dirty="0">
                <a:solidFill>
                  <a:srgbClr val="FFFF00"/>
                </a:solidFill>
              </a:rPr>
              <a:t>Институт вулканологии и </a:t>
            </a:r>
            <a:r>
              <a:rPr lang="ru-RU" sz="1600" i="1" dirty="0" smtClean="0">
                <a:solidFill>
                  <a:srgbClr val="FFFF00"/>
                </a:solidFill>
              </a:rPr>
              <a:t>сейсмологии, </a:t>
            </a:r>
            <a:r>
              <a:rPr lang="ru-RU" sz="1600" i="1" baseline="30000" dirty="0" smtClean="0">
                <a:solidFill>
                  <a:srgbClr val="FFFF00"/>
                </a:solidFill>
              </a:rPr>
              <a:t>2</a:t>
            </a:r>
            <a:r>
              <a:rPr lang="ru-RU" sz="1600" i="1" dirty="0" smtClean="0">
                <a:solidFill>
                  <a:srgbClr val="FFFF00"/>
                </a:solidFill>
              </a:rPr>
              <a:t>Институт </a:t>
            </a:r>
            <a:r>
              <a:rPr lang="ru-RU" sz="1600" i="1" dirty="0">
                <a:solidFill>
                  <a:srgbClr val="FFFF00"/>
                </a:solidFill>
              </a:rPr>
              <a:t>геологии и </a:t>
            </a:r>
            <a:r>
              <a:rPr lang="ru-RU" sz="1600" i="1" dirty="0" smtClean="0">
                <a:solidFill>
                  <a:srgbClr val="FFFF00"/>
                </a:solidFill>
              </a:rPr>
              <a:t>минералогии</a:t>
            </a:r>
            <a:r>
              <a:rPr lang="en-US" sz="1600" i="1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1600" i="1" dirty="0" smtClean="0">
                <a:solidFill>
                  <a:srgbClr val="FFFF00"/>
                </a:solidFill>
              </a:rPr>
              <a:t> </a:t>
            </a:r>
            <a:r>
              <a:rPr lang="ru-RU" sz="1600" i="1" baseline="30000" dirty="0" smtClean="0">
                <a:solidFill>
                  <a:srgbClr val="FFFF00"/>
                </a:solidFill>
              </a:rPr>
              <a:t>3</a:t>
            </a:r>
            <a:r>
              <a:rPr lang="ru-RU" sz="1600" i="1" dirty="0" smtClean="0">
                <a:solidFill>
                  <a:srgbClr val="FFFF00"/>
                </a:solidFill>
              </a:rPr>
              <a:t>Институт </a:t>
            </a:r>
            <a:r>
              <a:rPr lang="ru-RU" sz="1600" i="1" dirty="0">
                <a:solidFill>
                  <a:srgbClr val="FFFF00"/>
                </a:solidFill>
              </a:rPr>
              <a:t>морской геологии и </a:t>
            </a:r>
            <a:r>
              <a:rPr lang="ru-RU" sz="1600" i="1" dirty="0" smtClean="0">
                <a:solidFill>
                  <a:srgbClr val="FFFF00"/>
                </a:solidFill>
              </a:rPr>
              <a:t>геофизики, </a:t>
            </a:r>
            <a:r>
              <a:rPr lang="ru-RU" sz="1600" i="1" baseline="30000" dirty="0" smtClean="0">
                <a:solidFill>
                  <a:srgbClr val="FFFF00"/>
                </a:solidFill>
              </a:rPr>
              <a:t>4</a:t>
            </a:r>
            <a:r>
              <a:rPr lang="ru-RU" sz="1600" i="1" dirty="0" smtClean="0">
                <a:solidFill>
                  <a:srgbClr val="FFFF00"/>
                </a:solidFill>
              </a:rPr>
              <a:t>Тихоокеанский </a:t>
            </a:r>
            <a:r>
              <a:rPr lang="ru-RU" sz="1600" i="1" dirty="0">
                <a:solidFill>
                  <a:srgbClr val="FFFF00"/>
                </a:solidFill>
              </a:rPr>
              <a:t>институт </a:t>
            </a:r>
            <a:r>
              <a:rPr lang="ru-RU" sz="1600" i="1" dirty="0" smtClean="0">
                <a:solidFill>
                  <a:srgbClr val="FFFF00"/>
                </a:solidFill>
              </a:rPr>
              <a:t>географии, </a:t>
            </a:r>
            <a:r>
              <a:rPr lang="ru-RU" sz="1600" i="1" baseline="30000" dirty="0" smtClean="0">
                <a:solidFill>
                  <a:srgbClr val="FFFF00"/>
                </a:solidFill>
              </a:rPr>
              <a:t>5</a:t>
            </a:r>
            <a:r>
              <a:rPr lang="en-US" sz="1600" i="1" dirty="0" smtClean="0">
                <a:solidFill>
                  <a:srgbClr val="FFFF00"/>
                </a:solidFill>
              </a:rPr>
              <a:t>GEOMAR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/>
          <a:stretch/>
        </p:blipFill>
        <p:spPr>
          <a:xfrm>
            <a:off x="0" y="2739633"/>
            <a:ext cx="9143999" cy="41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" y="160486"/>
            <a:ext cx="9144000" cy="695649"/>
          </a:xfrm>
          <a:solidFill>
            <a:srgbClr val="3366FF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Заключение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5290"/>
            <a:ext cx="9144000" cy="594271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dirty="0" smtClean="0"/>
              <a:t>	</a:t>
            </a:r>
            <a:r>
              <a:rPr lang="ru-RU" sz="1600" dirty="0" smtClean="0"/>
              <a:t>В </a:t>
            </a:r>
            <a:r>
              <a:rPr lang="ru-RU" sz="1600" dirty="0"/>
              <a:t>данной работе охарактеризована первая находка кислой </a:t>
            </a:r>
            <a:r>
              <a:rPr lang="ru-RU" sz="1600" dirty="0" err="1"/>
              <a:t>пирокластики</a:t>
            </a:r>
            <a:r>
              <a:rPr lang="ru-RU" sz="1600" dirty="0"/>
              <a:t> </a:t>
            </a:r>
            <a:r>
              <a:rPr lang="ru-RU" sz="1600" dirty="0" err="1"/>
              <a:t>позднеголоценового</a:t>
            </a:r>
            <a:r>
              <a:rPr lang="ru-RU" sz="1600" dirty="0"/>
              <a:t> возраста в районе перешейка Ветрового на о. Итуруп, которая дает основание рассматривать его как потенциально </a:t>
            </a:r>
            <a:r>
              <a:rPr lang="ru-RU" sz="1600" dirty="0" err="1"/>
              <a:t>вулканоопасный</a:t>
            </a:r>
            <a:r>
              <a:rPr lang="ru-RU" sz="1600" dirty="0"/>
              <a:t> район, с эруптивным центром, способным производить эксплозивные извержения большой мощности (</a:t>
            </a:r>
            <a:r>
              <a:rPr lang="en-US" sz="1600" dirty="0"/>
              <a:t>VEI</a:t>
            </a:r>
            <a:r>
              <a:rPr lang="ru-RU" sz="1600" dirty="0"/>
              <a:t> 4 – 5). Полученные результаты свидетельствуют о том, что в районе перешейка Ветровой около 2100-2000 л. н. произошло извержение, ставшее причиной образования горизонта </a:t>
            </a:r>
            <a:r>
              <a:rPr lang="ru-RU" sz="1600" dirty="0" err="1"/>
              <a:t>тефры</a:t>
            </a:r>
            <a:r>
              <a:rPr lang="ru-RU" sz="1600" dirty="0"/>
              <a:t> </a:t>
            </a:r>
            <a:r>
              <a:rPr lang="en-US" sz="1600" dirty="0" err="1"/>
              <a:t>CKr</a:t>
            </a:r>
            <a:r>
              <a:rPr lang="ru-RU" sz="1600" dirty="0"/>
              <a:t>, распространенной в центральной части КОД между островами </a:t>
            </a:r>
            <a:r>
              <a:rPr lang="ru-RU" sz="1600" dirty="0" err="1"/>
              <a:t>Матуа</a:t>
            </a:r>
            <a:r>
              <a:rPr lang="ru-RU" sz="1600" dirty="0"/>
              <a:t> и Итуруп. Это позволяет использовать горизонт </a:t>
            </a:r>
            <a:r>
              <a:rPr lang="ru-RU" sz="1600" dirty="0" err="1"/>
              <a:t>C</a:t>
            </a:r>
            <a:r>
              <a:rPr lang="en-US" sz="1600" dirty="0"/>
              <a:t>K</a:t>
            </a:r>
            <a:r>
              <a:rPr lang="ru-RU" sz="1600" dirty="0" err="1"/>
              <a:t>r</a:t>
            </a:r>
            <a:r>
              <a:rPr lang="ru-RU" sz="1600" dirty="0"/>
              <a:t> в качестве </a:t>
            </a:r>
            <a:r>
              <a:rPr lang="ru-RU" sz="1600" dirty="0" err="1"/>
              <a:t>тефрохронологического</a:t>
            </a:r>
            <a:r>
              <a:rPr lang="ru-RU" sz="1600" dirty="0"/>
              <a:t> и </a:t>
            </a:r>
            <a:r>
              <a:rPr lang="ru-RU" sz="1600" dirty="0" err="1"/>
              <a:t>тефростратиграфического</a:t>
            </a:r>
            <a:r>
              <a:rPr lang="ru-RU" sz="1600" dirty="0"/>
              <a:t> маркера для островов центральной части КОД при построении палеогеографических реконструкций, корреляции разрезов, датировании отложений и форм рельефа</a:t>
            </a:r>
            <a:r>
              <a:rPr lang="ru-RU" sz="1600" dirty="0" smtClean="0"/>
              <a:t>. </a:t>
            </a:r>
            <a:endParaRPr lang="ru-RU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 smtClean="0"/>
              <a:t>	</a:t>
            </a:r>
            <a:r>
              <a:rPr lang="ru-RU" sz="1600" dirty="0" smtClean="0"/>
              <a:t>Наличие </a:t>
            </a:r>
            <a:r>
              <a:rPr lang="ru-RU" sz="1600" dirty="0"/>
              <a:t>признаков активного эксплозивного вулканизма в последние несколько тысяч лет в южной части КОД, близкой к густонаселенным и экономически развитым районам Дальнего Востока России и Японии, требует пересмотра прогнозов вулканической опасности в регионе. Это особенно важно, так как о. Итуруп принадлежит к территориям опережающего развития Дальнего Востока России, что означает расширение хозяйственной деятельности на острове в ближайшие годы. </a:t>
            </a:r>
          </a:p>
          <a:p>
            <a:pPr algn="just">
              <a:lnSpc>
                <a:spcPct val="17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32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t="6305" r="-963"/>
          <a:stretch/>
        </p:blipFill>
        <p:spPr>
          <a:xfrm>
            <a:off x="-28543" y="0"/>
            <a:ext cx="9300982" cy="6845241"/>
          </a:xfrm>
        </p:spPr>
      </p:pic>
      <p:sp>
        <p:nvSpPr>
          <p:cNvPr id="5" name="TextBox 4"/>
          <p:cNvSpPr txBox="1"/>
          <p:nvPr/>
        </p:nvSpPr>
        <p:spPr>
          <a:xfrm>
            <a:off x="3792506" y="-124192"/>
            <a:ext cx="5479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b="1" dirty="0" smtClean="0">
                <a:solidFill>
                  <a:srgbClr val="3366FF"/>
                </a:solidFill>
              </a:rPr>
              <a:t>Cпасибо за внимание!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" y="5792592"/>
            <a:ext cx="9172543" cy="110799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 </a:t>
            </a:r>
            <a:r>
              <a:rPr lang="ru-RU" sz="1600" i="1" dirty="0" smtClean="0">
                <a:solidFill>
                  <a:srgbClr val="FFFF00"/>
                </a:solidFill>
              </a:rPr>
              <a:t>О.В</a:t>
            </a:r>
            <a:r>
              <a:rPr lang="ru-RU" sz="1600" i="1" dirty="0">
                <a:solidFill>
                  <a:srgbClr val="FFFF00"/>
                </a:solidFill>
              </a:rPr>
              <a:t>. Бергаль-</a:t>
            </a:r>
            <a:r>
              <a:rPr lang="ru-RU" sz="1600" i="1" dirty="0" smtClean="0">
                <a:solidFill>
                  <a:srgbClr val="FFFF00"/>
                </a:solidFill>
              </a:rPr>
              <a:t>Кувикас, </a:t>
            </a:r>
            <a:r>
              <a:rPr lang="ru-RU" sz="1600" i="1" dirty="0">
                <a:solidFill>
                  <a:srgbClr val="FFFF00"/>
                </a:solidFill>
              </a:rPr>
              <a:t>С.З. </a:t>
            </a:r>
            <a:r>
              <a:rPr lang="ru-RU" sz="1600" i="1" dirty="0" smtClean="0">
                <a:solidFill>
                  <a:srgbClr val="FFFF00"/>
                </a:solidFill>
              </a:rPr>
              <a:t>Смирнов, </a:t>
            </a:r>
            <a:r>
              <a:rPr lang="ru-RU" sz="1600" i="1" dirty="0">
                <a:solidFill>
                  <a:srgbClr val="FFFF00"/>
                </a:solidFill>
              </a:rPr>
              <a:t>А.Р. </a:t>
            </a:r>
            <a:r>
              <a:rPr lang="ru-RU" sz="1600" i="1" dirty="0" err="1" smtClean="0">
                <a:solidFill>
                  <a:srgbClr val="FFFF00"/>
                </a:solidFill>
              </a:rPr>
              <a:t>Агатова</a:t>
            </a:r>
            <a:r>
              <a:rPr lang="ru-RU" sz="1600" i="1" dirty="0" smtClean="0">
                <a:solidFill>
                  <a:srgbClr val="FFFF00"/>
                </a:solidFill>
              </a:rPr>
              <a:t>, </a:t>
            </a:r>
            <a:r>
              <a:rPr lang="ru-RU" sz="1600" i="1" dirty="0">
                <a:solidFill>
                  <a:srgbClr val="FFFF00"/>
                </a:solidFill>
              </a:rPr>
              <a:t>А.В. </a:t>
            </a:r>
            <a:r>
              <a:rPr lang="ru-RU" sz="1600" i="1" dirty="0" err="1" smtClean="0">
                <a:solidFill>
                  <a:srgbClr val="FFFF00"/>
                </a:solidFill>
              </a:rPr>
              <a:t>Дегтерев</a:t>
            </a:r>
            <a:r>
              <a:rPr lang="ru-RU" sz="1600" i="1" dirty="0" smtClean="0">
                <a:solidFill>
                  <a:srgbClr val="FFFF00"/>
                </a:solidFill>
              </a:rPr>
              <a:t>, </a:t>
            </a:r>
            <a:r>
              <a:rPr lang="ru-RU" sz="1600" i="1" dirty="0">
                <a:solidFill>
                  <a:srgbClr val="FFFF00"/>
                </a:solidFill>
              </a:rPr>
              <a:t>Н.Г. </a:t>
            </a:r>
            <a:r>
              <a:rPr lang="ru-RU" sz="1600" i="1" dirty="0" err="1" smtClean="0">
                <a:solidFill>
                  <a:srgbClr val="FFFF00"/>
                </a:solidFill>
              </a:rPr>
              <a:t>Разжигаева</a:t>
            </a:r>
            <a:r>
              <a:rPr lang="ru-RU" sz="1600" i="1" dirty="0" smtClean="0">
                <a:solidFill>
                  <a:srgbClr val="FFFF00"/>
                </a:solidFill>
              </a:rPr>
              <a:t>, </a:t>
            </a:r>
            <a:r>
              <a:rPr lang="ru-RU" sz="1600" i="1" dirty="0">
                <a:solidFill>
                  <a:srgbClr val="FFFF00"/>
                </a:solidFill>
              </a:rPr>
              <a:t>Т.К. </a:t>
            </a:r>
            <a:r>
              <a:rPr lang="ru-RU" sz="1600" i="1" dirty="0" smtClean="0">
                <a:solidFill>
                  <a:srgbClr val="FFFF00"/>
                </a:solidFill>
              </a:rPr>
              <a:t>Пинегина, </a:t>
            </a:r>
            <a:r>
              <a:rPr lang="ru-RU" sz="1600" i="1" dirty="0">
                <a:solidFill>
                  <a:srgbClr val="FFFF00"/>
                </a:solidFill>
              </a:rPr>
              <a:t>М.В. </a:t>
            </a:r>
            <a:r>
              <a:rPr lang="ru-RU" sz="1600" i="1" dirty="0" smtClean="0">
                <a:solidFill>
                  <a:srgbClr val="FFFF00"/>
                </a:solidFill>
              </a:rPr>
              <a:t>Портнягин, </a:t>
            </a:r>
            <a:r>
              <a:rPr lang="ru-RU" sz="1600" i="1" dirty="0">
                <a:solidFill>
                  <a:srgbClr val="FFFF00"/>
                </a:solidFill>
              </a:rPr>
              <a:t>Н.С. </a:t>
            </a:r>
            <a:r>
              <a:rPr lang="ru-RU" sz="1600" i="1" dirty="0" smtClean="0">
                <a:solidFill>
                  <a:srgbClr val="FFFF00"/>
                </a:solidFill>
              </a:rPr>
              <a:t>Карманов, </a:t>
            </a:r>
            <a:r>
              <a:rPr lang="ru-RU" sz="1600" i="1" dirty="0">
                <a:solidFill>
                  <a:srgbClr val="FFFF00"/>
                </a:solidFill>
              </a:rPr>
              <a:t>Т.Ю. </a:t>
            </a:r>
            <a:r>
              <a:rPr lang="ru-RU" sz="1600" i="1" dirty="0" smtClean="0">
                <a:solidFill>
                  <a:srgbClr val="FFFF00"/>
                </a:solidFill>
              </a:rPr>
              <a:t>Тимина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smtClean="0">
                <a:solidFill>
                  <a:srgbClr val="FFFF00"/>
                </a:solidFill>
              </a:rPr>
              <a:t>(</a:t>
            </a:r>
            <a:r>
              <a:rPr lang="ru-RU" sz="1600" dirty="0">
                <a:solidFill>
                  <a:srgbClr val="FFFF00"/>
                </a:solidFill>
              </a:rPr>
              <a:t>2023). </a:t>
            </a:r>
            <a:r>
              <a:rPr lang="ru-RU" sz="1600" dirty="0" err="1">
                <a:solidFill>
                  <a:srgbClr val="FFFF00"/>
                </a:solidFill>
              </a:rPr>
              <a:t>Голоценовое</a:t>
            </a:r>
            <a:r>
              <a:rPr lang="ru-RU" sz="1600" dirty="0">
                <a:solidFill>
                  <a:srgbClr val="FFFF00"/>
                </a:solidFill>
              </a:rPr>
              <a:t> эксплозивное извержение на перешейке Ветровой (о. Итуруп) как источник маркирующего горизонта </a:t>
            </a:r>
            <a:r>
              <a:rPr lang="ru-RU" sz="1600" dirty="0" err="1">
                <a:solidFill>
                  <a:srgbClr val="FFFF00"/>
                </a:solidFill>
              </a:rPr>
              <a:t>тефры</a:t>
            </a:r>
            <a:r>
              <a:rPr lang="ru-RU" sz="1600" dirty="0">
                <a:solidFill>
                  <a:srgbClr val="FFFF00"/>
                </a:solidFill>
              </a:rPr>
              <a:t> (~2000 лет назад) в центральной части Курильской островной дуги. </a:t>
            </a:r>
            <a:r>
              <a:rPr lang="ru-RU" sz="1600" i="1" dirty="0">
                <a:solidFill>
                  <a:srgbClr val="FFFF00"/>
                </a:solidFill>
              </a:rPr>
              <a:t>Доклады академии наук</a:t>
            </a:r>
            <a:r>
              <a:rPr lang="ru-RU" sz="1600" dirty="0">
                <a:solidFill>
                  <a:srgbClr val="FFFF00"/>
                </a:solidFill>
              </a:rPr>
              <a:t>. 511.2.  </a:t>
            </a:r>
            <a:endParaRPr lang="ru-RU" sz="1600" dirty="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130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Снимок экрана 2023-04-18 в 19.47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8124" cy="3460190"/>
          </a:xfrm>
          <a:prstGeom prst="rect">
            <a:avLst/>
          </a:prstGeom>
        </p:spPr>
      </p:pic>
      <p:pic>
        <p:nvPicPr>
          <p:cNvPr id="7" name="Picture 6" descr="Снимок экрана 2023-04-18 в 19.48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645"/>
            <a:ext cx="6578828" cy="3185355"/>
          </a:xfrm>
          <a:prstGeom prst="rect">
            <a:avLst/>
          </a:prstGeom>
        </p:spPr>
      </p:pic>
      <p:pic>
        <p:nvPicPr>
          <p:cNvPr id="11" name="Picture 10" descr="Снимок экрана 2023-04-18 в 19.49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21" y="461665"/>
            <a:ext cx="3354319" cy="3947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7062" y="0"/>
            <a:ext cx="3652862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О</a:t>
            </a:r>
            <a:r>
              <a:rPr lang="ru-RU" sz="2400" b="1" dirty="0" err="1" smtClean="0">
                <a:solidFill>
                  <a:srgbClr val="FFFF00"/>
                </a:solidFill>
              </a:rPr>
              <a:t>стров</a:t>
            </a:r>
            <a:r>
              <a:rPr lang="ru-RU" sz="2400" b="1" dirty="0" smtClean="0">
                <a:solidFill>
                  <a:srgbClr val="FFFF00"/>
                </a:solidFill>
              </a:rPr>
              <a:t> Итуруп </a:t>
            </a:r>
            <a:r>
              <a:rPr lang="mr-IN" sz="2400" b="1" dirty="0" smtClean="0">
                <a:solidFill>
                  <a:srgbClr val="FFFF00"/>
                </a:solidFill>
              </a:rPr>
              <a:t>–</a:t>
            </a:r>
            <a:r>
              <a:rPr lang="ru-RU" sz="2400" b="1" dirty="0" smtClean="0">
                <a:solidFill>
                  <a:srgbClr val="FFFF00"/>
                </a:solidFill>
              </a:rPr>
              <a:t> ТОР</a:t>
            </a:r>
          </a:p>
        </p:txBody>
      </p:sp>
      <p:pic>
        <p:nvPicPr>
          <p:cNvPr id="13" name="Picture 12" descr="Снимок экрана 2023-04-18 в 20.01.2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/>
          <a:stretch/>
        </p:blipFill>
        <p:spPr>
          <a:xfrm>
            <a:off x="5552606" y="4408805"/>
            <a:ext cx="3591394" cy="24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0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Снимок экрана 2023-04-18 в 19.42.5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r="112"/>
          <a:stretch/>
        </p:blipFill>
        <p:spPr>
          <a:xfrm>
            <a:off x="0" y="3021064"/>
            <a:ext cx="4052901" cy="3836936"/>
          </a:xfrm>
        </p:spPr>
      </p:pic>
      <p:pic>
        <p:nvPicPr>
          <p:cNvPr id="7" name="Picture 6" descr="Снимок экрана 2023-04-18 в 19.3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186"/>
            <a:ext cx="6007997" cy="2772316"/>
          </a:xfrm>
          <a:prstGeom prst="rect">
            <a:avLst/>
          </a:prstGeom>
        </p:spPr>
      </p:pic>
      <p:pic>
        <p:nvPicPr>
          <p:cNvPr id="9" name="Picture 8" descr="Снимок экрана 2023-04-18 в 19.39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01" y="4021012"/>
            <a:ext cx="5111931" cy="28369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2906" y="0"/>
            <a:ext cx="6481927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Активное развитие туризма на острове Итуруп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2" name="Picture 11" descr="Снимок экрана 2023-04-18 в 20.03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86" y="762927"/>
            <a:ext cx="4469748" cy="31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.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b="41743"/>
          <a:stretch/>
        </p:blipFill>
        <p:spPr>
          <a:xfrm>
            <a:off x="228330" y="299647"/>
            <a:ext cx="8791887" cy="65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5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0712"/>
            <a:ext cx="9144000" cy="4462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300" dirty="0" err="1" smtClean="0">
                <a:solidFill>
                  <a:srgbClr val="FFFF00"/>
                </a:solidFill>
              </a:rPr>
              <a:t>Тефрохронология</a:t>
            </a:r>
            <a:r>
              <a:rPr lang="ru-RU" sz="2300" dirty="0" smtClean="0">
                <a:solidFill>
                  <a:srgbClr val="FFFF00"/>
                </a:solidFill>
              </a:rPr>
              <a:t> - ключ к изучению активности вулканов в прошлом</a:t>
            </a:r>
            <a:endParaRPr lang="en-US" sz="2300" dirty="0">
              <a:solidFill>
                <a:srgbClr val="FFFF00"/>
              </a:solidFill>
            </a:endParaRPr>
          </a:p>
        </p:txBody>
      </p:sp>
      <p:pic>
        <p:nvPicPr>
          <p:cNvPr id="7" name="Picture 6" descr="Снимок экрана 2023-04-18 в 23.0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53" y="3846499"/>
            <a:ext cx="3853110" cy="2811729"/>
          </a:xfrm>
          <a:prstGeom prst="rect">
            <a:avLst/>
          </a:prstGeom>
        </p:spPr>
      </p:pic>
      <p:pic>
        <p:nvPicPr>
          <p:cNvPr id="8" name="Picture 7" descr="Снимок экрана 2023-04-18 в 23.03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5" y="3888800"/>
            <a:ext cx="4106416" cy="2755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073" y="6554647"/>
            <a:ext cx="235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Razjigaeva</a:t>
            </a:r>
            <a:r>
              <a:rPr lang="en-US" i="1" dirty="0" smtClean="0"/>
              <a:t> et al., 2022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051853" y="6573445"/>
            <a:ext cx="180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i="1" dirty="0" smtClean="0"/>
              <a:t>Дегтерев, 2013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4802" y="3552131"/>
            <a:ext cx="88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3366FF"/>
                </a:solidFill>
              </a:rPr>
              <a:t>. </a:t>
            </a:r>
            <a:r>
              <a:rPr lang="uk-UA" dirty="0" smtClean="0">
                <a:solidFill>
                  <a:srgbClr val="3366FF"/>
                </a:solidFill>
              </a:rPr>
              <a:t>Уруп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9809" y="3505199"/>
            <a:ext cx="10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o. </a:t>
            </a:r>
            <a:r>
              <a:rPr lang="ru-RU" dirty="0" err="1" smtClean="0">
                <a:solidFill>
                  <a:srgbClr val="3366FF"/>
                </a:solidFill>
              </a:rPr>
              <a:t>Матуа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298" y="575848"/>
            <a:ext cx="6171163" cy="3211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801" y="1639130"/>
            <a:ext cx="50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CKr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5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5" y="0"/>
            <a:ext cx="424809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246"/>
          <a:stretch/>
        </p:blipFill>
        <p:spPr>
          <a:xfrm>
            <a:off x="4723813" y="42806"/>
            <a:ext cx="3612322" cy="4470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629" t="8434" b="23898"/>
          <a:stretch/>
        </p:blipFill>
        <p:spPr>
          <a:xfrm>
            <a:off x="5437168" y="4122541"/>
            <a:ext cx="3341558" cy="2763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5265299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mr-IN" dirty="0" smtClean="0">
                <a:solidFill>
                  <a:srgbClr val="FFFF00"/>
                </a:solidFill>
              </a:rPr>
              <a:t>Стратиграфическая колонка разреза "Гурам"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9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0" b="-5370"/>
          <a:stretch>
            <a:fillRect/>
          </a:stretch>
        </p:blipFill>
        <p:spPr>
          <a:xfrm>
            <a:off x="58518" y="841790"/>
            <a:ext cx="9085482" cy="4749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56309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Пузыристое </a:t>
            </a:r>
            <a:r>
              <a:rPr lang="ru-RU" dirty="0"/>
              <a:t>строение стекла основной массы вокруг вкрапленника кварца пемзы из разреза </a:t>
            </a:r>
            <a:r>
              <a:rPr lang="ru-RU" dirty="0" err="1"/>
              <a:t>Гурам</a:t>
            </a:r>
            <a:r>
              <a:rPr lang="ru-RU" dirty="0"/>
              <a:t> (а) и стекловатой пепловой частицы из торфяника на о. Уруп (</a:t>
            </a:r>
            <a:r>
              <a:rPr lang="ru-RU" dirty="0" smtClean="0"/>
              <a:t>б). </a:t>
            </a:r>
            <a:r>
              <a:rPr lang="ru-RU" dirty="0"/>
              <a:t>Изображения получены на сканирующем электронном микроскопе TESCAN MIRA 3LMU в режиме обратно-рассеянных электронов (</a:t>
            </a:r>
            <a:r>
              <a:rPr lang="en-US" dirty="0"/>
              <a:t>BSE</a:t>
            </a:r>
            <a:r>
              <a:rPr lang="ru-RU" dirty="0"/>
              <a:t>)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" y="280596"/>
            <a:ext cx="9143998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B</a:t>
            </a:r>
            <a:r>
              <a:rPr lang="ru-RU" sz="2400" b="1" dirty="0" err="1" smtClean="0">
                <a:solidFill>
                  <a:srgbClr val="FFFF00"/>
                </a:solidFill>
              </a:rPr>
              <a:t>улканическое</a:t>
            </a:r>
            <a:r>
              <a:rPr lang="ru-RU" sz="2400" b="1" dirty="0" smtClean="0">
                <a:solidFill>
                  <a:srgbClr val="FFFF00"/>
                </a:solidFill>
              </a:rPr>
              <a:t> стекло маркирующего горизонта  </a:t>
            </a:r>
            <a:r>
              <a:rPr lang="ru-RU" sz="2400" b="1" dirty="0" err="1" smtClean="0">
                <a:solidFill>
                  <a:srgbClr val="FFFF00"/>
                </a:solidFill>
              </a:rPr>
              <a:t>тефры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CKr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6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"/>
          <a:stretch/>
        </p:blipFill>
        <p:spPr>
          <a:xfrm>
            <a:off x="-1" y="0"/>
            <a:ext cx="54514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1438" y="1788067"/>
            <a:ext cx="369256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</a:t>
            </a:r>
            <a:r>
              <a:rPr lang="ru-RU" dirty="0"/>
              <a:t>– разрез </a:t>
            </a:r>
            <a:r>
              <a:rPr lang="ru-RU" dirty="0" err="1"/>
              <a:t>Гурам</a:t>
            </a:r>
            <a:r>
              <a:rPr lang="ru-RU" dirty="0"/>
              <a:t>, </a:t>
            </a:r>
            <a:endParaRPr lang="en-US" dirty="0" smtClean="0"/>
          </a:p>
          <a:p>
            <a:r>
              <a:rPr lang="ru-RU" dirty="0" smtClean="0"/>
              <a:t>2 </a:t>
            </a:r>
            <a:r>
              <a:rPr lang="ru-RU" dirty="0"/>
              <a:t>– пемзовые туфы перешейка Ветрового и Белых </a:t>
            </a:r>
            <a:r>
              <a:rPr lang="ru-RU" dirty="0" smtClean="0"/>
              <a:t>Скал,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3 – пемзовые туфы кальдеры </a:t>
            </a:r>
            <a:r>
              <a:rPr lang="ru-RU" dirty="0" smtClean="0"/>
              <a:t>Медвежьей</a:t>
            </a:r>
            <a:r>
              <a:rPr lang="en-US" dirty="0" smtClean="0"/>
              <a:t> (49 km )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4 – пемзовые туфы кальдеры Львиная </a:t>
            </a:r>
            <a:r>
              <a:rPr lang="ru-RU" dirty="0" smtClean="0"/>
              <a:t>Пасть</a:t>
            </a:r>
            <a:r>
              <a:rPr lang="en-US" dirty="0" smtClean="0"/>
              <a:t> (115 km)</a:t>
            </a:r>
            <a:r>
              <a:rPr lang="ru-RU" dirty="0" smtClean="0"/>
              <a:t>, </a:t>
            </a:r>
            <a:endParaRPr lang="en-US" dirty="0" smtClean="0"/>
          </a:p>
          <a:p>
            <a:r>
              <a:rPr lang="ru-RU" dirty="0" smtClean="0"/>
              <a:t>5 </a:t>
            </a:r>
            <a:r>
              <a:rPr lang="ru-RU" dirty="0"/>
              <a:t>– пепел </a:t>
            </a:r>
            <a:r>
              <a:rPr lang="en-US" dirty="0" err="1"/>
              <a:t>CKr</a:t>
            </a:r>
            <a:r>
              <a:rPr lang="ru-RU" dirty="0"/>
              <a:t> с острова </a:t>
            </a:r>
            <a:r>
              <a:rPr lang="ru-RU" dirty="0" err="1"/>
              <a:t>Матуа</a:t>
            </a:r>
            <a:r>
              <a:rPr lang="ru-RU" dirty="0"/>
              <a:t>, </a:t>
            </a:r>
            <a:endParaRPr lang="en-US" dirty="0" smtClean="0"/>
          </a:p>
          <a:p>
            <a:r>
              <a:rPr lang="ru-RU" dirty="0" smtClean="0"/>
              <a:t>6 </a:t>
            </a:r>
            <a:r>
              <a:rPr lang="ru-RU" dirty="0"/>
              <a:t>– пепел </a:t>
            </a:r>
            <a:r>
              <a:rPr lang="en-US" dirty="0" err="1"/>
              <a:t>CKr</a:t>
            </a:r>
            <a:r>
              <a:rPr lang="ru-RU" dirty="0"/>
              <a:t> с острова </a:t>
            </a:r>
            <a:r>
              <a:rPr lang="ru-RU" dirty="0" smtClean="0"/>
              <a:t>Уруп</a:t>
            </a:r>
            <a:r>
              <a:rPr lang="en-US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а – составы индивидуальных пемзовых </a:t>
            </a:r>
            <a:r>
              <a:rPr lang="ru-RU" dirty="0" err="1"/>
              <a:t>лапиллей</a:t>
            </a:r>
            <a:r>
              <a:rPr lang="ru-RU" dirty="0"/>
              <a:t>, </a:t>
            </a:r>
            <a:endParaRPr lang="en-US" dirty="0" smtClean="0"/>
          </a:p>
          <a:p>
            <a:r>
              <a:rPr lang="ru-RU" dirty="0" smtClean="0"/>
              <a:t>б </a:t>
            </a:r>
            <a:r>
              <a:rPr lang="ru-RU" dirty="0"/>
              <a:t>– составы стекол основной массы пемзовых </a:t>
            </a:r>
            <a:r>
              <a:rPr lang="ru-RU" dirty="0" err="1"/>
              <a:t>лапиллей</a:t>
            </a:r>
            <a:r>
              <a:rPr lang="ru-RU" dirty="0"/>
              <a:t> и пепловых </a:t>
            </a:r>
            <a:r>
              <a:rPr lang="ru-RU" dirty="0" smtClean="0"/>
              <a:t>частиц.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Серыми кружками показаны весь диапазон составов стекла основной массы пемз перешейка Ветрового и Белых Скал. </a:t>
            </a:r>
            <a:endParaRPr lang="en-US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92238" r="23214" b="-145"/>
          <a:stretch/>
        </p:blipFill>
        <p:spPr>
          <a:xfrm>
            <a:off x="5788370" y="804384"/>
            <a:ext cx="2982782" cy="847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2318" y="94015"/>
            <a:ext cx="3771681" cy="76944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Составы пемзовых </a:t>
            </a:r>
            <a:r>
              <a:rPr lang="ru-RU" sz="2200" b="1" dirty="0" err="1">
                <a:solidFill>
                  <a:srgbClr val="FFFF00"/>
                </a:solidFill>
              </a:rPr>
              <a:t>лапиллей</a:t>
            </a:r>
            <a:r>
              <a:rPr lang="ru-RU" sz="2200" b="1" dirty="0">
                <a:solidFill>
                  <a:srgbClr val="FFFF00"/>
                </a:solidFill>
              </a:rPr>
              <a:t> 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и </a:t>
            </a:r>
            <a:r>
              <a:rPr lang="ru-RU" sz="2200" b="1" dirty="0">
                <a:solidFill>
                  <a:srgbClr val="FFFF00"/>
                </a:solidFill>
              </a:rPr>
              <a:t>стекол основной массы 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8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4199"/>
            <a:ext cx="9033400" cy="4780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28278"/>
            <a:ext cx="9143999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</a:t>
            </a:r>
            <a:r>
              <a:rPr lang="ru-RU" sz="2400" dirty="0" smtClean="0">
                <a:solidFill>
                  <a:srgbClr val="FFFF00"/>
                </a:solidFill>
              </a:rPr>
              <a:t>равнение редких элементов маркирующего горизонта </a:t>
            </a:r>
            <a:r>
              <a:rPr lang="ru-RU" sz="2400" dirty="0" err="1" smtClean="0">
                <a:solidFill>
                  <a:srgbClr val="FFFF00"/>
                </a:solidFill>
              </a:rPr>
              <a:t>тефры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CKr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230</Words>
  <Application>Microsoft Macintosh PowerPoint</Application>
  <PresentationFormat>On-screen Show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Заключение</vt:lpstr>
      <vt:lpstr>PowerPoint Presentation</vt:lpstr>
    </vt:vector>
  </TitlesOfParts>
  <Company>Университет Хоккайдо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Бергаль-Кувикас Ольга Валерьевна</dc:creator>
  <cp:lastModifiedBy>Бергаль-Кувикас Ольга Валерьевна</cp:lastModifiedBy>
  <cp:revision>45</cp:revision>
  <dcterms:created xsi:type="dcterms:W3CDTF">2023-04-18T04:56:32Z</dcterms:created>
  <dcterms:modified xsi:type="dcterms:W3CDTF">2023-04-19T04:09:36Z</dcterms:modified>
</cp:coreProperties>
</file>