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87" r:id="rId2"/>
    <p:sldId id="297" r:id="rId3"/>
    <p:sldId id="302" r:id="rId4"/>
    <p:sldId id="294" r:id="rId5"/>
    <p:sldId id="288" r:id="rId6"/>
    <p:sldId id="306" r:id="rId7"/>
    <p:sldId id="289" r:id="rId8"/>
    <p:sldId id="299" r:id="rId9"/>
    <p:sldId id="29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8" autoAdjust="0"/>
    <p:restoredTop sz="94660"/>
  </p:normalViewPr>
  <p:slideViewPr>
    <p:cSldViewPr>
      <p:cViewPr varScale="1">
        <p:scale>
          <a:sx n="69" d="100"/>
          <a:sy n="69" d="100"/>
        </p:scale>
        <p:origin x="-9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Структура рынка ВЧК России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Лист1!$A$1:$A$3</c:f>
              <c:strCache>
                <c:ptCount val="3"/>
                <c:pt idx="0">
                  <c:v>Тигли (моно)</c:v>
                </c:pt>
                <c:pt idx="1">
                  <c:v>Светотехника</c:v>
                </c:pt>
                <c:pt idx="2">
                  <c:v>Прочее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200</c:v>
                </c:pt>
                <c:pt idx="1">
                  <c:v>240</c:v>
                </c:pt>
                <c:pt idx="2">
                  <c:v>50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8244274809160311E-2"/>
          <c:y val="7.0224719101123614E-2"/>
          <c:w val="0.90458015267175551"/>
          <c:h val="0.71348314606741559"/>
        </c:manualLayout>
      </c:layout>
      <c:barChart>
        <c:barDir val="col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в том числе за счет солнечной энергетики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7</c:v>
                </c:pt>
                <c:pt idx="1">
                  <c:v>12</c:v>
                </c:pt>
                <c:pt idx="2">
                  <c:v>16</c:v>
                </c:pt>
                <c:pt idx="3">
                  <c:v>48</c:v>
                </c:pt>
                <c:pt idx="4" formatCode="0">
                  <c:v>105.45600000000002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всего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34</c:v>
                </c:pt>
                <c:pt idx="1">
                  <c:v>31</c:v>
                </c:pt>
                <c:pt idx="2">
                  <c:v>29</c:v>
                </c:pt>
                <c:pt idx="3">
                  <c:v>34</c:v>
                </c:pt>
                <c:pt idx="4" formatCode="0">
                  <c:v>39.862068965517224</c:v>
                </c:pt>
              </c:numCache>
            </c:numRef>
          </c:val>
        </c:ser>
        <c:overlap val="100"/>
        <c:axId val="110630784"/>
        <c:axId val="110632320"/>
      </c:barChart>
      <c:catAx>
        <c:axId val="11063078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/>
            </a:pPr>
            <a:endParaRPr lang="ru-RU"/>
          </a:p>
        </c:txPr>
        <c:crossAx val="110632320"/>
        <c:crosses val="autoZero"/>
        <c:auto val="1"/>
        <c:lblAlgn val="ctr"/>
        <c:lblOffset val="100"/>
        <c:tickLblSkip val="1"/>
        <c:tickMarkSkip val="1"/>
      </c:catAx>
      <c:valAx>
        <c:axId val="110632320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000"/>
            </a:pPr>
            <a:endParaRPr lang="ru-RU"/>
          </a:p>
        </c:txPr>
        <c:crossAx val="110630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0647566937007"/>
          <c:y val="0.85784472347886909"/>
          <c:w val="0.76335877862595425"/>
          <c:h val="0.13372819382786341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490CD-AE92-4398-AC15-20BDCA7C2AC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23BFAE2-227A-4901-A33C-F66ECECAD001}">
      <dgm:prSet phldrT="[Текст]"/>
      <dgm:spPr/>
      <dgm:t>
        <a:bodyPr/>
        <a:lstStyle/>
        <a:p>
          <a:r>
            <a:rPr lang="ru-RU" dirty="0" smtClean="0"/>
            <a:t>Производители</a:t>
          </a:r>
          <a:br>
            <a:rPr lang="ru-RU" dirty="0" smtClean="0"/>
          </a:br>
          <a:r>
            <a:rPr lang="ru-RU" dirty="0" smtClean="0"/>
            <a:t>ВЧК</a:t>
          </a:r>
          <a:endParaRPr lang="ru-RU" dirty="0"/>
        </a:p>
      </dgm:t>
    </dgm:pt>
    <dgm:pt modelId="{64C32B18-82BE-4C76-A63A-5197AC263B9A}" type="parTrans" cxnId="{B84BF9D9-CCBC-4997-962D-258A0A744242}">
      <dgm:prSet/>
      <dgm:spPr/>
      <dgm:t>
        <a:bodyPr/>
        <a:lstStyle/>
        <a:p>
          <a:endParaRPr lang="ru-RU"/>
        </a:p>
      </dgm:t>
    </dgm:pt>
    <dgm:pt modelId="{93A80AE3-805E-4314-89DC-D7E24671C861}" type="sibTrans" cxnId="{B84BF9D9-CCBC-4997-962D-258A0A744242}">
      <dgm:prSet/>
      <dgm:spPr/>
      <dgm:t>
        <a:bodyPr/>
        <a:lstStyle/>
        <a:p>
          <a:endParaRPr lang="ru-RU"/>
        </a:p>
      </dgm:t>
    </dgm:pt>
    <dgm:pt modelId="{8EB48011-DA05-4217-8AF5-67565B4DE448}">
      <dgm:prSet phldrT="[Текст]"/>
      <dgm:spPr/>
      <dgm:t>
        <a:bodyPr/>
        <a:lstStyle/>
        <a:p>
          <a:r>
            <a:rPr lang="ru-RU" dirty="0" smtClean="0"/>
            <a:t>Производители кварцевого стекла</a:t>
          </a:r>
          <a:endParaRPr lang="ru-RU" dirty="0"/>
        </a:p>
      </dgm:t>
    </dgm:pt>
    <dgm:pt modelId="{433DAAFD-81B0-470E-A599-AAF98F560EF4}" type="parTrans" cxnId="{5A86722E-ACB8-4633-9F70-572153189A8E}">
      <dgm:prSet/>
      <dgm:spPr/>
      <dgm:t>
        <a:bodyPr/>
        <a:lstStyle/>
        <a:p>
          <a:endParaRPr lang="ru-RU"/>
        </a:p>
      </dgm:t>
    </dgm:pt>
    <dgm:pt modelId="{324FF2CB-5891-4473-ABC2-0B59AAE2EB62}" type="sibTrans" cxnId="{5A86722E-ACB8-4633-9F70-572153189A8E}">
      <dgm:prSet/>
      <dgm:spPr/>
      <dgm:t>
        <a:bodyPr/>
        <a:lstStyle/>
        <a:p>
          <a:endParaRPr lang="ru-RU"/>
        </a:p>
      </dgm:t>
    </dgm:pt>
    <dgm:pt modelId="{605171EF-EEFE-43B7-80EE-E6B1B568DAE4}">
      <dgm:prSet phldrT="[Текст]"/>
      <dgm:spPr/>
      <dgm:t>
        <a:bodyPr/>
        <a:lstStyle/>
        <a:p>
          <a:r>
            <a:rPr lang="ru-RU" dirty="0" smtClean="0"/>
            <a:t>Потребители, дальнейшая обработка</a:t>
          </a:r>
          <a:endParaRPr lang="ru-RU" dirty="0"/>
        </a:p>
      </dgm:t>
    </dgm:pt>
    <dgm:pt modelId="{FE957C00-04CA-4E97-A6E9-BBC30B0D972B}" type="sibTrans" cxnId="{15B7A0D9-4567-47EE-A920-8A6BB4A45C46}">
      <dgm:prSet/>
      <dgm:spPr/>
      <dgm:t>
        <a:bodyPr/>
        <a:lstStyle/>
        <a:p>
          <a:endParaRPr lang="ru-RU"/>
        </a:p>
      </dgm:t>
    </dgm:pt>
    <dgm:pt modelId="{A8FE4E83-61CE-4E98-BD1E-93B59FA289DA}" type="parTrans" cxnId="{15B7A0D9-4567-47EE-A920-8A6BB4A45C46}">
      <dgm:prSet/>
      <dgm:spPr/>
      <dgm:t>
        <a:bodyPr/>
        <a:lstStyle/>
        <a:p>
          <a:endParaRPr lang="ru-RU"/>
        </a:p>
      </dgm:t>
    </dgm:pt>
    <dgm:pt modelId="{1EF79E51-E88A-4B7A-96DB-980B0B4B12F0}" type="pres">
      <dgm:prSet presAssocID="{315490CD-AE92-4398-AC15-20BDCA7C2AC3}" presName="CompostProcess" presStyleCnt="0">
        <dgm:presLayoutVars>
          <dgm:dir/>
          <dgm:resizeHandles val="exact"/>
        </dgm:presLayoutVars>
      </dgm:prSet>
      <dgm:spPr/>
    </dgm:pt>
    <dgm:pt modelId="{A379FF0C-EAD7-46C8-AB76-783F10214C11}" type="pres">
      <dgm:prSet presAssocID="{315490CD-AE92-4398-AC15-20BDCA7C2AC3}" presName="arrow" presStyleLbl="bgShp" presStyleIdx="0" presStyleCnt="1"/>
      <dgm:spPr/>
    </dgm:pt>
    <dgm:pt modelId="{BD2A4BE6-AA13-48E3-9523-1E674A64FA79}" type="pres">
      <dgm:prSet presAssocID="{315490CD-AE92-4398-AC15-20BDCA7C2AC3}" presName="linearProcess" presStyleCnt="0"/>
      <dgm:spPr/>
    </dgm:pt>
    <dgm:pt modelId="{AF83A359-F2A6-4C7D-9524-66ACA87C5C1D}" type="pres">
      <dgm:prSet presAssocID="{F23BFAE2-227A-4901-A33C-F66ECECAD00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5E4B0-D9EA-4704-A935-F5730EEEDC79}" type="pres">
      <dgm:prSet presAssocID="{93A80AE3-805E-4314-89DC-D7E24671C861}" presName="sibTrans" presStyleCnt="0"/>
      <dgm:spPr/>
    </dgm:pt>
    <dgm:pt modelId="{F57DF00B-E548-4489-92C4-F7BD0F68441C}" type="pres">
      <dgm:prSet presAssocID="{8EB48011-DA05-4217-8AF5-67565B4DE44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69511-E5A4-4D2C-ACBA-ED5ACEB7146A}" type="pres">
      <dgm:prSet presAssocID="{324FF2CB-5891-4473-ABC2-0B59AAE2EB62}" presName="sibTrans" presStyleCnt="0"/>
      <dgm:spPr/>
    </dgm:pt>
    <dgm:pt modelId="{DF881BEE-BF28-4D30-BC7B-89DEDF7F31CD}" type="pres">
      <dgm:prSet presAssocID="{605171EF-EEFE-43B7-80EE-E6B1B568DAE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F3E65-374C-46FF-9D28-8B9330994421}" type="presOf" srcId="{F23BFAE2-227A-4901-A33C-F66ECECAD001}" destId="{AF83A359-F2A6-4C7D-9524-66ACA87C5C1D}" srcOrd="0" destOrd="0" presId="urn:microsoft.com/office/officeart/2005/8/layout/hProcess9"/>
    <dgm:cxn modelId="{B84BF9D9-CCBC-4997-962D-258A0A744242}" srcId="{315490CD-AE92-4398-AC15-20BDCA7C2AC3}" destId="{F23BFAE2-227A-4901-A33C-F66ECECAD001}" srcOrd="0" destOrd="0" parTransId="{64C32B18-82BE-4C76-A63A-5197AC263B9A}" sibTransId="{93A80AE3-805E-4314-89DC-D7E24671C861}"/>
    <dgm:cxn modelId="{3589E147-BECC-417E-BE9C-84F1860071F2}" type="presOf" srcId="{8EB48011-DA05-4217-8AF5-67565B4DE448}" destId="{F57DF00B-E548-4489-92C4-F7BD0F68441C}" srcOrd="0" destOrd="0" presId="urn:microsoft.com/office/officeart/2005/8/layout/hProcess9"/>
    <dgm:cxn modelId="{4CA862F3-4B11-46D0-A9EF-FA96DE1E80FD}" type="presOf" srcId="{605171EF-EEFE-43B7-80EE-E6B1B568DAE4}" destId="{DF881BEE-BF28-4D30-BC7B-89DEDF7F31CD}" srcOrd="0" destOrd="0" presId="urn:microsoft.com/office/officeart/2005/8/layout/hProcess9"/>
    <dgm:cxn modelId="{699BA5FF-7D7E-457D-BF6E-291BC68BA757}" type="presOf" srcId="{315490CD-AE92-4398-AC15-20BDCA7C2AC3}" destId="{1EF79E51-E88A-4B7A-96DB-980B0B4B12F0}" srcOrd="0" destOrd="0" presId="urn:microsoft.com/office/officeart/2005/8/layout/hProcess9"/>
    <dgm:cxn modelId="{15B7A0D9-4567-47EE-A920-8A6BB4A45C46}" srcId="{315490CD-AE92-4398-AC15-20BDCA7C2AC3}" destId="{605171EF-EEFE-43B7-80EE-E6B1B568DAE4}" srcOrd="2" destOrd="0" parTransId="{A8FE4E83-61CE-4E98-BD1E-93B59FA289DA}" sibTransId="{FE957C00-04CA-4E97-A6E9-BBC30B0D972B}"/>
    <dgm:cxn modelId="{5A86722E-ACB8-4633-9F70-572153189A8E}" srcId="{315490CD-AE92-4398-AC15-20BDCA7C2AC3}" destId="{8EB48011-DA05-4217-8AF5-67565B4DE448}" srcOrd="1" destOrd="0" parTransId="{433DAAFD-81B0-470E-A599-AAF98F560EF4}" sibTransId="{324FF2CB-5891-4473-ABC2-0B59AAE2EB62}"/>
    <dgm:cxn modelId="{C437116E-CCEE-42D4-8E0E-6E25CC30480C}" type="presParOf" srcId="{1EF79E51-E88A-4B7A-96DB-980B0B4B12F0}" destId="{A379FF0C-EAD7-46C8-AB76-783F10214C11}" srcOrd="0" destOrd="0" presId="urn:microsoft.com/office/officeart/2005/8/layout/hProcess9"/>
    <dgm:cxn modelId="{D040E4E8-D804-470D-A3B7-99ADAAACC274}" type="presParOf" srcId="{1EF79E51-E88A-4B7A-96DB-980B0B4B12F0}" destId="{BD2A4BE6-AA13-48E3-9523-1E674A64FA79}" srcOrd="1" destOrd="0" presId="urn:microsoft.com/office/officeart/2005/8/layout/hProcess9"/>
    <dgm:cxn modelId="{815BA415-E3F4-4873-82EE-9D49078F0B40}" type="presParOf" srcId="{BD2A4BE6-AA13-48E3-9523-1E674A64FA79}" destId="{AF83A359-F2A6-4C7D-9524-66ACA87C5C1D}" srcOrd="0" destOrd="0" presId="urn:microsoft.com/office/officeart/2005/8/layout/hProcess9"/>
    <dgm:cxn modelId="{86B7D7E0-37C8-4EF6-892F-958BAAB4D9F7}" type="presParOf" srcId="{BD2A4BE6-AA13-48E3-9523-1E674A64FA79}" destId="{C4B5E4B0-D9EA-4704-A935-F5730EEEDC79}" srcOrd="1" destOrd="0" presId="urn:microsoft.com/office/officeart/2005/8/layout/hProcess9"/>
    <dgm:cxn modelId="{6984341A-61AB-4593-914E-7DF2F7FE68CD}" type="presParOf" srcId="{BD2A4BE6-AA13-48E3-9523-1E674A64FA79}" destId="{F57DF00B-E548-4489-92C4-F7BD0F68441C}" srcOrd="2" destOrd="0" presId="urn:microsoft.com/office/officeart/2005/8/layout/hProcess9"/>
    <dgm:cxn modelId="{D2E23A47-E101-4495-A603-487B855FBDCD}" type="presParOf" srcId="{BD2A4BE6-AA13-48E3-9523-1E674A64FA79}" destId="{3D569511-E5A4-4D2C-ACBA-ED5ACEB7146A}" srcOrd="3" destOrd="0" presId="urn:microsoft.com/office/officeart/2005/8/layout/hProcess9"/>
    <dgm:cxn modelId="{9B98AD5E-1C8D-4955-A3F7-49D5BEFE2118}" type="presParOf" srcId="{BD2A4BE6-AA13-48E3-9523-1E674A64FA79}" destId="{DF881BEE-BF28-4D30-BC7B-89DEDF7F31C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79FF0C-EAD7-46C8-AB76-783F10214C11}">
      <dsp:nvSpPr>
        <dsp:cNvPr id="0" name=""/>
        <dsp:cNvSpPr/>
      </dsp:nvSpPr>
      <dsp:spPr>
        <a:xfrm>
          <a:off x="383442" y="0"/>
          <a:ext cx="4345682" cy="23488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3A359-F2A6-4C7D-9524-66ACA87C5C1D}">
      <dsp:nvSpPr>
        <dsp:cNvPr id="0" name=""/>
        <dsp:cNvSpPr/>
      </dsp:nvSpPr>
      <dsp:spPr>
        <a:xfrm>
          <a:off x="5492" y="704663"/>
          <a:ext cx="1645607" cy="939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Производители</a:t>
          </a:r>
          <a:br>
            <a:rPr lang="ru-RU" sz="1600" kern="1200" dirty="0" smtClean="0"/>
          </a:br>
          <a:r>
            <a:rPr lang="ru-RU" sz="1600" kern="1200" dirty="0" smtClean="0"/>
            <a:t>ВЧК</a:t>
          </a:r>
          <a:endParaRPr lang="ru-RU" sz="1600" kern="1200" dirty="0"/>
        </a:p>
      </dsp:txBody>
      <dsp:txXfrm>
        <a:off x="5492" y="704663"/>
        <a:ext cx="1645607" cy="939552"/>
      </dsp:txXfrm>
    </dsp:sp>
    <dsp:sp modelId="{F57DF00B-E548-4489-92C4-F7BD0F68441C}">
      <dsp:nvSpPr>
        <dsp:cNvPr id="0" name=""/>
        <dsp:cNvSpPr/>
      </dsp:nvSpPr>
      <dsp:spPr>
        <a:xfrm>
          <a:off x="1733480" y="704663"/>
          <a:ext cx="1645607" cy="939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Производители кварцевого стекла</a:t>
          </a:r>
          <a:endParaRPr lang="ru-RU" sz="1600" kern="1200" dirty="0"/>
        </a:p>
      </dsp:txBody>
      <dsp:txXfrm>
        <a:off x="1733480" y="704663"/>
        <a:ext cx="1645607" cy="939552"/>
      </dsp:txXfrm>
    </dsp:sp>
    <dsp:sp modelId="{DF881BEE-BF28-4D30-BC7B-89DEDF7F31CD}">
      <dsp:nvSpPr>
        <dsp:cNvPr id="0" name=""/>
        <dsp:cNvSpPr/>
      </dsp:nvSpPr>
      <dsp:spPr>
        <a:xfrm>
          <a:off x="3461468" y="704663"/>
          <a:ext cx="1645607" cy="939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Потребители, дальнейшая обработка</a:t>
          </a:r>
          <a:endParaRPr lang="ru-RU" sz="1600" kern="1200" dirty="0"/>
        </a:p>
      </dsp:txBody>
      <dsp:txXfrm>
        <a:off x="3461468" y="704663"/>
        <a:ext cx="1645607" cy="939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C640E-6F17-448F-AB8E-D775859287E9}" type="datetimeFigureOut">
              <a:rPr lang="ru-RU" smtClean="0"/>
              <a:pPr/>
              <a:t>24.05.2011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FAB2C-4674-446D-9F5E-74F3E517C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C0D0D-4335-486D-9074-37B19434EA5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AB2C-4674-446D-9F5E-74F3E517CB5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C0D0D-4335-486D-9074-37B19434EA5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C0D0D-4335-486D-9074-37B19434EA5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C0D0D-4335-486D-9074-37B19434EA5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7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243-FCE1-4DC5-904B-94D3456F0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7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243-FCE1-4DC5-904B-94D3456F0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7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243-FCE1-4DC5-904B-94D3456F0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09134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Page 7 </a:t>
            </a:r>
            <a:endParaRPr lang="sv-S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812" y="0"/>
            <a:ext cx="800258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sv-SE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7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243-FCE1-4DC5-904B-94D3456F0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7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243-FCE1-4DC5-904B-94D3456F0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7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243-FCE1-4DC5-904B-94D3456F0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7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243-FCE1-4DC5-904B-94D3456F0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7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243-FCE1-4DC5-904B-94D3456F0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7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243-FCE1-4DC5-904B-94D3456F0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7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243-FCE1-4DC5-904B-94D3456F0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7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243-FCE1-4DC5-904B-94D3456F0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Page 7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87243-FCE1-4DC5-904B-94D3456F0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ChangeArrowheads="1"/>
          </p:cNvSpPr>
          <p:nvPr/>
        </p:nvSpPr>
        <p:spPr bwMode="auto">
          <a:xfrm>
            <a:off x="251520" y="2060848"/>
            <a:ext cx="61206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ОБЪЕМЫ ПОТРЕБЛЕНИЯ И СФЕРЫ ИСПОЛЬЗОВАНИЯ ВЫСОКОЧИСТЫХ КВАРЦЕВЫХ КОНЦЕНТРАТОВ В РОССИИ КАК ФАКТОР, ОПРЕДЕЛЯЮЩИЙ СОСТОЯНИЕ КВАРЦЕВОЙ ОТРАСЛИ</a:t>
            </a:r>
            <a:endParaRPr lang="ru-RU" sz="2400" dirty="0"/>
          </a:p>
        </p:txBody>
      </p:sp>
      <p:sp>
        <p:nvSpPr>
          <p:cNvPr id="21507" name="Содержимое 6"/>
          <p:cNvSpPr txBox="1">
            <a:spLocks/>
          </p:cNvSpPr>
          <p:nvPr/>
        </p:nvSpPr>
        <p:spPr bwMode="auto">
          <a:xfrm>
            <a:off x="2267744" y="5949280"/>
            <a:ext cx="2304256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000000"/>
                </a:solidFill>
              </a:rPr>
              <a:t>Гулевич</a:t>
            </a:r>
            <a:r>
              <a:rPr lang="ru-RU" sz="1400" dirty="0" smtClean="0">
                <a:solidFill>
                  <a:srgbClr val="000000"/>
                </a:solidFill>
              </a:rPr>
              <a:t> Р.В.    Кузьмин В.Г.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2</a:t>
            </a:r>
            <a:r>
              <a:rPr lang="ru-RU" sz="1400" dirty="0" smtClean="0">
                <a:solidFill>
                  <a:srgbClr val="000000"/>
                </a:solidFill>
              </a:rPr>
              <a:t>5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мая 2011 года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Миасс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0" y="188640"/>
            <a:ext cx="64442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Всероссийское совещание </a:t>
            </a:r>
            <a:br>
              <a:rPr lang="ru-RU" sz="2000" dirty="0" smtClean="0"/>
            </a:br>
            <a:r>
              <a:rPr lang="ru-RU" sz="2000" dirty="0" smtClean="0"/>
              <a:t>«Современные проблемы изучения и использования минерально-сырьевой базы кварцевого сырья»</a:t>
            </a:r>
            <a:endParaRPr lang="ru-RU" sz="2000" dirty="0"/>
          </a:p>
        </p:txBody>
      </p:sp>
      <p:pic>
        <p:nvPicPr>
          <p:cNvPr id="7" name="Рисунок 6" descr="DSC_0113.JPG"/>
          <p:cNvPicPr>
            <a:picLocks noChangeAspect="1"/>
          </p:cNvPicPr>
          <p:nvPr/>
        </p:nvPicPr>
        <p:blipFill>
          <a:blip r:embed="rId3" cstate="print"/>
          <a:srcRect l="45987" r="28556"/>
          <a:stretch>
            <a:fillRect/>
          </a:stretch>
        </p:blipFill>
        <p:spPr>
          <a:xfrm>
            <a:off x="6479704" y="-99753"/>
            <a:ext cx="2664296" cy="695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941168"/>
            <a:ext cx="3319573" cy="8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243-FCE1-4DC5-904B-94D3456F007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Введение</a:t>
            </a:r>
            <a:endParaRPr lang="ru-RU" sz="3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339752" y="620688"/>
            <a:ext cx="5976664" cy="86409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Высокочистый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кварц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(ВЧК)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концентрат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 с размером 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 частиц 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300-100 микрон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содержанием 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SiO2 &gt;99,95%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dirty="0" err="1" smtClean="0">
                <a:latin typeface="+mj-lt"/>
                <a:ea typeface="+mj-ea"/>
                <a:cs typeface="+mj-cs"/>
              </a:rPr>
              <a:t>сналичием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ключевых примесей на уровне 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не более 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35 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ppm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 l="1846" t="29687" r="2298" b="1563"/>
          <a:stretch>
            <a:fillRect/>
          </a:stretch>
        </p:blipFill>
        <p:spPr bwMode="auto">
          <a:xfrm>
            <a:off x="1259632" y="3284984"/>
            <a:ext cx="65527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44" y="638132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/>
              <a:t>Рис. 1. Сравнительная таблица химического состава различных сортов ВЧК производства </a:t>
            </a:r>
            <a:br>
              <a:rPr lang="ru-RU" sz="1200" b="1" dirty="0" smtClean="0"/>
            </a:br>
            <a:r>
              <a:rPr lang="ru-RU" sz="1200" b="1" dirty="0" smtClean="0"/>
              <a:t>американской компании </a:t>
            </a:r>
            <a:r>
              <a:rPr lang="en-US" sz="1200" b="1" dirty="0" smtClean="0"/>
              <a:t>Unimin, </a:t>
            </a:r>
            <a:r>
              <a:rPr lang="ru-RU" sz="1200" b="1" dirty="0" smtClean="0"/>
              <a:t>а также ОАО «КГОК», цифры в </a:t>
            </a:r>
            <a:r>
              <a:rPr lang="en-US" sz="1200" b="1" dirty="0" smtClean="0"/>
              <a:t>ppm</a:t>
            </a:r>
            <a:r>
              <a:rPr lang="ru-RU" sz="1200" b="1" dirty="0" smtClean="0"/>
              <a:t>.</a:t>
            </a:r>
          </a:p>
          <a:p>
            <a:pPr algn="ctr"/>
            <a:endParaRPr lang="ru-RU" sz="1200" b="1" dirty="0"/>
          </a:p>
        </p:txBody>
      </p:sp>
      <p:pic>
        <p:nvPicPr>
          <p:cNvPr id="10" name="Picture 6" descr="http://www.sudaymineral.com/full-images/742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0688"/>
            <a:ext cx="1080120" cy="854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043601" y="1700808"/>
          <a:ext cx="7272819" cy="1219200"/>
        </p:xfrm>
        <a:graphic>
          <a:graphicData uri="http://schemas.openxmlformats.org/drawingml/2006/table">
            <a:tbl>
              <a:tblPr/>
              <a:tblGrid>
                <a:gridCol w="855624"/>
                <a:gridCol w="427813"/>
                <a:gridCol w="427813"/>
                <a:gridCol w="427813"/>
                <a:gridCol w="427813"/>
                <a:gridCol w="427813"/>
                <a:gridCol w="427813"/>
                <a:gridCol w="427813"/>
                <a:gridCol w="427813"/>
                <a:gridCol w="427813"/>
                <a:gridCol w="427813"/>
                <a:gridCol w="427813"/>
                <a:gridCol w="427813"/>
                <a:gridCol w="427813"/>
                <a:gridCol w="427813"/>
                <a:gridCol w="427813"/>
              </a:tblGrid>
              <a:tr h="1344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 Сорта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B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Ca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Cr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Cu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Fe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K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Li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Mg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Mn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Na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Ni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P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Ti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Zr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34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IOTA STD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16,20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0,08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0,23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0,60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0,10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1,30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1,30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IOTA 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8,00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0,04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0,60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&lt;0.05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&lt;0.05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0,30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0,35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0,15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0,05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1,40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0,10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IOTA 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8,00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0,04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0,60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0,15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0,07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0,15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0,08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0,05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1,40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0,10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IOTA 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7,00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0,002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0,03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0,05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1,20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 &lt;0,10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SSQ-4-K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19,90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0,12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4,90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0,05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0,12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2,90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4,90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0,25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n/a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n/a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9,00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n/a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2,90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n/a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SSQ-2-K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6,00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 0,1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0,80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1,00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 0,01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0,40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0,30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0,10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 0,01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 0,1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2,90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1,00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SSQ-1-K *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3,70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0,16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0,38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0,18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0,07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0,05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0,04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&lt;0,01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0,03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2,60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 &lt;0,01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43608" y="2996952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*) Экспериментальный сорт, работа над которым идет с нашими партнерами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960" cy="648072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ВЧК- конструкционный элемент </a:t>
            </a:r>
            <a:r>
              <a:rPr lang="en-US" sz="2800" dirty="0" smtClean="0"/>
              <a:t>high-tech </a:t>
            </a:r>
            <a:r>
              <a:rPr lang="ru-RU" sz="2800" dirty="0" smtClean="0"/>
              <a:t>индустрий</a:t>
            </a:r>
          </a:p>
        </p:txBody>
      </p:sp>
      <p:graphicFrame>
        <p:nvGraphicFramePr>
          <p:cNvPr id="28" name="Схема 27"/>
          <p:cNvGraphicFramePr/>
          <p:nvPr/>
        </p:nvGraphicFramePr>
        <p:xfrm>
          <a:off x="179512" y="1484784"/>
          <a:ext cx="5112568" cy="234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23528" y="90872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Цепочка создания стоимости</a:t>
            </a:r>
            <a:endParaRPr lang="ru-RU" b="1" dirty="0"/>
          </a:p>
        </p:txBody>
      </p:sp>
      <p:pic>
        <p:nvPicPr>
          <p:cNvPr id="2" name="Picture 2" descr="http://russianquartz.com/user/images/mission_07_2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284984"/>
            <a:ext cx="1368152" cy="91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1" descr="stäbe profi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3284984"/>
            <a:ext cx="1410538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7" descr="s"/>
          <p:cNvPicPr>
            <a:picLocks noChangeAspect="1" noChangeArrowheads="1"/>
          </p:cNvPicPr>
          <p:nvPr/>
        </p:nvPicPr>
        <p:blipFill>
          <a:blip r:embed="rId9" cstate="print"/>
          <a:srcRect l="24545" b="20179"/>
          <a:stretch>
            <a:fillRect/>
          </a:stretch>
        </p:blipFill>
        <p:spPr bwMode="auto">
          <a:xfrm>
            <a:off x="6948264" y="2348880"/>
            <a:ext cx="1224136" cy="915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0" cstate="print"/>
          <a:srcRect t="12200" r="6265" b="12201"/>
          <a:stretch>
            <a:fillRect/>
          </a:stretch>
        </p:blipFill>
        <p:spPr bwMode="auto">
          <a:xfrm>
            <a:off x="7723394" y="2492896"/>
            <a:ext cx="1204582" cy="963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http://t0.gstatic.com/images?q=tbn:ANd9GcTUkCfQaihuHu71pOk1HIU1Wa3nBB9kM6CoBNXVseGutLu-z8r2"/>
          <p:cNvPicPr>
            <a:picLocks noChangeAspect="1" noChangeArrowheads="1"/>
          </p:cNvPicPr>
          <p:nvPr/>
        </p:nvPicPr>
        <p:blipFill>
          <a:blip r:embed="rId11" cstate="print"/>
          <a:srcRect l="14765" t="8308" r="17314" b="12770"/>
          <a:stretch>
            <a:fillRect/>
          </a:stretch>
        </p:blipFill>
        <p:spPr bwMode="auto">
          <a:xfrm>
            <a:off x="7164288" y="1340768"/>
            <a:ext cx="1224136" cy="1011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Стрелка вправо 32"/>
          <p:cNvSpPr/>
          <p:nvPr/>
        </p:nvSpPr>
        <p:spPr>
          <a:xfrm rot="20038404">
            <a:off x="5444520" y="1851167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820019">
            <a:off x="5362886" y="3177977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5660617" y="2601068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Текст 2"/>
          <p:cNvSpPr>
            <a:spLocks noGrp="1"/>
          </p:cNvSpPr>
          <p:nvPr>
            <p:ph type="body" idx="1"/>
          </p:nvPr>
        </p:nvSpPr>
        <p:spPr>
          <a:xfrm>
            <a:off x="539552" y="4581128"/>
            <a:ext cx="7067128" cy="49574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Пример использования ВЧК в процессе </a:t>
            </a:r>
            <a:r>
              <a:rPr lang="ru-RU" sz="1800" dirty="0" smtClean="0"/>
              <a:t>производства моно-кремния </a:t>
            </a:r>
            <a:endParaRPr lang="ru-RU" sz="1800" dirty="0" smtClean="0"/>
          </a:p>
        </p:txBody>
      </p:sp>
      <p:pic>
        <p:nvPicPr>
          <p:cNvPr id="39" name="Picture 2" descr="http://t1.gstatic.com/images?q=tbn:ANd9GcRqftCreiKiL8FPYGrP_C7j6u6cDt_RT2eiJSJqKFclKLb2kVl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7450" y="5323061"/>
            <a:ext cx="1028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 descr="http://t2.gstatic.com/images?q=tbn:ANd9GcQKeDNujnRt2VnRzvE9m7xEP0yii-5y8qPPQwZpsQIociHDNDpue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31840" y="5250879"/>
            <a:ext cx="93821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6" descr="http://t0.gstatic.com/images?q=tbn:ANd9GcSSnVV3THvDORMg4es1VkOGCD-z0loDuPRxcWHyqMeYVyADb_7Xp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280" y="5250879"/>
            <a:ext cx="957262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8" descr="http://t1.gstatic.com/images?q=tbn:ANd9GcTrfZJt-iRYiewKEngArycjhGHzCRY607VMeBIthSGtsZEyw1l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20072" y="5250879"/>
            <a:ext cx="819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Стрелка вниз 42"/>
          <p:cNvSpPr/>
          <p:nvPr/>
        </p:nvSpPr>
        <p:spPr>
          <a:xfrm rot="16200000">
            <a:off x="2483768" y="5538911"/>
            <a:ext cx="215900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 rot="16200000">
            <a:off x="4355976" y="5538911"/>
            <a:ext cx="215900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 rot="16200000">
            <a:off x="6300192" y="5538911"/>
            <a:ext cx="215900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7" descr="trubki1_400"/>
          <p:cNvPicPr>
            <a:picLocks noChangeAspect="1" noChangeArrowheads="1"/>
          </p:cNvPicPr>
          <p:nvPr/>
        </p:nvPicPr>
        <p:blipFill>
          <a:blip r:embed="rId16" cstate="print"/>
          <a:srcRect r="21739"/>
          <a:stretch>
            <a:fillRect/>
          </a:stretch>
        </p:blipFill>
        <p:spPr bwMode="auto">
          <a:xfrm>
            <a:off x="6372200" y="3645024"/>
            <a:ext cx="1296144" cy="110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4" descr="http://t2.gstatic.com/images?q=tbn:ANd9GcQKeDNujnRt2VnRzvE9m7xEP0yii-5y8qPPQwZpsQIociHDNDpue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3429000"/>
            <a:ext cx="1224136" cy="954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8" grpId="0" build="p"/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002588" cy="476672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Российский рынок кварцевых концентратов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33450"/>
            <a:ext cx="40324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/>
              <a:t>Внутренний рынок РФ является неразвитым. На его долю приходится менее 1% от мирового потребления (0,5 тыс. тонн);</a:t>
            </a:r>
          </a:p>
          <a:p>
            <a:pPr marL="177800" indent="-1778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/>
              <a:t>Основная продукция - </a:t>
            </a:r>
            <a:r>
              <a:rPr lang="ru-RU" sz="1400" dirty="0" smtClean="0">
                <a:solidFill>
                  <a:prstClr val="black"/>
                </a:solidFill>
              </a:rPr>
              <a:t>кварцевые трубы широкого назначения и кварцевые тигли, потребляемые сорта </a:t>
            </a:r>
            <a:r>
              <a:rPr lang="en-US" sz="1400" dirty="0" smtClean="0">
                <a:solidFill>
                  <a:prstClr val="black"/>
                </a:solidFill>
              </a:rPr>
              <a:t>SSQ-2K</a:t>
            </a:r>
            <a:r>
              <a:rPr lang="ru-RU" sz="1400" dirty="0" smtClean="0">
                <a:solidFill>
                  <a:prstClr val="black"/>
                </a:solidFill>
              </a:rPr>
              <a:t>С, </a:t>
            </a:r>
            <a:r>
              <a:rPr lang="en-US" sz="1400" dirty="0" smtClean="0">
                <a:solidFill>
                  <a:prstClr val="black"/>
                </a:solidFill>
              </a:rPr>
              <a:t>IOTA std</a:t>
            </a:r>
            <a:r>
              <a:rPr lang="ru-RU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smtClean="0">
                <a:solidFill>
                  <a:prstClr val="black"/>
                </a:solidFill>
              </a:rPr>
              <a:t>IOTA CG</a:t>
            </a:r>
            <a:r>
              <a:rPr lang="ru-RU" sz="1400" dirty="0" smtClean="0">
                <a:solidFill>
                  <a:prstClr val="black"/>
                </a:solidFill>
              </a:rPr>
              <a:t>;</a:t>
            </a:r>
            <a:endParaRPr lang="ru-RU" sz="1400" dirty="0" smtClean="0"/>
          </a:p>
          <a:p>
            <a:pPr marL="177800" indent="-1778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/>
              <a:t>Основными факторами роста производства является </a:t>
            </a:r>
            <a:r>
              <a:rPr lang="ru-RU" sz="1400" dirty="0" err="1" smtClean="0"/>
              <a:t>посткризисное</a:t>
            </a:r>
            <a:r>
              <a:rPr lang="ru-RU" sz="1400" dirty="0" smtClean="0"/>
              <a:t> улучшение мировой конъюнктуры.</a:t>
            </a:r>
          </a:p>
          <a:p>
            <a:pPr marL="177800" indent="-1778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/>
              <a:t>Сегмент кварцевых тиглей растет быстрее других.</a:t>
            </a:r>
          </a:p>
          <a:p>
            <a:pPr marL="177800" indent="-177800" algn="just">
              <a:spcBef>
                <a:spcPts val="600"/>
              </a:spcBef>
              <a:buFont typeface="Wingdings" pitchFamily="2" charset="2"/>
              <a:buChar char="§"/>
            </a:pPr>
            <a:endParaRPr lang="ru-RU" sz="1400" dirty="0" smtClean="0"/>
          </a:p>
          <a:p>
            <a:pPr marL="177800" indent="-177800" algn="just">
              <a:spcBef>
                <a:spcPts val="600"/>
              </a:spcBef>
              <a:buFont typeface="Wingdings" pitchFamily="2" charset="2"/>
              <a:buChar char="§"/>
            </a:pPr>
            <a:endParaRPr lang="ru-RU" sz="11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1520" y="620688"/>
            <a:ext cx="4165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Общая характеристика</a:t>
            </a:r>
            <a:endParaRPr lang="ru-RU" sz="1600" b="1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9512" y="1009650"/>
            <a:ext cx="3992438" cy="185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364088" y="3470811"/>
            <a:ext cx="2517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/>
              <a:t>Источник: </a:t>
            </a:r>
            <a:r>
              <a:rPr lang="ru-RU" sz="1000" i="1" dirty="0" err="1" smtClean="0"/>
              <a:t>ИнфоМайн</a:t>
            </a:r>
            <a:r>
              <a:rPr lang="ru-RU" sz="1000" i="1" dirty="0" smtClean="0"/>
              <a:t>, анализ </a:t>
            </a:r>
            <a:r>
              <a:rPr lang="ru-RU" sz="1000" i="1" dirty="0" err="1" smtClean="0"/>
              <a:t>Роснано</a:t>
            </a:r>
            <a:endParaRPr lang="ru-RU" sz="1000" i="1" dirty="0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" name="Rectangle 71"/>
          <p:cNvSpPr/>
          <p:nvPr/>
        </p:nvSpPr>
        <p:spPr>
          <a:xfrm>
            <a:off x="1259632" y="6639163"/>
            <a:ext cx="15151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 smtClean="0"/>
              <a:t>Источник: </a:t>
            </a:r>
            <a:r>
              <a:rPr lang="ru-RU" sz="1000" i="1" dirty="0" err="1" smtClean="0"/>
              <a:t>ИнфоМайн</a:t>
            </a:r>
            <a:endParaRPr lang="ru-RU" sz="1000" dirty="0"/>
          </a:p>
        </p:txBody>
      </p:sp>
      <p:sp>
        <p:nvSpPr>
          <p:cNvPr id="62" name="TextBox 61"/>
          <p:cNvSpPr txBox="1"/>
          <p:nvPr/>
        </p:nvSpPr>
        <p:spPr>
          <a:xfrm>
            <a:off x="0" y="4170566"/>
            <a:ext cx="4644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Российский рынок ВЧК</a:t>
            </a:r>
            <a:endParaRPr lang="ru-RU" sz="1600" b="1" dirty="0">
              <a:solidFill>
                <a:srgbClr val="000000"/>
              </a:solidFill>
            </a:endParaRPr>
          </a:p>
        </p:txBody>
      </p:sp>
      <p:cxnSp>
        <p:nvCxnSpPr>
          <p:cNvPr id="63" name="Straight Connector 7"/>
          <p:cNvCxnSpPr/>
          <p:nvPr/>
        </p:nvCxnSpPr>
        <p:spPr>
          <a:xfrm flipV="1">
            <a:off x="323528" y="4617720"/>
            <a:ext cx="3776032" cy="521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23528" y="4836730"/>
            <a:ext cx="41764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/>
              <a:t>ПХМЗ, Подольск, МО    	140 тонн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/>
              <a:t>ОКТБ </a:t>
            </a:r>
            <a:r>
              <a:rPr lang="ru-RU" sz="1400" dirty="0" err="1" smtClean="0"/>
              <a:t>иС</a:t>
            </a:r>
            <a:r>
              <a:rPr lang="ru-RU" sz="1400" dirty="0" smtClean="0"/>
              <a:t>, Сходня МО  		   80 тонн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/>
              <a:t>ЛИСМА, Саранск		 240 тонн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/>
              <a:t>Прочие 			    50 тонн</a:t>
            </a:r>
            <a:br>
              <a:rPr lang="ru-RU" sz="1400" dirty="0" smtClean="0"/>
            </a:br>
            <a:r>
              <a:rPr lang="ru-RU" sz="1400" dirty="0" smtClean="0"/>
              <a:t>(предприятия, из Гуся-Хрустального, ЛЗОС)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/>
              <a:t>Общее потребление порядка 	500 тонн</a:t>
            </a:r>
            <a:endParaRPr lang="ru-RU" sz="1100" dirty="0" smtClean="0"/>
          </a:p>
        </p:txBody>
      </p:sp>
      <p:graphicFrame>
        <p:nvGraphicFramePr>
          <p:cNvPr id="65" name="Диаграмма 64"/>
          <p:cNvGraphicFramePr/>
          <p:nvPr/>
        </p:nvGraphicFramePr>
        <p:xfrm>
          <a:off x="4067944" y="590491"/>
          <a:ext cx="4876800" cy="307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4608512" y="417056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Единственный производитель ВЧК в России</a:t>
            </a:r>
          </a:p>
        </p:txBody>
      </p:sp>
      <p:cxnSp>
        <p:nvCxnSpPr>
          <p:cNvPr id="67" name="Straight Connector 7"/>
          <p:cNvCxnSpPr/>
          <p:nvPr/>
        </p:nvCxnSpPr>
        <p:spPr>
          <a:xfrm>
            <a:off x="4921250" y="4610100"/>
            <a:ext cx="4107793" cy="160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7"/>
          <p:cNvCxnSpPr/>
          <p:nvPr/>
        </p:nvCxnSpPr>
        <p:spPr>
          <a:xfrm flipV="1">
            <a:off x="5029200" y="1022540"/>
            <a:ext cx="3783819" cy="616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4932040" y="4661118"/>
            <a:ext cx="4032448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ОАО «Кыштымский ГОК» (Челябинская обл.)</a:t>
            </a:r>
          </a:p>
          <a:p>
            <a:pPr>
              <a:spcBef>
                <a:spcPts val="300"/>
              </a:spcBef>
            </a:pP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Чистота</a:t>
            </a:r>
            <a:r>
              <a:rPr lang="ru-RU" sz="1400" dirty="0" smtClean="0"/>
              <a:t>, </a:t>
            </a:r>
            <a:r>
              <a:rPr lang="en-US" sz="1400" dirty="0" smtClean="0"/>
              <a:t>SiO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</a:t>
            </a:r>
            <a:r>
              <a:rPr lang="ru-RU" sz="1400" dirty="0" smtClean="0"/>
              <a:t>% 99,96-99,999</a:t>
            </a:r>
          </a:p>
          <a:p>
            <a:pPr>
              <a:spcBef>
                <a:spcPts val="300"/>
              </a:spcBef>
            </a:pPr>
            <a:r>
              <a:rPr lang="ru-RU" sz="1400" b="1" dirty="0" smtClean="0"/>
              <a:t>Область применения продукции:</a:t>
            </a:r>
          </a:p>
          <a:p>
            <a:pPr>
              <a:spcBef>
                <a:spcPts val="300"/>
              </a:spcBef>
            </a:pPr>
            <a:r>
              <a:rPr lang="ru-RU" sz="1400" dirty="0" smtClean="0"/>
              <a:t>Тигли, оснастка, кварцевое стекло</a:t>
            </a:r>
          </a:p>
          <a:p>
            <a:pPr>
              <a:spcBef>
                <a:spcPts val="300"/>
              </a:spcBef>
            </a:pPr>
            <a:r>
              <a:rPr lang="ru-RU" sz="1400" b="1" dirty="0" smtClean="0"/>
              <a:t>Сырьевая база: </a:t>
            </a:r>
            <a:r>
              <a:rPr lang="ru-RU" sz="1400" dirty="0" smtClean="0"/>
              <a:t>Кыштымское месторождение гранулированного кварца</a:t>
            </a:r>
          </a:p>
          <a:p>
            <a:pPr>
              <a:spcBef>
                <a:spcPts val="300"/>
              </a:spcBef>
            </a:pPr>
            <a:r>
              <a:rPr lang="ru-RU" sz="1400" b="1" dirty="0" smtClean="0"/>
              <a:t>Объемы производства в 2010 г.: </a:t>
            </a:r>
            <a:r>
              <a:rPr lang="ru-RU" sz="1400" dirty="0" smtClean="0"/>
              <a:t>1500 тонн.</a:t>
            </a:r>
            <a:r>
              <a:rPr lang="ru-RU" sz="1400" b="1" dirty="0" smtClean="0"/>
              <a:t> </a:t>
            </a: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2" grpId="0"/>
      <p:bldP spid="62" grpId="0"/>
      <p:bldP spid="64" grpId="0"/>
      <p:bldGraphic spid="65" grpId="0">
        <p:bldAsOne/>
      </p:bldGraphic>
      <p:bldP spid="66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844" y="0"/>
            <a:ext cx="8002588" cy="476672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Мировой рынок кварцевых концентратов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476672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Краткое описание рынка</a:t>
            </a:r>
            <a:endParaRPr lang="ru-RU" sz="1600" b="1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179512" y="857037"/>
            <a:ext cx="403244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7504" y="852388"/>
            <a:ext cx="417646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</a:rPr>
              <a:t>Объем рынка ВЧК в 2010 г. составил менее 50 тыс. тонн. В денежном выражении: </a:t>
            </a:r>
            <a:r>
              <a:rPr lang="en-US" sz="1400" dirty="0" smtClean="0">
                <a:solidFill>
                  <a:srgbClr val="002060"/>
                </a:solidFill>
              </a:rPr>
              <a:t>$ </a:t>
            </a:r>
            <a:r>
              <a:rPr lang="ru-RU" sz="1400" dirty="0" smtClean="0">
                <a:solidFill>
                  <a:srgbClr val="002060"/>
                </a:solidFill>
              </a:rPr>
              <a:t>300 млн.</a:t>
            </a:r>
          </a:p>
          <a:p>
            <a:pPr marL="180975" indent="-180975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>
                <a:ea typeface="Times New Roman" pitchFamily="18" charset="0"/>
                <a:cs typeface="Calibri" pitchFamily="34" charset="0"/>
              </a:rPr>
              <a:t>Цена 1 кг сорта </a:t>
            </a:r>
            <a:r>
              <a:rPr lang="en-US" sz="1400" dirty="0" smtClean="0">
                <a:ea typeface="Times New Roman" pitchFamily="18" charset="0"/>
                <a:cs typeface="Calibri" pitchFamily="34" charset="0"/>
              </a:rPr>
              <a:t>IOTA Std</a:t>
            </a:r>
            <a:r>
              <a:rPr lang="ru-RU" sz="1400" dirty="0" smtClean="0">
                <a:ea typeface="Times New Roman" pitchFamily="18" charset="0"/>
                <a:cs typeface="Calibri" pitchFamily="34" charset="0"/>
              </a:rPr>
              <a:t> составляет $5-$9 в зависимости от типа соглашения, объема поставок.</a:t>
            </a:r>
            <a:endParaRPr lang="ru-RU" sz="1400" dirty="0" smtClean="0"/>
          </a:p>
          <a:p>
            <a:pPr marL="180975" indent="-180975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/>
              <a:t>Рынок является закрытым, в структуре продаж преобладают прямые поставки по краткосрочным контрактом.  </a:t>
            </a:r>
          </a:p>
          <a:p>
            <a:pPr marL="180975" indent="-180975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/>
              <a:t>Вследствие ограниченного количества производителей и потребителей на рынке преграды для вхождения на рынок весьма значительны.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55976" y="496997"/>
            <a:ext cx="4788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Объем рынка кварцевых концентратов (тыс. тонн)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366651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Основные тенденции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6" y="4005064"/>
            <a:ext cx="417646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</a:rPr>
              <a:t>С конца 2009 года рынок стал демонстрировать рост, стремясь к восстановлению докризисных объемов 2008 года уже в 2010 году.</a:t>
            </a:r>
          </a:p>
          <a:p>
            <a:pPr marL="180975" indent="-180975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</a:rPr>
              <a:t>Основные драйверы рыночного роста:</a:t>
            </a:r>
          </a:p>
          <a:p>
            <a:pPr marL="638175" lvl="1" indent="-180975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</a:rPr>
              <a:t>Восстановление потребительского спроса</a:t>
            </a:r>
          </a:p>
          <a:p>
            <a:pPr marL="638175" lvl="1" indent="-180975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</a:rPr>
              <a:t>Развитие солнечной энергетики</a:t>
            </a:r>
          </a:p>
          <a:p>
            <a:pPr marL="638175" lvl="1" indent="-180975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</a:rPr>
              <a:t>Переход основных производителей – </a:t>
            </a:r>
            <a:r>
              <a:rPr lang="en-US" sz="1400" dirty="0" smtClean="0">
                <a:solidFill>
                  <a:srgbClr val="000000"/>
                </a:solidFill>
              </a:rPr>
              <a:t>Intel, Samsung</a:t>
            </a:r>
            <a:r>
              <a:rPr lang="ru-RU" sz="1400" dirty="0" smtClean="0">
                <a:solidFill>
                  <a:srgbClr val="000000"/>
                </a:solidFill>
              </a:rPr>
              <a:t> на стандарты подложек 450 мм.</a:t>
            </a:r>
          </a:p>
          <a:p>
            <a:pPr marL="180975" lvl="1" indent="-180975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</a:rPr>
              <a:t>Рынок остро нуждается в альтернативном поставщике (более мировой 2</a:t>
            </a:r>
            <a:r>
              <a:rPr lang="en-US" sz="1400" dirty="0" smtClean="0">
                <a:solidFill>
                  <a:srgbClr val="000000"/>
                </a:solidFill>
              </a:rPr>
              <a:t>/3</a:t>
            </a:r>
            <a:r>
              <a:rPr lang="ru-RU" sz="1400" dirty="0" smtClean="0">
                <a:solidFill>
                  <a:srgbClr val="000000"/>
                </a:solidFill>
              </a:rPr>
              <a:t> поставки</a:t>
            </a:r>
            <a:r>
              <a:rPr lang="en-US" sz="1400" dirty="0" smtClean="0">
                <a:solidFill>
                  <a:srgbClr val="000000"/>
                </a:solidFill>
              </a:rPr>
              <a:t> -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Uminin</a:t>
            </a:r>
            <a:r>
              <a:rPr lang="ru-RU" sz="1400" dirty="0" smtClean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Object 1"/>
          <p:cNvGraphicFramePr>
            <a:graphicFrameLocks noChangeAspect="1"/>
          </p:cNvGraphicFramePr>
          <p:nvPr/>
        </p:nvGraphicFramePr>
        <p:xfrm>
          <a:off x="4355975" y="857037"/>
          <a:ext cx="4667307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21338" y="3429000"/>
            <a:ext cx="1515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/>
              <a:t>Источник: </a:t>
            </a:r>
            <a:r>
              <a:rPr lang="ru-RU" sz="1000" i="1" dirty="0" err="1" smtClean="0"/>
              <a:t>ИнфоМайн</a:t>
            </a:r>
            <a:endParaRPr lang="ru-RU" sz="1000" i="1" dirty="0"/>
          </a:p>
        </p:txBody>
      </p:sp>
      <p:cxnSp>
        <p:nvCxnSpPr>
          <p:cNvPr id="41" name="Straight Connector 14"/>
          <p:cNvCxnSpPr/>
          <p:nvPr/>
        </p:nvCxnSpPr>
        <p:spPr>
          <a:xfrm rot="10800000">
            <a:off x="4499992" y="857037"/>
            <a:ext cx="449999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39544" y="360495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Структура спроса по отраслям 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08304" y="6237312"/>
            <a:ext cx="1414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/>
              <a:t>Источник: </a:t>
            </a:r>
            <a:r>
              <a:rPr lang="ru-RU" sz="1000" i="1" dirty="0" err="1" smtClean="0"/>
              <a:t>ИнфоМайн</a:t>
            </a:r>
            <a:endParaRPr lang="ru-RU" sz="1000" i="1" dirty="0"/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933056"/>
            <a:ext cx="4096411" cy="260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Straight Connector 14"/>
          <p:cNvCxnSpPr/>
          <p:nvPr/>
        </p:nvCxnSpPr>
        <p:spPr>
          <a:xfrm rot="10800000">
            <a:off x="179512" y="4005064"/>
            <a:ext cx="403244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4"/>
          <p:cNvCxnSpPr/>
          <p:nvPr/>
        </p:nvCxnSpPr>
        <p:spPr>
          <a:xfrm rot="10800000">
            <a:off x="4499992" y="4005064"/>
            <a:ext cx="449999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Graphic spid="23" grpId="0">
        <p:bldAsOne/>
      </p:bldGraphic>
      <p:bldP spid="24" grpId="0"/>
      <p:bldP spid="24" grpId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Мировой рынок кварцевых концентратов</a:t>
            </a:r>
            <a:endParaRPr lang="ru-RU" sz="3200" dirty="0"/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467544" y="836712"/>
            <a:ext cx="4171950" cy="476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88024" y="47667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Тренды</a:t>
            </a:r>
            <a:endParaRPr lang="ru-RU" sz="2000" b="1" dirty="0">
              <a:solidFill>
                <a:srgbClr val="000000"/>
              </a:solidFill>
            </a:endParaRPr>
          </a:p>
        </p:txBody>
      </p:sp>
      <p:cxnSp>
        <p:nvCxnSpPr>
          <p:cNvPr id="27" name="Straight Connector 20"/>
          <p:cNvCxnSpPr/>
          <p:nvPr/>
        </p:nvCxnSpPr>
        <p:spPr>
          <a:xfrm rot="10800000" flipV="1">
            <a:off x="251521" y="4307209"/>
            <a:ext cx="8410573" cy="635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932040" y="937751"/>
            <a:ext cx="3672408" cy="23698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Микроэлектроника </a:t>
            </a:r>
            <a:r>
              <a:rPr lang="ru-RU" sz="1600" dirty="0" smtClean="0"/>
              <a:t>растет с темпом порядка 5% в год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Солнечная энергетика  – 30-50% (высокая </a:t>
            </a:r>
            <a:r>
              <a:rPr lang="ru-RU" sz="1600" dirty="0" err="1" smtClean="0"/>
              <a:t>волатильность</a:t>
            </a:r>
            <a:r>
              <a:rPr lang="ru-RU" sz="16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Наблюдается активизация производителей ВЧК и потребителей кварцевого стекла в Китае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На фоне дефицита сырья с начала 2010 года начался рост цен</a:t>
            </a:r>
            <a:endParaRPr lang="ru-RU" sz="16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 l="3439" t="4209" r="3718" b="5474"/>
          <a:stretch>
            <a:fillRect/>
          </a:stretch>
        </p:blipFill>
        <p:spPr bwMode="auto">
          <a:xfrm>
            <a:off x="303889" y="1108742"/>
            <a:ext cx="4268111" cy="260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14"/>
          <p:cNvCxnSpPr/>
          <p:nvPr/>
        </p:nvCxnSpPr>
        <p:spPr>
          <a:xfrm rot="10800000">
            <a:off x="4788024" y="836713"/>
            <a:ext cx="403244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1560" y="47667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Структура спроса по странам</a:t>
            </a:r>
            <a:endParaRPr lang="ru-RU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83568" y="3573016"/>
            <a:ext cx="2002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/>
              <a:t>Источник: Собственные данные</a:t>
            </a:r>
            <a:endParaRPr lang="ru-RU" sz="10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4437113"/>
            <a:ext cx="896448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dirty="0" smtClean="0"/>
              <a:t>Наиболее </a:t>
            </a:r>
            <a:r>
              <a:rPr lang="ru-RU" sz="1600" dirty="0" smtClean="0"/>
              <a:t>востребованными сортами являются </a:t>
            </a:r>
            <a:r>
              <a:rPr lang="en-US" sz="1600" dirty="0" smtClean="0"/>
              <a:t>IOTA </a:t>
            </a:r>
            <a:r>
              <a:rPr lang="en-US" sz="1600" dirty="0" smtClean="0"/>
              <a:t>std</a:t>
            </a:r>
            <a:r>
              <a:rPr lang="ru-RU" sz="1600" dirty="0" smtClean="0"/>
              <a:t> и </a:t>
            </a:r>
            <a:r>
              <a:rPr lang="en-US" sz="1600" dirty="0" smtClean="0"/>
              <a:t>IOTA CG</a:t>
            </a:r>
            <a:r>
              <a:rPr lang="ru-RU" sz="1600" dirty="0" smtClean="0"/>
              <a:t>, более </a:t>
            </a:r>
            <a:r>
              <a:rPr lang="ru-RU" sz="1600" dirty="0" smtClean="0"/>
              <a:t>70% </a:t>
            </a:r>
            <a:r>
              <a:rPr lang="ru-RU" sz="1600" dirty="0" smtClean="0"/>
              <a:t>от объёма сбыта.</a:t>
            </a:r>
            <a:endParaRPr lang="ru-RU" sz="1600" dirty="0" smtClean="0"/>
          </a:p>
          <a:p>
            <a:pPr marL="1809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dirty="0" smtClean="0"/>
              <a:t>Часто производители </a:t>
            </a:r>
            <a:r>
              <a:rPr lang="ru-RU" sz="1600" dirty="0" smtClean="0"/>
              <a:t>стекла имеют </a:t>
            </a:r>
            <a:r>
              <a:rPr lang="ru-RU" sz="1600" dirty="0" smtClean="0"/>
              <a:t>собственные доводочные мощности (</a:t>
            </a:r>
            <a:r>
              <a:rPr lang="en-US" sz="1600" dirty="0" smtClean="0"/>
              <a:t>Covalent, QSil)</a:t>
            </a:r>
            <a:r>
              <a:rPr lang="ru-RU" sz="1600" dirty="0" smtClean="0"/>
              <a:t>.</a:t>
            </a:r>
          </a:p>
          <a:p>
            <a:pPr marL="1809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</a:rPr>
              <a:t>На долю компаний США Японии и ЕС приходится более 80% потребления кварцевых концентратов,  в число крупнейших компаний  - потребителей входят такие </a:t>
            </a:r>
            <a:r>
              <a:rPr lang="ru-RU" sz="1600" dirty="0" smtClean="0">
                <a:solidFill>
                  <a:srgbClr val="000000"/>
                </a:solidFill>
              </a:rPr>
              <a:t>крупны либо интернациональные </a:t>
            </a:r>
            <a:r>
              <a:rPr lang="ru-RU" sz="1600" dirty="0" smtClean="0">
                <a:solidFill>
                  <a:srgbClr val="000000"/>
                </a:solidFill>
              </a:rPr>
              <a:t>корпорации  как </a:t>
            </a:r>
            <a:r>
              <a:rPr lang="en-US" sz="1600" dirty="0" smtClean="0">
                <a:solidFill>
                  <a:srgbClr val="000000"/>
                </a:solidFill>
              </a:rPr>
              <a:t>Heraeus Shin-Etsu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</a:rPr>
              <a:t>Philips, </a:t>
            </a:r>
            <a:r>
              <a:rPr lang="en-US" sz="1600" dirty="0" smtClean="0">
                <a:solidFill>
                  <a:srgbClr val="000000"/>
                </a:solidFill>
              </a:rPr>
              <a:t>OSRAM, Saint-Gobain, Tosoh, JSQ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  <a:endParaRPr lang="ru-RU" sz="1600" dirty="0" smtClean="0">
              <a:solidFill>
                <a:srgbClr val="000000"/>
              </a:solidFill>
            </a:endParaRPr>
          </a:p>
          <a:p>
            <a:pPr marL="1809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dirty="0" smtClean="0"/>
              <a:t>Одним из наиболее активно развивающихся рынков является Китай, развивающий собственное производство компонентной базы для нужд микроэлектроники и солнечной энергетики.</a:t>
            </a:r>
          </a:p>
        </p:txBody>
      </p:sp>
      <p:sp>
        <p:nvSpPr>
          <p:cNvPr id="22" name="Title 2"/>
          <p:cNvSpPr txBox="1">
            <a:spLocks/>
          </p:cNvSpPr>
          <p:nvPr/>
        </p:nvSpPr>
        <p:spPr bwMode="auto">
          <a:xfrm>
            <a:off x="385836" y="3888432"/>
            <a:ext cx="800258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Потребители кварцевых концентратов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Основной производитель </a:t>
            </a:r>
            <a:r>
              <a:rPr lang="ru-RU" sz="2800" dirty="0" smtClean="0"/>
              <a:t>кварцевых концентратов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611518" y="564209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Сегментация рынка по производителям</a:t>
            </a:r>
            <a:endParaRPr lang="ru-RU" sz="1600" b="1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4539510" y="852241"/>
            <a:ext cx="403244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7612" y="980729"/>
            <a:ext cx="388843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Компания существует с 1970 г.</a:t>
            </a:r>
          </a:p>
          <a:p>
            <a:pPr marL="1809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</a:rPr>
              <a:t>Специализируется в производстве нерудных полезных ископаемых (комовая глина, карбонат кальция, доломит, полевой шпат, кварцевые пески)</a:t>
            </a:r>
          </a:p>
          <a:p>
            <a:pPr marL="1809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</a:rPr>
              <a:t>Входит в холдинг 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SCR-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Sibelco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NV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</a:rPr>
              <a:t>, специализирующий на нерудных ископаемых.</a:t>
            </a:r>
          </a:p>
          <a:p>
            <a:pPr marL="1809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</a:rPr>
              <a:t>Выручка в 2008 г. - 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$340 000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</a:rPr>
              <a:t> (40% выручки – кварцевый концентрат)</a:t>
            </a:r>
          </a:p>
          <a:p>
            <a:pPr marL="1809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</a:rPr>
              <a:t>Производство компании в 2008 г. составило </a:t>
            </a:r>
            <a:br>
              <a:rPr lang="ru-RU" sz="12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</a:rPr>
              <a:t>порядка  40 тыс. тонн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ru-RU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1809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</a:rPr>
              <a:t>3 400 сотрудников</a:t>
            </a:r>
          </a:p>
          <a:p>
            <a:pPr marL="1809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</a:rPr>
              <a:t>2 рудника, 5 обогатительных фабрик находится в 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Spruce Pine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</a:rPr>
              <a:t>, Северная Каролина, США.</a:t>
            </a:r>
          </a:p>
          <a:p>
            <a:pPr marL="1809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</a:rPr>
              <a:t>Компания установила стандарты для полупроводниковой индустрии 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IOTA St., IOTA 4, IOTA 6, IOTA 8.</a:t>
            </a:r>
          </a:p>
          <a:p>
            <a:pPr marL="1809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</a:rPr>
              <a:t>В России единственных покупателем продукции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Unimin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</a:rPr>
              <a:t>является ПХМЗ (100-150 тонн/год)</a:t>
            </a:r>
          </a:p>
          <a:p>
            <a:pPr marL="1809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</a:rPr>
              <a:t>Потребители – крупнейшие производители базовых кварцевых материалов и кварцевых тиглей: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Momentive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Heraeus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, Covalent/Toshiba, JSQ, Tosoh SGM, SG Quartz,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Osram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</a:rPr>
              <a:t>и др.</a:t>
            </a:r>
          </a:p>
          <a:p>
            <a:pPr marL="1809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</a:rPr>
              <a:t>Поставки осуществляются на 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</a:rPr>
              <a:t>спотовой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</a:rPr>
              <a:t> основе.</a:t>
            </a:r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7612" y="548681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Профиль компании </a:t>
            </a:r>
            <a:r>
              <a:rPr lang="en-US" sz="1600" b="1" dirty="0" err="1" smtClean="0"/>
              <a:t>Unimin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79470" y="3516537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Поставки </a:t>
            </a:r>
            <a:r>
              <a:rPr lang="en-US" sz="1600" b="1" dirty="0" err="1" smtClean="0">
                <a:solidFill>
                  <a:srgbClr val="000000"/>
                </a:solidFill>
              </a:rPr>
              <a:t>Unimin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</a:rPr>
              <a:t>по странам-потребителям</a:t>
            </a:r>
            <a:endParaRPr lang="ru-RU" sz="1600" b="1" dirty="0">
              <a:solidFill>
                <a:srgbClr val="00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10800000">
            <a:off x="4539510" y="3804568"/>
            <a:ext cx="403244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0"/>
          <p:cNvCxnSpPr/>
          <p:nvPr/>
        </p:nvCxnSpPr>
        <p:spPr>
          <a:xfrm rot="10800000">
            <a:off x="251520" y="836712"/>
            <a:ext cx="388843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35854" y="5676777"/>
            <a:ext cx="8931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rgbClr val="000000"/>
                </a:solidFill>
              </a:rPr>
              <a:t>(тыс. тонн.)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15774" y="3156497"/>
            <a:ext cx="1515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/>
              <a:t>Источник: </a:t>
            </a:r>
            <a:r>
              <a:rPr lang="ru-RU" sz="1000" i="1" dirty="0" err="1" smtClean="0"/>
              <a:t>ИнфоМайн</a:t>
            </a:r>
            <a:endParaRPr lang="ru-RU" sz="10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6987782" y="6180833"/>
            <a:ext cx="1515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/>
              <a:t>Источник: </a:t>
            </a:r>
            <a:r>
              <a:rPr lang="ru-RU" sz="1000" i="1" dirty="0" err="1" smtClean="0"/>
              <a:t>ИнфоМайн</a:t>
            </a:r>
            <a:endParaRPr lang="ru-RU" sz="1000" i="1" dirty="0"/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3536950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3997" y="3800150"/>
            <a:ext cx="4103687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18" grpId="0"/>
      <p:bldP spid="22" grpId="0"/>
      <p:bldP spid="22" grpId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8002588" cy="47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827584" y="1655217"/>
            <a:ext cx="7920880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</a:rPr>
              <a:t>В настоящий момент внутренний рынок потребления ВЧК в России неразвит.</a:t>
            </a:r>
          </a:p>
          <a:p>
            <a:pPr marL="1809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</a:rPr>
              <a:t>Данное обстоятельство исключает возможность существования коммерчески выгодного производства по выпуску ВЧК в России, ориентированного исключительно на внутренний рынок.</a:t>
            </a:r>
          </a:p>
          <a:p>
            <a:pPr marL="1809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</a:rPr>
              <a:t>Для роста потребления ВЧК на внутреннем рынке России необходимо развитие производственных проектов внутри страны, ориентированных на потребление ВЧК в инновационных отраслях:</a:t>
            </a:r>
          </a:p>
          <a:p>
            <a:pPr marL="638175" lvl="1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</a:rPr>
              <a:t>Микроэлектроника</a:t>
            </a:r>
          </a:p>
          <a:p>
            <a:pPr marL="638175" lvl="1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</a:rPr>
              <a:t>Солнечная энергетика</a:t>
            </a:r>
          </a:p>
          <a:p>
            <a:pPr marL="638175" lvl="1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</a:rPr>
              <a:t>Светотехника</a:t>
            </a:r>
          </a:p>
          <a:p>
            <a:pPr marL="1809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</a:rPr>
              <a:t>Роснано в настоящий момент развивает несколько проектов по выпуску поликремния, а также рассматривает проекты по выпуску ВЧК, что позволяет надеяться, что в будущем потребление ВЧК в России будет возрастать.</a:t>
            </a:r>
          </a:p>
          <a:p>
            <a:pPr marL="180975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</a:rPr>
              <a:t>В настоящее время необходим единый всероссийский центр, который бы мог системно координировать развитие сырьевой базы в России применительно к потребностям покупателей ВЧК сегодня и перспективным программам развития инновационных отраслей. </a:t>
            </a:r>
            <a:r>
              <a:rPr lang="ru-RU" sz="1400" dirty="0" err="1" smtClean="0">
                <a:solidFill>
                  <a:srgbClr val="000000"/>
                </a:solidFill>
              </a:rPr>
              <a:t>Геолнеруд</a:t>
            </a:r>
            <a:r>
              <a:rPr lang="ru-RU" sz="1400" dirty="0" smtClean="0">
                <a:solidFill>
                  <a:srgbClr val="000000"/>
                </a:solidFill>
              </a:rPr>
              <a:t> в случае более глубокого подхода к кварцевой проблематике реально мог бы стать им, опираясь на опыт уральской науки.</a:t>
            </a: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4" name="Picture 2" descr="http://t0.gstatic.com/images?q=tbn:ANd9GcSmN0yppfLol8bNc0wSqZMI53AOj1bs5lsARfBBq1pBMfE_gP3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37917">
            <a:off x="6094116" y="238632"/>
            <a:ext cx="1723245" cy="986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http://t3.gstatic.com/images?q=tbn:ANd9GcRUMwgFkoIi6_2GDRVugvZG2lt9yeopq66R1KQ5jFef2j90UO_24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9537">
            <a:off x="6595388" y="852714"/>
            <a:ext cx="1668146" cy="834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2" descr="PP 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6093296"/>
            <a:ext cx="1297558" cy="38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геолнеру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32656"/>
            <a:ext cx="2232248" cy="731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653136"/>
            <a:ext cx="3319573" cy="8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7696</TotalTime>
  <Words>1056</Words>
  <Application>Microsoft Office PowerPoint</Application>
  <PresentationFormat>Экран (4:3)</PresentationFormat>
  <Paragraphs>232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Введение</vt:lpstr>
      <vt:lpstr>ВЧК- конструкционный элемент high-tech индустрий</vt:lpstr>
      <vt:lpstr>Российский рынок кварцевых концентратов</vt:lpstr>
      <vt:lpstr>Мировой рынок кварцевых концентратов</vt:lpstr>
      <vt:lpstr>Мировой рынок кварцевых концентратов</vt:lpstr>
      <vt:lpstr>Основной производитель кварцевых концентратов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Рынок ВЧК</dc:title>
  <dc:creator>Гулевич</dc:creator>
  <cp:lastModifiedBy>Гулевич</cp:lastModifiedBy>
  <cp:revision>21</cp:revision>
  <dcterms:created xsi:type="dcterms:W3CDTF">2011-05-16T06:36:32Z</dcterms:created>
  <dcterms:modified xsi:type="dcterms:W3CDTF">2011-05-24T09:13:52Z</dcterms:modified>
</cp:coreProperties>
</file>