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2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E32B3D-566A-46B2-B793-C60D9287195B}" type="datetimeFigureOut">
              <a:rPr lang="ru-RU" smtClean="0"/>
              <a:t>25.05.2011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D8E061-A9BA-4991-B472-6504EC9AF30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E8F3B75-7E9C-46E4-8B7B-F2BE17810E52}" type="datetime1">
              <a:rPr lang="ru-RU" smtClean="0"/>
              <a:t>25.05.2011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1651789-0FAD-4625-9042-AE99EFA208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B3A0F-D8A4-45F7-AE07-6B6BECD03E9F}" type="datetime1">
              <a:rPr lang="ru-RU" smtClean="0"/>
              <a:t>25.05.2011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51789-0FAD-4625-9042-AE99EFA208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63528-659F-40AD-B6BD-DF445931309B}" type="datetime1">
              <a:rPr lang="ru-RU" smtClean="0"/>
              <a:t>25.05.2011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51789-0FAD-4625-9042-AE99EFA208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D517F-00DD-4A37-AAA6-259217C4BB95}" type="datetime1">
              <a:rPr lang="ru-RU" smtClean="0"/>
              <a:t>25.05.2011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51789-0FAD-4625-9042-AE99EFA208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32D21-2DC1-4654-8394-6BF66BD295F4}" type="datetime1">
              <a:rPr lang="ru-RU" smtClean="0"/>
              <a:t>25.05.2011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51789-0FAD-4625-9042-AE99EFA208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BFE43-455D-4926-8821-C403EB49319B}" type="datetime1">
              <a:rPr lang="ru-RU" smtClean="0"/>
              <a:t>25.05.2011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51789-0FAD-4625-9042-AE99EFA208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75D2AFD-4436-4617-8AD7-8A3EA9CB0595}" type="datetime1">
              <a:rPr lang="ru-RU" smtClean="0"/>
              <a:t>25.05.2011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1651789-0FAD-4625-9042-AE99EFA20871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4CA30EC-A179-4076-A759-75934181A812}" type="datetime1">
              <a:rPr lang="ru-RU" smtClean="0"/>
              <a:t>25.05.2011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1651789-0FAD-4625-9042-AE99EFA208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FEB7-9412-4707-AAF2-182E820F13CE}" type="datetime1">
              <a:rPr lang="ru-RU" smtClean="0"/>
              <a:t>25.05.2011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51789-0FAD-4625-9042-AE99EFA208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2A16C-5588-414F-A379-80115EF5B097}" type="datetime1">
              <a:rPr lang="ru-RU" smtClean="0"/>
              <a:t>25.05.2011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51789-0FAD-4625-9042-AE99EFA208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C26A7-5FBF-4E38-844C-87EE59917DAF}" type="datetime1">
              <a:rPr lang="ru-RU" smtClean="0"/>
              <a:t>25.05.2011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51789-0FAD-4625-9042-AE99EFA208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CB2783C-41A8-443E-A490-7A92DBAC258D}" type="datetime1">
              <a:rPr lang="ru-RU" smtClean="0"/>
              <a:t>25.05.2011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1651789-0FAD-4625-9042-AE99EFA2087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7"/>
          <p:cNvSpPr>
            <a:spLocks noChangeArrowheads="1"/>
          </p:cNvSpPr>
          <p:nvPr/>
        </p:nvSpPr>
        <p:spPr bwMode="auto">
          <a:xfrm>
            <a:off x="251520" y="2060848"/>
            <a:ext cx="864096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chemeClr val="bg1"/>
                </a:solidFill>
              </a:rPr>
              <a:t>О СОСТОЯНИИ ПРОИЗВОДСТВА ВЫСОКОЧИСТЫХ КВАРЦЕВЫХ КОНЦЕНТРАТОВ НА УРАЛЕ</a:t>
            </a:r>
            <a:br>
              <a:rPr lang="ru-RU" sz="2400" b="1" dirty="0" smtClean="0">
                <a:solidFill>
                  <a:schemeClr val="bg1"/>
                </a:solidFill>
              </a:rPr>
            </a:br>
            <a:r>
              <a:rPr lang="ru-RU" sz="2400" b="1" dirty="0" smtClean="0">
                <a:solidFill>
                  <a:srgbClr val="FFFF00"/>
                </a:solidFill>
              </a:rPr>
              <a:t>ПРОБЛЕМЫ И ПЕРСПЕКТИВЫ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5" name="Содержимое 6"/>
          <p:cNvSpPr txBox="1">
            <a:spLocks/>
          </p:cNvSpPr>
          <p:nvPr/>
        </p:nvSpPr>
        <p:spPr bwMode="auto">
          <a:xfrm>
            <a:off x="611560" y="5517232"/>
            <a:ext cx="8136904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</a:rPr>
              <a:t>Кравец Б.Н.  Уральский государственный горный университет</a:t>
            </a:r>
          </a:p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</a:rPr>
              <a:t>Кузьмин В.Г. ОАО «Кыштымский горно-обогатительный комбинат»</a:t>
            </a:r>
            <a:endParaRPr lang="ru-RU" sz="1400" dirty="0" smtClean="0">
              <a:solidFill>
                <a:srgbClr val="000000"/>
              </a:solidFill>
            </a:endParaRPr>
          </a:p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</a:rPr>
              <a:t>2</a:t>
            </a:r>
            <a:r>
              <a:rPr lang="ru-RU" sz="1400" dirty="0" smtClean="0">
                <a:solidFill>
                  <a:srgbClr val="000000"/>
                </a:solidFill>
              </a:rPr>
              <a:t>5</a:t>
            </a:r>
            <a:r>
              <a:rPr lang="en-US" sz="1400" dirty="0" smtClean="0">
                <a:solidFill>
                  <a:srgbClr val="000000"/>
                </a:solidFill>
              </a:rPr>
              <a:t> </a:t>
            </a:r>
            <a:r>
              <a:rPr lang="ru-RU" sz="1400" dirty="0" smtClean="0">
                <a:solidFill>
                  <a:srgbClr val="000000"/>
                </a:solidFill>
              </a:rPr>
              <a:t>мая 2011 года</a:t>
            </a:r>
          </a:p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0000"/>
                </a:solidFill>
              </a:rPr>
              <a:t>Миасс</a:t>
            </a:r>
            <a:endParaRPr lang="ru-RU" sz="1400" dirty="0">
              <a:solidFill>
                <a:srgbClr val="000000"/>
              </a:solidFill>
            </a:endParaRPr>
          </a:p>
        </p:txBody>
      </p:sp>
      <p:sp>
        <p:nvSpPr>
          <p:cNvPr id="6" name="Rectangle 37"/>
          <p:cNvSpPr>
            <a:spLocks noChangeArrowheads="1"/>
          </p:cNvSpPr>
          <p:nvPr/>
        </p:nvSpPr>
        <p:spPr bwMode="auto">
          <a:xfrm>
            <a:off x="0" y="188640"/>
            <a:ext cx="89644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chemeClr val="bg1"/>
                </a:solidFill>
              </a:rPr>
              <a:t>Всероссийское совещание </a:t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>«Современные проблемы изучения и использования минерально-сырьевой базы кварцевого сырья»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4906888" cy="5809832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В настоящее время ведется работа по наращиванию объемов выпуска </a:t>
            </a:r>
            <a:r>
              <a:rPr lang="ru-RU" dirty="0" smtClean="0"/>
              <a:t>ВЧК </a:t>
            </a:r>
            <a:r>
              <a:rPr lang="ru-RU" dirty="0" smtClean="0"/>
              <a:t>на ОАО «Кыштымский ГОК</a:t>
            </a:r>
            <a:r>
              <a:rPr lang="ru-RU" dirty="0" smtClean="0"/>
              <a:t>»:</a:t>
            </a:r>
          </a:p>
          <a:p>
            <a:pPr lvl="1"/>
            <a:r>
              <a:rPr lang="ru-RU" dirty="0" smtClean="0"/>
              <a:t>Готовится увеличение объемов добычи на руднике по ж.175 до 18 000 тонн в </a:t>
            </a:r>
            <a:r>
              <a:rPr lang="ru-RU" dirty="0" smtClean="0"/>
              <a:t>год</a:t>
            </a:r>
          </a:p>
          <a:p>
            <a:pPr lvl="1"/>
            <a:r>
              <a:rPr lang="ru-RU" dirty="0" smtClean="0"/>
              <a:t>Планируются </a:t>
            </a:r>
            <a:r>
              <a:rPr lang="ru-RU" dirty="0" smtClean="0"/>
              <a:t>геологоразведочные работы по расширению сырьевой базы комбината.</a:t>
            </a:r>
          </a:p>
          <a:p>
            <a:r>
              <a:rPr lang="ru-RU" dirty="0" smtClean="0"/>
              <a:t>Подготовлен </a:t>
            </a:r>
            <a:r>
              <a:rPr lang="ru-RU" dirty="0" smtClean="0"/>
              <a:t>технологический регламент на техническое перевооружение существующего дробильно-сортировочного комплекса по производству концентратов сухого обогащения с ростом производственной мощности с одной до двенадцати тысяч тонн в год по </a:t>
            </a:r>
            <a:r>
              <a:rPr lang="ru-RU" dirty="0" smtClean="0"/>
              <a:t>КСО</a:t>
            </a:r>
          </a:p>
          <a:p>
            <a:pPr lvl="1"/>
            <a:r>
              <a:rPr lang="ru-RU" dirty="0" smtClean="0"/>
              <a:t>при </a:t>
            </a:r>
            <a:r>
              <a:rPr lang="ru-RU" dirty="0" smtClean="0"/>
              <a:t>этом планируется расширение номенклатуры дробильно-сортировочного отделения за счет использования тонкодисперсных фракций меньше </a:t>
            </a:r>
            <a:r>
              <a:rPr lang="ru-RU" dirty="0" smtClean="0"/>
              <a:t>0,1мм.</a:t>
            </a:r>
          </a:p>
          <a:p>
            <a:r>
              <a:rPr lang="ru-RU" dirty="0" smtClean="0"/>
              <a:t>Ведется </a:t>
            </a:r>
            <a:r>
              <a:rPr lang="ru-RU" dirty="0" smtClean="0"/>
              <a:t>проектирование техперевооружения дробильно-сортировочного отделения комбината и строительная подготовка нового здания фабрики.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21506" name="Рисунок 1" descr="Описание: D:\Документы\Сканирование\Рисунок 2.3.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908720"/>
            <a:ext cx="2640013" cy="1766887"/>
          </a:xfrm>
          <a:prstGeom prst="rect">
            <a:avLst/>
          </a:prstGeom>
          <a:noFill/>
        </p:spPr>
      </p:pic>
      <p:pic>
        <p:nvPicPr>
          <p:cNvPr id="21507" name="Рисунок 2" descr="Описание: D:\Документы\Сканирование\Рисунок 2.3.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3789040"/>
            <a:ext cx="2628900" cy="174942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796136" y="2924944"/>
            <a:ext cx="25922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+mj-lt"/>
              </a:rPr>
              <a:t>Рис. 1. Прожилки пород и скопления минералов в жильной массе</a:t>
            </a:r>
          </a:p>
          <a:p>
            <a:endParaRPr lang="ru-RU" sz="14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96136" y="5877272"/>
            <a:ext cx="316835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+mj-lt"/>
              </a:rPr>
              <a:t> </a:t>
            </a:r>
            <a:r>
              <a:rPr lang="ru-RU" sz="1400" dirty="0" smtClean="0">
                <a:latin typeface="+mj-lt"/>
              </a:rPr>
              <a:t>Рис</a:t>
            </a:r>
            <a:r>
              <a:rPr lang="ru-RU" sz="1400" dirty="0">
                <a:latin typeface="+mj-lt"/>
              </a:rPr>
              <a:t>. 2. Прожилки и ксенолиты вмещающих пород в лежачем боку жилы 175 вблизи контакта</a:t>
            </a:r>
          </a:p>
          <a:p>
            <a:r>
              <a:rPr lang="ru-RU" sz="1400" dirty="0">
                <a:latin typeface="+mj-lt"/>
              </a:rPr>
              <a:t> с вмещающими породами</a:t>
            </a:r>
          </a:p>
          <a:p>
            <a:endParaRPr lang="ru-RU" sz="1400" dirty="0">
              <a:latin typeface="+mj-lt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51789-0FAD-4625-9042-AE99EFA20871}" type="slidenum">
              <a:rPr lang="ru-RU" smtClean="0"/>
              <a:t>10</a:t>
            </a:fld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3782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	Необходимо </a:t>
            </a:r>
            <a:r>
              <a:rPr lang="ru-RU" dirty="0" smtClean="0"/>
              <a:t>отметить, что кроме месторождений гранулированного кварца, сосредоточенных на Южном Урале (в Челябинской области), на Приполярном Урале еще в советские годы разведаны месторождения жильного кварца </a:t>
            </a:r>
            <a:r>
              <a:rPr lang="ru-RU" dirty="0" err="1" smtClean="0"/>
              <a:t>Неройской</a:t>
            </a:r>
            <a:r>
              <a:rPr lang="ru-RU" dirty="0" smtClean="0"/>
              <a:t> группы.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ОАО </a:t>
            </a:r>
            <a:r>
              <a:rPr lang="ru-RU" dirty="0" smtClean="0"/>
              <a:t>«Полярный кварц» при мощной поддержке администрации Ханты-мансийского автономного округа (ХМАО) </a:t>
            </a:r>
            <a:r>
              <a:rPr lang="ru-RU" b="1" dirty="0" smtClean="0"/>
              <a:t>делает попытку </a:t>
            </a:r>
            <a:r>
              <a:rPr lang="ru-RU" dirty="0" smtClean="0"/>
              <a:t>наладить производство высокочистых кварцевых концентратов на сырьевой базе кварца Приполярного Урала. Однако, </a:t>
            </a:r>
            <a:r>
              <a:rPr lang="ru-RU" b="1" dirty="0" smtClean="0"/>
              <a:t>несмотря на значительные </a:t>
            </a:r>
            <a:r>
              <a:rPr lang="ru-RU" b="1" dirty="0" smtClean="0">
                <a:solidFill>
                  <a:srgbClr val="C00000"/>
                </a:solidFill>
              </a:rPr>
              <a:t>инвестиции</a:t>
            </a:r>
            <a:r>
              <a:rPr lang="ru-RU" b="1" dirty="0" smtClean="0"/>
              <a:t>, составляющие на сегодняшний день </a:t>
            </a:r>
            <a:r>
              <a:rPr lang="ru-RU" b="1" dirty="0" smtClean="0">
                <a:solidFill>
                  <a:srgbClr val="C00000"/>
                </a:solidFill>
              </a:rPr>
              <a:t>более 3млрд. рублей </a:t>
            </a:r>
            <a:r>
              <a:rPr lang="ru-RU" b="1" dirty="0" smtClean="0"/>
              <a:t>и более 10 лет, прошедших  с момента старта проекта, промышленное производство так и не начато</a:t>
            </a:r>
            <a:r>
              <a:rPr lang="ru-RU" dirty="0" smtClean="0"/>
              <a:t>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ru-RU" u="sng" dirty="0" smtClean="0"/>
              <a:t>Это </a:t>
            </a:r>
            <a:r>
              <a:rPr lang="ru-RU" u="sng" dirty="0" smtClean="0"/>
              <a:t>обстоятельство лишний раз свидетельствует о сложности реализации проектов по созданию предприятий, подобных </a:t>
            </a:r>
            <a:r>
              <a:rPr lang="ru-RU" u="sng" dirty="0" err="1" smtClean="0"/>
              <a:t>Кыштымскому</a:t>
            </a:r>
            <a:r>
              <a:rPr lang="ru-RU" u="sng" dirty="0" smtClean="0"/>
              <a:t> горно-обогатительному комбинату. 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51789-0FAD-4625-9042-AE99EFA20871}" type="slidenum">
              <a:rPr lang="ru-RU" smtClean="0"/>
              <a:t>11</a:t>
            </a:fld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Сейчас </a:t>
            </a:r>
            <a:r>
              <a:rPr lang="ru-RU" b="1" dirty="0" smtClean="0"/>
              <a:t>наблюдается очевидный интерес к производству высокочистых кварцевых концентратов в России</a:t>
            </a:r>
            <a:r>
              <a:rPr lang="ru-RU" dirty="0" smtClean="0"/>
              <a:t>. В частности этой проблемой занимается и такая влиятельная корпорация, как РОСНАНО.  </a:t>
            </a:r>
          </a:p>
          <a:p>
            <a:r>
              <a:rPr lang="ru-RU" dirty="0" smtClean="0"/>
              <a:t>На этом фоне можно сделать вывод, что </a:t>
            </a:r>
            <a:r>
              <a:rPr lang="ru-RU" b="1" dirty="0" smtClean="0">
                <a:solidFill>
                  <a:srgbClr val="C00000"/>
                </a:solidFill>
              </a:rPr>
              <a:t>на Урале есть все необходимые условия для создания, прежде всего на базе ОАО «Кыштымский горно-обогатительный комбинат», крупномасштабного производства высокочистых кварцевых концентратов в самое ближайшее время</a:t>
            </a:r>
            <a:r>
              <a:rPr lang="ru-RU" dirty="0" smtClean="0"/>
              <a:t>, что, безусловно, способствует развитию предприятий  по выпуску кварцевого стекла - одного из базовых материалов инновационных отраслей промышленности.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51789-0FAD-4625-9042-AE99EFA20871}" type="slidenum">
              <a:rPr lang="ru-RU" smtClean="0"/>
              <a:t>12</a:t>
            </a:fld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628800"/>
            <a:ext cx="6192688" cy="1066800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51789-0FAD-4625-9042-AE99EFA20871}" type="slidenum">
              <a:rPr lang="ru-RU" smtClean="0"/>
              <a:t>13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619672" y="3356992"/>
            <a:ext cx="55446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/>
              <a:t>Литература</a:t>
            </a:r>
            <a:endParaRPr lang="ru-RU" dirty="0"/>
          </a:p>
          <a:p>
            <a:r>
              <a:rPr lang="ru-RU" dirty="0"/>
              <a:t>Минералургия жильного кварца. Кыштымский горно-обогатительный комбинат; </a:t>
            </a:r>
          </a:p>
          <a:p>
            <a:r>
              <a:rPr lang="ru-RU" dirty="0"/>
              <a:t>Под ред. В.Г.Кузьмина, Б.Н. Кравца .-294с.-М.Недра, 1990.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66800"/>
          </a:xfrm>
        </p:spPr>
        <p:txBody>
          <a:bodyPr/>
          <a:lstStyle/>
          <a:p>
            <a:r>
              <a:rPr lang="ru-RU" dirty="0" smtClean="0"/>
              <a:t>ВСТУПЛЕНИЕ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4573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Гранулированный кварц – </a:t>
            </a:r>
            <a:r>
              <a:rPr lang="ru-RU" b="1" dirty="0" smtClean="0"/>
              <a:t>единственный в России тип жильного кварца</a:t>
            </a:r>
            <a:r>
              <a:rPr lang="ru-RU" dirty="0" smtClean="0"/>
              <a:t>, из которого ОАО «КГОК» выпускает ВЧК для производства кварцевого стекла</a:t>
            </a:r>
          </a:p>
          <a:p>
            <a:r>
              <a:rPr lang="ru-RU" dirty="0" smtClean="0"/>
              <a:t>Требования к кварцевому стеклу в качестве конструкционного материала в сфере высоких технологий</a:t>
            </a:r>
          </a:p>
          <a:p>
            <a:pPr lvl="1"/>
            <a:r>
              <a:rPr lang="ru-RU" dirty="0" smtClean="0"/>
              <a:t>Микроэлектроника</a:t>
            </a:r>
          </a:p>
          <a:p>
            <a:pPr lvl="1"/>
            <a:r>
              <a:rPr lang="ru-RU" dirty="0" smtClean="0"/>
              <a:t>Специальная оптика и керамика</a:t>
            </a:r>
          </a:p>
          <a:p>
            <a:pPr lvl="1"/>
            <a:r>
              <a:rPr lang="ru-RU" dirty="0" smtClean="0"/>
              <a:t>Светотехника и др.</a:t>
            </a:r>
          </a:p>
          <a:p>
            <a:pPr>
              <a:buNone/>
            </a:pPr>
            <a:r>
              <a:rPr lang="ru-RU" dirty="0" smtClean="0"/>
              <a:t>	определяют в свою очередь требования к ВЧК:</a:t>
            </a:r>
          </a:p>
          <a:p>
            <a:pPr lvl="1"/>
            <a:r>
              <a:rPr lang="ru-RU" dirty="0" smtClean="0"/>
              <a:t>Содержание кварца Ю</a:t>
            </a:r>
            <a:r>
              <a:rPr lang="en-US" dirty="0" smtClean="0"/>
              <a:t> 99,998%</a:t>
            </a:r>
          </a:p>
          <a:p>
            <a:pPr lvl="1"/>
            <a:r>
              <a:rPr lang="ru-RU" dirty="0" smtClean="0"/>
              <a:t>Суммарное содержание примесей 12-25 </a:t>
            </a:r>
            <a:r>
              <a:rPr lang="en-US" dirty="0" smtClean="0"/>
              <a:t>ppm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51789-0FAD-4625-9042-AE99EFA20871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5017744"/>
          </a:xfrm>
        </p:spPr>
        <p:txBody>
          <a:bodyPr>
            <a:noAutofit/>
          </a:bodyPr>
          <a:lstStyle/>
          <a:p>
            <a:r>
              <a:rPr lang="ru-RU" sz="1600" dirty="0" smtClean="0"/>
              <a:t>До 1974 г. основной поставщик кварцевого сырья для прозрачного стекла – Бразилия.</a:t>
            </a:r>
          </a:p>
          <a:p>
            <a:pPr lvl="1"/>
            <a:r>
              <a:rPr lang="ru-RU" sz="1600" dirty="0" smtClean="0"/>
              <a:t>Сырье – обогащенные вручную обломки горного хрусталя без видимых минеральных примесей</a:t>
            </a:r>
          </a:p>
          <a:p>
            <a:pPr lvl="1"/>
            <a:r>
              <a:rPr lang="ru-RU" sz="1600" dirty="0" smtClean="0"/>
              <a:t>Объем поставок достигал 8-10 тыс. тонн в год.</a:t>
            </a:r>
          </a:p>
          <a:p>
            <a:r>
              <a:rPr lang="ru-RU" sz="1600" dirty="0" smtClean="0"/>
              <a:t>Усилиями </a:t>
            </a:r>
            <a:r>
              <a:rPr lang="ru-RU" sz="1600" dirty="0" err="1" smtClean="0"/>
              <a:t>геолого</a:t>
            </a:r>
            <a:r>
              <a:rPr lang="ru-RU" sz="1600" dirty="0" smtClean="0"/>
              <a:t> экспедиции 101 «</a:t>
            </a:r>
            <a:r>
              <a:rPr lang="ru-RU" sz="1600" dirty="0" err="1" smtClean="0"/>
              <a:t>Уралкварцсамоцветы</a:t>
            </a:r>
            <a:r>
              <a:rPr lang="ru-RU" sz="1600" dirty="0" smtClean="0"/>
              <a:t>» совместно с учеными СГУ им. В.В. Вахрушева была создана сырьевая база альтернативного кварцевого сырья – «гранулированный кварц»:</a:t>
            </a:r>
          </a:p>
          <a:p>
            <a:pPr lvl="1"/>
            <a:r>
              <a:rPr lang="ru-RU" sz="1600" dirty="0" smtClean="0"/>
              <a:t>Доступен</a:t>
            </a:r>
          </a:p>
          <a:p>
            <a:pPr lvl="1"/>
            <a:r>
              <a:rPr lang="ru-RU" sz="1600" dirty="0" smtClean="0"/>
              <a:t>запасы значительны</a:t>
            </a:r>
          </a:p>
          <a:p>
            <a:r>
              <a:rPr lang="ru-RU" sz="1600" dirty="0" smtClean="0"/>
              <a:t>В 1966 г. было создано первое в СССР пром. предприятие по добыче и обогащению природного кварцевого сырья в Кыштыме</a:t>
            </a:r>
          </a:p>
          <a:p>
            <a:r>
              <a:rPr lang="ru-RU" sz="1600" dirty="0" smtClean="0"/>
              <a:t>В 1977 г. предприятие переименовано в Кыштымский горно-обогатительный комбинат.</a:t>
            </a:r>
          </a:p>
          <a:p>
            <a:r>
              <a:rPr lang="ru-RU" sz="1600" dirty="0" smtClean="0"/>
              <a:t>До распада СССР КГОК постоянно совершенствовал свою технологию, и к 1990 году вышел на уровень производства 6 000 тонн в год.</a:t>
            </a:r>
          </a:p>
          <a:p>
            <a:r>
              <a:rPr lang="ru-RU" sz="1600" dirty="0" smtClean="0"/>
              <a:t>Шло строительство и реконструкция подразделений для наращивания выпуска до 12 000 тонн.</a:t>
            </a:r>
          </a:p>
          <a:p>
            <a:r>
              <a:rPr lang="ru-RU" sz="1600" dirty="0" smtClean="0"/>
              <a:t>В это же время предприятия ПО «</a:t>
            </a:r>
            <a:r>
              <a:rPr lang="ru-RU" sz="1600" dirty="0" err="1" smtClean="0"/>
              <a:t>Союзкварцсамоцветы</a:t>
            </a:r>
            <a:r>
              <a:rPr lang="ru-RU" sz="1600" dirty="0" smtClean="0"/>
              <a:t>»  </a:t>
            </a:r>
            <a:r>
              <a:rPr lang="ru-RU" sz="1600" dirty="0" err="1" smtClean="0"/>
              <a:t>МинГео</a:t>
            </a:r>
            <a:r>
              <a:rPr lang="ru-RU" sz="1600" dirty="0" smtClean="0"/>
              <a:t> СССР продолжали производить концентраты по сухой технологии, с последующим </a:t>
            </a:r>
            <a:r>
              <a:rPr lang="ru-RU" sz="1600" dirty="0" err="1" smtClean="0"/>
              <a:t>дообогащением</a:t>
            </a:r>
            <a:r>
              <a:rPr lang="ru-RU" sz="1600" dirty="0" smtClean="0"/>
              <a:t> на предприятиях производителях кварцевого стекла</a:t>
            </a:r>
            <a:endParaRPr lang="ru-RU" sz="16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066800"/>
          </a:xfrm>
        </p:spPr>
        <p:txBody>
          <a:bodyPr/>
          <a:lstStyle/>
          <a:p>
            <a:r>
              <a:rPr lang="ru-RU" dirty="0" smtClean="0"/>
              <a:t>История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51789-0FAD-4625-9042-AE99EFA20871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84784"/>
            <a:ext cx="8686800" cy="4513688"/>
          </a:xfrm>
        </p:spPr>
        <p:txBody>
          <a:bodyPr>
            <a:noAutofit/>
          </a:bodyPr>
          <a:lstStyle/>
          <a:p>
            <a:r>
              <a:rPr lang="ru-RU" sz="1600" dirty="0" smtClean="0"/>
              <a:t>Параллельно шло геологическое изучение перспективных на кварц площадей и наращивание запасов кварцево-жильного сырья на Урале, в Сибири и Казахстане</a:t>
            </a:r>
          </a:p>
          <a:p>
            <a:r>
              <a:rPr lang="ru-RU" sz="1600" dirty="0" smtClean="0"/>
              <a:t>Постоянный рост объемов </a:t>
            </a:r>
            <a:r>
              <a:rPr lang="ru-RU" sz="1600" dirty="0" err="1" smtClean="0"/>
              <a:t>госзапаса</a:t>
            </a:r>
            <a:r>
              <a:rPr lang="ru-RU" sz="1600" dirty="0" smtClean="0"/>
              <a:t> определил при строительстве </a:t>
            </a:r>
            <a:r>
              <a:rPr lang="ru-RU" sz="1600" dirty="0" err="1" smtClean="0"/>
              <a:t>КГОКа</a:t>
            </a:r>
            <a:r>
              <a:rPr lang="ru-RU" sz="1600" dirty="0" smtClean="0"/>
              <a:t> </a:t>
            </a:r>
            <a:r>
              <a:rPr lang="ru-RU" sz="1600" b="1" dirty="0" smtClean="0">
                <a:solidFill>
                  <a:srgbClr val="C00000"/>
                </a:solidFill>
              </a:rPr>
              <a:t>концепцию работы обогатительной фабрики:</a:t>
            </a:r>
          </a:p>
          <a:p>
            <a:pPr lvl="1"/>
            <a:r>
              <a:rPr lang="ru-RU" sz="1600" dirty="0" smtClean="0"/>
              <a:t>На одном крупном месторождении</a:t>
            </a:r>
          </a:p>
          <a:p>
            <a:pPr lvl="1"/>
            <a:r>
              <a:rPr lang="ru-RU" sz="1600" dirty="0" smtClean="0"/>
              <a:t>При поточной технологии переработки кварцевой руды до концентрата</a:t>
            </a:r>
          </a:p>
          <a:p>
            <a:r>
              <a:rPr lang="ru-RU" sz="1600" dirty="0" smtClean="0"/>
              <a:t>Таким месторождением стала жила 175 и ряд других Кыштымского месторождения.</a:t>
            </a:r>
          </a:p>
          <a:p>
            <a:r>
              <a:rPr lang="ru-RU" sz="1600" dirty="0" smtClean="0"/>
              <a:t>«</a:t>
            </a:r>
            <a:r>
              <a:rPr lang="ru-RU" sz="1600" dirty="0" err="1" smtClean="0"/>
              <a:t>Уралмеханобр</a:t>
            </a:r>
            <a:r>
              <a:rPr lang="ru-RU" sz="1600" dirty="0" smtClean="0"/>
              <a:t>», проектировавший технологическую часть производства КГОК, заложил в разрабатываемую технологию весь известный на тот момент набор технологических операций.</a:t>
            </a:r>
          </a:p>
          <a:p>
            <a:r>
              <a:rPr lang="ru-RU" sz="1600" dirty="0" smtClean="0"/>
              <a:t>Реализация проекта КГОК обеспечивала развитие промышленности кварцевого стекла.</a:t>
            </a:r>
          </a:p>
          <a:p>
            <a:r>
              <a:rPr lang="ru-RU" sz="1600" dirty="0" smtClean="0"/>
              <a:t>Однако, эксплуатация КГКО выявила недостатки реализации поточной технологии:</a:t>
            </a:r>
          </a:p>
          <a:p>
            <a:pPr lvl="1"/>
            <a:r>
              <a:rPr lang="ru-RU" sz="1600" dirty="0" smtClean="0"/>
              <a:t>Концентрат «для всех» не может удовлетворить потребителей, что привело к созданию на заводах собственных линий доводки</a:t>
            </a:r>
          </a:p>
          <a:p>
            <a:pPr lvl="1"/>
            <a:r>
              <a:rPr lang="ru-RU" sz="1600" dirty="0" smtClean="0"/>
              <a:t>Кроме того, существовавшая технология не позволяла эффективно перерабатывать кварцевое сырье разных генетических типов</a:t>
            </a:r>
            <a:endParaRPr lang="ru-RU" sz="16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66800"/>
          </a:xfrm>
        </p:spPr>
        <p:txBody>
          <a:bodyPr/>
          <a:lstStyle/>
          <a:p>
            <a:r>
              <a:rPr lang="ru-RU" dirty="0" smtClean="0"/>
              <a:t>История. Продолж</a:t>
            </a:r>
            <a:r>
              <a:rPr lang="ru-RU" dirty="0" smtClean="0"/>
              <a:t>ение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51789-0FAD-4625-9042-AE99EFA20871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066800"/>
          </a:xfrm>
        </p:spPr>
        <p:txBody>
          <a:bodyPr/>
          <a:lstStyle/>
          <a:p>
            <a:r>
              <a:rPr lang="ru-RU" dirty="0" smtClean="0"/>
              <a:t>Новая история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4573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Накануне перестройки состоялась конференция </a:t>
            </a:r>
            <a:r>
              <a:rPr lang="ru-RU" dirty="0" err="1" smtClean="0"/>
              <a:t>технологов-кварцевиков</a:t>
            </a:r>
            <a:r>
              <a:rPr lang="ru-RU" dirty="0" smtClean="0"/>
              <a:t>, результатом которой явилось издание отдельной книги. </a:t>
            </a:r>
          </a:p>
          <a:p>
            <a:pPr lvl="1"/>
            <a:r>
              <a:rPr lang="ru-RU" dirty="0" smtClean="0"/>
              <a:t>На конференции был сформулирован термин </a:t>
            </a:r>
            <a:r>
              <a:rPr lang="ru-RU" b="1" dirty="0" smtClean="0"/>
              <a:t>«предел обогатимости»</a:t>
            </a:r>
          </a:p>
          <a:p>
            <a:r>
              <a:rPr lang="ru-RU" dirty="0" smtClean="0"/>
              <a:t>Перестройка привела к коллапсу кварцевой отрасли СССР:</a:t>
            </a:r>
          </a:p>
          <a:p>
            <a:pPr lvl="1"/>
            <a:r>
              <a:rPr lang="ru-RU" dirty="0" smtClean="0"/>
              <a:t>Потребность внутреннего рынка уменьшилась на порядок за краткий срок</a:t>
            </a:r>
          </a:p>
          <a:p>
            <a:pPr lvl="1"/>
            <a:r>
              <a:rPr lang="ru-RU" dirty="0" smtClean="0"/>
              <a:t>Быстрая интеграция в мировой рынок была невозможно по объективным причинам</a:t>
            </a:r>
          </a:p>
          <a:p>
            <a:pPr lvl="1"/>
            <a:r>
              <a:rPr lang="ru-RU" dirty="0" smtClean="0"/>
              <a:t>Это привело практически полностью к прекращению производства ВЧК в 1993-2002 гг.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51789-0FAD-4625-9042-AE99EFA20871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/>
          <a:lstStyle/>
          <a:p>
            <a:r>
              <a:rPr lang="ru-RU" dirty="0" smtClean="0"/>
              <a:t>Развитие мирового рынка кварца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1774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В то же время мировой рынок ВЧК продолжал расти и развиваться:</a:t>
            </a:r>
          </a:p>
          <a:p>
            <a:pPr lvl="1"/>
            <a:r>
              <a:rPr lang="ru-RU" dirty="0" smtClean="0"/>
              <a:t>Увеличивались объемы производства кварцевого стекла и изделий к нему</a:t>
            </a:r>
          </a:p>
          <a:p>
            <a:pPr lvl="1"/>
            <a:r>
              <a:rPr lang="ru-RU" dirty="0" smtClean="0"/>
              <a:t>Росли требования к сырью</a:t>
            </a:r>
          </a:p>
          <a:p>
            <a:r>
              <a:rPr lang="ru-RU" dirty="0" smtClean="0"/>
              <a:t>Мировой рынок сложился следующим образом:</a:t>
            </a:r>
          </a:p>
          <a:p>
            <a:pPr lvl="1"/>
            <a:r>
              <a:rPr lang="ru-RU" dirty="0" smtClean="0"/>
              <a:t>Географически – рынки США, стран ЕС и стран </a:t>
            </a:r>
            <a:r>
              <a:rPr lang="ru-RU" dirty="0" err="1" smtClean="0"/>
              <a:t>Тихо-океанского</a:t>
            </a:r>
            <a:r>
              <a:rPr lang="ru-RU" dirty="0" smtClean="0"/>
              <a:t> бассейна</a:t>
            </a:r>
          </a:p>
          <a:p>
            <a:pPr lvl="1"/>
            <a:r>
              <a:rPr lang="ru-RU" dirty="0" smtClean="0"/>
              <a:t>Потребление по отраслям:</a:t>
            </a:r>
          </a:p>
          <a:p>
            <a:pPr lvl="2"/>
            <a:r>
              <a:rPr lang="ru-RU" dirty="0" smtClean="0"/>
              <a:t>Микроэлектроника – 35%</a:t>
            </a:r>
          </a:p>
          <a:p>
            <a:pPr lvl="2"/>
            <a:r>
              <a:rPr lang="ru-RU" dirty="0" smtClean="0"/>
              <a:t>Тигли – 30%</a:t>
            </a:r>
          </a:p>
          <a:p>
            <a:pPr lvl="2"/>
            <a:r>
              <a:rPr lang="ru-RU" dirty="0" smtClean="0"/>
              <a:t>Светотехника – 25%</a:t>
            </a:r>
          </a:p>
          <a:p>
            <a:r>
              <a:rPr lang="ru-RU" dirty="0" smtClean="0"/>
              <a:t>Тенденции и особенности рынка:</a:t>
            </a:r>
          </a:p>
          <a:p>
            <a:pPr lvl="1"/>
            <a:r>
              <a:rPr lang="ru-RU" dirty="0" smtClean="0"/>
              <a:t>Объем потребления ВЧК растет</a:t>
            </a:r>
          </a:p>
          <a:p>
            <a:pPr lvl="1"/>
            <a:r>
              <a:rPr lang="ru-RU" dirty="0" smtClean="0"/>
              <a:t>Зафиксирован дефицит сырья</a:t>
            </a:r>
          </a:p>
          <a:p>
            <a:pPr lvl="1"/>
            <a:r>
              <a:rPr lang="ru-RU" dirty="0" smtClean="0"/>
              <a:t>Рынок монопольный, потребители ищут альтернативного поставщика (поставщиков)</a:t>
            </a:r>
          </a:p>
          <a:p>
            <a:pPr lvl="1"/>
            <a:r>
              <a:rPr lang="ru-RU" dirty="0" smtClean="0"/>
              <a:t>Активно растет усилия по производству ВЧК и кварцевого стекла в Китае (где крупнейшими игроками рынка создан ряд СП)</a:t>
            </a:r>
          </a:p>
          <a:p>
            <a:pPr lvl="1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51789-0FAD-4625-9042-AE99EFA20871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Программа техперевооружения КГОК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17744"/>
          </a:xfrm>
        </p:spPr>
        <p:txBody>
          <a:bodyPr>
            <a:normAutofit/>
          </a:bodyPr>
          <a:lstStyle/>
          <a:p>
            <a:r>
              <a:rPr lang="ru-RU" dirty="0" smtClean="0"/>
              <a:t>Анализ рыночной ситуации позволил акционерам КГОК в июне 2010 г. принять решение о запуске программы техперевооружения предприятия с выходом на 10 000 тонн. </a:t>
            </a:r>
          </a:p>
          <a:p>
            <a:r>
              <a:rPr lang="ru-RU" dirty="0" smtClean="0"/>
              <a:t>Программа состоит из двух этапов:</a:t>
            </a:r>
          </a:p>
          <a:p>
            <a:pPr lvl="1"/>
            <a:r>
              <a:rPr lang="ru-RU" dirty="0" smtClean="0"/>
              <a:t>1. Наращивание добычи кварца до выпуска концентратов сухого обогащения до 12 000 тонн</a:t>
            </a:r>
          </a:p>
          <a:p>
            <a:pPr lvl="1"/>
            <a:r>
              <a:rPr lang="ru-RU" dirty="0" smtClean="0"/>
              <a:t>2. Переход к выпуску продукции глубокого обогащения до 10 000 тонн в год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51789-0FAD-4625-9042-AE99EFA20871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4325112"/>
          </a:xfrm>
        </p:spPr>
        <p:txBody>
          <a:bodyPr/>
          <a:lstStyle/>
          <a:p>
            <a:r>
              <a:rPr lang="ru-RU" dirty="0" smtClean="0"/>
              <a:t>Стандарты </a:t>
            </a:r>
            <a:r>
              <a:rPr lang="en-US" dirty="0" smtClean="0"/>
              <a:t>Unimin </a:t>
            </a:r>
            <a:r>
              <a:rPr lang="ru-RU" dirty="0" smtClean="0"/>
              <a:t>(табл. 1)</a:t>
            </a:r>
          </a:p>
          <a:p>
            <a:endParaRPr lang="ru-RU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ru-RU" dirty="0" smtClean="0"/>
              <a:t>Концентраты КГОК (табл. 2)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755576" y="1340768"/>
          <a:ext cx="7632843" cy="958850"/>
        </p:xfrm>
        <a:graphic>
          <a:graphicData uri="http://schemas.openxmlformats.org/drawingml/2006/table">
            <a:tbl>
              <a:tblPr/>
              <a:tblGrid>
                <a:gridCol w="538880"/>
                <a:gridCol w="422859"/>
                <a:gridCol w="505294"/>
                <a:gridCol w="351111"/>
                <a:gridCol w="577044"/>
                <a:gridCol w="505294"/>
                <a:gridCol w="505294"/>
                <a:gridCol w="505294"/>
                <a:gridCol w="505294"/>
                <a:gridCol w="505294"/>
                <a:gridCol w="505294"/>
                <a:gridCol w="422859"/>
                <a:gridCol w="505294"/>
                <a:gridCol w="422859"/>
                <a:gridCol w="351111"/>
                <a:gridCol w="503768"/>
              </a:tblGrid>
              <a:tr h="27368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Times New Roman"/>
                          <a:cs typeface="Times New Roman"/>
                        </a:rPr>
                        <a:t>сорт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  <a:cs typeface="Times New Roman"/>
                        </a:rPr>
                        <a:t>Al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  <a:cs typeface="Times New Roman"/>
                        </a:rPr>
                        <a:t>Ca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  <a:cs typeface="Times New Roman"/>
                        </a:rPr>
                        <a:t>Cr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  <a:cs typeface="Times New Roman"/>
                        </a:rPr>
                        <a:t>Cu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  <a:cs typeface="Times New Roman"/>
                        </a:rPr>
                        <a:t>Fe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  <a:cs typeface="Times New Roman"/>
                        </a:rPr>
                        <a:t>Li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  <a:cs typeface="Times New Roman"/>
                        </a:rPr>
                        <a:t>Mg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  <a:cs typeface="Times New Roman"/>
                        </a:rPr>
                        <a:t>Mn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  <a:cs typeface="Times New Roman"/>
                        </a:rPr>
                        <a:t>Na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  <a:cs typeface="Times New Roman"/>
                        </a:rPr>
                        <a:t>Ni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  <a:cs typeface="Times New Roman"/>
                        </a:rPr>
                        <a:t>Ti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 err="1">
                          <a:latin typeface="Times New Roman"/>
                          <a:ea typeface="Times New Roman"/>
                          <a:cs typeface="Times New Roman"/>
                        </a:rPr>
                        <a:t>Zr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8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lota 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8.0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0.04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0.6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&lt;0.05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&lt;0.05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0.30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0.35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0.15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&lt;0.05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&lt;0.05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0.9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&lt;0.05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0.05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1.4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0.1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84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latin typeface="Times New Roman"/>
                          <a:ea typeface="Times New Roman"/>
                          <a:cs typeface="Times New Roman"/>
                        </a:rPr>
                        <a:t>lota</a:t>
                      </a: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  STD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16.2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0.08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0.5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&lt;0.05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&lt;0.05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0.30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0.60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0.90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&lt;0.05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&lt;0.05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0.9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&lt;0.05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0.10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1.3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1.3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827584" y="4149080"/>
          <a:ext cx="7632843" cy="958850"/>
        </p:xfrm>
        <a:graphic>
          <a:graphicData uri="http://schemas.openxmlformats.org/drawingml/2006/table">
            <a:tbl>
              <a:tblPr/>
              <a:tblGrid>
                <a:gridCol w="538880"/>
                <a:gridCol w="422859"/>
                <a:gridCol w="505294"/>
                <a:gridCol w="351111"/>
                <a:gridCol w="577044"/>
                <a:gridCol w="505294"/>
                <a:gridCol w="505294"/>
                <a:gridCol w="505294"/>
                <a:gridCol w="505294"/>
                <a:gridCol w="505294"/>
                <a:gridCol w="505294"/>
                <a:gridCol w="422859"/>
                <a:gridCol w="505294"/>
                <a:gridCol w="422859"/>
                <a:gridCol w="351111"/>
                <a:gridCol w="503768"/>
              </a:tblGrid>
              <a:tr h="27368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Times New Roman"/>
                          <a:cs typeface="Times New Roman"/>
                        </a:rPr>
                        <a:t>сорт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  <a:cs typeface="Times New Roman"/>
                        </a:rPr>
                        <a:t>Al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  <a:cs typeface="Times New Roman"/>
                        </a:rPr>
                        <a:t>Ca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  <a:cs typeface="Times New Roman"/>
                        </a:rPr>
                        <a:t>Cr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  <a:cs typeface="Times New Roman"/>
                        </a:rPr>
                        <a:t>Cu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  <a:cs typeface="Times New Roman"/>
                        </a:rPr>
                        <a:t>Fe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  <a:cs typeface="Times New Roman"/>
                        </a:rPr>
                        <a:t>Li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  <a:cs typeface="Times New Roman"/>
                        </a:rPr>
                        <a:t>Mg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  <a:cs typeface="Times New Roman"/>
                        </a:rPr>
                        <a:t>Mn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  <a:cs typeface="Times New Roman"/>
                        </a:rPr>
                        <a:t>Na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  <a:cs typeface="Times New Roman"/>
                        </a:rPr>
                        <a:t>Ni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  <a:cs typeface="Times New Roman"/>
                        </a:rPr>
                        <a:t>Ti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 err="1">
                          <a:latin typeface="Times New Roman"/>
                          <a:ea typeface="Times New Roman"/>
                          <a:cs typeface="Times New Roman"/>
                        </a:rPr>
                        <a:t>Zr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8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SSQ-2K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6.0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&lt;0.1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0.40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0.02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0.01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0.50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0.40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0.30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0.10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0.01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0.50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&lt;0.05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&lt;0.10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2.4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0.05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84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SSQ-2KC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5.2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&lt;0.08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0.40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0.02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0.01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0.50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0.40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0.10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0.10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0.01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0.30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&lt;0.05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&lt;0.10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2.3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0.05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27584" y="5229200"/>
            <a:ext cx="77048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Сопоставляя вещественный состав кварцевых концентратов, производимых ведущим мировым лидером фирмой «</a:t>
            </a:r>
            <a:r>
              <a:rPr lang="en-US" sz="1400" dirty="0"/>
              <a:t>Unimin</a:t>
            </a:r>
            <a:r>
              <a:rPr lang="ru-RU" sz="1400" dirty="0"/>
              <a:t>» (табл. 1) и ОАО «Кыштымский горно-обогатительный комбинат» (табл. 2) можно утверждать, что технологические возможности, накопленный коллективом ОАО «Кыштымский ГОК» опыт позволяют обеспечивать качество кварцевых концентратов мирового уровня.</a:t>
            </a:r>
          </a:p>
          <a:p>
            <a:endParaRPr lang="ru-RU" sz="1400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51789-0FAD-4625-9042-AE99EFA20871}" type="slidenum">
              <a:rPr lang="ru-RU" smtClean="0"/>
              <a:t>8</a:t>
            </a:fld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683568" y="2348880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Ориентиром качества для кварцевых концентратов глубокого обогащения взяты требования к наиболее продаваемым сортам американской компании «</a:t>
            </a:r>
            <a:r>
              <a:rPr lang="en-US" dirty="0"/>
              <a:t>Unimin</a:t>
            </a:r>
            <a:r>
              <a:rPr lang="ru-RU" dirty="0"/>
              <a:t>», табл.1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337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	Учитывая </a:t>
            </a:r>
            <a:r>
              <a:rPr lang="ru-RU" sz="2400" dirty="0" smtClean="0"/>
              <a:t>значительные запасы основного объекта гранулированного кварца ж.175 и других разведанных жил гранулированного кварца в пределах Челябинской области, наличие производственной инфраструктуры и технологического опыта ОАО «Кыштымский горно-обогатительный комбинат» можно говорить, что </a:t>
            </a:r>
            <a:r>
              <a:rPr lang="ru-RU" sz="2400" b="1" dirty="0" smtClean="0">
                <a:solidFill>
                  <a:srgbClr val="C00000"/>
                </a:solidFill>
              </a:rPr>
              <a:t>на Южном Урале есть все необходимые предпосылки для возрождения производства высокочистых кварцевых концентратов в прежних объемах</a:t>
            </a:r>
            <a:r>
              <a:rPr lang="ru-RU" sz="2400" dirty="0" smtClean="0"/>
              <a:t>.</a:t>
            </a:r>
          </a:p>
          <a:p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51789-0FAD-4625-9042-AE99EFA20871}" type="slidenum">
              <a:rPr lang="ru-RU" smtClean="0"/>
              <a:t>9</a:t>
            </a:fld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51</TotalTime>
  <Words>961</Words>
  <Application>Microsoft Office PowerPoint</Application>
  <PresentationFormat>Экран (4:3)</PresentationFormat>
  <Paragraphs>206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Городская</vt:lpstr>
      <vt:lpstr>Слайд 1</vt:lpstr>
      <vt:lpstr>ВСТУПЛЕНИЕ</vt:lpstr>
      <vt:lpstr>История</vt:lpstr>
      <vt:lpstr>История. Продолжение</vt:lpstr>
      <vt:lpstr>Новая история</vt:lpstr>
      <vt:lpstr>Развитие мирового рынка кварца</vt:lpstr>
      <vt:lpstr>Программа техперевооружения КГОК</vt:lpstr>
      <vt:lpstr>Слайд 8</vt:lpstr>
      <vt:lpstr>Слайд 9</vt:lpstr>
      <vt:lpstr>Слайд 10</vt:lpstr>
      <vt:lpstr>Слайд 11</vt:lpstr>
      <vt:lpstr>Заключение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Гулевич</dc:creator>
  <cp:lastModifiedBy>Гулевич</cp:lastModifiedBy>
  <cp:revision>3</cp:revision>
  <dcterms:created xsi:type="dcterms:W3CDTF">2011-05-25T03:56:59Z</dcterms:created>
  <dcterms:modified xsi:type="dcterms:W3CDTF">2011-05-25T04:48:25Z</dcterms:modified>
</cp:coreProperties>
</file>