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1" r:id="rId5"/>
    <p:sldId id="256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428A32-A138-413B-B452-88FA07875C72}" type="datetimeFigureOut">
              <a:rPr lang="ru-RU" smtClean="0"/>
              <a:pPr/>
              <a:t>14.11.2008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165191-056E-43B5-9F9A-B6E59E879D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857232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smtClean="0"/>
              <a:t>«Диагностика </a:t>
            </a:r>
            <a:r>
              <a:rPr lang="ru-RU" sz="4000" dirty="0" smtClean="0"/>
              <a:t>и мониторинг развития ключевых компетенций учащихся»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dirty="0" smtClean="0"/>
          </a:p>
          <a:p>
            <a:pPr algn="r">
              <a:buNone/>
            </a:pPr>
            <a:r>
              <a:rPr lang="ru-RU" sz="2000" dirty="0" err="1" smtClean="0"/>
              <a:t>Бронфина</a:t>
            </a:r>
            <a:r>
              <a:rPr lang="ru-RU" sz="2000" dirty="0" smtClean="0"/>
              <a:t> Ольга Анатольевна</a:t>
            </a:r>
          </a:p>
          <a:p>
            <a:pPr algn="r">
              <a:buNone/>
            </a:pPr>
            <a:r>
              <a:rPr lang="ru-RU" sz="2000" dirty="0" smtClean="0"/>
              <a:t>учитель математики МОУ «СОШ №22»</a:t>
            </a:r>
          </a:p>
          <a:p>
            <a:pPr algn="r">
              <a:buNone/>
            </a:pPr>
            <a:r>
              <a:rPr lang="ru-RU" sz="2000" dirty="0" err="1" smtClean="0"/>
              <a:t>Миасского</a:t>
            </a:r>
            <a:r>
              <a:rPr lang="ru-RU" sz="2000" dirty="0" smtClean="0"/>
              <a:t> городского округа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Коммуникативная компетентность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Самооценка учащегося</a:t>
            </a:r>
          </a:p>
          <a:p>
            <a:pPr>
              <a:buNone/>
            </a:pPr>
            <a:r>
              <a:rPr lang="ru-RU" dirty="0" smtClean="0"/>
              <a:t>находится на уровне ниже среднего 68%</a:t>
            </a:r>
          </a:p>
          <a:p>
            <a:endParaRPr lang="ru-RU" dirty="0" smtClean="0"/>
          </a:p>
          <a:p>
            <a:r>
              <a:rPr lang="ru-RU" dirty="0" smtClean="0"/>
              <a:t>Ценностная ориентация</a:t>
            </a:r>
          </a:p>
          <a:p>
            <a:pPr>
              <a:buNone/>
            </a:pPr>
            <a:r>
              <a:rPr lang="ru-RU" dirty="0" smtClean="0"/>
              <a:t>средний уровень    60%</a:t>
            </a:r>
          </a:p>
          <a:p>
            <a:endParaRPr lang="ru-RU" dirty="0" smtClean="0"/>
          </a:p>
          <a:p>
            <a:r>
              <a:rPr lang="ru-RU" dirty="0" smtClean="0"/>
              <a:t>Уровень  мотивации</a:t>
            </a:r>
          </a:p>
          <a:p>
            <a:pPr>
              <a:buNone/>
            </a:pPr>
            <a:r>
              <a:rPr lang="ru-RU" dirty="0" smtClean="0"/>
              <a:t>средний  50%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компетенция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тестовые задания, графические работы (чтение диаграмм, графиков, координатная плоскость, геометрический материал), самостоятельные работы, контрольные срезы.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Оценка уровня компетенции : умеет - не умеет, зачет – не зачет.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Деятельностная</a:t>
            </a:r>
            <a:r>
              <a:rPr lang="ru-RU" dirty="0" smtClean="0"/>
              <a:t> компетенция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698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период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«Зимние интеллектуальные игры»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1-11 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«Кенгуру»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1-11класс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Школьная олимпиада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5-11класс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Декада математики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5-11класс</a:t>
                      </a:r>
                    </a:p>
                  </a:txBody>
                  <a:tcPr marL="68580" marR="68580" marT="0" marB="0"/>
                </a:tc>
              </a:tr>
              <a:tr h="805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Calibri"/>
                          <a:ea typeface="Times New Roman"/>
                          <a:cs typeface="Times New Roman"/>
                        </a:rPr>
                        <a:t>128</a:t>
                      </a:r>
                    </a:p>
                  </a:txBody>
                  <a:tcPr marL="68580" marR="68580" marT="0" marB="0"/>
                </a:tc>
              </a:tr>
              <a:tr h="805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Calibri"/>
                          <a:ea typeface="Times New Roman"/>
                          <a:cs typeface="Times New Roman"/>
                        </a:rPr>
                        <a:t>272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Calibri"/>
                          <a:ea typeface="Times New Roman"/>
                          <a:cs typeface="Times New Roman"/>
                        </a:rPr>
                        <a:t>116</a:t>
                      </a:r>
                    </a:p>
                  </a:txBody>
                  <a:tcPr marL="68580" marR="68580" marT="0" marB="0"/>
                </a:tc>
              </a:tr>
              <a:tr h="805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Calibri"/>
                          <a:ea typeface="Times New Roman"/>
                          <a:cs typeface="Times New Roman"/>
                        </a:rPr>
                        <a:t>119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latin typeface="Calibri"/>
                          <a:ea typeface="Times New Roman"/>
                          <a:cs typeface="Times New Roman"/>
                        </a:rPr>
                        <a:t>83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latin typeface="Calibri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Педагогические задачи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Учить ставить цели и планировать деятельность по их достижению.</a:t>
            </a:r>
          </a:p>
          <a:p>
            <a:r>
              <a:rPr lang="ru-RU" dirty="0" smtClean="0"/>
              <a:t>Учить грамотно использовать в речи математические термины.</a:t>
            </a:r>
          </a:p>
          <a:p>
            <a:r>
              <a:rPr lang="ru-RU" dirty="0" smtClean="0"/>
              <a:t>Учить добывать нужную информацию, использовать различные источники. </a:t>
            </a:r>
          </a:p>
          <a:p>
            <a:r>
              <a:rPr lang="ru-RU" dirty="0" smtClean="0"/>
              <a:t>Прививать навыки творческой самостоятельности.</a:t>
            </a:r>
          </a:p>
          <a:p>
            <a:r>
              <a:rPr lang="ru-RU" dirty="0" smtClean="0"/>
              <a:t>Совершенствовать навыки работы в группе.</a:t>
            </a:r>
          </a:p>
          <a:p>
            <a:r>
              <a:rPr lang="ru-RU" dirty="0" smtClean="0"/>
              <a:t> Учить высказываться  и аргументировать  свое мнение.</a:t>
            </a:r>
          </a:p>
          <a:p>
            <a:r>
              <a:rPr lang="ru-RU" dirty="0" smtClean="0"/>
              <a:t>Вносить посильный вклад в достижение общего результата. </a:t>
            </a:r>
          </a:p>
          <a:p>
            <a:r>
              <a:rPr lang="ru-RU" dirty="0" smtClean="0"/>
              <a:t>Уметь вести диалог.</a:t>
            </a:r>
          </a:p>
          <a:p>
            <a:r>
              <a:rPr lang="ru-RU" dirty="0" smtClean="0"/>
              <a:t>Учить брать на себя ответственность при руководстве группой. Прививать навыки самоконтроля, взаимоконтроля.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Изменение поведения детей в коллективе.</a:t>
            </a:r>
          </a:p>
          <a:p>
            <a:r>
              <a:rPr lang="ru-RU" dirty="0" smtClean="0"/>
              <a:t>Адекватная оценка деятельности одноклассников.</a:t>
            </a:r>
          </a:p>
          <a:p>
            <a:r>
              <a:rPr lang="ru-RU" dirty="0" smtClean="0"/>
              <a:t>Совершенствование навыков </a:t>
            </a:r>
            <a:r>
              <a:rPr lang="ru-RU" dirty="0" err="1" smtClean="0"/>
              <a:t>ИКТ-компетенций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Формирование о предмете «математика», как </a:t>
            </a:r>
            <a:r>
              <a:rPr lang="ru-RU" smtClean="0"/>
              <a:t>о предмете , где </a:t>
            </a:r>
            <a:r>
              <a:rPr lang="ru-RU" dirty="0" smtClean="0"/>
              <a:t>каждому есть возможность выразиться.</a:t>
            </a:r>
          </a:p>
          <a:p>
            <a:r>
              <a:rPr lang="ru-RU" dirty="0" smtClean="0"/>
              <a:t>Освоение различных видов деятельности.</a:t>
            </a:r>
          </a:p>
          <a:p>
            <a:r>
              <a:rPr lang="ru-RU" dirty="0" smtClean="0"/>
              <a:t>Использование ЗУН в практической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358346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Молодому человеку, вступающему в самостоятельную жизнь в условиях современного рынка труда и быстро изменяющегося информационного пространства, необходимо быть эффективным, </a:t>
            </a:r>
            <a:r>
              <a:rPr lang="ru-RU" dirty="0" err="1" smtClean="0"/>
              <a:t>конкурентноспособным</a:t>
            </a:r>
            <a:r>
              <a:rPr lang="ru-RU" dirty="0" smtClean="0"/>
              <a:t> работником. </a:t>
            </a:r>
          </a:p>
          <a:p>
            <a:r>
              <a:rPr lang="ru-RU" dirty="0" smtClean="0"/>
              <a:t>Он должен быть творческим, самостоятельным, ответственным, коммуникабельным человеком, способным решать проблемы личные и коллектива. </a:t>
            </a:r>
          </a:p>
          <a:p>
            <a:r>
              <a:rPr lang="ru-RU" dirty="0" smtClean="0"/>
              <a:t>Ему должна быть присуща потребность к познанию нового, умение находить и отбирать нужную информацию.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 настоящее  время  нет  однозначного  определения ключевых  компетенций.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Актуальность   данного     исследования определяется  необходимостью определения  состава  ключевых  компетенций и разработки критериев оценивания 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у учащихся  ключевых  компетенций   в  образовательном  процессе.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Задачи исследования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 определить  состав  ключевых  компетенций; </a:t>
            </a:r>
          </a:p>
          <a:p>
            <a:r>
              <a:rPr lang="ru-RU" dirty="0" smtClean="0"/>
              <a:t>-  разработать педагогические задачи формирования ключевых компетенций;</a:t>
            </a:r>
          </a:p>
          <a:p>
            <a:r>
              <a:rPr lang="ru-RU" dirty="0" smtClean="0"/>
              <a:t>- составить диагностический инструментарий для определения уровня развития ключевых компетенций школьников;</a:t>
            </a:r>
          </a:p>
          <a:p>
            <a:r>
              <a:rPr lang="ru-RU" dirty="0" smtClean="0"/>
              <a:t>-  провести диагностику ключевых компетенций;  </a:t>
            </a:r>
          </a:p>
          <a:p>
            <a:r>
              <a:rPr lang="ru-RU" dirty="0" smtClean="0"/>
              <a:t>- выработать рекомендации по результатам проведения диагностики.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500034" y="785794"/>
            <a:ext cx="8229600" cy="5143536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ru-RU" dirty="0" smtClean="0"/>
              <a:t>Компетенция –это характеристики, благодаря которым достигается высокая результативность в той или иной деятельности.</a:t>
            </a:r>
          </a:p>
          <a:p>
            <a:pPr>
              <a:buNone/>
            </a:pPr>
            <a:endParaRPr lang="en-US" dirty="0" smtClean="0"/>
          </a:p>
          <a:p>
            <a:r>
              <a:rPr lang="ru-RU" dirty="0" smtClean="0"/>
              <a:t>ключевые </a:t>
            </a:r>
            <a:r>
              <a:rPr lang="ru-RU" dirty="0" smtClean="0"/>
              <a:t>компетенции - универсальная целостная система знаний, умений, навыков, опыт самостоятельной деятельности и личной ответственности. </a:t>
            </a:r>
          </a:p>
          <a:p>
            <a:pPr>
              <a:buNone/>
            </a:pPr>
            <a:endParaRPr lang="en-US" dirty="0" smtClean="0"/>
          </a:p>
          <a:p>
            <a:r>
              <a:rPr lang="ru-RU" dirty="0" smtClean="0"/>
              <a:t>виды компетенций: ценностно-смысловая, общекультурная, учебно-познавательная, информационная, коммуникативная.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Группы компетенций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709160"/>
          </a:xfrm>
        </p:spPr>
        <p:txBody>
          <a:bodyPr/>
          <a:lstStyle/>
          <a:p>
            <a:r>
              <a:rPr lang="ru-RU" dirty="0" smtClean="0"/>
              <a:t>- образовательная компетенция  </a:t>
            </a:r>
          </a:p>
          <a:p>
            <a:pPr>
              <a:buNone/>
            </a:pPr>
            <a:r>
              <a:rPr lang="ru-RU" dirty="0" smtClean="0"/>
              <a:t>( включая ценностно-смысловые, общекультурные);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деятельностная</a:t>
            </a:r>
            <a:r>
              <a:rPr lang="ru-RU" dirty="0" smtClean="0"/>
              <a:t> компетенция</a:t>
            </a:r>
          </a:p>
          <a:p>
            <a:pPr>
              <a:buNone/>
            </a:pPr>
            <a:r>
              <a:rPr lang="ru-RU" dirty="0" smtClean="0"/>
              <a:t>( включая учебно-познавательные, информационные);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- коммуникативная компетенция.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285728"/>
            <a:ext cx="4040188" cy="117951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/>
              <a:t>Объект </a:t>
            </a:r>
          </a:p>
          <a:p>
            <a:r>
              <a:rPr lang="ru-RU" i="1" dirty="0" smtClean="0"/>
              <a:t>исследования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14876" y="285728"/>
            <a:ext cx="4041775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i="1" dirty="0" smtClean="0"/>
              <a:t>Предмет  исследования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85926"/>
            <a:ext cx="4040188" cy="4340237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Ключевые   компетенции   учащихся в основной школе           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785926"/>
            <a:ext cx="4041775" cy="4340237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Уровень 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 ключевых компетенций у школьников.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деятельности учащихся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Выполнение учебных заданий практического характера.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Развитие познавательного интереса к предмету.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Организация и отработка навыков группового взаимодействия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 реализации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Задания на применение знаний; задания с последующей самооценкой; задания на контроль знаний и понимание учебного материала.</a:t>
            </a:r>
          </a:p>
          <a:p>
            <a:r>
              <a:rPr lang="ru-RU" dirty="0" smtClean="0"/>
              <a:t>Решение поисковых, исследовательских задач; самостоятельное составление и решение задач;</a:t>
            </a:r>
          </a:p>
          <a:p>
            <a:pPr>
              <a:buNone/>
            </a:pPr>
            <a:r>
              <a:rPr lang="ru-RU" dirty="0" smtClean="0"/>
              <a:t>    решение занимательных задач; решение логических задач.</a:t>
            </a:r>
          </a:p>
          <a:p>
            <a:r>
              <a:rPr lang="ru-RU" dirty="0" smtClean="0"/>
              <a:t>Выполнение разных заданий в разных группах; </a:t>
            </a:r>
          </a:p>
          <a:p>
            <a:pPr>
              <a:buNone/>
            </a:pPr>
            <a:r>
              <a:rPr lang="ru-RU" dirty="0" smtClean="0"/>
              <a:t>      выполнение разных заданий в разных группах, но работающих на один результат; выполнение одного и того же задания в разных группах; </a:t>
            </a:r>
            <a:r>
              <a:rPr lang="ru-RU" dirty="0" err="1" smtClean="0"/>
              <a:t>игры;проекты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558</Words>
  <Application>Microsoft Office PowerPoint</Application>
  <PresentationFormat>Экран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Слайд 1</vt:lpstr>
      <vt:lpstr>Проблема</vt:lpstr>
      <vt:lpstr>Актуальность </vt:lpstr>
      <vt:lpstr>Задачи исследования  </vt:lpstr>
      <vt:lpstr>Слайд 5</vt:lpstr>
      <vt:lpstr>Группы компетенций</vt:lpstr>
      <vt:lpstr> </vt:lpstr>
      <vt:lpstr>Направления деятельности учащихся</vt:lpstr>
      <vt:lpstr>Способ реализации  </vt:lpstr>
      <vt:lpstr>Коммуникативная компетентность</vt:lpstr>
      <vt:lpstr>Образовательная компетенция</vt:lpstr>
      <vt:lpstr>Деятельностная компетенция</vt:lpstr>
      <vt:lpstr>Педагогические задачи </vt:lpstr>
      <vt:lpstr>Результативность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12</cp:revision>
  <dcterms:created xsi:type="dcterms:W3CDTF">2008-11-13T15:42:32Z</dcterms:created>
  <dcterms:modified xsi:type="dcterms:W3CDTF">2008-11-14T15:38:59Z</dcterms:modified>
</cp:coreProperties>
</file>