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59" r:id="rId5"/>
    <p:sldId id="260" r:id="rId6"/>
    <p:sldId id="278" r:id="rId7"/>
    <p:sldId id="300" r:id="rId8"/>
    <p:sldId id="264" r:id="rId9"/>
    <p:sldId id="277" r:id="rId10"/>
    <p:sldId id="279" r:id="rId11"/>
    <p:sldId id="274" r:id="rId12"/>
    <p:sldId id="275" r:id="rId13"/>
    <p:sldId id="298" r:id="rId14"/>
    <p:sldId id="295" r:id="rId15"/>
    <p:sldId id="301" r:id="rId16"/>
    <p:sldId id="265" r:id="rId17"/>
    <p:sldId id="297" r:id="rId18"/>
    <p:sldId id="266" r:id="rId19"/>
    <p:sldId id="292" r:id="rId20"/>
    <p:sldId id="299" r:id="rId21"/>
    <p:sldId id="272" r:id="rId22"/>
    <p:sldId id="293" r:id="rId23"/>
    <p:sldId id="294" r:id="rId24"/>
    <p:sldId id="276" r:id="rId25"/>
    <p:sldId id="283" r:id="rId26"/>
    <p:sldId id="282" r:id="rId27"/>
    <p:sldId id="270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66" d="100"/>
          <a:sy n="66" d="100"/>
        </p:scale>
        <p:origin x="749" y="-59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CC00FF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071810"/>
            <a:ext cx="8229600" cy="1828800"/>
          </a:xfrm>
        </p:spPr>
        <p:txBody>
          <a:bodyPr>
            <a:noAutofit/>
          </a:bodyPr>
          <a:lstStyle/>
          <a:p>
            <a:r>
              <a:rPr lang="ru-RU" baseline="30000" dirty="0" smtClean="0">
                <a:solidFill>
                  <a:srgbClr val="FFFF00"/>
                </a:solidFill>
                <a:latin typeface="+mn-lt"/>
              </a:rPr>
              <a:t>ТИПЫ И ГЕОХИМИЧЕСКИЕ ОСОБЕННОСТИ ЗОЛОТА </a:t>
            </a:r>
            <a:br>
              <a:rPr lang="ru-RU" baseline="30000" dirty="0" smtClean="0">
                <a:solidFill>
                  <a:srgbClr val="FFFF00"/>
                </a:solidFill>
                <a:latin typeface="+mn-lt"/>
              </a:rPr>
            </a:br>
            <a:r>
              <a:rPr lang="ru-RU" baseline="30000" dirty="0" smtClean="0">
                <a:solidFill>
                  <a:srgbClr val="FFFF00"/>
                </a:solidFill>
                <a:latin typeface="+mn-lt"/>
              </a:rPr>
              <a:t>АЛЕКСАНДРОВСКОЙ ЗОЛОТОНОСНОЙ РОССЫПИ (ЮЖНЫЙ УРАЛ)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5357826"/>
            <a:ext cx="6400800" cy="1752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Манбетова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Г.Р. гр. МиГео-405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к.г.-м.н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Юминов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429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НАУКИ РОССИЙСКОЙ ФЕДЕРАЦИИ</a:t>
            </a:r>
            <a:endParaRPr lang="ru-RU" sz="24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автономное образовательное учреждение высшего профессионального образования</a:t>
            </a:r>
            <a:endParaRPr lang="ru-RU" sz="24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«Южно-Уральский государственный университет» </a:t>
            </a:r>
            <a:endParaRPr lang="ru-RU" sz="24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(национальный исследовательский университет)</a:t>
            </a:r>
            <a:endParaRPr lang="ru-RU" sz="24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Геологический факультет</a:t>
            </a:r>
            <a:endParaRPr lang="ru-RU" sz="24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Кафедра геологии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0"/>
            <a:ext cx="10110948" cy="5486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РЫХЛЫЕ ОТЛОЖЕНИЯ АЛЕКСАНДРОВСКОЙ РОССЫПИ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4,3 разрез с фото Копировать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452" y="822095"/>
            <a:ext cx="4917286" cy="6035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4.3Общее фото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1714"/>
            <a:ext cx="4143372" cy="30003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50017" y="4077072"/>
            <a:ext cx="3643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– почвенно-растительный слой (торфа) ; 2 – красно-бурые глины; 3 – линзы бобовника;4 – </a:t>
            </a:r>
            <a:r>
              <a:rPr lang="ru-RU" dirty="0" err="1" smtClean="0"/>
              <a:t>сероцветные</a:t>
            </a:r>
            <a:r>
              <a:rPr lang="ru-RU" dirty="0" smtClean="0"/>
              <a:t> суглинки; 5 – суглинки с щебнем пород различного состава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29586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289731" y="58639"/>
            <a:ext cx="4636553" cy="1661491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ОБЛОМОЧНОГО МАТЕРИАЛА ПЛОТИКА АЛЕКСАНДРОВСКОЙ РОССЫПИ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377" y="32066"/>
            <a:ext cx="4536504" cy="301448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39" y="2099665"/>
            <a:ext cx="670015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2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195736" y="1772820"/>
          <a:ext cx="6948264" cy="5062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154"/>
                <a:gridCol w="3063525"/>
                <a:gridCol w="1599086"/>
                <a:gridCol w="1103718"/>
                <a:gridCol w="764781"/>
              </a:tblGrid>
              <a:tr h="364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№ </a:t>
                      </a:r>
                      <a:r>
                        <a:rPr lang="ru-RU" sz="1100" u="none" strike="noStrike" dirty="0" err="1">
                          <a:effectLst/>
                        </a:rPr>
                        <a:t>пп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Краткая характеристика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Степень окатанности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Размер*, см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Примерный объем, 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6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Кварц молочно-белого </a:t>
                      </a:r>
                      <a:r>
                        <a:rPr lang="ru-RU" sz="1100" u="none" strike="noStrike" dirty="0">
                          <a:effectLst/>
                        </a:rPr>
                        <a:t>цвета, часть обломков полупрозрачные; сложение  плотное, комковатое, на поверхности пленки и корки выделениями оксидов и </a:t>
                      </a:r>
                      <a:r>
                        <a:rPr lang="ru-RU" sz="1100" u="none" strike="noStrike" dirty="0" err="1">
                          <a:effectLst/>
                        </a:rPr>
                        <a:t>гидроокисксидов</a:t>
                      </a:r>
                      <a:r>
                        <a:rPr lang="ru-RU" sz="1100" u="none" strike="noStrike" dirty="0">
                          <a:effectLst/>
                        </a:rPr>
                        <a:t> железа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неокатанные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2–11</a:t>
                      </a:r>
                      <a:r>
                        <a:rPr lang="ru-RU" sz="1400" u="none" strike="noStrike">
                          <a:effectLst/>
                        </a:rPr>
                        <a:t> (3)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</a:rPr>
                        <a:t>плохоокатанные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0.5−3(</a:t>
                      </a:r>
                      <a:r>
                        <a:rPr lang="ru-RU" sz="1400" u="none" strike="noStrike">
                          <a:effectLst/>
                        </a:rPr>
                        <a:t>1.5)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</a:rPr>
                        <a:t>слабоокатанные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0.7−2.5 </a:t>
                      </a:r>
                      <a:r>
                        <a:rPr lang="ru-RU" sz="1100" u="sng" strike="noStrike">
                          <a:effectLst/>
                        </a:rPr>
                        <a:t>(</a:t>
                      </a:r>
                      <a:r>
                        <a:rPr lang="ru-RU" sz="1400" u="none" strike="noStrike">
                          <a:effectLst/>
                        </a:rPr>
                        <a:t>1)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окатанные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>
                          <a:effectLst/>
                        </a:rPr>
                        <a:t>1−2 (1.5)</a:t>
                      </a:r>
                      <a:br>
                        <a:rPr lang="ru-RU" sz="1100" u="none" strike="noStrike">
                          <a:effectLst/>
                        </a:rPr>
                      </a:b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6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err="1" smtClean="0">
                          <a:effectLst/>
                        </a:rPr>
                        <a:t>Андезибазальты</a:t>
                      </a:r>
                      <a:r>
                        <a:rPr lang="ru-RU" sz="1100" u="none" strike="noStrike" dirty="0" smtClean="0">
                          <a:effectLst/>
                        </a:rPr>
                        <a:t> серые </a:t>
                      </a:r>
                      <a:r>
                        <a:rPr lang="ru-RU" sz="1100" u="none" strike="noStrike" dirty="0">
                          <a:effectLst/>
                        </a:rPr>
                        <a:t>с зеленоватым оттенком; в подавляющем большинстве сильно выветренные, легко крошащиеся в руке; плитчатые толщиной 0.5−1.5 см, частично </a:t>
                      </a:r>
                      <a:r>
                        <a:rPr lang="ru-RU" sz="1100" u="none" strike="noStrike" dirty="0" err="1">
                          <a:effectLst/>
                        </a:rPr>
                        <a:t>лимонитизированы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неокатанные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0.5−1.5 (</a:t>
                      </a:r>
                      <a:r>
                        <a:rPr lang="ru-RU" sz="1400" u="none" strike="noStrike">
                          <a:effectLst/>
                        </a:rPr>
                        <a:t>0.5)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</a:rPr>
                        <a:t>плохоокатанные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1−3 (</a:t>
                      </a:r>
                      <a:r>
                        <a:rPr lang="ru-RU" sz="1400" u="none" strike="noStrike">
                          <a:effectLst/>
                        </a:rPr>
                        <a:t>1.5)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</a:rPr>
                        <a:t>слабоокатанные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0.5−2 (</a:t>
                      </a:r>
                      <a:r>
                        <a:rPr lang="ru-RU" sz="1400" u="none" strike="noStrike">
                          <a:effectLst/>
                        </a:rPr>
                        <a:t>1)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окатанные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1−1.5 (</a:t>
                      </a:r>
                      <a:r>
                        <a:rPr lang="ru-RU" sz="1400" u="none" strike="noStrike">
                          <a:effectLst/>
                        </a:rPr>
                        <a:t>1)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3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err="1" smtClean="0">
                          <a:effectLst/>
                        </a:rPr>
                        <a:t>Джасперит</a:t>
                      </a:r>
                      <a:r>
                        <a:rPr lang="ru-RU" sz="1100" u="none" strike="noStrike" dirty="0" smtClean="0">
                          <a:effectLst/>
                        </a:rPr>
                        <a:t> темно-красного </a:t>
                      </a:r>
                      <a:r>
                        <a:rPr lang="ru-RU" sz="1100" u="none" strike="noStrike" dirty="0">
                          <a:effectLst/>
                        </a:rPr>
                        <a:t>до бурого цвета, плотный, плитчатый, некоторые обломки имеют тонкие прожилки кварца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неокатанные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0.7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</a:rPr>
                        <a:t>плохоокатанные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0.7−1.5  (</a:t>
                      </a:r>
                      <a:r>
                        <a:rPr lang="ru-RU" sz="1400" u="none" strike="noStrike">
                          <a:effectLst/>
                        </a:rPr>
                        <a:t>1)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</a:rPr>
                        <a:t>слабоокатанные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0.5−1.7 (</a:t>
                      </a:r>
                      <a:r>
                        <a:rPr lang="ru-RU" sz="1400" u="none" strike="noStrike">
                          <a:effectLst/>
                        </a:rPr>
                        <a:t>1)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окатанные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0.5−2 (</a:t>
                      </a:r>
                      <a:r>
                        <a:rPr lang="ru-RU" sz="1400" u="none" strike="noStrike" dirty="0">
                          <a:effectLst/>
                        </a:rPr>
                        <a:t>0.7)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err="1" smtClean="0">
                          <a:effectLst/>
                        </a:rPr>
                        <a:t>Силицит</a:t>
                      </a:r>
                      <a:r>
                        <a:rPr lang="ru-RU" sz="1100" u="none" strike="noStrike" dirty="0" smtClean="0">
                          <a:effectLst/>
                        </a:rPr>
                        <a:t> зеленовато-серый</a:t>
                      </a:r>
                      <a:r>
                        <a:rPr lang="ru-RU" sz="1100" u="none" strike="noStrike" dirty="0">
                          <a:effectLst/>
                        </a:rPr>
                        <a:t>, твердый, с острыми краями плитчатый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неокатанные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0.5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</a:rPr>
                        <a:t>плохоокатанные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окатанные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0.5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Бурый железняк черного</a:t>
                      </a:r>
                      <a:r>
                        <a:rPr lang="ru-RU" sz="1100" u="none" strike="noStrike" dirty="0">
                          <a:effectLst/>
                        </a:rPr>
                        <a:t>, темно-</a:t>
                      </a:r>
                      <a:r>
                        <a:rPr lang="ru-RU" sz="1100" u="none" strike="noStrike" dirty="0" err="1">
                          <a:effectLst/>
                        </a:rPr>
                        <a:t>краснго</a:t>
                      </a:r>
                      <a:r>
                        <a:rPr lang="ru-RU" sz="1100" u="none" strike="noStrike" dirty="0">
                          <a:effectLst/>
                        </a:rPr>
                        <a:t> и </a:t>
                      </a:r>
                      <a:r>
                        <a:rPr lang="ru-RU" sz="1100" u="none" strike="noStrike" dirty="0" err="1">
                          <a:effectLst/>
                        </a:rPr>
                        <a:t>буровато</a:t>
                      </a:r>
                      <a:r>
                        <a:rPr lang="ru-RU" sz="1100" u="none" strike="noStrike" dirty="0">
                          <a:effectLst/>
                        </a:rPr>
                        <a:t>-коричневого цвета с различными текстурно-структурными характеристиками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неокатанные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1.5−2 (</a:t>
                      </a:r>
                      <a:r>
                        <a:rPr lang="ru-RU" sz="1400" u="none" strike="noStrike">
                          <a:effectLst/>
                        </a:rPr>
                        <a:t>1.5)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Бобовник гематит-кварцевые </a:t>
                      </a:r>
                      <a:r>
                        <a:rPr lang="ru-RU" sz="1100" u="none" strike="noStrike" dirty="0">
                          <a:effectLst/>
                        </a:rPr>
                        <a:t>выделения овальной формы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окатанные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0.7−0.8 (</a:t>
                      </a:r>
                      <a:r>
                        <a:rPr lang="ru-RU" sz="1400" u="none" strike="noStrike">
                          <a:effectLst/>
                        </a:rPr>
                        <a:t>0.5)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Конгломерат желтовато-серые </a:t>
                      </a:r>
                      <a:r>
                        <a:rPr lang="ru-RU" sz="1100" u="none" strike="noStrike" dirty="0">
                          <a:effectLst/>
                        </a:rPr>
                        <a:t>обособления с </a:t>
                      </a:r>
                      <a:r>
                        <a:rPr lang="ru-RU" sz="1100" u="none" strike="noStrike" dirty="0" err="1">
                          <a:effectLst/>
                        </a:rPr>
                        <a:t>бобовинами</a:t>
                      </a:r>
                      <a:r>
                        <a:rPr lang="ru-RU" sz="1100" u="none" strike="noStrike" dirty="0">
                          <a:effectLst/>
                        </a:rPr>
                        <a:t>, сцементированные карбонатно-глинистым веществом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неокатанные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0.5−1.5 (</a:t>
                      </a:r>
                      <a:r>
                        <a:rPr lang="ru-RU" sz="1400" u="none" strike="noStrike">
                          <a:effectLst/>
                        </a:rPr>
                        <a:t>0.7)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6" marR="8626" marT="86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19872" y="23563"/>
            <a:ext cx="5472608" cy="136815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>
                <a:solidFill>
                  <a:srgbClr val="FFFF00"/>
                </a:solidFill>
              </a:rPr>
              <a:t>ХАРАКТЕРИСТИКА ОБЛОМОЧНОГО МАТЕРИАЛА ПЛОТИКА АЛЕКСАНДРОВСКОЙ РОССЫПИ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48"/>
            <a:ext cx="3168352" cy="221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8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6887" y="908720"/>
            <a:ext cx="6173296" cy="2952328"/>
          </a:xfrm>
        </p:spPr>
        <p:txBody>
          <a:bodyPr>
            <a:normAutofit fontScale="62500" lnSpcReduction="20000"/>
          </a:bodyPr>
          <a:lstStyle/>
          <a:p>
            <a:pPr marL="0" indent="531813">
              <a:buNone/>
            </a:pPr>
            <a:r>
              <a:rPr lang="ru-RU" dirty="0" smtClean="0"/>
              <a:t>Одним из наиболее распространенных акцессорных минералов на участке является </a:t>
            </a:r>
            <a:r>
              <a:rPr lang="ru-RU" i="1" dirty="0" smtClean="0"/>
              <a:t>магнетит. </a:t>
            </a:r>
            <a:r>
              <a:rPr lang="ru-RU" dirty="0" smtClean="0"/>
              <a:t>Представлен в виде 1–2 мм </a:t>
            </a:r>
            <a:r>
              <a:rPr lang="ru-RU" dirty="0" err="1" smtClean="0"/>
              <a:t>изометричных</a:t>
            </a:r>
            <a:r>
              <a:rPr lang="ru-RU" dirty="0" smtClean="0"/>
              <a:t> зерен, либо образует правильные </a:t>
            </a:r>
            <a:r>
              <a:rPr lang="ru-RU" dirty="0" err="1" smtClean="0"/>
              <a:t>октаэдрические</a:t>
            </a:r>
            <a:r>
              <a:rPr lang="ru-RU" dirty="0" smtClean="0"/>
              <a:t> кристаллы</a:t>
            </a:r>
            <a:r>
              <a:rPr lang="ru-RU" dirty="0" smtClean="0"/>
              <a:t>.</a:t>
            </a:r>
            <a:r>
              <a:rPr lang="ru-RU" i="1" dirty="0"/>
              <a:t> </a:t>
            </a:r>
            <a:endParaRPr lang="ru-RU" i="1" dirty="0" smtClean="0"/>
          </a:p>
          <a:p>
            <a:pPr marL="0" indent="531813">
              <a:buNone/>
            </a:pPr>
            <a:endParaRPr lang="ru-RU" i="1" dirty="0" smtClean="0"/>
          </a:p>
          <a:p>
            <a:pPr marL="0" indent="531813">
              <a:buNone/>
            </a:pPr>
            <a:r>
              <a:rPr lang="ru-RU" i="1" dirty="0" smtClean="0"/>
              <a:t>Рутил </a:t>
            </a:r>
            <a:r>
              <a:rPr lang="ru-RU" dirty="0"/>
              <a:t>встречается повсеместно в незначительном количестве, представлен продолговатыми округлыми зернами и призматическими кристаллами с сильно сглаженными ребрами. Цвет минерала варьирует от светло-красного до темно-бурого. Изредка наблюдаются полихромные зерна. Размеры зерен не превышают 0,3 мм, хотя единичные экземпляры достигают 0,8 мм. </a:t>
            </a:r>
          </a:p>
          <a:p>
            <a:pPr marL="0" indent="531813">
              <a:buNone/>
            </a:pPr>
            <a:endParaRPr lang="ru-RU" dirty="0" smtClean="0"/>
          </a:p>
        </p:txBody>
      </p:sp>
      <p:pic>
        <p:nvPicPr>
          <p:cNvPr id="4" name="Picture 6" descr="C:\Users\User\Desktop\Новая папка\Camera\IMG_20171017_091547.jpg"/>
          <p:cNvPicPr>
            <a:picLocks noChangeAspect="1" noChangeArrowheads="1"/>
          </p:cNvPicPr>
          <p:nvPr/>
        </p:nvPicPr>
        <p:blipFill>
          <a:blip r:embed="rId2" cstate="print"/>
          <a:srcRect t="12931" b="6897"/>
          <a:stretch>
            <a:fillRect/>
          </a:stretch>
        </p:blipFill>
        <p:spPr bwMode="auto">
          <a:xfrm>
            <a:off x="251520" y="1052736"/>
            <a:ext cx="2253228" cy="24086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0512" y="3740680"/>
            <a:ext cx="84644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/>
            <a:r>
              <a:rPr lang="ru-RU" i="1" dirty="0" smtClean="0"/>
              <a:t>Гранат </a:t>
            </a:r>
            <a:r>
              <a:rPr lang="ru-RU" dirty="0"/>
              <a:t>представлен угловатыми зернами, обломками кристаллов и кристаллами </a:t>
            </a:r>
            <a:r>
              <a:rPr lang="ru-RU" dirty="0" err="1"/>
              <a:t>ромбододекаэдрического</a:t>
            </a:r>
            <a:r>
              <a:rPr lang="ru-RU" dirty="0"/>
              <a:t> и реже </a:t>
            </a:r>
            <a:r>
              <a:rPr lang="ru-RU" dirty="0" err="1"/>
              <a:t>тетрагонтриоктаэдрического</a:t>
            </a:r>
            <a:r>
              <a:rPr lang="ru-RU" dirty="0"/>
              <a:t> габитуса; </a:t>
            </a:r>
          </a:p>
          <a:p>
            <a:pPr indent="531813"/>
            <a:r>
              <a:rPr lang="ru-RU" i="1" dirty="0"/>
              <a:t>Циркон </a:t>
            </a:r>
            <a:r>
              <a:rPr lang="ru-RU" dirty="0"/>
              <a:t>представлен бесцветными и желтоватыми призматическими и столбчатыми кристаллами. </a:t>
            </a:r>
          </a:p>
          <a:p>
            <a:pPr indent="531813"/>
            <a:r>
              <a:rPr lang="ru-RU" i="1" dirty="0" smtClean="0"/>
              <a:t>Турмалин </a:t>
            </a:r>
            <a:r>
              <a:rPr lang="ru-RU" dirty="0" smtClean="0"/>
              <a:t>отмечен в ограниченном количестве и представлен призматическими кристаллами (обычно без головок) с хорошо сохранившейся продольной штриховкой и характерным сечением, имеющим форму сферического треугольника. Цвет минерала бурый разной интенсивности. Размеры кристаллов по удлинению 0,3-0,5 </a:t>
            </a:r>
            <a:r>
              <a:rPr lang="ru-RU" dirty="0" smtClean="0"/>
              <a:t>мм и </a:t>
            </a:r>
            <a:r>
              <a:rPr lang="ru-RU" dirty="0" smtClean="0"/>
              <a:t>др.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88640"/>
            <a:ext cx="82066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</a:rPr>
              <a:t>МИНЕРАЛОГИЯ ШЛИХОВ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2882" y="0"/>
            <a:ext cx="8229600" cy="40696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00"/>
                </a:solidFill>
                <a:effectLst/>
              </a:rPr>
              <a:t>МИНЕРАЛОГИЯ ШЛИХОВ</a:t>
            </a:r>
            <a:endParaRPr lang="ru-RU" sz="3600" dirty="0">
              <a:solidFill>
                <a:srgbClr val="FFFF00"/>
              </a:solidFill>
              <a:effectLst/>
            </a:endParaRPr>
          </a:p>
        </p:txBody>
      </p:sp>
      <p:pic>
        <p:nvPicPr>
          <p:cNvPr id="45058" name="Picture 2" descr="C:\Users\User\Desktop\Новая папка\Camera\IMG_20171017_091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6852363" y="5903646"/>
            <a:ext cx="976774" cy="1302367"/>
          </a:xfrm>
          <a:prstGeom prst="rect">
            <a:avLst/>
          </a:prstGeom>
          <a:noFill/>
        </p:spPr>
      </p:pic>
      <p:pic>
        <p:nvPicPr>
          <p:cNvPr id="45060" name="Picture 4" descr="C:\Users\User\Desktop\Новая папка\Camera\IMG_20171017_090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6852363" y="5903646"/>
            <a:ext cx="976774" cy="1302367"/>
          </a:xfrm>
          <a:prstGeom prst="rect">
            <a:avLst/>
          </a:prstGeom>
          <a:noFill/>
        </p:spPr>
      </p:pic>
      <p:pic>
        <p:nvPicPr>
          <p:cNvPr id="11" name="Содержимое 10" descr="44Платинод.jpg"/>
          <p:cNvPicPr>
            <a:picLocks noGrp="1" noChangeAspect="1"/>
          </p:cNvPicPr>
          <p:nvPr>
            <p:ph idx="1"/>
          </p:nvPr>
        </p:nvPicPr>
        <p:blipFill>
          <a:blip r:embed="rId4"/>
          <a:srcRect b="6540"/>
          <a:stretch>
            <a:fillRect/>
          </a:stretch>
        </p:blipFill>
        <p:spPr>
          <a:xfrm>
            <a:off x="214282" y="548580"/>
            <a:ext cx="3786182" cy="4143404"/>
          </a:xfrm>
        </p:spPr>
      </p:pic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4000464" y="406968"/>
            <a:ext cx="5072098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ПЛАТИНОДЫ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встречаются в небольшом количестве и представлены мелкими (0,1-0,15 мм) тяжелыми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изометричными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проволоковидными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зернами темно-серого цвета с тусклым металлическим блеском. По данным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микрозондового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анализа в составе минералов присутствуют следующие элементы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 %):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Os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– 67.3;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Ir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– 29.34;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– 2.38;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Rh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– 0.56.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Рассчитанная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кристаллохимическая формула минерала – Os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0,66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Ir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0,28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Ru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0,04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Rh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0,01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/>
              <a:t>Пирит</a:t>
            </a:r>
            <a:r>
              <a:rPr lang="ru-RU" sz="2000" dirty="0" smtClean="0"/>
              <a:t> встречен в виде </a:t>
            </a:r>
            <a:r>
              <a:rPr lang="ru-RU" sz="2000" dirty="0" err="1" smtClean="0"/>
              <a:t>изометричных</a:t>
            </a:r>
            <a:r>
              <a:rPr lang="ru-RU" sz="2000" dirty="0" smtClean="0"/>
              <a:t> зерен с </a:t>
            </a:r>
            <a:r>
              <a:rPr lang="ru-RU" sz="2000" dirty="0" err="1" smtClean="0"/>
              <a:t>мелкопочковидной</a:t>
            </a:r>
            <a:r>
              <a:rPr lang="ru-RU" sz="2000" dirty="0" smtClean="0"/>
              <a:t> поверхностью, характерной для марказита, реже кристаллов кубического габитуса. Размер </a:t>
            </a:r>
            <a:r>
              <a:rPr lang="ru-RU" sz="2000" dirty="0" err="1" smtClean="0"/>
              <a:t>индифидов</a:t>
            </a:r>
            <a:r>
              <a:rPr lang="ru-RU" sz="2000" dirty="0" smtClean="0"/>
              <a:t> колеблется в пределах 0,3–0,5 мм. Минерал определен </a:t>
            </a:r>
            <a:r>
              <a:rPr lang="ru-RU" sz="2000" dirty="0" err="1" smtClean="0"/>
              <a:t>рентгенографически</a:t>
            </a:r>
            <a:r>
              <a:rPr lang="ru-RU" sz="2000" dirty="0" smtClean="0"/>
              <a:t> и соответствует пириту.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124" y="4943957"/>
            <a:ext cx="3857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Окатанное зерно </a:t>
            </a:r>
            <a:r>
              <a:rPr lang="ru-RU" sz="1400" dirty="0" err="1" smtClean="0"/>
              <a:t>родисто-рутенисто-иридистого</a:t>
            </a:r>
            <a:r>
              <a:rPr lang="ru-RU" sz="1400" dirty="0" smtClean="0"/>
              <a:t> осмия из шлихового материала Александровской золотоносной россыпи.   Фото СЭМ.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1"/>
          <p:cNvSpPr>
            <a:spLocks noChangeArrowheads="1"/>
          </p:cNvSpPr>
          <p:nvPr/>
        </p:nvSpPr>
        <p:spPr bwMode="auto">
          <a:xfrm>
            <a:off x="5484088" y="617805"/>
            <a:ext cx="35052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Золотина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размером 2×4×11 мм.,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гантелевидной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формы, с небольшими утолщенная по краям. Вид массивный, степень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окатанности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плохая. Поверхность волнистая, кавернозная, местами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ямчато-бугорчатая,выступы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слегка обмяты. В западинах отмечается наличие инородного материала состоящего представленного песчинками окислов железа, микроклина, хромита и кварца</a:t>
            </a:r>
          </a:p>
        </p:txBody>
      </p:sp>
      <p:pic>
        <p:nvPicPr>
          <p:cNvPr id="31747" name="Picture 2" descr="C:\Users\Администратор\Desktop\Диплом\Черновики\разное\Фото золота РМЕ и нетолько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50292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C:\Users\Администратор\Desktop\Романенко\Романенко\Рме\27-4123456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205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C:\Users\Администратор\Desktop\Романенко\Романенко\Рме\27-412345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530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C:\Users\Администратор\Desktop\Романенко\Романенко\Рме\27-4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30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Box 10"/>
          <p:cNvSpPr txBox="1">
            <a:spLocks noChangeArrowheads="1"/>
          </p:cNvSpPr>
          <p:nvPr/>
        </p:nvSpPr>
        <p:spPr bwMode="auto">
          <a:xfrm>
            <a:off x="266700" y="4602162"/>
            <a:ext cx="563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Franklin Gothic Book" panose="020B0503020102020204" pitchFamily="34" charset="0"/>
              </a:rPr>
              <a:t>Фотография </a:t>
            </a:r>
            <a:r>
              <a:rPr lang="ru-RU" altLang="ru-RU" dirty="0" err="1">
                <a:latin typeface="Franklin Gothic Book" panose="020B0503020102020204" pitchFamily="34" charset="0"/>
              </a:rPr>
              <a:t>золотины</a:t>
            </a:r>
            <a:r>
              <a:rPr lang="ru-RU" altLang="ru-RU" dirty="0">
                <a:latin typeface="Franklin Gothic Book" panose="020B0503020102020204" pitchFamily="34" charset="0"/>
              </a:rPr>
              <a:t> </a:t>
            </a:r>
            <a:r>
              <a:rPr lang="ru-RU" altLang="ru-RU" dirty="0" err="1" smtClean="0">
                <a:latin typeface="Franklin Gothic Book" panose="020B0503020102020204" pitchFamily="34" charset="0"/>
              </a:rPr>
              <a:t>Алексанжровской</a:t>
            </a:r>
            <a:r>
              <a:rPr lang="ru-RU" altLang="ru-RU" dirty="0" smtClean="0">
                <a:latin typeface="Franklin Gothic Book" panose="020B0503020102020204" pitchFamily="34" charset="0"/>
              </a:rPr>
              <a:t> россыпи</a:t>
            </a:r>
            <a:endParaRPr lang="ru-RU" altLang="ru-RU" dirty="0">
              <a:latin typeface="Franklin Gothic Book" panose="020B05030201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i="1" dirty="0" smtClean="0"/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0300" y="-8129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Самородное золото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2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76753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ХАРАКТЕРИСТИКА РОССЫПНОГО ЗОЛОТА</a:t>
            </a:r>
            <a:endParaRPr lang="ru-RU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698134"/>
              </p:ext>
            </p:extLst>
          </p:nvPr>
        </p:nvGraphicFramePr>
        <p:xfrm>
          <a:off x="4714876" y="2237835"/>
          <a:ext cx="4429155" cy="2455242"/>
        </p:xfrm>
        <a:graphic>
          <a:graphicData uri="http://schemas.openxmlformats.org/drawingml/2006/table">
            <a:tbl>
              <a:tblPr/>
              <a:tblGrid>
                <a:gridCol w="1386318"/>
                <a:gridCol w="1769379"/>
                <a:gridCol w="1273458"/>
              </a:tblGrid>
              <a:tr h="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К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лассификация </a:t>
                      </a: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самородного золота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3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Классы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Величина, мм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Мас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%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о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ч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мелкое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-0,14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25,34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мелкое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0,14-0,25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5,1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4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среднее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0,25-0,5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18,4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9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крупное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16950" y="63785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Гранулометрический состав</a:t>
            </a:r>
            <a:endParaRPr lang="ru-RU" sz="2400" dirty="0"/>
          </a:p>
        </p:txBody>
      </p:sp>
      <p:pic>
        <p:nvPicPr>
          <p:cNvPr id="6" name="Рисунок 5" descr="5 КлассКрупнс%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7"/>
            <a:ext cx="4714876" cy="6490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571480"/>
            <a:ext cx="4572032" cy="5486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 РЫХЛЫХ ОТЛОЖЕНИЙ </a:t>
            </a:r>
            <a:b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АЛЕКСАНДРОВСКОЙ РОССЫПИ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4,3 разрез с фото Копировать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8" y="142852"/>
            <a:ext cx="5280242" cy="6500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4.3Общее фото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643050"/>
            <a:ext cx="4143372" cy="30003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4786322"/>
            <a:ext cx="3643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– почвенно-растительный слой (торфа) ; 2 – красно-бурые глины; 3 – линзы бобовника;4 – </a:t>
            </a:r>
            <a:r>
              <a:rPr lang="ru-RU" dirty="0" err="1" smtClean="0"/>
              <a:t>сероцветные</a:t>
            </a:r>
            <a:r>
              <a:rPr lang="ru-RU" dirty="0" smtClean="0"/>
              <a:t> суглинки; 5 – суглинки с щебнем пород различного состава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29586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44571" y="4458780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0,55 г/ м</a:t>
            </a:r>
            <a:r>
              <a:rPr lang="ru-RU" sz="1050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2841" y="3365537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0,073г/ м3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44571" y="5004611"/>
            <a:ext cx="1212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0,018 </a:t>
            </a:r>
            <a:r>
              <a:rPr lang="ru-RU" b="1" dirty="0">
                <a:solidFill>
                  <a:srgbClr val="FF0000"/>
                </a:solidFill>
              </a:rPr>
              <a:t>г/ м</a:t>
            </a:r>
            <a:r>
              <a:rPr lang="ru-RU" sz="1050" b="1" dirty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8194" y="0"/>
            <a:ext cx="93965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ХАРАКТЕРИСТИКА РОССЫПНОГО ЗОЛОТА</a:t>
            </a:r>
            <a:endParaRPr lang="ru-RU" sz="32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14281" y="5643578"/>
            <a:ext cx="892971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531813">
              <a:spcBef>
                <a:spcPct val="50000"/>
              </a:spcBef>
            </a:pPr>
            <a:r>
              <a:rPr lang="ru-RU" dirty="0"/>
              <a:t>Среди россыпного золота Восточной зоны по степени окатанности были выделены три основные группы: </a:t>
            </a:r>
            <a:r>
              <a:rPr lang="ru-RU" dirty="0" smtClean="0"/>
              <a:t>неокатанные (20-30 %), </a:t>
            </a:r>
            <a:r>
              <a:rPr lang="ru-RU" dirty="0" err="1"/>
              <a:t>плохоокатанные</a:t>
            </a:r>
            <a:r>
              <a:rPr lang="ru-RU" dirty="0"/>
              <a:t> </a:t>
            </a:r>
            <a:r>
              <a:rPr lang="ru-RU" dirty="0" smtClean="0"/>
              <a:t>(60-70 </a:t>
            </a:r>
            <a:r>
              <a:rPr lang="ru-RU" dirty="0"/>
              <a:t>%) </a:t>
            </a:r>
            <a:r>
              <a:rPr lang="ru-RU" dirty="0" smtClean="0"/>
              <a:t>и </a:t>
            </a:r>
            <a:r>
              <a:rPr lang="ru-RU" dirty="0" err="1" smtClean="0"/>
              <a:t>хорошоокатанные</a:t>
            </a:r>
            <a:r>
              <a:rPr lang="ru-RU" dirty="0" smtClean="0"/>
              <a:t> (5-10 %) </a:t>
            </a:r>
            <a:endParaRPr lang="ru-RU" dirty="0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6072198" y="4857760"/>
            <a:ext cx="2808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/>
              <a:t>Хорошоокатанное</a:t>
            </a:r>
            <a:r>
              <a:rPr lang="ru-RU" dirty="0"/>
              <a:t> </a:t>
            </a:r>
            <a:r>
              <a:rPr lang="ru-RU" dirty="0" smtClean="0"/>
              <a:t>золото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3143240" y="4857760"/>
            <a:ext cx="2662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/>
              <a:t>Плохоокатаннное</a:t>
            </a:r>
            <a:r>
              <a:rPr lang="ru-RU" dirty="0"/>
              <a:t> золото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642910" y="4857760"/>
            <a:ext cx="2341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/>
              <a:t>Неокатанное</a:t>
            </a:r>
            <a:r>
              <a:rPr lang="ru-RU" dirty="0"/>
              <a:t> золото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9860" y="764701"/>
            <a:ext cx="3866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Морфологические типы</a:t>
            </a:r>
            <a:endParaRPr lang="ru-RU" sz="2800" dirty="0"/>
          </a:p>
        </p:txBody>
      </p:sp>
      <p:pic>
        <p:nvPicPr>
          <p:cNvPr id="11" name="Рисунок 10" descr="5,2 ФОРМЫ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28736"/>
            <a:ext cx="8429684" cy="342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14876" y="733246"/>
            <a:ext cx="4429124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Золотины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слагают примерно 20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 от общего объема образцов. Вариации золота по размеру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долей миллиметра до 15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мм.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Окатанность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как правило, отсутствует. Морфология практически не изменена, первичные формы слегка сглажены, но хорошо различимы.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Золотины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имеют комковатый вид и сложное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кристалломорфное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сотовое сложение. Как правило, для данного типа характерны многочисленные загнутые во внутрь отростки.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Тонкие выступы и тонкие вершины слегка обмяты, ребра притуплены. Края неправильные ломаные, поверхность неровная,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осложненая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отпечатками минеральных зерен и индукционными поверхностями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просмотре полированных препаратов в оптическом и микроскопе были отмечены сростки золота с псевдоморфозами гетита по пириту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свидетельствует о присутствии среди коренных источников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сульфидизированных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пород. В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золотинах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установлены также микроскопические включения кварца и рутила.</a:t>
            </a:r>
            <a:r>
              <a:rPr kumimoji="0" lang="ru-RU" sz="15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Кроме того, электронная микроскопия и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микрозондовые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исследования позволила установить наличие гематита, микроклина, альбита, кварца, эпидота, хромита 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926339"/>
              </p:ext>
            </p:extLst>
          </p:nvPr>
        </p:nvGraphicFramePr>
        <p:xfrm>
          <a:off x="73091" y="726626"/>
          <a:ext cx="4498909" cy="5798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icture" r:id="rId3" imgW="2543011" imgH="3301075" progId="Word.Picture.8">
                  <p:embed/>
                </p:oleObj>
              </mc:Choice>
              <mc:Fallback>
                <p:oleObj name="Picture" r:id="rId3" imgW="2543011" imgH="3301075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91" y="726626"/>
                        <a:ext cx="4498909" cy="57987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85984" y="142852"/>
            <a:ext cx="5147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НЕОКАТАННОЕ ЗОЛОТО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092048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200" dirty="0" smtClean="0"/>
              <a:t>Квалификационная работа посвящена изучению восточной зоны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200" dirty="0" smtClean="0"/>
              <a:t>участка Александровского рудного поля, находящегося в районе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200" dirty="0" smtClean="0"/>
              <a:t>заповедника </a:t>
            </a:r>
            <a:r>
              <a:rPr lang="ru-RU" sz="2200" dirty="0" err="1" smtClean="0"/>
              <a:t>Аркаим</a:t>
            </a:r>
            <a:r>
              <a:rPr lang="ru-RU" sz="2200" dirty="0" smtClean="0"/>
              <a:t> (Южный Урал). </a:t>
            </a:r>
          </a:p>
          <a:p>
            <a:pPr marL="0" indent="45000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200" dirty="0" smtClean="0"/>
              <a:t>Интерес к этому объекту обусловлен присутствием на нем россыпного золота, которое было выявлено в ходе проведения геологических работ в 1991 году В.В. </a:t>
            </a:r>
            <a:r>
              <a:rPr lang="ru-RU" sz="2200" dirty="0" err="1" smtClean="0"/>
              <a:t>Зайковым</a:t>
            </a:r>
            <a:r>
              <a:rPr lang="ru-RU" sz="2200" dirty="0" smtClean="0"/>
              <a:t>. Впоследствии данная площадь стала учебным полигоном геологической практики студентов Южно-Уральского государственного университета, и там вплоть до настоящего времени проводится ряд </a:t>
            </a:r>
            <a:r>
              <a:rPr lang="ru-RU" sz="2200" dirty="0" smtClean="0"/>
              <a:t>исследований</a:t>
            </a:r>
            <a:r>
              <a:rPr lang="ru-RU" sz="2200" dirty="0" smtClean="0"/>
              <a:t>, Институтом минералогии </a:t>
            </a:r>
            <a:r>
              <a:rPr lang="ru-RU" sz="2200" dirty="0" err="1" smtClean="0"/>
              <a:t>УрО</a:t>
            </a:r>
            <a:r>
              <a:rPr lang="ru-RU" sz="2200" dirty="0" smtClean="0"/>
              <a:t> РАН (г. Миасс) и Геологическим факультетом </a:t>
            </a:r>
            <a:r>
              <a:rPr lang="ru-RU" sz="2200" dirty="0" err="1" smtClean="0"/>
              <a:t>ЮУрГУ</a:t>
            </a:r>
            <a:r>
              <a:rPr lang="ru-RU" sz="2200" dirty="0" smtClean="0"/>
              <a:t>. </a:t>
            </a:r>
          </a:p>
          <a:p>
            <a:pPr marL="0" indent="45000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200" dirty="0" smtClean="0"/>
              <a:t>С 2004 по 2008 гг. проводилась оценка района на золотоносность. В 2014 г. была заложена сеть разведочных канав. Основой для выполнения квалификационной работы являются материалы, добытые на полевых работах </a:t>
            </a:r>
            <a:r>
              <a:rPr lang="ru-RU" sz="2200" dirty="0" smtClean="0"/>
              <a:t>2014-16 гг</a:t>
            </a:r>
            <a:r>
              <a:rPr lang="ru-RU" sz="2200" dirty="0" smtClean="0"/>
              <a:t>., а также переданные для обработки сотрудниками Геологического факультета в 2017 г.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\\WS1-212\TXT\АГК-ЛисьиГоры\Фигуры\4-1Восточная\микрофотоАu-G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142984"/>
            <a:ext cx="4000496" cy="3510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\\WS1-212\TXT\АГК-ЛисьиГоры\Фигуры\4-1Восточная\микрофотоRuвАu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835" y="1779130"/>
            <a:ext cx="3959870" cy="35072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500562" y="5357826"/>
            <a:ext cx="4357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a typeface="Times New Roman"/>
                <a:cs typeface="Times New Roman"/>
              </a:rPr>
              <a:t>Включения рутила (серое) в золоте (желтое). Обр. ЛК4-12-1ш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286388"/>
            <a:ext cx="4143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a typeface="Times New Roman"/>
                <a:cs typeface="Times New Roman"/>
              </a:rPr>
              <a:t>Выделения золота (желтое) в гетите (темно-серое). Обр. ЛК4-12-1ш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357166"/>
            <a:ext cx="7663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МИКРОСКОПИЧЕСКИЕ ВКЛЮЧЕНИЯ В ЗОЛОТЕ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МИНЕРАЛЬНЫЕ ВКЛЮЧЕНИЯ В ЗОЛОТЕ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Рисунок 3" descr="C:\Users\Администратор\Desktop\Диплом\Рисунки\Безымянный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0"/>
            <a:ext cx="30480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Рисунок 4" descr="C:\Users\Администратор\Desktop\Диплом\Рисунки\Безымянный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32225"/>
            <a:ext cx="30480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Рисунок 5" descr="C:\Users\Администратор\Desktop\Диплом\Рисунки\Безымянный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3175"/>
            <a:ext cx="30480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Рисунок 6" descr="C:\Users\Администратор\Desktop\Диплом\Рисунки\Безымянный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1825"/>
            <a:ext cx="3048000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Прямоугольник 7"/>
          <p:cNvSpPr>
            <a:spLocks noChangeArrowheads="1"/>
          </p:cNvSpPr>
          <p:nvPr/>
        </p:nvSpPr>
        <p:spPr bwMode="auto">
          <a:xfrm>
            <a:off x="3124200" y="2667000"/>
            <a:ext cx="571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latin typeface="Franklin Gothic Book" panose="020B0503020102020204" pitchFamily="34" charset="0"/>
              </a:rPr>
              <a:t>a</a:t>
            </a:r>
            <a:r>
              <a:rPr lang="ru-RU" altLang="ru-RU">
                <a:latin typeface="Franklin Gothic Book" panose="020B0503020102020204" pitchFamily="34" charset="0"/>
              </a:rPr>
              <a:t>– гематит, </a:t>
            </a:r>
            <a:r>
              <a:rPr lang="en-US" altLang="ru-RU">
                <a:latin typeface="Franklin Gothic Book" panose="020B0503020102020204" pitchFamily="34" charset="0"/>
              </a:rPr>
              <a:t>b</a:t>
            </a:r>
            <a:r>
              <a:rPr lang="ru-RU" altLang="ru-RU">
                <a:latin typeface="Franklin Gothic Book" panose="020B0503020102020204" pitchFamily="34" charset="0"/>
              </a:rPr>
              <a:t>– микроклин, </a:t>
            </a:r>
            <a:r>
              <a:rPr lang="en-US" altLang="ru-RU">
                <a:latin typeface="Franklin Gothic Book" panose="020B0503020102020204" pitchFamily="34" charset="0"/>
              </a:rPr>
              <a:t>c</a:t>
            </a:r>
            <a:r>
              <a:rPr lang="ru-RU" altLang="ru-RU">
                <a:latin typeface="Franklin Gothic Book" panose="020B0503020102020204" pitchFamily="34" charset="0"/>
              </a:rPr>
              <a:t>– микроклин, </a:t>
            </a:r>
            <a:r>
              <a:rPr lang="en-US" altLang="ru-RU">
                <a:latin typeface="Franklin Gothic Book" panose="020B0503020102020204" pitchFamily="34" charset="0"/>
              </a:rPr>
              <a:t>d</a:t>
            </a:r>
            <a:r>
              <a:rPr lang="ru-RU" altLang="ru-RU">
                <a:latin typeface="Franklin Gothic Book" panose="020B0503020102020204" pitchFamily="34" charset="0"/>
              </a:rPr>
              <a:t>– альбит, </a:t>
            </a:r>
            <a:br>
              <a:rPr lang="ru-RU" altLang="ru-RU">
                <a:latin typeface="Franklin Gothic Book" panose="020B0503020102020204" pitchFamily="34" charset="0"/>
              </a:rPr>
            </a:br>
            <a:r>
              <a:rPr lang="en-US" altLang="ru-RU">
                <a:latin typeface="Franklin Gothic Book" panose="020B0503020102020204" pitchFamily="34" charset="0"/>
              </a:rPr>
              <a:t>f</a:t>
            </a:r>
            <a:r>
              <a:rPr lang="ru-RU" altLang="ru-RU">
                <a:latin typeface="Franklin Gothic Book" panose="020B0503020102020204" pitchFamily="34" charset="0"/>
              </a:rPr>
              <a:t>– альбит, </a:t>
            </a:r>
            <a:r>
              <a:rPr lang="en-US" altLang="ru-RU">
                <a:latin typeface="Franklin Gothic Book" panose="020B0503020102020204" pitchFamily="34" charset="0"/>
              </a:rPr>
              <a:t>g</a:t>
            </a:r>
            <a:r>
              <a:rPr lang="ru-RU" altLang="ru-RU">
                <a:latin typeface="Franklin Gothic Book" panose="020B0503020102020204" pitchFamily="34" charset="0"/>
              </a:rPr>
              <a:t>– микроклин, </a:t>
            </a:r>
            <a:r>
              <a:rPr lang="en-US" altLang="ru-RU">
                <a:latin typeface="Franklin Gothic Book" panose="020B0503020102020204" pitchFamily="34" charset="0"/>
              </a:rPr>
              <a:t>h</a:t>
            </a:r>
            <a:r>
              <a:rPr lang="ru-RU" altLang="ru-RU">
                <a:latin typeface="Franklin Gothic Book" panose="020B0503020102020204" pitchFamily="34" charset="0"/>
              </a:rPr>
              <a:t>– кварц, </a:t>
            </a:r>
            <a:r>
              <a:rPr lang="en-US" altLang="ru-RU">
                <a:latin typeface="Franklin Gothic Book" panose="020B0503020102020204" pitchFamily="34" charset="0"/>
              </a:rPr>
              <a:t>i</a:t>
            </a:r>
            <a:r>
              <a:rPr lang="ru-RU" altLang="ru-RU">
                <a:latin typeface="Franklin Gothic Book" panose="020B0503020102020204" pitchFamily="34" charset="0"/>
              </a:rPr>
              <a:t>–эпидот, </a:t>
            </a:r>
            <a:r>
              <a:rPr lang="en-US" altLang="ru-RU">
                <a:latin typeface="Franklin Gothic Book" panose="020B0503020102020204" pitchFamily="34" charset="0"/>
              </a:rPr>
              <a:t>j</a:t>
            </a:r>
            <a:r>
              <a:rPr lang="ru-RU" altLang="ru-RU">
                <a:latin typeface="Franklin Gothic Book" panose="020B0503020102020204" pitchFamily="34" charset="0"/>
              </a:rPr>
              <a:t>– хромит, </a:t>
            </a:r>
            <a:br>
              <a:rPr lang="ru-RU" altLang="ru-RU">
                <a:latin typeface="Franklin Gothic Book" panose="020B0503020102020204" pitchFamily="34" charset="0"/>
              </a:rPr>
            </a:br>
            <a:r>
              <a:rPr lang="en-US" altLang="ru-RU">
                <a:latin typeface="Franklin Gothic Book" panose="020B0503020102020204" pitchFamily="34" charset="0"/>
              </a:rPr>
              <a:t>k</a:t>
            </a:r>
            <a:r>
              <a:rPr lang="ru-RU" altLang="ru-RU">
                <a:latin typeface="Franklin Gothic Book" panose="020B0503020102020204" pitchFamily="34" charset="0"/>
              </a:rPr>
              <a:t>–хромит, </a:t>
            </a:r>
            <a:r>
              <a:rPr lang="en-US" altLang="ru-RU">
                <a:latin typeface="Franklin Gothic Book" panose="020B0503020102020204" pitchFamily="34" charset="0"/>
              </a:rPr>
              <a:t>l</a:t>
            </a:r>
            <a:r>
              <a:rPr lang="ru-RU" altLang="ru-RU">
                <a:latin typeface="Franklin Gothic Book" panose="020B0503020102020204" pitchFamily="34" charset="0"/>
              </a:rPr>
              <a:t>–эпидот.</a:t>
            </a:r>
          </a:p>
        </p:txBody>
      </p:sp>
      <p:sp>
        <p:nvSpPr>
          <p:cNvPr id="32776" name="Прямоугольник 8"/>
          <p:cNvSpPr>
            <a:spLocks noChangeArrowheads="1"/>
          </p:cNvSpPr>
          <p:nvPr/>
        </p:nvSpPr>
        <p:spPr bwMode="auto">
          <a:xfrm>
            <a:off x="3048000" y="1066800"/>
            <a:ext cx="609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Franklin Gothic Book" panose="020B0503020102020204" pitchFamily="34" charset="0"/>
              </a:rPr>
              <a:t>А, Б, В – песчинки инородных минералов в золоте. </a:t>
            </a:r>
          </a:p>
          <a:p>
            <a:pPr eaLnBrk="1" hangingPunct="1"/>
            <a:r>
              <a:rPr lang="ru-RU" altLang="ru-RU">
                <a:latin typeface="Franklin Gothic Book" panose="020B0503020102020204" pitchFamily="34" charset="0"/>
              </a:rPr>
              <a:t>Г – отпечаток псевдоморфозы лимонита по пириту в золоте. </a:t>
            </a:r>
          </a:p>
        </p:txBody>
      </p:sp>
      <p:sp>
        <p:nvSpPr>
          <p:cNvPr id="32777" name="Text Box 2"/>
          <p:cNvSpPr txBox="1">
            <a:spLocks noChangeArrowheads="1"/>
          </p:cNvSpPr>
          <p:nvPr/>
        </p:nvSpPr>
        <p:spPr bwMode="auto">
          <a:xfrm>
            <a:off x="8610600" y="6400800"/>
            <a:ext cx="3079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ru-RU" altLang="ru-RU" sz="1400">
                <a:solidFill>
                  <a:srgbClr val="FFFFFF"/>
                </a:solidFill>
                <a:latin typeface="Times New Roman" panose="02020603050405020304" pitchFamily="18" charset="0"/>
              </a:rPr>
              <a:t>В</a:t>
            </a:r>
            <a:endParaRPr lang="ru-RU" altLang="ru-RU"/>
          </a:p>
        </p:txBody>
      </p:sp>
      <p:sp>
        <p:nvSpPr>
          <p:cNvPr id="32778" name="Text Box 3"/>
          <p:cNvSpPr txBox="1">
            <a:spLocks noChangeArrowheads="1"/>
          </p:cNvSpPr>
          <p:nvPr/>
        </p:nvSpPr>
        <p:spPr bwMode="auto">
          <a:xfrm>
            <a:off x="5638800" y="6400800"/>
            <a:ext cx="3079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ru-RU" altLang="ru-RU" sz="1400">
                <a:solidFill>
                  <a:srgbClr val="FFFFFF"/>
                </a:solidFill>
                <a:latin typeface="Times New Roman" panose="02020603050405020304" pitchFamily="18" charset="0"/>
              </a:rPr>
              <a:t>Б</a:t>
            </a:r>
            <a:endParaRPr lang="ru-RU" altLang="ru-RU"/>
          </a:p>
        </p:txBody>
      </p:sp>
      <p:sp>
        <p:nvSpPr>
          <p:cNvPr id="32779" name="Text Box 4"/>
          <p:cNvSpPr txBox="1">
            <a:spLocks noChangeArrowheads="1"/>
          </p:cNvSpPr>
          <p:nvPr/>
        </p:nvSpPr>
        <p:spPr bwMode="auto">
          <a:xfrm>
            <a:off x="2590800" y="3276600"/>
            <a:ext cx="3079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ru-RU" altLang="ru-RU" sz="1400">
                <a:solidFill>
                  <a:srgbClr val="FFFFFF"/>
                </a:solidFill>
                <a:latin typeface="Times New Roman" panose="02020603050405020304" pitchFamily="18" charset="0"/>
              </a:rPr>
              <a:t>Г</a:t>
            </a:r>
            <a:endParaRPr lang="ru-RU" altLang="ru-RU"/>
          </a:p>
        </p:txBody>
      </p:sp>
      <p:sp>
        <p:nvSpPr>
          <p:cNvPr id="32780" name="Text Box 5"/>
          <p:cNvSpPr txBox="1">
            <a:spLocks noChangeArrowheads="1"/>
          </p:cNvSpPr>
          <p:nvPr/>
        </p:nvSpPr>
        <p:spPr bwMode="auto">
          <a:xfrm>
            <a:off x="2590800" y="6324600"/>
            <a:ext cx="3079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ru-RU" altLang="ru-RU" sz="1400">
                <a:solidFill>
                  <a:srgbClr val="FFFFFF"/>
                </a:solidFill>
                <a:latin typeface="Times New Roman" panose="02020603050405020304" pitchFamily="18" charset="0"/>
              </a:rPr>
              <a:t>А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85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58" y="13769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ПЛОХООКАТАННОЕ ЗОЛОТО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000596" y="764704"/>
            <a:ext cx="392905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Плохоокатанные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золотины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являются самой представительной группой в россыпи. Они слагают около 60–70 % от общего объема выборки. К этой группе относятся крупные и средние по размерам индивиды угловатого или слабо уплощенного вида .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Первичные формы </a:t>
            </a:r>
            <a:r>
              <a:rPr lang="ru-RU" sz="1600" dirty="0" err="1" smtClean="0">
                <a:ea typeface="Times New Roman" pitchFamily="18" charset="0"/>
                <a:cs typeface="Times New Roman" pitchFamily="18" charset="0"/>
              </a:rPr>
              <a:t>золотин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сглажены, но хорошо различимы, за исключением мелких деталей. </a:t>
            </a:r>
            <a:r>
              <a:rPr lang="ru-RU" sz="1600" dirty="0" err="1" smtClean="0">
                <a:ea typeface="Times New Roman" pitchFamily="18" charset="0"/>
                <a:cs typeface="Times New Roman" pitchFamily="18" charset="0"/>
              </a:rPr>
              <a:t>Золотины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, как правило, комковатые или </a:t>
            </a:r>
            <a:r>
              <a:rPr lang="ru-RU" sz="1600" dirty="0" err="1" smtClean="0">
                <a:ea typeface="Times New Roman" pitchFamily="18" charset="0"/>
                <a:cs typeface="Times New Roman" pitchFamily="18" charset="0"/>
              </a:rPr>
              <a:t>отростковидные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. Часто на отдельных зернах отмечены </a:t>
            </a:r>
            <a:r>
              <a:rPr lang="ru-RU" sz="1600" dirty="0" err="1" smtClean="0">
                <a:ea typeface="Times New Roman" pitchFamily="18" charset="0"/>
                <a:cs typeface="Times New Roman" pitchFamily="18" charset="0"/>
              </a:rPr>
              <a:t>полузатертые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ea typeface="Times New Roman" pitchFamily="18" charset="0"/>
                <a:cs typeface="Times New Roman" pitchFamily="18" charset="0"/>
              </a:rPr>
              <a:t>гемиидиоморфные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кристаллы золота. Поверхность многих </a:t>
            </a:r>
            <a:r>
              <a:rPr lang="ru-RU" sz="1600" dirty="0" err="1" smtClean="0">
                <a:ea typeface="Times New Roman" pitchFamily="18" charset="0"/>
                <a:cs typeface="Times New Roman" pitchFamily="18" charset="0"/>
              </a:rPr>
              <a:t>золотин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имеет дырчатое строение, характерное для </a:t>
            </a:r>
            <a:r>
              <a:rPr lang="ru-RU" sz="1600" dirty="0" err="1" smtClean="0">
                <a:ea typeface="Times New Roman" pitchFamily="18" charset="0"/>
                <a:cs typeface="Times New Roman" pitchFamily="18" charset="0"/>
              </a:rPr>
              <a:t>интерстиционных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форм. В отдельных </a:t>
            </a:r>
            <a:r>
              <a:rPr lang="ru-RU" sz="1600" dirty="0" err="1" smtClean="0">
                <a:ea typeface="Times New Roman" pitchFamily="18" charset="0"/>
                <a:cs typeface="Times New Roman" pitchFamily="18" charset="0"/>
              </a:rPr>
              <a:t>золотинах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наблюдается рельефное </a:t>
            </a:r>
            <a:r>
              <a:rPr lang="ru-RU" sz="1600" dirty="0" err="1" smtClean="0">
                <a:ea typeface="Times New Roman" pitchFamily="18" charset="0"/>
                <a:cs typeface="Times New Roman" pitchFamily="18" charset="0"/>
              </a:rPr>
              <a:t>кристалломорфное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сложение, а в западинах отмечены отпечатки мелких кристаллов и отдельных округлых зерен. На поверхности местами заметны следы многоглавой.</a:t>
            </a:r>
            <a:endParaRPr lang="ru-RU" sz="1600" dirty="0" smtClean="0"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09" name="Рисунок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4573742" cy="523328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728" y="6072206"/>
            <a:ext cx="2867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>
                <a:ea typeface="Times New Roman"/>
                <a:cs typeface="Times New Roman"/>
              </a:rPr>
              <a:t>Плохоокатанное</a:t>
            </a:r>
            <a:r>
              <a:rPr lang="ru-RU" sz="1600" dirty="0" smtClean="0">
                <a:ea typeface="Times New Roman"/>
                <a:cs typeface="Times New Roman"/>
              </a:rPr>
              <a:t> </a:t>
            </a:r>
            <a:r>
              <a:rPr lang="ru-RU" sz="1600" dirty="0" smtClean="0">
                <a:ea typeface="Times New Roman"/>
                <a:cs typeface="Times New Roman"/>
              </a:rPr>
              <a:t>зерно золота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5214942" y="764024"/>
            <a:ext cx="392905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Золотины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хорошей степени окатанности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встречаются наиболее редко. Общее их количество не превышает 5 % от суммарного объема. Они характеризуются хорошей, а некоторые  даже совершенной степенью окатанности. За редким исключением, данный тип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золотин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обладает небольшими размерами, и, в основном, встречается в мелкой и очень мелкой фракциях.</a:t>
            </a:r>
            <a:r>
              <a:rPr lang="ru-RU" sz="1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Золотины</a:t>
            </a:r>
            <a:r>
              <a:rPr lang="ru-RU" sz="1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имеют округло-крючковатую конфигурацию , пластинчатый и чешуйчатый облик . Поверхность </a:t>
            </a:r>
            <a:r>
              <a:rPr lang="ru-RU" sz="15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ямчато-бугорчатая</a:t>
            </a:r>
            <a:r>
              <a:rPr lang="ru-RU" sz="1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до шагреневой и зернистой. Выступы обмяты и </a:t>
            </a:r>
            <a:r>
              <a:rPr lang="ru-RU" sz="15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завальцованы</a:t>
            </a:r>
            <a:r>
              <a:rPr lang="ru-RU" sz="1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большинство из них загнуты. Наиболее крупные неровности частично сохранены, мелкие полностью сглажены.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целом, при рассмотрении морфологических признаков просмотренных образцов можно предположить, что подавляющая часть золота имеет делювиальную природу и была перемещена на незначительное расстояние.</a:t>
            </a:r>
            <a:endParaRPr lang="ru-RU" sz="15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3" name="Рисунок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5214942" cy="5313710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429256" y="3718679"/>
            <a:ext cx="37147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62865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ea typeface="Times New Roman"/>
                <a:cs typeface="Times New Roman"/>
              </a:rPr>
              <a:t>Среднеокатанное</a:t>
            </a:r>
            <a:r>
              <a:rPr lang="ru-RU" sz="1600" dirty="0" smtClean="0">
                <a:ea typeface="Times New Roman"/>
                <a:cs typeface="Times New Roman"/>
              </a:rPr>
              <a:t> зерно золота. Обр.  ЛК4-4-3ш-1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142852"/>
            <a:ext cx="4576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ОКАТАННОЕ ЗОЛОТО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9072626" cy="654032"/>
          </a:xfrm>
        </p:spPr>
        <p:txBody>
          <a:bodyPr>
            <a:noAutofit/>
          </a:bodyPr>
          <a:lstStyle/>
          <a:p>
            <a:r>
              <a:rPr lang="ru-RU" sz="3200" dirty="0" smtClean="0"/>
              <a:t>ГИСТОГРАММА ПРОБНОСТИ ЗОЛОТА ИЗ КАНАВЫ ЛК-4 АЛЕКСАНДРОВСКОЙ РОССЫПИ</a:t>
            </a:r>
            <a:endParaRPr lang="ru-RU" sz="3200" b="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857364"/>
            <a:ext cx="7381804" cy="470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388" y="0"/>
            <a:ext cx="925252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effectLst/>
              </a:rPr>
              <a:t>РЕЗУЛЬТАТЫ МИКРОЗОНДОВОГО АНАЛИЗА ЗОЛОТА АЛЕКСАНДРОВСКОЙ РОССЫПИ</a:t>
            </a:r>
            <a:endParaRPr lang="ru-RU" sz="2800" dirty="0">
              <a:solidFill>
                <a:srgbClr val="FFFF00"/>
              </a:solidFill>
              <a:effectLst/>
            </a:endParaRPr>
          </a:p>
        </p:txBody>
      </p:sp>
      <p:pic>
        <p:nvPicPr>
          <p:cNvPr id="4" name="Содержимое 3" descr="рез-ты микрозон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7549" y="1008023"/>
            <a:ext cx="9772765" cy="5877272"/>
          </a:xfrm>
        </p:spPr>
      </p:pic>
      <p:sp>
        <p:nvSpPr>
          <p:cNvPr id="5" name="Прямоугольник 4"/>
          <p:cNvSpPr/>
          <p:nvPr/>
        </p:nvSpPr>
        <p:spPr>
          <a:xfrm>
            <a:off x="5786446" y="4929198"/>
            <a:ext cx="642942" cy="50006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1928802"/>
            <a:ext cx="1000132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2285992"/>
            <a:ext cx="100013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3143248"/>
            <a:ext cx="928694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6072206"/>
            <a:ext cx="642942" cy="28575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57430"/>
            <a:ext cx="8229600" cy="4889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ренгено-флюорисц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32"/>
            <a:ext cx="9144000" cy="62552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142852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ЭНЕРГОДИСПЕРСИОННЫЕ СПЕКТРЫ РОССЫПНОГО ЗОЛОТА АЛЕКСАНДРОВСКОЙ РОССЫПИ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571604" y="3071810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72066" y="3000372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42976" y="4643446"/>
            <a:ext cx="500066" cy="35719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57224" y="5857892"/>
            <a:ext cx="42862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500694" y="5929330"/>
            <a:ext cx="42862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500166" y="5143512"/>
            <a:ext cx="428628" cy="3571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929454" y="5072074"/>
            <a:ext cx="428628" cy="4286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071670" y="5929330"/>
            <a:ext cx="500066" cy="42862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929190" y="5786454"/>
            <a:ext cx="428628" cy="35719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289" y="2001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ВЫВОДЫ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5" cy="600076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800" dirty="0" smtClean="0"/>
              <a:t>На основании изучения золота Восточной зоны, автором было установлено: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4800" dirty="0" smtClean="0"/>
              <a:t>Александровская россыпь относится к </a:t>
            </a:r>
            <a:r>
              <a:rPr lang="ru-RU" sz="4800" dirty="0" err="1" smtClean="0"/>
              <a:t>ложковому</a:t>
            </a:r>
            <a:r>
              <a:rPr lang="ru-RU" sz="4800" dirty="0" smtClean="0"/>
              <a:t> типу и имеет аллювиально-делювиального происхождение. Простирание россыпи </a:t>
            </a:r>
            <a:r>
              <a:rPr lang="ru-RU" sz="4800" dirty="0" err="1" smtClean="0"/>
              <a:t>субмеридиональное</a:t>
            </a:r>
            <a:r>
              <a:rPr lang="ru-RU" sz="4800" dirty="0" smtClean="0"/>
              <a:t>, длина – более 2,5 км, ширина в </a:t>
            </a:r>
            <a:r>
              <a:rPr lang="ru-RU" sz="4800" dirty="0" err="1" smtClean="0"/>
              <a:t>попречнике</a:t>
            </a:r>
            <a:r>
              <a:rPr lang="ru-RU" sz="4800" dirty="0" smtClean="0"/>
              <a:t> – до 300 м, мощность рудной зоны 0,5 до 2,5 м.</a:t>
            </a:r>
          </a:p>
          <a:p>
            <a:pPr marL="0" lvl="0" indent="450000">
              <a:spcBef>
                <a:spcPts val="0"/>
              </a:spcBef>
              <a:buNone/>
            </a:pPr>
            <a:r>
              <a:rPr lang="ru-RU" sz="4800" dirty="0" smtClean="0"/>
              <a:t>Золотоносные отложения представлены тремя горизонтами (снизу вверх): красно-бурые суглинки и глины с «бобовником», дресвой и щебнем пород различного состава. Обломочный материал представлен обломками кварца, базальта, </a:t>
            </a:r>
            <a:r>
              <a:rPr lang="ru-RU" sz="4800" dirty="0" err="1" smtClean="0"/>
              <a:t>джасперита</a:t>
            </a:r>
            <a:r>
              <a:rPr lang="ru-RU" sz="4800" dirty="0" smtClean="0"/>
              <a:t>, </a:t>
            </a:r>
            <a:r>
              <a:rPr lang="ru-RU" sz="4800" dirty="0" err="1" smtClean="0"/>
              <a:t>силицита</a:t>
            </a:r>
            <a:r>
              <a:rPr lang="ru-RU" sz="4800" dirty="0" smtClean="0"/>
              <a:t>, бурого железняка, глинисто-карбонатных стяжений и бобовника в различных соотношениях. Для подавляющего большинства обломков характерна </a:t>
            </a:r>
            <a:r>
              <a:rPr lang="ru-RU" sz="4800" dirty="0" err="1" smtClean="0"/>
              <a:t>неокатанная</a:t>
            </a:r>
            <a:r>
              <a:rPr lang="ru-RU" sz="4800" dirty="0" smtClean="0"/>
              <a:t> и </a:t>
            </a:r>
            <a:r>
              <a:rPr lang="ru-RU" sz="4800" dirty="0" err="1" smtClean="0"/>
              <a:t>слабоокатанная</a:t>
            </a:r>
            <a:r>
              <a:rPr lang="ru-RU" sz="4800" dirty="0" smtClean="0"/>
              <a:t> форма, свойственная делювиально-пролювиальному материалу. Все породы являются местными, коренные выходы фиксируются на удалении 0−1.5 км от россыпи. Среднее содержание золота в </a:t>
            </a:r>
            <a:r>
              <a:rPr lang="ru-RU" sz="4800" dirty="0" err="1" smtClean="0"/>
              <a:t>плотиковой</a:t>
            </a:r>
            <a:r>
              <a:rPr lang="ru-RU" sz="4800" dirty="0" smtClean="0"/>
              <a:t> зоне составляет − 0,073 г/м</a:t>
            </a:r>
            <a:r>
              <a:rPr lang="ru-RU" sz="4800" baseline="30000" dirty="0" smtClean="0"/>
              <a:t>3</a:t>
            </a:r>
            <a:r>
              <a:rPr lang="ru-RU" sz="4800" dirty="0" smtClean="0"/>
              <a:t>, медианное значение − 0,040 г/м</a:t>
            </a:r>
            <a:r>
              <a:rPr lang="ru-RU" sz="4800" baseline="30000" dirty="0" smtClean="0"/>
              <a:t>3</a:t>
            </a:r>
            <a:r>
              <a:rPr lang="ru-RU" sz="4800" dirty="0" smtClean="0"/>
              <a:t>; в верхних частях подстилающей коры выветривания 0,178 г/м</a:t>
            </a:r>
            <a:r>
              <a:rPr lang="ru-RU" sz="4800" baseline="30000" dirty="0" smtClean="0"/>
              <a:t>3</a:t>
            </a:r>
            <a:r>
              <a:rPr lang="ru-RU" sz="4800" dirty="0" smtClean="0"/>
              <a:t>, медиана − 0,017 г/м</a:t>
            </a:r>
            <a:r>
              <a:rPr lang="ru-RU" sz="4800" baseline="30000" dirty="0" smtClean="0"/>
              <a:t>3</a:t>
            </a:r>
            <a:r>
              <a:rPr lang="ru-RU" sz="4800" dirty="0" smtClean="0"/>
              <a:t>.</a:t>
            </a:r>
          </a:p>
          <a:p>
            <a:pPr marL="0" indent="450000">
              <a:spcBef>
                <a:spcPts val="0"/>
              </a:spcBef>
            </a:pPr>
            <a:r>
              <a:rPr lang="ru-RU" sz="4800" dirty="0" smtClean="0"/>
              <a:t>Прослой </a:t>
            </a:r>
            <a:r>
              <a:rPr lang="ru-RU" sz="4800" dirty="0" err="1" smtClean="0"/>
              <a:t>пестроцветных</a:t>
            </a:r>
            <a:r>
              <a:rPr lang="ru-RU" sz="4800" dirty="0" smtClean="0"/>
              <a:t> суглинков преимущественно каолинитового состава, среднее содержание золота на данном горизонте составляет 0,055 г/м</a:t>
            </a:r>
            <a:r>
              <a:rPr lang="ru-RU" sz="4800" baseline="30000" dirty="0" smtClean="0"/>
              <a:t>3</a:t>
            </a:r>
            <a:r>
              <a:rPr lang="ru-RU" sz="4800" dirty="0" smtClean="0"/>
              <a:t>, медиана − 0,031 г/м</a:t>
            </a:r>
            <a:r>
              <a:rPr lang="ru-RU" sz="4800" baseline="30000" dirty="0" smtClean="0"/>
              <a:t>3</a:t>
            </a:r>
            <a:r>
              <a:rPr lang="ru-RU" sz="4800" dirty="0" smtClean="0"/>
              <a:t>;</a:t>
            </a:r>
          </a:p>
          <a:p>
            <a:pPr marL="0" indent="450000">
              <a:spcBef>
                <a:spcPts val="0"/>
              </a:spcBef>
            </a:pPr>
            <a:r>
              <a:rPr lang="ru-RU" sz="4800" dirty="0" smtClean="0"/>
              <a:t>Почвенно-растительный слой, в местах старинных разработок представлен техногенными отложениями, представленным темным перемешанным </a:t>
            </a:r>
            <a:r>
              <a:rPr lang="ru-RU" sz="4800" dirty="0" err="1" smtClean="0"/>
              <a:t>гумуссированным</a:t>
            </a:r>
            <a:r>
              <a:rPr lang="ru-RU" sz="4800" dirty="0" smtClean="0"/>
              <a:t> грунтом. 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4800" dirty="0" smtClean="0"/>
              <a:t>Наличие золота отмечается во всех горизонтах. По данным шлихового опробования медианное содержание золота в рудной зоне составляет 0,09 г/м</a:t>
            </a:r>
            <a:r>
              <a:rPr lang="ru-RU" sz="4800" baseline="30000" dirty="0" smtClean="0"/>
              <a:t>3</a:t>
            </a:r>
            <a:r>
              <a:rPr lang="ru-RU" sz="4800" dirty="0" smtClean="0"/>
              <a:t>, что является непромышленным значением.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ВЫВОДЫ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450000">
              <a:spcBef>
                <a:spcPts val="0"/>
              </a:spcBef>
              <a:buNone/>
            </a:pPr>
            <a:r>
              <a:rPr lang="ru-RU" dirty="0" smtClean="0"/>
              <a:t>Минеральный состав шлиховых проб представлен зернами или их обломками следующих минералов: пирит, магнетит, хромит, рутил, гематит, ильменит, гетит, эпидот, </a:t>
            </a:r>
            <a:r>
              <a:rPr lang="ru-RU" dirty="0" err="1" smtClean="0"/>
              <a:t>пумпеллиит</a:t>
            </a:r>
            <a:r>
              <a:rPr lang="ru-RU" dirty="0" smtClean="0"/>
              <a:t>, гранат, циркон, сфен, турмалин, золото и платиноиды. Однородность минерального состава разных типов наносных отложений говорит о единстве источника сноса. Существенные различия заключаются только в объемном соотношении глинистого и шлихового материала, что может говорить о различии изначальной геоморфологической позиции наносов. 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dirty="0" smtClean="0"/>
              <a:t>По гранулометрическому составу золото представлено следующими классами: очень мелкое (25,5 %), мелкое (5,1 %), среднее (18,4 %), крупное и весьма крупное (51 %). Наибольшая из </a:t>
            </a:r>
            <a:r>
              <a:rPr lang="ru-RU" dirty="0" err="1" smtClean="0"/>
              <a:t>золотин</a:t>
            </a:r>
            <a:r>
              <a:rPr lang="ru-RU" dirty="0" smtClean="0"/>
              <a:t> имеет размеры 3.5×15.5 мм. В целом, </a:t>
            </a:r>
            <a:r>
              <a:rPr lang="ru-RU" dirty="0" err="1" smtClean="0"/>
              <a:t>гранулометрия</a:t>
            </a:r>
            <a:r>
              <a:rPr lang="ru-RU" dirty="0" smtClean="0"/>
              <a:t> золота характеризуется низкой степенью сортировки.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dirty="0" smtClean="0"/>
              <a:t>По степени окатанности было выделены 3 группы: </a:t>
            </a:r>
            <a:r>
              <a:rPr lang="ru-RU" dirty="0" err="1" smtClean="0"/>
              <a:t>слабоокатанные</a:t>
            </a:r>
            <a:r>
              <a:rPr lang="ru-RU" dirty="0" smtClean="0"/>
              <a:t>; </a:t>
            </a:r>
            <a:r>
              <a:rPr lang="ru-RU" dirty="0" err="1" smtClean="0"/>
              <a:t>среднеокатанные</a:t>
            </a:r>
            <a:r>
              <a:rPr lang="ru-RU" dirty="0" smtClean="0"/>
              <a:t> и </a:t>
            </a:r>
            <a:r>
              <a:rPr lang="ru-RU" dirty="0" err="1" smtClean="0"/>
              <a:t>хорошоокатанные</a:t>
            </a:r>
            <a:r>
              <a:rPr lang="ru-RU" dirty="0" smtClean="0"/>
              <a:t>. </a:t>
            </a:r>
            <a:r>
              <a:rPr lang="ru-RU" dirty="0" err="1" smtClean="0"/>
              <a:t>Слабоокатанное</a:t>
            </a:r>
            <a:r>
              <a:rPr lang="ru-RU" dirty="0" smtClean="0"/>
              <a:t> золото слагает основную массу и характеризуется неоднородностью строения. </a:t>
            </a:r>
            <a:r>
              <a:rPr lang="ru-RU" dirty="0" err="1" smtClean="0"/>
              <a:t>Хорошоокатанное</a:t>
            </a:r>
            <a:r>
              <a:rPr lang="ru-RU" dirty="0" smtClean="0"/>
              <a:t> золото встречается редко и связано с очень мелкими классами. Судя по морфологическим признакам, подавляющая часть золота имеет делювиальную природу и была перемещена на незначительное расстояние.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dirty="0" smtClean="0"/>
              <a:t>Самородное золото из </a:t>
            </a:r>
            <a:r>
              <a:rPr lang="ru-RU" dirty="0" err="1" smtClean="0"/>
              <a:t>Алекандровской</a:t>
            </a:r>
            <a:r>
              <a:rPr lang="ru-RU" dirty="0" smtClean="0"/>
              <a:t> россыпи отличается высокой пробой. Его </a:t>
            </a:r>
            <a:r>
              <a:rPr lang="ru-RU" dirty="0" err="1" smtClean="0"/>
              <a:t>пробность</a:t>
            </a:r>
            <a:r>
              <a:rPr lang="ru-RU" dirty="0" smtClean="0"/>
              <a:t> варьирует в пределах 886–980 ‰, среднее – 943 ‰. Отмечается тенденция увеличения </a:t>
            </a:r>
            <a:r>
              <a:rPr lang="ru-RU" dirty="0" err="1" smtClean="0"/>
              <a:t>пробности</a:t>
            </a:r>
            <a:r>
              <a:rPr lang="ru-RU" dirty="0" smtClean="0"/>
              <a:t> золота от крупной фракции к мелкой.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84615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ВЫВОДЫ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709160"/>
          </a:xfrm>
        </p:spPr>
        <p:txBody>
          <a:bodyPr>
            <a:normAutofit fontScale="70000" lnSpcReduction="20000"/>
          </a:bodyPr>
          <a:lstStyle/>
          <a:p>
            <a:pPr marL="0" indent="450000">
              <a:spcBef>
                <a:spcPts val="0"/>
              </a:spcBef>
              <a:buNone/>
            </a:pPr>
            <a:r>
              <a:rPr lang="ru-RU" dirty="0" smtClean="0"/>
              <a:t>По составу можно выделить два основных химических типа золота: </a:t>
            </a:r>
            <a:r>
              <a:rPr lang="ru-RU" dirty="0" err="1" smtClean="0"/>
              <a:t>золото-серебряный</a:t>
            </a:r>
            <a:r>
              <a:rPr lang="ru-RU" dirty="0" smtClean="0"/>
              <a:t> и </a:t>
            </a:r>
            <a:r>
              <a:rPr lang="ru-RU" dirty="0" err="1" smtClean="0"/>
              <a:t>медь-золото-серебряный</a:t>
            </a:r>
            <a:r>
              <a:rPr lang="ru-RU" dirty="0" smtClean="0"/>
              <a:t> самородные сплавы. В первом (для подавляющей части образцов) содержания меди минимальны: от сотых, реже до первых десятых долей процента. Во втором − более 1 % в исключительных случаях – до 4,5 %. Как правило, высокие содержания меди в золоте связываются с месторождениями, приуроченными к выходам </a:t>
            </a:r>
            <a:r>
              <a:rPr lang="ru-RU" dirty="0" err="1" smtClean="0"/>
              <a:t>серпентинитовых</a:t>
            </a:r>
            <a:r>
              <a:rPr lang="ru-RU" dirty="0" smtClean="0"/>
              <a:t> массивов.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dirty="0" smtClean="0"/>
              <a:t>Таким образом, на площади Александровской россыпи по морфологическим особенностям, характеру поверхности, химическому составу и выявленным вторичным изменениям четко выделяются два типа золота. Первый – для подавляющего большинства </a:t>
            </a:r>
            <a:r>
              <a:rPr lang="ru-RU" dirty="0" err="1" smtClean="0"/>
              <a:t>золотин</a:t>
            </a:r>
            <a:r>
              <a:rPr lang="ru-RU" dirty="0" smtClean="0"/>
              <a:t>, высокопробные и «чистые» (без примеси меди), которые не претерпели существенные изменения и связаны с незначительно удаленным коренным источником. И второй, отличающийся высокими содержаниями меди, присутствием микровключений </a:t>
            </a:r>
            <a:r>
              <a:rPr lang="ru-RU" sz="2900" dirty="0" smtClean="0"/>
              <a:t>платиноидов и, как правило, </a:t>
            </a:r>
            <a:r>
              <a:rPr lang="ru-RU" dirty="0" smtClean="0"/>
              <a:t>хорошей степенью окатанности. Он связывается с иным генетическим типом и был </a:t>
            </a:r>
            <a:r>
              <a:rPr lang="ru-RU" dirty="0" err="1" smtClean="0"/>
              <a:t>переотложен</a:t>
            </a:r>
            <a:r>
              <a:rPr lang="ru-RU" dirty="0" smtClean="0"/>
              <a:t> с большего расстояния.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6023632"/>
          </a:xfrm>
        </p:spPr>
        <p:txBody>
          <a:bodyPr>
            <a:normAutofit fontScale="77500" lnSpcReduction="20000"/>
          </a:bodyPr>
          <a:lstStyle/>
          <a:p>
            <a:pPr marL="0" indent="450000">
              <a:spcBef>
                <a:spcPts val="0"/>
              </a:spcBef>
              <a:buNone/>
            </a:pPr>
            <a:endParaRPr lang="ru-RU" dirty="0" smtClean="0"/>
          </a:p>
          <a:p>
            <a:pPr marL="0" indent="450000">
              <a:spcBef>
                <a:spcPts val="0"/>
              </a:spcBef>
              <a:buNone/>
            </a:pPr>
            <a:r>
              <a:rPr lang="ru-RU" dirty="0" smtClean="0"/>
              <a:t>Целью работы является характеристика самородного золота канавы ЛК-4 Александровской золотоносной россыпи.</a:t>
            </a:r>
          </a:p>
          <a:p>
            <a:pPr marL="0" indent="450000">
              <a:spcBef>
                <a:spcPts val="0"/>
              </a:spcBef>
              <a:buNone/>
            </a:pPr>
            <a:endParaRPr lang="ru-RU" dirty="0" smtClean="0"/>
          </a:p>
          <a:p>
            <a:pPr marL="0" indent="450000">
              <a:spcBef>
                <a:spcPts val="0"/>
              </a:spcBef>
              <a:buNone/>
            </a:pPr>
            <a:r>
              <a:rPr lang="ru-RU" dirty="0" smtClean="0"/>
              <a:t>Для выполнения цели работы были поставлены следующие задачи:</a:t>
            </a:r>
          </a:p>
          <a:p>
            <a:pPr marL="0" indent="4500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Уточнение положения, размеров и геоморфологических особенностей Александровской золотоносной россыпи;</a:t>
            </a:r>
          </a:p>
          <a:p>
            <a:pPr marL="0" lvl="0" indent="4500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Составление сводного геологического разреза канавы ЛК-4; </a:t>
            </a:r>
          </a:p>
          <a:p>
            <a:pPr marL="0" lvl="0" indent="4500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Выделение золотоносных зон и вмещающих отложений по данным крупномасштабного картирования канавы ЛК-4;</a:t>
            </a:r>
          </a:p>
          <a:p>
            <a:pPr marL="0" lvl="0" indent="4500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Изучение минерального состава суглинков и характеристика обломочного материала;</a:t>
            </a:r>
          </a:p>
          <a:p>
            <a:pPr marL="0" lvl="0" indent="4500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Обработка шлихового концентрата для исследований и изучение минералогии шлихов;</a:t>
            </a:r>
          </a:p>
          <a:p>
            <a:pPr marL="0" lvl="0" indent="4500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Выделение гранулометрических и морфологических типов </a:t>
            </a:r>
            <a:r>
              <a:rPr lang="ru-RU" dirty="0" err="1" smtClean="0"/>
              <a:t>золотин</a:t>
            </a:r>
            <a:r>
              <a:rPr lang="ru-RU" dirty="0" smtClean="0"/>
              <a:t>;</a:t>
            </a:r>
          </a:p>
          <a:p>
            <a:pPr marL="0" lvl="0" indent="4500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Определение </a:t>
            </a:r>
            <a:r>
              <a:rPr lang="ru-RU" dirty="0" err="1" smtClean="0"/>
              <a:t>пробности</a:t>
            </a:r>
            <a:r>
              <a:rPr lang="ru-RU" dirty="0" smtClean="0"/>
              <a:t> золота и его геохимической спецификации;</a:t>
            </a:r>
          </a:p>
          <a:p>
            <a:pPr marL="0" lvl="0" indent="4500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Изучение минеральных включений в золоте;</a:t>
            </a:r>
          </a:p>
          <a:p>
            <a:pPr marL="0" lvl="0" indent="4500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Расчет содержаний золота в делювиальных отложениях;</a:t>
            </a:r>
          </a:p>
          <a:p>
            <a:pPr marL="0" lvl="0" indent="4500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Выявление вероятных коренных источников.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Desktop\Новая папка\Camera\IMG_20171121_142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ЗА ВНИМАНИЕ!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80672"/>
            <a:ext cx="26430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Было потрачено</a:t>
            </a:r>
          </a:p>
          <a:p>
            <a:r>
              <a:rPr lang="ru-RU" dirty="0" smtClean="0"/>
              <a:t>28 ч в учебные будни</a:t>
            </a:r>
          </a:p>
          <a:p>
            <a:r>
              <a:rPr lang="ru-RU" dirty="0" smtClean="0"/>
              <a:t>782 бумажных мешочков</a:t>
            </a:r>
          </a:p>
          <a:p>
            <a:r>
              <a:rPr lang="ru-RU" dirty="0" smtClean="0"/>
              <a:t>2 м вощенной бумаги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Методика исследований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501122" cy="2877470"/>
          </a:xfrm>
        </p:spPr>
        <p:txBody>
          <a:bodyPr>
            <a:noAutofit/>
          </a:bodyPr>
          <a:lstStyle/>
          <a:p>
            <a:pPr marL="0" indent="450000">
              <a:spcBef>
                <a:spcPts val="0"/>
              </a:spcBef>
              <a:buNone/>
            </a:pPr>
            <a:r>
              <a:rPr lang="ru-RU" sz="2300" dirty="0" smtClean="0"/>
              <a:t>Для выполнения выпускной квалификационной работы проведены полевые, лабораторные и аналитические работы.</a:t>
            </a:r>
          </a:p>
          <a:p>
            <a:pPr marL="0" indent="450000"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b="1" dirty="0" smtClean="0"/>
              <a:t>Полевые работы </a:t>
            </a:r>
            <a:r>
              <a:rPr lang="ru-RU" sz="2300" dirty="0" smtClean="0"/>
              <a:t>состояли в отборе проб из канавы, выявлении шлихового материала и последующем выделении из него обломочного материала для дальнейшего изучения:</a:t>
            </a:r>
          </a:p>
          <a:p>
            <a:pPr marL="0" indent="450000"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b="1" dirty="0" smtClean="0"/>
              <a:t>Лабораторные работы</a:t>
            </a:r>
            <a:r>
              <a:rPr lang="ru-RU" sz="2300" dirty="0" smtClean="0"/>
              <a:t> включали разделение шлихового концентрата по размеру на ситах, его сепарацию на магнитную, немагнитную и электромагнитную фракцию, доводку мелкой немагнитной фракции на </a:t>
            </a:r>
            <a:r>
              <a:rPr lang="ru-RU" sz="2300" dirty="0" err="1" smtClean="0"/>
              <a:t>бромоформе</a:t>
            </a:r>
            <a:r>
              <a:rPr lang="ru-RU" sz="2300" dirty="0" smtClean="0"/>
              <a:t> и предварительное изучение материала под </a:t>
            </a:r>
            <a:r>
              <a:rPr lang="ru-RU" sz="2300" dirty="0" err="1" smtClean="0"/>
              <a:t>бинокуляром</a:t>
            </a:r>
            <a:r>
              <a:rPr lang="ru-RU" sz="2300" dirty="0" smtClean="0"/>
              <a:t>.</a:t>
            </a:r>
          </a:p>
        </p:txBody>
      </p:sp>
      <p:pic>
        <p:nvPicPr>
          <p:cNvPr id="26625" name="Picture 1" descr="C:\Users\User\Desktop\Новая папка\Camera\IMG_20171114_132841.jpg"/>
          <p:cNvPicPr>
            <a:picLocks noChangeAspect="1" noChangeArrowheads="1"/>
          </p:cNvPicPr>
          <p:nvPr/>
        </p:nvPicPr>
        <p:blipFill>
          <a:blip r:embed="rId2"/>
          <a:srcRect t="22599"/>
          <a:stretch>
            <a:fillRect/>
          </a:stretch>
        </p:blipFill>
        <p:spPr bwMode="auto">
          <a:xfrm>
            <a:off x="4929190" y="4411272"/>
            <a:ext cx="4214810" cy="24467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4288066"/>
            <a:ext cx="45720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>
              <a:buFont typeface="Wingdings" pitchFamily="2" charset="2"/>
              <a:buChar char="q"/>
            </a:pPr>
            <a:r>
              <a:rPr lang="ru-RU" sz="2300" b="1" dirty="0" smtClean="0"/>
              <a:t>Аналитические исследования </a:t>
            </a:r>
            <a:r>
              <a:rPr lang="ru-RU" sz="2300" dirty="0" smtClean="0"/>
              <a:t>включали оптическую и электронную микроскопию, а также </a:t>
            </a:r>
            <a:r>
              <a:rPr lang="ru-RU" sz="2300" dirty="0" err="1" smtClean="0"/>
              <a:t>микрозондовый</a:t>
            </a:r>
            <a:r>
              <a:rPr lang="ru-RU" sz="2300" dirty="0" smtClean="0"/>
              <a:t>, рентгеноструктурный и </a:t>
            </a:r>
            <a:r>
              <a:rPr lang="ru-RU" sz="2300" dirty="0" err="1" smtClean="0"/>
              <a:t>рентгено-флюоресцентный</a:t>
            </a:r>
            <a:r>
              <a:rPr lang="ru-RU" sz="2300" dirty="0" smtClean="0"/>
              <a:t> анализы.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9325012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00"/>
                </a:solidFill>
                <a:ea typeface="+mn-ea"/>
                <a:cs typeface="+mn-cs"/>
              </a:rPr>
              <a:t>ГЕОЛОГИЧЕСКАЯ ИЗУЧЕННОСТЬ РАЙОНА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991600" cy="1036638"/>
          </a:xfrm>
        </p:spPr>
        <p:txBody>
          <a:bodyPr>
            <a:normAutofit/>
          </a:bodyPr>
          <a:lstStyle/>
          <a:p>
            <a:pPr marL="0" indent="45000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Александровское рудное поле располагается в районе заповедника </a:t>
            </a:r>
            <a:r>
              <a:rPr lang="ru-RU" sz="2800" baseline="30000" dirty="0" err="1" smtClean="0">
                <a:latin typeface="Times New Roman" pitchFamily="18" charset="0"/>
                <a:cs typeface="Times New Roman" pitchFamily="18" charset="0"/>
              </a:rPr>
              <a:t>Аркаим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, в 1–5 км северо-западнее от пос. Александровский, на правобережье р. Б. </a:t>
            </a:r>
            <a:r>
              <a:rPr lang="ru-RU" sz="2800" baseline="30000" dirty="0" err="1" smtClean="0">
                <a:latin typeface="Times New Roman" pitchFamily="18" charset="0"/>
                <a:cs typeface="Times New Roman" pitchFamily="18" charset="0"/>
              </a:rPr>
              <a:t>Караганка</a:t>
            </a:r>
            <a:endParaRPr lang="ru-RU" sz="28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5643570" y="1500174"/>
            <a:ext cx="35004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Географическое положение Александровского рудного поля</a:t>
            </a:r>
          </a:p>
        </p:txBody>
      </p:sp>
      <p:pic>
        <p:nvPicPr>
          <p:cNvPr id="6" name="Рисунок 5" descr="челябобл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4786346" cy="53578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143504" y="6143644"/>
            <a:ext cx="40004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 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современные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города, 2 – район работ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" y="0"/>
            <a:ext cx="8523956" cy="1124744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Современный вид старательских выработок начала ХХ века с высоты птичьего </a:t>
            </a:r>
            <a:r>
              <a:rPr lang="ru-RU" sz="2800" b="1" dirty="0" smtClean="0">
                <a:solidFill>
                  <a:srgbClr val="FFFF00"/>
                </a:solidFill>
              </a:rPr>
              <a:t>полета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4" name="Picture 6" descr="DSCN252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812360" cy="586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4"/>
          <p:cNvSpPr txBox="1">
            <a:spLocks/>
          </p:cNvSpPr>
          <p:nvPr/>
        </p:nvSpPr>
        <p:spPr>
          <a:xfrm>
            <a:off x="216242" y="5749880"/>
            <a:ext cx="5545138" cy="404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ru-RU" sz="14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34837" y="6492875"/>
            <a:ext cx="990600" cy="365125"/>
          </a:xfrm>
        </p:spPr>
        <p:txBody>
          <a:bodyPr/>
          <a:lstStyle/>
          <a:p>
            <a:fld id="{B19B0651-EE4F-4900-A07F-96A6BFA9D0F0}" type="slidenum">
              <a:rPr lang="ru-RU" sz="1600" smtClean="0"/>
              <a:pPr/>
              <a:t>6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828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9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8215338" cy="622449"/>
          </a:xfrm>
          <a:noFill/>
        </p:spPr>
        <p:txBody>
          <a:bodyPr>
            <a:norm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ru-RU" sz="2400" b="1" dirty="0" smtClean="0">
                <a:solidFill>
                  <a:srgbClr val="FFFF00"/>
                </a:solidFill>
              </a:rPr>
              <a:t>Схема геологического строения участка Лисьи горы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1400" b="1" dirty="0" smtClean="0">
                <a:solidFill>
                  <a:srgbClr val="FFFF00"/>
                </a:solidFill>
              </a:rPr>
              <a:t>(по В.В. Зайкову, 2004)</a:t>
            </a:r>
          </a:p>
        </p:txBody>
      </p:sp>
      <p:sp>
        <p:nvSpPr>
          <p:cNvPr id="5124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4716463" cy="333375"/>
          </a:xfrm>
          <a:prstGeom prst="rect">
            <a:avLst/>
          </a:prstGeo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400" b="1" dirty="0" smtClean="0"/>
          </a:p>
        </p:txBody>
      </p:sp>
      <p:sp>
        <p:nvSpPr>
          <p:cNvPr id="5125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28604"/>
            <a:ext cx="3276600" cy="59874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500" dirty="0" smtClean="0"/>
              <a:t>1–3 – </a:t>
            </a:r>
            <a:r>
              <a:rPr lang="ru-RU" sz="1500" dirty="0" err="1" smtClean="0"/>
              <a:t>гумбейский</a:t>
            </a:r>
            <a:r>
              <a:rPr lang="ru-RU" sz="1500" dirty="0" smtClean="0"/>
              <a:t> вулканический комплекс: 1 – </a:t>
            </a:r>
            <a:r>
              <a:rPr lang="ru-RU" sz="1500" dirty="0" err="1" smtClean="0"/>
              <a:t>нижнегумбейская</a:t>
            </a:r>
            <a:r>
              <a:rPr lang="ru-RU" sz="1500" dirty="0" smtClean="0"/>
              <a:t> толща D</a:t>
            </a:r>
            <a:r>
              <a:rPr lang="ru-RU" sz="1500" baseline="-25000" dirty="0" smtClean="0"/>
              <a:t>2</a:t>
            </a:r>
            <a:r>
              <a:rPr lang="ru-RU" sz="1500" dirty="0" smtClean="0"/>
              <a:t>gm1), 2 – </a:t>
            </a:r>
            <a:r>
              <a:rPr lang="ru-RU" sz="1500" dirty="0" err="1" smtClean="0"/>
              <a:t>верхнегумбейская</a:t>
            </a:r>
            <a:r>
              <a:rPr lang="ru-RU" sz="1500" dirty="0" smtClean="0"/>
              <a:t> толща D</a:t>
            </a:r>
            <a:r>
              <a:rPr lang="ru-RU" sz="1500" baseline="-25000" dirty="0" smtClean="0"/>
              <a:t>2</a:t>
            </a:r>
            <a:r>
              <a:rPr lang="ru-RU" sz="1500" dirty="0" smtClean="0"/>
              <a:t>gm</a:t>
            </a:r>
            <a:r>
              <a:rPr lang="ru-RU" sz="1500" baseline="-25000" dirty="0" smtClean="0"/>
              <a:t>2</a:t>
            </a:r>
            <a:r>
              <a:rPr lang="ru-RU" sz="1500" dirty="0" smtClean="0"/>
              <a:t>), 3 – </a:t>
            </a:r>
            <a:r>
              <a:rPr lang="ru-RU" sz="1500" dirty="0" err="1" smtClean="0"/>
              <a:t>габброиды</a:t>
            </a:r>
            <a:r>
              <a:rPr lang="ru-RU" sz="1500" dirty="0" smtClean="0"/>
              <a:t> субвулканические νD2gm; 4–5 </a:t>
            </a:r>
            <a:r>
              <a:rPr lang="ru-RU" sz="1500" dirty="0" err="1" smtClean="0"/>
              <a:t>новобуранная</a:t>
            </a:r>
            <a:r>
              <a:rPr lang="ru-RU" sz="1500" dirty="0" smtClean="0"/>
              <a:t> свита: 4 – </a:t>
            </a:r>
            <a:r>
              <a:rPr lang="ru-RU" sz="1500" dirty="0" err="1" smtClean="0"/>
              <a:t>нижнебуранная</a:t>
            </a:r>
            <a:r>
              <a:rPr lang="ru-RU" sz="1500" dirty="0" smtClean="0"/>
              <a:t> толща D</a:t>
            </a:r>
            <a:r>
              <a:rPr lang="ru-RU" sz="1500" baseline="-25000" dirty="0" smtClean="0"/>
              <a:t>2</a:t>
            </a:r>
            <a:r>
              <a:rPr lang="ru-RU" sz="1500" dirty="0" smtClean="0"/>
              <a:t>nb</a:t>
            </a:r>
            <a:r>
              <a:rPr lang="ru-RU" sz="1500" baseline="-25000" dirty="0" smtClean="0"/>
              <a:t>1</a:t>
            </a:r>
            <a:r>
              <a:rPr lang="ru-RU" sz="1500" dirty="0" smtClean="0"/>
              <a:t>, 5 – </a:t>
            </a:r>
            <a:r>
              <a:rPr lang="ru-RU" sz="1500" dirty="0" err="1" smtClean="0"/>
              <a:t>верхнебуранная</a:t>
            </a:r>
            <a:r>
              <a:rPr lang="ru-RU" sz="1500" dirty="0" smtClean="0"/>
              <a:t> толща D</a:t>
            </a:r>
            <a:r>
              <a:rPr lang="ru-RU" sz="1500" baseline="-25000" dirty="0" smtClean="0"/>
              <a:t>2</a:t>
            </a:r>
            <a:r>
              <a:rPr lang="ru-RU" sz="1500" dirty="0" smtClean="0"/>
              <a:t>nb</a:t>
            </a:r>
            <a:r>
              <a:rPr lang="ru-RU" sz="1500" baseline="-25000" dirty="0" smtClean="0"/>
              <a:t>2</a:t>
            </a:r>
            <a:r>
              <a:rPr lang="ru-RU" sz="1500" dirty="0" smtClean="0"/>
              <a:t>); 6 – серицитовые кварциты; 7 – делювиальные отложения </a:t>
            </a:r>
            <a:r>
              <a:rPr lang="ru-RU" sz="1500" dirty="0" err="1" smtClean="0"/>
              <a:t>Qivdl</a:t>
            </a:r>
            <a:r>
              <a:rPr lang="ru-RU" sz="1500" dirty="0" smtClean="0"/>
              <a:t>, 8 – аллювиальные отложения </a:t>
            </a:r>
            <a:r>
              <a:rPr lang="ru-RU" sz="1500" dirty="0" err="1" smtClean="0"/>
              <a:t>Qival</a:t>
            </a:r>
            <a:r>
              <a:rPr lang="ru-RU" sz="1500" dirty="0" smtClean="0"/>
              <a:t>; 9 – </a:t>
            </a:r>
            <a:r>
              <a:rPr lang="ru-RU" sz="1500" dirty="0" err="1" smtClean="0"/>
              <a:t>лимонитизированные</a:t>
            </a:r>
            <a:r>
              <a:rPr lang="ru-RU" sz="1500" dirty="0" smtClean="0"/>
              <a:t>, </a:t>
            </a:r>
            <a:r>
              <a:rPr lang="ru-RU" sz="1500" dirty="0" err="1" smtClean="0"/>
              <a:t>обохренные</a:t>
            </a:r>
            <a:r>
              <a:rPr lang="ru-RU" sz="1500" dirty="0" smtClean="0"/>
              <a:t> и окремненные породы с линзами бурых железняков; 10 – предполагаемые границы рудоносных зон; 11 – контуры элювиально-делювиальной россыпи золота; 12 – места проходки траншей и линий траншей; 13 – просадки вероятно типа рудного карста; 14 – тела </a:t>
            </a:r>
            <a:r>
              <a:rPr lang="ru-RU" sz="1500" dirty="0" err="1" smtClean="0"/>
              <a:t>гематито</a:t>
            </a:r>
            <a:r>
              <a:rPr lang="ru-RU" sz="1500" dirty="0" smtClean="0"/>
              <a:t>-кварцевых пород; 15 – линзы оксидно-марганцевых руд; 16 – первичные геохимические аномалии меди; 17 – обломки бурых железняков; 18 – элементы залегания слоистости; 19 – геологические границы; 20 – разломы; 21 – лесопосадки; 22 – дороги; 23 – сухие лога; 24 – рекомендуемые скважины на линиях разрезов.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061" name="Picture 13" descr="2геосхе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642919"/>
            <a:ext cx="5867400" cy="6215082"/>
          </a:xfrm>
          <a:prstGeom prst="rect">
            <a:avLst/>
          </a:prstGeom>
          <a:noFill/>
          <a:effectLst>
            <a:outerShdw dist="63500" dir="7612194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8685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-106524"/>
            <a:ext cx="9347966" cy="53722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СТРОЕНИЯ АЛЕКСАНДРОВСКОГО  РУДНОГО ПОЛЯ</a:t>
            </a: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5715016"/>
            <a:ext cx="93583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52413" eaLnBrk="0" hangingPunct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 – четвертичные отложения, 2 –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силициты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алевролиты с контурами карьеров по добыче щебня, 3 –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андезибазальты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вулканомиктовые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отложения; 4 – метасоматические кварциты; 5 – зона окисления; 6 – высыпки бурых железняков;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скопления обломков кварца; 8 – участки распространения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бобовин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»;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контуры старательских выработок; 10 – контуры золотоносных зон установленные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252413" eaLnBrk="0" hangingPunct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11 – контуры золотоносных зон предполагаемые; 12 – находки россыпного золота; 13 – проявления золота в зоне окисления; 14 – основные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литогеохимические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аномалии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0.03-0.1%; 15 – разломы; 16 –реликты дамбы;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лога; 18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лесополосы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 19 – дороги; 20 – канавы; 21 – участок оценочных работ; 22 – разрезы. </a:t>
            </a:r>
          </a:p>
        </p:txBody>
      </p:sp>
      <p:pic>
        <p:nvPicPr>
          <p:cNvPr id="5" name="Рисунок 4" descr="3.2СхемаУчастка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44" y="714356"/>
            <a:ext cx="3786214" cy="4214842"/>
          </a:xfrm>
          <a:prstGeom prst="rect">
            <a:avLst/>
          </a:prstGeom>
        </p:spPr>
      </p:pic>
      <p:pic>
        <p:nvPicPr>
          <p:cNvPr id="6" name="Рисунок 5" descr="3.2фрагмент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2767" y="398446"/>
            <a:ext cx="4605950" cy="53165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747464"/>
            <a:ext cx="3240000" cy="412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519" y="0"/>
            <a:ext cx="5581561" cy="177281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ГЕОЛОГИЧЕСКОЕ СТРОЕНИЕ СЕВЕРНОГО БОРТА КАНАВЫ ЛК-4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G:\ВАЖНО!Лисьи горы-диплом\Части диплома\Рисунки\4ГеологРоссыпи\42РазрезканавыЛК-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361" y="1909113"/>
            <a:ext cx="8678198" cy="36158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920" y="5661248"/>
            <a:ext cx="9073080" cy="958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8000"/>
              </a:lnSpc>
            </a:pPr>
            <a:r>
              <a:rPr lang="ru-RU" sz="1600" dirty="0" smtClean="0"/>
              <a:t>1 – почвенно-растительный слой; 2 –коры выветривания по </a:t>
            </a:r>
            <a:r>
              <a:rPr lang="ru-RU" sz="1600" dirty="0" err="1" smtClean="0"/>
              <a:t>андезибазальтам</a:t>
            </a:r>
            <a:r>
              <a:rPr lang="ru-RU" sz="1600" dirty="0" smtClean="0"/>
              <a:t> (щебнистая); 3 – щебнисто-глинистая;4 – </a:t>
            </a:r>
            <a:r>
              <a:rPr lang="ru-RU" sz="1600" dirty="0" err="1" smtClean="0"/>
              <a:t>андезибазальты</a:t>
            </a:r>
            <a:r>
              <a:rPr lang="ru-RU" sz="1600" dirty="0" smtClean="0"/>
              <a:t>; 6 – бурые железняки </a:t>
            </a:r>
            <a:r>
              <a:rPr lang="ru-RU" sz="1600" dirty="0" err="1" smtClean="0"/>
              <a:t>апопородные</a:t>
            </a:r>
            <a:r>
              <a:rPr lang="ru-RU" sz="1600" dirty="0" smtClean="0"/>
              <a:t>; 7 – </a:t>
            </a:r>
            <a:r>
              <a:rPr lang="ru-RU" sz="1600" dirty="0" err="1" smtClean="0"/>
              <a:t>кавардачные</a:t>
            </a:r>
            <a:r>
              <a:rPr lang="ru-RU" sz="1600" dirty="0" smtClean="0"/>
              <a:t> отложения (плотик); 8 – </a:t>
            </a:r>
            <a:r>
              <a:rPr lang="ru-RU" sz="1600" dirty="0" err="1" smtClean="0"/>
              <a:t>пестроцветные</a:t>
            </a:r>
            <a:r>
              <a:rPr lang="ru-RU" sz="1600" dirty="0" smtClean="0"/>
              <a:t> суглинки (пески); 9 – суглинки;10 – желтовато-серые суглинки; 11 – геологические границы;   12 – канава.</a:t>
            </a:r>
            <a:endParaRPr lang="ru-RU" sz="16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28794" y="714356"/>
            <a:ext cx="285752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357290" y="142852"/>
            <a:ext cx="1428760" cy="142876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H="1">
            <a:off x="2250265" y="964389"/>
            <a:ext cx="1285884" cy="12144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852</TotalTime>
  <Words>1805</Words>
  <Application>Microsoft Office PowerPoint</Application>
  <PresentationFormat>Экран (4:3)</PresentationFormat>
  <Paragraphs>217</Paragraphs>
  <Slides>30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Arial</vt:lpstr>
      <vt:lpstr>Book Antiqua</vt:lpstr>
      <vt:lpstr>Calibri</vt:lpstr>
      <vt:lpstr>Franklin Gothic Book</vt:lpstr>
      <vt:lpstr>Lucida Sans</vt:lpstr>
      <vt:lpstr>Times New Roman</vt:lpstr>
      <vt:lpstr>Wingdings</vt:lpstr>
      <vt:lpstr>Wingdings 2</vt:lpstr>
      <vt:lpstr>Wingdings 3</vt:lpstr>
      <vt:lpstr>Апекс</vt:lpstr>
      <vt:lpstr>Picture</vt:lpstr>
      <vt:lpstr>ТИПЫ И ГЕОХИМИЧЕСКИЕ ОСОБЕННОСТИ ЗОЛОТА  АЛЕКСАНДРОВСКОЙ ЗОЛОТОНОСНОЙ РОССЫПИ (ЮЖНЫЙ УРАЛ)</vt:lpstr>
      <vt:lpstr>Презентация PowerPoint</vt:lpstr>
      <vt:lpstr>Презентация PowerPoint</vt:lpstr>
      <vt:lpstr>Методика исследований</vt:lpstr>
      <vt:lpstr>ГЕОЛОГИЧЕСКАЯ ИЗУЧЕННОСТЬ РАЙОНА</vt:lpstr>
      <vt:lpstr>Современный вид старательских выработок начала ХХ века с высоты птичьего полета</vt:lpstr>
      <vt:lpstr>Схема геологического строения участка Лисьи горы (по В.В. Зайкову, 2004)</vt:lpstr>
      <vt:lpstr>СХЕМА СТРОЕНИЯ АЛЕКСАНДРОВСКОГО  РУДНОГО ПОЛЯ</vt:lpstr>
      <vt:lpstr>ГЕОЛОГИЧЕСКОЕ СТРОЕНИЕ СЕВЕРНОГО БОРТА КАНАВЫ ЛК-4</vt:lpstr>
      <vt:lpstr>РЫХЛЫЕ ОТЛОЖЕНИЯ АЛЕКСАНДРОВСКОЙ РОССЫПИ</vt:lpstr>
      <vt:lpstr>СОСТАВ ОБЛОМОЧНОГО МАТЕРИАЛА ПЛОТИКА АЛЕКСАНДРОВСКОЙ РОССЫПИ</vt:lpstr>
      <vt:lpstr>ХАРАКТЕРИСТИКА ОБЛОМОЧНОГО МАТЕРИАЛА ПЛОТИКА АЛЕКСАНДРОВСКОЙ РОССЫПИ</vt:lpstr>
      <vt:lpstr>Презентация PowerPoint</vt:lpstr>
      <vt:lpstr>МИНЕРАЛОГИЯ ШЛИХОВ</vt:lpstr>
      <vt:lpstr> </vt:lpstr>
      <vt:lpstr>ХАРАКТЕРИСТИКА РОССЫПНОГО ЗОЛОТА</vt:lpstr>
      <vt:lpstr>ЗОЛОТО РЫХЛЫХ ОТЛОЖЕНИЙ  АЛЕКСАНДРОВСКОЙ РОССЫПИ</vt:lpstr>
      <vt:lpstr>Презентация PowerPoint</vt:lpstr>
      <vt:lpstr>Презентация PowerPoint</vt:lpstr>
      <vt:lpstr>Презентация PowerPoint</vt:lpstr>
      <vt:lpstr>МИНЕРАЛЬНЫЕ ВКЛЮЧЕНИЯ В ЗОЛОТЕ</vt:lpstr>
      <vt:lpstr>Презентация PowerPoint</vt:lpstr>
      <vt:lpstr>Презентация PowerPoint</vt:lpstr>
      <vt:lpstr>ГИСТОГРАММА ПРОБНОСТИ ЗОЛОТА ИЗ КАНАВЫ ЛК-4 АЛЕКСАНДРОВСКОЙ РОССЫПИ</vt:lpstr>
      <vt:lpstr>РЕЗУЛЬТАТЫ МИКРОЗОНДОВОГО АНАЛИЗА ЗОЛОТА АЛЕКСАНДРОВСКОЙ РОССЫПИ</vt:lpstr>
      <vt:lpstr>Презентация PowerPoint</vt:lpstr>
      <vt:lpstr>ВЫВОДЫ</vt:lpstr>
      <vt:lpstr>ВЫВОДЫ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Executive</dc:creator>
  <cp:lastModifiedBy>umin</cp:lastModifiedBy>
  <cp:revision>70</cp:revision>
  <dcterms:created xsi:type="dcterms:W3CDTF">2018-06-07T08:10:41Z</dcterms:created>
  <dcterms:modified xsi:type="dcterms:W3CDTF">2018-07-13T04:20:27Z</dcterms:modified>
</cp:coreProperties>
</file>