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2" r:id="rId4"/>
    <p:sldId id="258" r:id="rId5"/>
    <p:sldId id="264" r:id="rId6"/>
    <p:sldId id="265" r:id="rId7"/>
    <p:sldId id="274" r:id="rId8"/>
    <p:sldId id="276" r:id="rId9"/>
    <p:sldId id="278" r:id="rId10"/>
    <p:sldId id="275" r:id="rId11"/>
    <p:sldId id="277" r:id="rId12"/>
    <p:sldId id="273" r:id="rId13"/>
    <p:sldId id="266" r:id="rId14"/>
    <p:sldId id="272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3A3AF-50A4-4729-A024-DEF014F45BD6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41540-80F1-4977-BA68-75FCCFD1B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41540-80F1-4977-BA68-75FCCFD1B3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2852"/>
            <a:ext cx="8229600" cy="12858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</a:rPr>
              <a:t>Южно-Уральский государственный университет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Филиал в г. Миассе</a:t>
            </a:r>
            <a:endParaRPr lang="ru-R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286256"/>
            <a:ext cx="5357850" cy="22860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Студентка</a:t>
            </a:r>
            <a:r>
              <a:rPr lang="ru-RU" i="1" dirty="0" smtClean="0"/>
              <a:t>: Лохматихина  А. С.</a:t>
            </a:r>
          </a:p>
          <a:p>
            <a:pPr algn="l"/>
            <a:r>
              <a:rPr lang="ru-RU" dirty="0" smtClean="0"/>
              <a:t>Руководитель: </a:t>
            </a:r>
            <a:r>
              <a:rPr lang="ru-RU" i="1" dirty="0" smtClean="0"/>
              <a:t>Попов В. А.</a:t>
            </a:r>
          </a:p>
          <a:p>
            <a:pPr algn="l"/>
            <a:r>
              <a:rPr lang="ru-RU" dirty="0" smtClean="0"/>
              <a:t>Рецензент: </a:t>
            </a:r>
            <a:r>
              <a:rPr lang="ru-RU" i="1" dirty="0" smtClean="0"/>
              <a:t>Вализер Н. 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1" y="2071678"/>
            <a:ext cx="85011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Минералогия кианитсодержащих пород Карабашского месторождения (Южный Урал).</a:t>
            </a:r>
            <a:endParaRPr lang="ru-RU" sz="3600" dirty="0" smtClean="0">
              <a:solidFill>
                <a:srgbClr val="FFFF00"/>
              </a:solidFill>
            </a:endParaRPr>
          </a:p>
          <a:p>
            <a:pPr algn="ctr"/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58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359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359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3857652" cy="248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359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3314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857496"/>
            <a:ext cx="403437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Рис </a:t>
            </a:r>
            <a:r>
              <a:rPr lang="ru-RU" sz="1400" b="1" dirty="0" smtClean="0">
                <a:solidFill>
                  <a:srgbClr val="FFFF00"/>
                </a:solidFill>
              </a:rPr>
              <a:t>8</a:t>
            </a:r>
            <a:r>
              <a:rPr lang="ru-RU" sz="1400" b="1" dirty="0" smtClean="0">
                <a:solidFill>
                  <a:srgbClr val="FFFF00"/>
                </a:solidFill>
              </a:rPr>
              <a:t>. </a:t>
            </a:r>
            <a:r>
              <a:rPr lang="ru-RU" sz="1400" b="1" dirty="0" smtClean="0">
                <a:solidFill>
                  <a:srgbClr val="FFFF00"/>
                </a:solidFill>
              </a:rPr>
              <a:t>Рутил - мусковит - кианитовый кварцит</a:t>
            </a:r>
            <a:r>
              <a:rPr lang="ru-RU" sz="1400" b="1" dirty="0" smtClean="0">
                <a:solidFill>
                  <a:srgbClr val="FFFF00"/>
                </a:solidFill>
              </a:rPr>
              <a:t>.</a:t>
            </a:r>
            <a:endParaRPr lang="ru-RU" sz="1400" b="1" dirty="0" smtClean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2786059"/>
            <a:ext cx="45005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Рис </a:t>
            </a:r>
            <a:r>
              <a:rPr lang="ru-RU" sz="1400" b="1" dirty="0" smtClean="0">
                <a:solidFill>
                  <a:srgbClr val="FFFF00"/>
                </a:solidFill>
              </a:rPr>
              <a:t>9</a:t>
            </a:r>
            <a:r>
              <a:rPr lang="ru-RU" sz="1400" b="1" dirty="0" smtClean="0">
                <a:solidFill>
                  <a:srgbClr val="FFFF00"/>
                </a:solidFill>
              </a:rPr>
              <a:t>. </a:t>
            </a:r>
            <a:r>
              <a:rPr lang="ru-RU" sz="1400" b="1" dirty="0" smtClean="0">
                <a:solidFill>
                  <a:srgbClr val="FFFF00"/>
                </a:solidFill>
              </a:rPr>
              <a:t>Пирит – мусковит - кианитовый кварцит.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                   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6072206"/>
            <a:ext cx="4197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Рис </a:t>
            </a:r>
            <a:r>
              <a:rPr lang="ru-RU" sz="1400" b="1" dirty="0" smtClean="0">
                <a:solidFill>
                  <a:srgbClr val="FFFF00"/>
                </a:solidFill>
              </a:rPr>
              <a:t>1</a:t>
            </a:r>
            <a:r>
              <a:rPr lang="ru-RU" sz="1400" b="1" dirty="0" smtClean="0">
                <a:solidFill>
                  <a:srgbClr val="FFFF00"/>
                </a:solidFill>
              </a:rPr>
              <a:t>0</a:t>
            </a:r>
            <a:r>
              <a:rPr lang="ru-RU" sz="1400" b="1" dirty="0" smtClean="0">
                <a:solidFill>
                  <a:srgbClr val="FFFF00"/>
                </a:solidFill>
              </a:rPr>
              <a:t>. </a:t>
            </a:r>
            <a:r>
              <a:rPr lang="ru-RU" sz="1400" b="1" dirty="0" smtClean="0">
                <a:solidFill>
                  <a:srgbClr val="FFFF00"/>
                </a:solidFill>
              </a:rPr>
              <a:t>Пирит – мусковит - кианитовый кварцит.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              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6143645"/>
            <a:ext cx="442915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 smtClean="0"/>
              <a:t>               </a:t>
            </a:r>
            <a:r>
              <a:rPr lang="ru-RU" sz="1400" b="1" dirty="0" smtClean="0">
                <a:solidFill>
                  <a:srgbClr val="FFFF00"/>
                </a:solidFill>
              </a:rPr>
              <a:t>Рис </a:t>
            </a:r>
            <a:r>
              <a:rPr lang="ru-RU" sz="1400" b="1" dirty="0" smtClean="0">
                <a:solidFill>
                  <a:srgbClr val="FFFF00"/>
                </a:solidFill>
              </a:rPr>
              <a:t>1</a:t>
            </a:r>
            <a:r>
              <a:rPr lang="ru-RU" sz="1400" b="1" dirty="0" smtClean="0">
                <a:solidFill>
                  <a:srgbClr val="FFFF00"/>
                </a:solidFill>
              </a:rPr>
              <a:t>1</a:t>
            </a:r>
            <a:r>
              <a:rPr lang="ru-RU" sz="1400" b="1" dirty="0" smtClean="0">
                <a:solidFill>
                  <a:srgbClr val="FFFF00"/>
                </a:solidFill>
              </a:rPr>
              <a:t>. </a:t>
            </a:r>
            <a:r>
              <a:rPr lang="ru-RU" sz="1400" b="1" dirty="0" smtClean="0">
                <a:solidFill>
                  <a:srgbClr val="FFFF00"/>
                </a:solidFill>
              </a:rPr>
              <a:t>Мусковит - кианитовый кварцит.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59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4500564" cy="275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358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57562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Рис1 рути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357562"/>
            <a:ext cx="3500462" cy="27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6314" y="6119336"/>
            <a:ext cx="450059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Рис </a:t>
            </a:r>
            <a:r>
              <a:rPr lang="ru-RU" sz="1400" b="1" dirty="0" smtClean="0">
                <a:solidFill>
                  <a:srgbClr val="FFFF00"/>
                </a:solidFill>
              </a:rPr>
              <a:t>1</a:t>
            </a:r>
            <a:r>
              <a:rPr lang="ru-RU" sz="1400" b="1" dirty="0" smtClean="0">
                <a:solidFill>
                  <a:srgbClr val="FFFF00"/>
                </a:solidFill>
              </a:rPr>
              <a:t>4</a:t>
            </a:r>
            <a:r>
              <a:rPr lang="ru-RU" sz="1400" b="1" dirty="0" smtClean="0">
                <a:solidFill>
                  <a:srgbClr val="FFFF00"/>
                </a:solidFill>
              </a:rPr>
              <a:t>. </a:t>
            </a:r>
            <a:r>
              <a:rPr lang="ru-RU" sz="1400" b="1" dirty="0" smtClean="0">
                <a:solidFill>
                  <a:srgbClr val="FFFF00"/>
                </a:solidFill>
              </a:rPr>
              <a:t>Сколовая поверхность «рудного» агрегата с крупными чёрными выделениями рутила.                                                                      (Фото В. А. Попова.)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143644"/>
            <a:ext cx="42083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Рис </a:t>
            </a:r>
            <a:r>
              <a:rPr lang="ru-RU" sz="1400" b="1" dirty="0" smtClean="0">
                <a:solidFill>
                  <a:srgbClr val="FFFF00"/>
                </a:solidFill>
              </a:rPr>
              <a:t>1</a:t>
            </a:r>
            <a:r>
              <a:rPr lang="ru-RU" sz="1400" b="1" dirty="0" smtClean="0">
                <a:solidFill>
                  <a:srgbClr val="FFFF00"/>
                </a:solidFill>
              </a:rPr>
              <a:t>3</a:t>
            </a:r>
            <a:r>
              <a:rPr lang="ru-RU" sz="1400" b="1" dirty="0" smtClean="0">
                <a:solidFill>
                  <a:srgbClr val="FFFF00"/>
                </a:solidFill>
              </a:rPr>
              <a:t>. </a:t>
            </a:r>
            <a:r>
              <a:rPr lang="ru-RU" sz="1400" b="1" dirty="0" smtClean="0">
                <a:solidFill>
                  <a:srgbClr val="FFFF00"/>
                </a:solidFill>
              </a:rPr>
              <a:t>Мусковит – пирит - кианитовый кварцит.</a:t>
            </a:r>
          </a:p>
          <a:p>
            <a:r>
              <a:rPr lang="ru-RU" sz="1400" b="1" dirty="0" smtClean="0"/>
              <a:t>                  </a:t>
            </a:r>
            <a:endParaRPr lang="ru-RU" sz="1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785794"/>
            <a:ext cx="35719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rgbClr val="FFFF00"/>
                </a:solidFill>
              </a:rPr>
              <a:t>Рис </a:t>
            </a:r>
            <a:r>
              <a:rPr lang="ru-RU" sz="1400" b="1" dirty="0" smtClean="0">
                <a:solidFill>
                  <a:srgbClr val="FFFF00"/>
                </a:solidFill>
              </a:rPr>
              <a:t>1</a:t>
            </a:r>
            <a:r>
              <a:rPr lang="ru-RU" sz="1400" b="1" dirty="0" smtClean="0">
                <a:solidFill>
                  <a:srgbClr val="FFFF00"/>
                </a:solidFill>
              </a:rPr>
              <a:t>2</a:t>
            </a:r>
            <a:r>
              <a:rPr lang="ru-RU" sz="1400" b="1" dirty="0" smtClean="0">
                <a:solidFill>
                  <a:srgbClr val="FFFF00"/>
                </a:solidFill>
              </a:rPr>
              <a:t>. </a:t>
            </a:r>
            <a:r>
              <a:rPr lang="ru-RU" sz="1400" b="1" dirty="0" smtClean="0">
                <a:solidFill>
                  <a:srgbClr val="FFFF00"/>
                </a:solidFill>
              </a:rPr>
              <a:t>Ильменит – рутил – кианитовый кварцит.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       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                                                   </a:t>
            </a:r>
            <a:r>
              <a:rPr lang="ru-RU" sz="1600" b="1" dirty="0" smtClean="0"/>
              <a:t>   </a:t>
            </a:r>
            <a:r>
              <a:rPr lang="ru-RU" sz="2000" b="1" dirty="0" smtClean="0">
                <a:solidFill>
                  <a:srgbClr val="FFFF00"/>
                </a:solidFill>
              </a:rPr>
              <a:t>Генезис месторождений.</a:t>
            </a:r>
            <a:endParaRPr lang="ru-RU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1800" dirty="0" smtClean="0"/>
              <a:t>Форма </a:t>
            </a:r>
            <a:r>
              <a:rPr lang="ru-RU" sz="1800" dirty="0" smtClean="0"/>
              <a:t>залежей </a:t>
            </a:r>
            <a:r>
              <a:rPr lang="ru-RU" sz="1800" dirty="0" err="1" smtClean="0"/>
              <a:t>дистенового</a:t>
            </a:r>
            <a:r>
              <a:rPr lang="ru-RU" sz="1800" dirty="0" smtClean="0"/>
              <a:t> сланца жилообразная и линзообразная также указывают на более позднее происхождение этих образований. Факторами, заслуживающими серьезного внимания, являются нахождение кианита в жилах с дымчатым горным хрусталем и нахождение минералов сопутствующих </a:t>
            </a:r>
            <a:r>
              <a:rPr lang="ru-RU" sz="1800" dirty="0" err="1" smtClean="0"/>
              <a:t>дистену</a:t>
            </a:r>
            <a:r>
              <a:rPr lang="ru-RU" sz="1800" dirty="0" smtClean="0"/>
              <a:t>: рутила, турмалина и монацита.</a:t>
            </a:r>
          </a:p>
          <a:p>
            <a:pPr>
              <a:buNone/>
            </a:pPr>
            <a:r>
              <a:rPr lang="ru-RU" sz="1800" dirty="0" smtClean="0"/>
              <a:t>	Последовательность процессов происходивших в районе месторождения:</a:t>
            </a:r>
          </a:p>
          <a:p>
            <a:pPr>
              <a:buNone/>
            </a:pPr>
            <a:r>
              <a:rPr lang="ru-RU" sz="1800" dirty="0" smtClean="0"/>
              <a:t>	1. Кварцево-слюдяные сланцы, образующие сейчас </a:t>
            </a:r>
            <a:r>
              <a:rPr lang="ru-RU" sz="1800" dirty="0" err="1" smtClean="0"/>
              <a:t>Борисовские</a:t>
            </a:r>
            <a:r>
              <a:rPr lang="ru-RU" sz="1800" dirty="0" smtClean="0"/>
              <a:t> сопки, первоначально были глинистыми сланцами.</a:t>
            </a:r>
          </a:p>
          <a:p>
            <a:pPr>
              <a:buNone/>
            </a:pPr>
            <a:r>
              <a:rPr lang="ru-RU" sz="1800" dirty="0" smtClean="0"/>
              <a:t>	2. Интрузия основной магмы.</a:t>
            </a:r>
          </a:p>
          <a:p>
            <a:pPr>
              <a:buNone/>
            </a:pPr>
            <a:r>
              <a:rPr lang="ru-RU" sz="1800" dirty="0" smtClean="0"/>
              <a:t>	3. Образование гранитного массива и кварцево-слюдяных сланцев (метаморфизм глинистых сланцев); метаморфизм основных пород.</a:t>
            </a:r>
          </a:p>
          <a:p>
            <a:pPr>
              <a:buNone/>
            </a:pPr>
            <a:r>
              <a:rPr lang="ru-RU" sz="1800" dirty="0" smtClean="0"/>
              <a:t>	4. Жильный гранит; аплит.</a:t>
            </a:r>
          </a:p>
          <a:p>
            <a:pPr>
              <a:buNone/>
            </a:pPr>
            <a:r>
              <a:rPr lang="ru-RU" sz="1800" dirty="0" smtClean="0"/>
              <a:t>	5. Пегматитовые жилы (обычного вида).</a:t>
            </a:r>
          </a:p>
          <a:p>
            <a:pPr>
              <a:buNone/>
            </a:pPr>
            <a:r>
              <a:rPr lang="ru-RU" sz="1800" dirty="0" smtClean="0"/>
              <a:t>	6. а) Жилы с дымчатым горным хрусталем с турмалином и кианитом.</a:t>
            </a:r>
          </a:p>
          <a:p>
            <a:pPr>
              <a:buNone/>
            </a:pPr>
            <a:r>
              <a:rPr lang="ru-RU" sz="1800" dirty="0" smtClean="0"/>
              <a:t>          </a:t>
            </a:r>
            <a:r>
              <a:rPr lang="ru-RU" sz="1800" dirty="0" smtClean="0"/>
              <a:t> б</a:t>
            </a:r>
            <a:r>
              <a:rPr lang="ru-RU" sz="1800" dirty="0" smtClean="0"/>
              <a:t>) Жилы и линзы серого кварца («кварцит»)</a:t>
            </a:r>
          </a:p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dirty="0" smtClean="0"/>
              <a:t> </a:t>
            </a:r>
            <a:r>
              <a:rPr lang="ru-RU" sz="1800" dirty="0" smtClean="0"/>
              <a:t>7. Жилы молочного кварца.</a:t>
            </a:r>
          </a:p>
          <a:p>
            <a:pPr>
              <a:buNone/>
            </a:pPr>
            <a:r>
              <a:rPr lang="ru-RU" sz="1800" dirty="0" smtClean="0"/>
              <a:t>	Образование дистена в приведенной схеме относится по времени к образованию жил с дымчатым горным хрусталем и жил серого кварца.</a:t>
            </a:r>
          </a:p>
          <a:p>
            <a:pPr>
              <a:buNone/>
            </a:pPr>
            <a:r>
              <a:rPr lang="ru-RU" sz="1800" dirty="0" smtClean="0"/>
              <a:t>По </a:t>
            </a:r>
            <a:r>
              <a:rPr lang="ru-RU" sz="1800" dirty="0" smtClean="0"/>
              <a:t>генезису оба месторождения схожи, можно предполагать, что  последовательность процессов образования примерно одинакова.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0085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/>
              <a:t>         </a:t>
            </a:r>
            <a:r>
              <a:rPr lang="en-US" sz="6400" b="1" dirty="0" smtClean="0"/>
              <a:t> </a:t>
            </a:r>
            <a:r>
              <a:rPr lang="ru-RU" sz="6400" b="1" dirty="0" smtClean="0"/>
              <a:t>   </a:t>
            </a:r>
            <a:r>
              <a:rPr lang="ru-RU" sz="6400" b="1" dirty="0" smtClean="0">
                <a:solidFill>
                  <a:srgbClr val="FFFF00"/>
                </a:solidFill>
              </a:rPr>
              <a:t>Сравнение кианитовых руд Борисовского и Карабашского месторождений.    </a:t>
            </a:r>
          </a:p>
          <a:p>
            <a:pPr>
              <a:buNone/>
            </a:pPr>
            <a:r>
              <a:rPr lang="ru-RU" sz="4800" b="1" dirty="0" smtClean="0"/>
              <a:t>                                             </a:t>
            </a:r>
            <a:endParaRPr lang="ru-RU" sz="4800" dirty="0" smtClean="0"/>
          </a:p>
          <a:p>
            <a:pPr>
              <a:buNone/>
            </a:pPr>
            <a:r>
              <a:rPr lang="ru-RU" sz="5600" b="1" u="sng" dirty="0" smtClean="0">
                <a:solidFill>
                  <a:srgbClr val="FFFF00"/>
                </a:solidFill>
              </a:rPr>
              <a:t>Борисовский участок:</a:t>
            </a:r>
          </a:p>
          <a:p>
            <a:pPr>
              <a:buNone/>
            </a:pPr>
            <a:r>
              <a:rPr lang="ru-RU" sz="5600" b="1" dirty="0" smtClean="0"/>
              <a:t>1) Кварциты кианитовые. </a:t>
            </a:r>
          </a:p>
          <a:p>
            <a:pPr>
              <a:buNone/>
            </a:pPr>
            <a:r>
              <a:rPr lang="ru-RU" sz="5600" b="1" dirty="0" smtClean="0"/>
              <a:t>2) Кварциты силлиманитовые.</a:t>
            </a:r>
          </a:p>
          <a:p>
            <a:pPr>
              <a:buNone/>
            </a:pPr>
            <a:r>
              <a:rPr lang="ru-RU" sz="5600" b="1" dirty="0" smtClean="0"/>
              <a:t>3) Кварциты силлиманит-кианитовые и кианит-силлиманитовые.</a:t>
            </a:r>
          </a:p>
          <a:p>
            <a:pPr>
              <a:buNone/>
            </a:pPr>
            <a:r>
              <a:rPr lang="ru-RU" sz="5600" b="1" dirty="0" smtClean="0"/>
              <a:t>4) Кварциты ставролит-кианитовые и кианит-ставролитовые.</a:t>
            </a:r>
          </a:p>
          <a:p>
            <a:pPr>
              <a:buNone/>
            </a:pPr>
            <a:r>
              <a:rPr lang="ru-RU" sz="5600" b="1" dirty="0" smtClean="0"/>
              <a:t>5) Кварциты серицитовые, кианитовые.</a:t>
            </a:r>
          </a:p>
          <a:p>
            <a:pPr>
              <a:buNone/>
            </a:pPr>
            <a:r>
              <a:rPr lang="ru-RU" sz="5600" b="1" dirty="0" smtClean="0"/>
              <a:t>6) Сланцы полевошпат-мусковит-кварцевые, кианитовые, плотные.</a:t>
            </a:r>
          </a:p>
          <a:p>
            <a:pPr>
              <a:buNone/>
            </a:pPr>
            <a:r>
              <a:rPr lang="ru-RU" sz="5600" b="1" dirty="0" smtClean="0"/>
              <a:t>7)Сланцы каолин-мусковит-кварцевые, рыхлые.</a:t>
            </a:r>
          </a:p>
          <a:p>
            <a:pPr>
              <a:buNone/>
            </a:pPr>
            <a:r>
              <a:rPr lang="ru-RU" sz="5600" b="1" dirty="0" smtClean="0"/>
              <a:t>8) Сланцы мусковит (серицит) - кварцевые кианитовые, рыхлые.</a:t>
            </a:r>
          </a:p>
          <a:p>
            <a:pPr>
              <a:buNone/>
            </a:pPr>
            <a:r>
              <a:rPr lang="ru-RU" sz="5600" b="1" dirty="0" smtClean="0"/>
              <a:t>9) Сланцы мусковит (серицит) – кварцевые кианитовые, плотные.</a:t>
            </a:r>
          </a:p>
          <a:p>
            <a:pPr>
              <a:buNone/>
            </a:pPr>
            <a:r>
              <a:rPr lang="ru-RU" sz="5600" b="1" dirty="0" smtClean="0"/>
              <a:t>10) Гнейсы мусковит-биотитовые ставролит-кианитовые, плотные.</a:t>
            </a:r>
          </a:p>
          <a:p>
            <a:pPr>
              <a:buNone/>
            </a:pPr>
            <a:r>
              <a:rPr lang="ru-RU" sz="5600" b="1" dirty="0" smtClean="0"/>
              <a:t>11) Гнейсы мусковит-биотитовые ставролит-кианитовые, рыхлые.</a:t>
            </a:r>
          </a:p>
          <a:p>
            <a:pPr>
              <a:buNone/>
            </a:pPr>
            <a:r>
              <a:rPr lang="ru-RU" sz="5600" b="1" dirty="0" smtClean="0"/>
              <a:t>По минеральному составу руд выделенные типы руд можно подразделить на две группы:</a:t>
            </a:r>
          </a:p>
          <a:p>
            <a:pPr>
              <a:buNone/>
            </a:pPr>
            <a:r>
              <a:rPr lang="ru-RU" sz="5600" b="1" dirty="0" smtClean="0"/>
              <a:t>1) Руды простого состава (кварциты кианитовые, кварциты силлиманитовые, кварциты силлиманит-кианитовые и кианит-силлиманитовые, сланцы слюдисто-кварцевые кианитовые).</a:t>
            </a:r>
          </a:p>
          <a:p>
            <a:pPr>
              <a:buNone/>
            </a:pPr>
            <a:r>
              <a:rPr lang="ru-RU" sz="5600" b="1" dirty="0" smtClean="0"/>
              <a:t>2) Руды сложного состава (полевошпат-слюдисто-кварцевые сланцы, гнейсы биотитовые, ставролит-киаитовые кварциты). </a:t>
            </a:r>
          </a:p>
          <a:p>
            <a:pPr>
              <a:buNone/>
            </a:pPr>
            <a:r>
              <a:rPr lang="ru-RU" sz="5600" b="1" dirty="0" smtClean="0"/>
              <a:t> </a:t>
            </a:r>
          </a:p>
          <a:p>
            <a:pPr>
              <a:buNone/>
            </a:pPr>
            <a:r>
              <a:rPr lang="ru-RU" sz="5600" b="1" dirty="0" smtClean="0"/>
              <a:t> </a:t>
            </a:r>
          </a:p>
          <a:p>
            <a:pPr>
              <a:buNone/>
            </a:pPr>
            <a:r>
              <a:rPr lang="ru-RU" sz="5600" b="1" dirty="0" smtClean="0"/>
              <a:t> </a:t>
            </a:r>
            <a:r>
              <a:rPr lang="ru-RU" sz="5600" b="1" u="sng" dirty="0" smtClean="0">
                <a:solidFill>
                  <a:srgbClr val="FFFF00"/>
                </a:solidFill>
              </a:rPr>
              <a:t>Карабашская площадь:</a:t>
            </a:r>
          </a:p>
          <a:p>
            <a:pPr>
              <a:buNone/>
            </a:pPr>
            <a:r>
              <a:rPr lang="ru-RU" sz="5600" b="1" dirty="0" smtClean="0"/>
              <a:t>1) Кварциты кианитовые.</a:t>
            </a:r>
          </a:p>
          <a:p>
            <a:pPr>
              <a:buNone/>
            </a:pPr>
            <a:r>
              <a:rPr lang="ru-RU" sz="5600" b="1" dirty="0" smtClean="0"/>
              <a:t>2) кварциты мусковитовые кианитовые.</a:t>
            </a:r>
          </a:p>
          <a:p>
            <a:pPr>
              <a:buNone/>
            </a:pPr>
            <a:r>
              <a:rPr lang="ru-RU" sz="5600" b="1" dirty="0" smtClean="0"/>
              <a:t>3) Массивные кианитовые руды.</a:t>
            </a:r>
          </a:p>
          <a:p>
            <a:pPr>
              <a:buNone/>
            </a:pPr>
            <a:r>
              <a:rPr lang="ru-RU" sz="5600" b="1" dirty="0" smtClean="0"/>
              <a:t>4) Сланцы мусковит-кварцевые  кианитовые плотные.</a:t>
            </a:r>
          </a:p>
          <a:p>
            <a:pPr>
              <a:buNone/>
            </a:pPr>
            <a:r>
              <a:rPr lang="ru-RU" sz="5600" b="1" dirty="0" smtClean="0"/>
              <a:t>5) Сланцы мусковит-кварцевые  кианитовые рыхлые.</a:t>
            </a:r>
          </a:p>
          <a:p>
            <a:pPr>
              <a:buNone/>
            </a:pPr>
            <a:r>
              <a:rPr lang="ru-RU" sz="5600" b="1" dirty="0" smtClean="0"/>
              <a:t>6) Сланцы мусковит-полевошпат-кварцевые кианитовые плотные.</a:t>
            </a:r>
          </a:p>
          <a:p>
            <a:pPr>
              <a:buNone/>
            </a:pPr>
            <a:r>
              <a:rPr lang="ru-RU" sz="5600" b="1" dirty="0" smtClean="0"/>
              <a:t>7) Сланцы мусковит-полевошпат-кварцевые кианитовые  рыхлые.</a:t>
            </a:r>
          </a:p>
          <a:p>
            <a:pPr>
              <a:buNone/>
            </a:pPr>
            <a:r>
              <a:rPr lang="ru-RU" sz="5600" b="1" dirty="0" smtClean="0"/>
              <a:t>8) Гнейсы гранат-биотитовые кианитовые.</a:t>
            </a:r>
          </a:p>
          <a:p>
            <a:pPr>
              <a:buNone/>
            </a:pPr>
            <a:r>
              <a:rPr lang="ru-RU" sz="5600" b="1" dirty="0" smtClean="0"/>
              <a:t>9) Кристаллический сланец двуслюдяной андезин-гранат-кианитовый</a:t>
            </a:r>
          </a:p>
          <a:p>
            <a:pPr>
              <a:buNone/>
            </a:pPr>
            <a:r>
              <a:rPr lang="ru-RU" sz="5600" b="1" dirty="0" smtClean="0"/>
              <a:t> </a:t>
            </a:r>
          </a:p>
          <a:p>
            <a:pPr>
              <a:buNone/>
            </a:pPr>
            <a:r>
              <a:rPr lang="ru-RU" sz="5600" b="1" dirty="0" smtClean="0"/>
              <a:t> </a:t>
            </a:r>
          </a:p>
          <a:p>
            <a:pPr>
              <a:buNone/>
            </a:pPr>
            <a:r>
              <a:rPr lang="ru-RU" sz="4800" b="1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650085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                                               </a:t>
            </a:r>
            <a:r>
              <a:rPr lang="ru-RU" b="1" dirty="0" smtClean="0">
                <a:solidFill>
                  <a:srgbClr val="FFFF00"/>
                </a:solidFill>
              </a:rPr>
              <a:t>Выводы.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/>
              <a:t>1) Среди образцов, собранных на Уфимском увале встречены кианитовые руды с содержанием крупного (0.3–3 мм) рутила до 2 %. Крупность рутила позволяет его обогащать. Такая минерализация может быть отнесена к комплексной, а величина тел комплексных руд подлежит оценке с помощью минералогического картирования.</a:t>
            </a:r>
          </a:p>
          <a:p>
            <a:pPr>
              <a:buNone/>
            </a:pPr>
            <a:r>
              <a:rPr lang="ru-RU" dirty="0" smtClean="0"/>
              <a:t>2) Большинство типов руд представлено кианитами с весьма мелкими (менее 0.05 мм) пойкилитовыми включениями рутила, ильменита и других минералов, от которых трудно освободиться без тонкого измельчения. Очевидно, такие руды не могут быть использованы для специальных чистых кианитовых сортов руд.</a:t>
            </a:r>
          </a:p>
          <a:p>
            <a:pPr>
              <a:buNone/>
            </a:pPr>
            <a:r>
              <a:rPr lang="ru-RU" dirty="0" smtClean="0"/>
              <a:t>3) В коре выветривания широко распространено явление полного растворения пирита и лимонитовых псевдоморфоз по пириту с образованием крупных пор. Подсчёт объёма пор показывает, что местами количество пирита в рудах достигало 10 % объёма.</a:t>
            </a:r>
          </a:p>
          <a:p>
            <a:pPr>
              <a:buNone/>
            </a:pPr>
            <a:r>
              <a:rPr lang="ru-RU" dirty="0" smtClean="0"/>
              <a:t>4) По химическому составу минералов руд Егустинского участка был выявлен новый тип руды (бескварцевый), который прежде не был описан.</a:t>
            </a:r>
          </a:p>
          <a:p>
            <a:pPr>
              <a:buNone/>
            </a:pPr>
            <a:r>
              <a:rPr lang="ru-RU" b="1" dirty="0" smtClean="0"/>
              <a:t>Проанализировав работы предыдущих исследователей, можно сделать выводы:</a:t>
            </a:r>
          </a:p>
          <a:p>
            <a:pPr>
              <a:buNone/>
            </a:pPr>
            <a:r>
              <a:rPr lang="ru-RU" dirty="0" smtClean="0"/>
              <a:t>1) Руды Карабашского участка в целом имеют более высокие показатели обогащения, чем руды Борисовского участка: выход кианитового концентрата у них составляет 10,46 – 38,61% против 0,58 – 25,43% на Борисовском участке, извлечение 29,67 – 83,46% против 1,59 – 54,76% на Борисовском участке. В то же время по пробам Борисовского участка получены более чистые, по кианиту концентраты, чем по пробам Карабашского участка, соответственно содержание кианита в концентратах большинства проб Борисовского участка составляет более 80%, в то время как по Карабашскому участку ниже 80%.</a:t>
            </a:r>
          </a:p>
          <a:p>
            <a:pPr>
              <a:buNone/>
            </a:pPr>
            <a:r>
              <a:rPr lang="ru-RU" dirty="0" smtClean="0"/>
              <a:t>2) кроме кианита в процессе обогащения можно извлекать попутные компоненты: пиритный концентрат из свежих руд, отвальные хвосты кварцевого песка для производства бутылочного зеленого стекла. Кроме того отвальные хвосты пригодны для изготовления сварочных материалов специального и общего назначения и могут использоваться в качестве наполнителей для строительных растворов. Решение проблемы удаления из кианитового концентрата рутила позволит дополнительно получить рутиловый концентрат.</a:t>
            </a:r>
          </a:p>
          <a:p>
            <a:pPr>
              <a:buNone/>
            </a:pPr>
            <a:r>
              <a:rPr lang="ru-RU" dirty="0" smtClean="0"/>
              <a:t>Поставленные задачи были в полной мере реализованы, дипломная работа может послужить для дальнейшего исследования месторождений: Борисовского и Карабашского.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63579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Выражаю благодарность </a:t>
            </a:r>
            <a:r>
              <a:rPr lang="ru-RU" dirty="0" smtClean="0"/>
              <a:t>В.А</a:t>
            </a:r>
            <a:r>
              <a:rPr lang="ru-RU" dirty="0" smtClean="0"/>
              <a:t>. Попову за консультации и  помощь в написании дипломной работы. А.И.  Белковскому за предоставление дополнительного каменного материала. Им и всем другим преподавателям и сотрудникам Института минералогии, которые помогали в работе при написании диплома, я очень признательна.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5400" b="1" dirty="0" smtClean="0">
                <a:solidFill>
                  <a:srgbClr val="FFFF00"/>
                </a:solidFill>
              </a:rPr>
              <a:t>Спасибо за внимание!!!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FFFF00"/>
                </a:solidFill>
              </a:rPr>
              <a:t>Цель настоящей работы</a:t>
            </a:r>
            <a:r>
              <a:rPr lang="ru-RU" dirty="0" smtClean="0">
                <a:solidFill>
                  <a:srgbClr val="FFFF00"/>
                </a:solidFill>
              </a:rPr>
              <a:t>: </a:t>
            </a:r>
          </a:p>
          <a:p>
            <a:pPr>
              <a:buNone/>
            </a:pPr>
            <a:r>
              <a:rPr lang="ru-RU" dirty="0" smtClean="0"/>
              <a:t>     на основании минералогического </a:t>
            </a:r>
            <a:r>
              <a:rPr lang="ru-RU" dirty="0" err="1" smtClean="0"/>
              <a:t>доизучения</a:t>
            </a:r>
            <a:r>
              <a:rPr lang="ru-RU" dirty="0" smtClean="0"/>
              <a:t> кианитовых руд Карабашского участка произвести сравнение их с кианитовыми рудами Борисовских сопок.</a:t>
            </a:r>
          </a:p>
          <a:p>
            <a:pPr>
              <a:buNone/>
            </a:pPr>
            <a:r>
              <a:rPr lang="ru-RU" u="sng" dirty="0" smtClean="0">
                <a:solidFill>
                  <a:srgbClr val="FFFF00"/>
                </a:solidFill>
              </a:rPr>
              <a:t>Задачи: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/>
              <a:t> 1) По собранной на практике коллекции выделить минералогические типы кианитовых руд, дать их описание по образцам, пришлифовкам, аншлифам.</a:t>
            </a:r>
          </a:p>
          <a:p>
            <a:pPr>
              <a:buNone/>
            </a:pPr>
            <a:r>
              <a:rPr lang="ru-RU" dirty="0" smtClean="0"/>
              <a:t>2) Сделать минералогическое описание малоисследованного типа кианитовой руды Егустинского участка.</a:t>
            </a:r>
          </a:p>
          <a:p>
            <a:pPr>
              <a:buNone/>
            </a:pPr>
            <a:r>
              <a:rPr lang="ru-RU" dirty="0" smtClean="0"/>
              <a:t>3) Выполнить сравнение кианитовых руд разных участков.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644051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endParaRPr lang="ru-RU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8280" y="13144568"/>
            <a:ext cx="15081586" cy="84023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Рис 2. Обзорная карта района работ</a:t>
            </a:r>
            <a:b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               Борисовский участок </a:t>
            </a:r>
            <a:b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                  Масштаб 1:700 000</a:t>
            </a:r>
            <a:b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    Выкопировка из Туристской карты </a:t>
            </a:r>
            <a:b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Челябинской области издания ГУГК СССР 1988 г.</a:t>
            </a:r>
            <a:b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5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Методика проведенных работ.</a:t>
            </a:r>
            <a:endParaRPr kumimoji="0" lang="ru-RU" sz="1500" b="1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</a:t>
            </a:r>
            <a:r>
              <a:rPr kumimoji="0" lang="ru-RU" sz="15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5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Полевые исследования.</a:t>
            </a:r>
            <a:endParaRPr kumimoji="0" lang="ru-RU" sz="1500" b="1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 время прохождения преддипломной практики было пройдено три самостоятельных (ознакомительных) маршрута (рис 1.): Карабашская площадь (Карабашский и Егустинский участок) и </a:t>
            </a:r>
            <a:r>
              <a:rPr kumimoji="0" lang="ru-RU" sz="15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Борисовские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сопки (3-я сопка).</a:t>
            </a:r>
            <a:endParaRPr kumimoji="0" lang="ru-RU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5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Карабашском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участке маршруты пройдены в пределах проявления кианитсодержащих пород  по простиранию через 50-100 м. Всего на этом участке было пройдено 20 точек наблюдений. В ходе маршрута фиксировались все встречные породы. На коренных обнажениях отбирались образцы (всего было отобрано 25 образцов).</a:t>
            </a:r>
            <a:endParaRPr kumimoji="0" lang="ru-RU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Борисовских сопках различают первую сопку – северную, ближайшую к поселку Борисовка, с наиболее округленной вершиной, вторую – среднюю, к югу от р. Топкой и третью – южную, наиболее высокую со скалистой вершиной (Игумнов, 1935). </a:t>
            </a:r>
            <a:endParaRPr kumimoji="0" lang="ru-RU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Образцы кианитсодержащих пород были отобраны  с южной </a:t>
            </a:r>
            <a:r>
              <a:rPr kumimoji="0" lang="ru-RU" sz="15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сопоки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Лабораторные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исследования.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Лабораторные исследования проводились на Геологическом факультете </a:t>
            </a:r>
            <a:r>
              <a:rPr kumimoji="0" lang="ru-RU" sz="15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Миасского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филиала Южно-Уральского госуниверситета в г. Миассе (МГФ </a:t>
            </a:r>
            <a:r>
              <a:rPr kumimoji="0" lang="ru-RU" sz="15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ЮУрГУ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 и в Институте минералогии </a:t>
            </a:r>
            <a:r>
              <a:rPr kumimoji="0" lang="ru-RU" sz="15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УрО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РАН г. Миасс (</a:t>
            </a:r>
            <a:r>
              <a:rPr kumimoji="0" lang="ru-RU" sz="15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ИМин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УрО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РАН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cs typeface="Times New Roman" pitchFamily="18" charset="0"/>
              </a:rPr>
              <a:t>1</a:t>
            </a:r>
            <a:r>
              <a:rPr lang="ru-RU" sz="1500" dirty="0" smtClean="0">
                <a:cs typeface="Times New Roman" pitchFamily="18" charset="0"/>
              </a:rPr>
              <a:t>. Обработка образцов.</a:t>
            </a:r>
            <a:endParaRPr kumimoji="0" lang="ru-RU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Метод оптической микроскопии.</a:t>
            </a:r>
            <a:endParaRPr kumimoji="0" lang="ru-RU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оптической микроскопии в отраженном и проходящем свете – применялся в целях диагностики, минералого-петрографического изучения, определения текстурно-структурных особенностей строения горных пород и минералов. Образцы пород  изучались под бинокулярным микроскопом МБС – 9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cs typeface="Times New Roman" pitchFamily="18" charset="0"/>
              </a:rPr>
              <a:t>3. Метод линейного подсчета количества минералов.</a:t>
            </a:r>
            <a:endParaRPr kumimoji="0" lang="ru-RU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Рентгеноспектральный микроанализ.</a:t>
            </a:r>
            <a:endParaRPr kumimoji="0" lang="ru-RU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Данный метод исследования применялся для определения химического состава минералов  руд Егустинского участка. Для этого использовался электронно-зондовый микроанализатор JEOL SUPERPROBE 733. Полученные данные </a:t>
            </a:r>
            <a:r>
              <a:rPr kumimoji="0" lang="ru-RU" sz="15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проанализрованы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Аналитик Е. И. Чурин.</a:t>
            </a:r>
            <a:endParaRPr kumimoji="0" lang="ru-RU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571768" cy="650083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00430" y="428604"/>
            <a:ext cx="47149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Рис. 1. Схематическая карта уральских месторождений дистена, андалузита, силлиманита.</a:t>
            </a:r>
            <a:r>
              <a:rPr lang="ru-RU" sz="16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 По (Игумнов, Кожевников, 1935): 1-3 месторождения </a:t>
            </a:r>
            <a:r>
              <a:rPr lang="en-US" sz="16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Al</a:t>
            </a:r>
            <a:r>
              <a:rPr lang="ru-RU" sz="1600" baseline="-300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SiO</a:t>
            </a:r>
            <a:r>
              <a:rPr lang="ru-RU" sz="1600" baseline="-300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5,</a:t>
            </a:r>
            <a:endParaRPr lang="ru-RU" sz="1600" dirty="0" smtClean="0">
              <a:solidFill>
                <a:prstClr val="white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1 – непромышленного характера; 2 – разведанные второстепенного значения, 3 – разведанные месторождения промышленного характера.</a:t>
            </a:r>
            <a:endParaRPr lang="ru-RU" sz="1600" dirty="0" smtClean="0">
              <a:solidFill>
                <a:prstClr val="white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Список месторождений:</a:t>
            </a:r>
            <a:endParaRPr lang="ru-RU" sz="1600" dirty="0" smtClean="0">
              <a:solidFill>
                <a:prstClr val="white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u="sng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андалузит</a:t>
            </a:r>
            <a:endParaRPr lang="ru-RU" sz="1600" dirty="0" smtClean="0">
              <a:solidFill>
                <a:srgbClr val="FFFF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1 – д. Южаково;</a:t>
            </a:r>
            <a:endParaRPr lang="ru-RU" sz="1600" dirty="0" smtClean="0">
              <a:solidFill>
                <a:prstClr val="white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u="sng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силлиманит</a:t>
            </a:r>
            <a:endParaRPr lang="ru-RU" sz="1600" dirty="0" smtClean="0">
              <a:solidFill>
                <a:srgbClr val="FFFF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 2 – Нижнеисетский завод; </a:t>
            </a:r>
            <a:endParaRPr lang="ru-RU" sz="1600" dirty="0" smtClean="0">
              <a:solidFill>
                <a:prstClr val="white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u="sng" dirty="0" err="1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дистен</a:t>
            </a:r>
            <a:endParaRPr lang="ru-RU" sz="1600" dirty="0" smtClean="0">
              <a:solidFill>
                <a:srgbClr val="FFFF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3 – д. Колюткино; 4 – Сысертское; 5 – Соколиный камень; 6 – Абрамовское; 7 – Черкаскульское; 8 – Иткульское; 9 – Тюбукское; 10 – Аллакское; 11 – Кисегачское; 12 – Каслинское; 13 – М-Каслинское; 14 – Голодное; 15 – Красное; 16 – Теченское; 17 – Увильды; 18 –</a:t>
            </a:r>
            <a:r>
              <a:rPr lang="ru-RU" sz="16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Уфимское</a:t>
            </a:r>
            <a:r>
              <a:rPr lang="ru-RU" sz="16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; 19 – Таганайское; 20 - Уреньгинское; 21 – Михайловское; 22 – Светлинское; 23 – </a:t>
            </a:r>
            <a:r>
              <a:rPr lang="ru-RU" sz="16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Борисовское</a:t>
            </a:r>
            <a:r>
              <a:rPr lang="ru-RU" sz="1600" b="1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24 – Каменское; </a:t>
            </a:r>
            <a:r>
              <a:rPr lang="ru-RU" sz="16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25 - </a:t>
            </a:r>
            <a:r>
              <a:rPr lang="ru-RU" sz="16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Карталинское</a:t>
            </a:r>
            <a:endParaRPr lang="ru-RU" sz="1600" dirty="0" smtClean="0">
              <a:solidFill>
                <a:prstClr val="white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000100" y="314324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214414" y="4714884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еологическая мо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357586" cy="6429420"/>
          </a:xfrm>
          <a:prstGeom prst="rect">
            <a:avLst/>
          </a:prstGeom>
          <a:noFill/>
        </p:spPr>
      </p:pic>
      <p:pic>
        <p:nvPicPr>
          <p:cNvPr id="21540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785794"/>
            <a:ext cx="419100" cy="180975"/>
          </a:xfrm>
          <a:prstGeom prst="rect">
            <a:avLst/>
          </a:prstGeom>
          <a:noFill/>
        </p:spPr>
      </p:pic>
      <p:pic>
        <p:nvPicPr>
          <p:cNvPr id="21539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071546"/>
            <a:ext cx="419100" cy="190500"/>
          </a:xfrm>
          <a:prstGeom prst="rect">
            <a:avLst/>
          </a:prstGeom>
          <a:solidFill>
            <a:srgbClr val="4F81BD"/>
          </a:solidFill>
        </p:spPr>
      </p:pic>
      <p:pic>
        <p:nvPicPr>
          <p:cNvPr id="21538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428736"/>
            <a:ext cx="390525" cy="190500"/>
          </a:xfrm>
          <a:prstGeom prst="rect">
            <a:avLst/>
          </a:prstGeom>
          <a:noFill/>
        </p:spPr>
      </p:pic>
      <p:pic>
        <p:nvPicPr>
          <p:cNvPr id="21537" name="Picture 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785926"/>
            <a:ext cx="390525" cy="180975"/>
          </a:xfrm>
          <a:prstGeom prst="rect">
            <a:avLst/>
          </a:prstGeom>
          <a:noFill/>
        </p:spPr>
      </p:pic>
      <p:pic>
        <p:nvPicPr>
          <p:cNvPr id="21536" name="Picture 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2143116"/>
            <a:ext cx="390525" cy="190500"/>
          </a:xfrm>
          <a:prstGeom prst="rect">
            <a:avLst/>
          </a:prstGeom>
          <a:noFill/>
        </p:spPr>
      </p:pic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2428868"/>
            <a:ext cx="390525" cy="190500"/>
          </a:xfrm>
          <a:prstGeom prst="rect">
            <a:avLst/>
          </a:prstGeom>
          <a:noFill/>
        </p:spPr>
      </p:pic>
      <p:pic>
        <p:nvPicPr>
          <p:cNvPr id="21534" name="Picture 30" descr="Новый рисунок (11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2786058"/>
            <a:ext cx="419100" cy="190500"/>
          </a:xfrm>
          <a:prstGeom prst="rect">
            <a:avLst/>
          </a:prstGeom>
          <a:noFill/>
        </p:spPr>
      </p:pic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3143248"/>
            <a:ext cx="390525" cy="209550"/>
          </a:xfrm>
          <a:prstGeom prst="rect">
            <a:avLst/>
          </a:prstGeom>
          <a:noFill/>
        </p:spPr>
      </p:pic>
      <p:pic>
        <p:nvPicPr>
          <p:cNvPr id="21532" name="Picture 28" descr="Новый рисунок (7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06" y="3500438"/>
            <a:ext cx="419100" cy="209550"/>
          </a:xfrm>
          <a:prstGeom prst="rect">
            <a:avLst/>
          </a:prstGeom>
          <a:noFill/>
        </p:spPr>
      </p:pic>
      <p:pic>
        <p:nvPicPr>
          <p:cNvPr id="21531" name="Picture 2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43306" y="3929066"/>
            <a:ext cx="390525" cy="209550"/>
          </a:xfrm>
          <a:prstGeom prst="rect">
            <a:avLst/>
          </a:prstGeom>
          <a:noFill/>
        </p:spPr>
      </p:pic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43306" y="4286256"/>
            <a:ext cx="419100" cy="190500"/>
          </a:xfrm>
          <a:prstGeom prst="rect">
            <a:avLst/>
          </a:prstGeom>
          <a:noFill/>
        </p:spPr>
      </p:pic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0" y="638175"/>
            <a:ext cx="2031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0" y="828675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0" y="1019175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0" y="1200150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0" y="1581150"/>
            <a:ext cx="2031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0" y="1771650"/>
            <a:ext cx="2031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0" y="1981200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0" y="2190750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457200" y="2400300"/>
            <a:ext cx="2031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457200" y="2590800"/>
            <a:ext cx="2031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4643438" y="214290"/>
            <a:ext cx="371477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Геологическое строение района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Борсовских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сопок. Масштаб 1: 50000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 Федосееву В.В., 1995).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Метаморфические образования: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кукушкинская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толща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метагравелиты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метапесчаники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метаалевролиты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метапелиты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прослоями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графитистых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кварцито-сланцев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2 –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светлинская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толща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1-2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sv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биотит-плагиоклазовые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карбонат-биотитовые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биотит-амфиболитовые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сланцы,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кварцито-сланцы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кварцевые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метапесчаники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3 –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благодатская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толща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1-2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брекчиевидные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силикатно-карбонатные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карбонат-силикатные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породы, верхняя часть 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битотитовые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амфибол-биотитовые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кварц-биотитовые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кварц-плагиоклаз-биотитовые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сланцы;  4 –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кучинская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толща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kc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– мраморы с рубиновой минерализацией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Pb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оруденением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4а 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графит-карбонатные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графит-биотитовые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биотитовые сланцы; 5 -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еремкинская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толща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PZ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биотитовые, мусковит-биотитовые, гранат-биотитовые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плагиогнейсы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кристаллические сланцы, 5а - кианитовые кварциты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Интрузивные образования: 6 -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санарский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биотитовые граниты, граниты с жильной серией пегматитов, аплитов и кварцевых жил, 7 –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пластовский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pmC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плагиоклазовые мигматиты с жильной серией диоритов,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спессартитов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аплитов, кварцевых жил, 8 -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борисовский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mqC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мигматиты гранитные с жильной серией гранитов, аплитов, пегматитов, кварцевых жил, 9 –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западно-кочкарский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антигорит-оливиновые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тальк-оливиновые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энстатит-оливиновые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породы,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пия IMG_000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14340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00562" y="500042"/>
            <a:ext cx="41434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Геологическая карта Карабашского кианитового месторождения (масштаб 1:100  000), по материалам И. И.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Зенкова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(1989 г.):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1 -  современные отложения; 2-5 -  зеленокаменная толща палеозоя: сланцы </a:t>
            </a:r>
            <a:r>
              <a:rPr lang="ru-RU" sz="1400" dirty="0" err="1" smtClean="0"/>
              <a:t>актинолитовые</a:t>
            </a:r>
            <a:r>
              <a:rPr lang="ru-RU" sz="1400" dirty="0" smtClean="0"/>
              <a:t>, </a:t>
            </a:r>
            <a:r>
              <a:rPr lang="ru-RU" sz="1400" dirty="0" err="1" smtClean="0"/>
              <a:t>хлорит-актинолитовые</a:t>
            </a:r>
            <a:r>
              <a:rPr lang="ru-RU" sz="1400" dirty="0" smtClean="0"/>
              <a:t> (2), хлоритовые (3), кремнистые и </a:t>
            </a:r>
            <a:r>
              <a:rPr lang="ru-RU" sz="1400" dirty="0" err="1" smtClean="0"/>
              <a:t>графито-кремнистые</a:t>
            </a:r>
            <a:r>
              <a:rPr lang="ru-RU" sz="1400" dirty="0" smtClean="0"/>
              <a:t> (4), серицит-хлоритовые (5); 6 – </a:t>
            </a:r>
            <a:r>
              <a:rPr lang="ru-RU" sz="1400" dirty="0" err="1" smtClean="0"/>
              <a:t>куртинская</a:t>
            </a:r>
            <a:r>
              <a:rPr lang="ru-RU" sz="1400" dirty="0" smtClean="0"/>
              <a:t> свита среднего рифея: кварциты и кварцево-слюдисто-гранатовые сланцы; 7,8 – </a:t>
            </a:r>
            <a:r>
              <a:rPr lang="ru-RU" sz="1400" dirty="0" err="1" smtClean="0"/>
              <a:t>уфалейский</a:t>
            </a:r>
            <a:r>
              <a:rPr lang="ru-RU" sz="1400" dirty="0" smtClean="0"/>
              <a:t> комплекс нижнего протерозоя: слюдисто-кианитовые сланцы и кианитовые кварциты (7), биотитовые и двуслюдяные гнейсы, мигматиты и амфиболиты (8); 9 – серпентиниты; 10 – </a:t>
            </a:r>
            <a:r>
              <a:rPr lang="ru-RU" sz="1400" dirty="0" err="1" smtClean="0"/>
              <a:t>тальк-актинолитовые</a:t>
            </a:r>
            <a:r>
              <a:rPr lang="ru-RU" sz="1400" dirty="0" smtClean="0"/>
              <a:t> породы; 11 – габбро; 12 – пегматиты; 13 – граниты жильные; 14 – элементы залегания сланцеватости; 15 – предполагаемые разрывные нарушения; 16 – скважины колонкового бурения </a:t>
            </a:r>
            <a:r>
              <a:rPr lang="ru-RU" sz="1400" dirty="0" err="1" smtClean="0"/>
              <a:t>Уралтауского</a:t>
            </a:r>
            <a:r>
              <a:rPr lang="ru-RU" sz="1400" dirty="0" smtClean="0"/>
              <a:t> ГСО (Зорин, 1976); 17 – профили буровых </a:t>
            </a:r>
            <a:r>
              <a:rPr lang="ru-RU" sz="1400" dirty="0" err="1" smtClean="0"/>
              <a:t>скаважин</a:t>
            </a:r>
            <a:r>
              <a:rPr lang="ru-RU" sz="1400" dirty="0" smtClean="0"/>
              <a:t> пробуренных ЮУГРП в 1986 – 1988 г. и номера скважин; 18 – границы участков: Уфимский увал (1); Егустинский (2).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0085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35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0719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359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357298"/>
            <a:ext cx="4387215" cy="235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3438" y="3571876"/>
            <a:ext cx="40719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Рис </a:t>
            </a:r>
            <a:r>
              <a:rPr lang="ru-RU" dirty="0" smtClean="0">
                <a:solidFill>
                  <a:srgbClr val="FFFF00"/>
                </a:solidFill>
              </a:rPr>
              <a:t>5.  </a:t>
            </a:r>
            <a:r>
              <a:rPr lang="ru-RU" dirty="0" smtClean="0">
                <a:solidFill>
                  <a:srgbClr val="FFFF00"/>
                </a:solidFill>
              </a:rPr>
              <a:t>Мусковит-кианитовый сланец.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214818"/>
            <a:ext cx="466698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Рис </a:t>
            </a:r>
            <a:r>
              <a:rPr lang="ru-RU" dirty="0" smtClean="0">
                <a:solidFill>
                  <a:srgbClr val="FFFF00"/>
                </a:solidFill>
              </a:rPr>
              <a:t>4. </a:t>
            </a:r>
            <a:r>
              <a:rPr lang="ru-RU" dirty="0" smtClean="0">
                <a:solidFill>
                  <a:srgbClr val="FFFF00"/>
                </a:solidFill>
              </a:rPr>
              <a:t>Мусковит-пирит-кианитовый сланец.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исте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143800" cy="383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4643446"/>
            <a:ext cx="714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Рис </a:t>
            </a:r>
            <a:r>
              <a:rPr lang="ru-RU" dirty="0" smtClean="0">
                <a:solidFill>
                  <a:srgbClr val="FFFF00"/>
                </a:solidFill>
              </a:rPr>
              <a:t>6.  </a:t>
            </a:r>
            <a:r>
              <a:rPr lang="ru-RU" dirty="0" smtClean="0">
                <a:solidFill>
                  <a:srgbClr val="FFFF00"/>
                </a:solidFill>
              </a:rPr>
              <a:t>Двуслюдяной андезин - гранат- кианитовый кристаллический сланец с редким рутилом, (скв. 145, глубина 25,5 м.).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(Фото В. А. Попова.)</a:t>
            </a:r>
          </a:p>
          <a:p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53578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4" descr="P60202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000240"/>
            <a:ext cx="590550" cy="333375"/>
          </a:xfrm>
          <a:prstGeom prst="rect">
            <a:avLst/>
          </a:prstGeom>
          <a:noFill/>
        </p:spPr>
      </p:pic>
      <p:pic>
        <p:nvPicPr>
          <p:cNvPr id="1030" name="Рисунок 5" descr="Копия P60202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571744"/>
            <a:ext cx="571500" cy="390525"/>
          </a:xfrm>
          <a:prstGeom prst="rect">
            <a:avLst/>
          </a:prstGeom>
          <a:noFill/>
        </p:spPr>
      </p:pic>
      <p:pic>
        <p:nvPicPr>
          <p:cNvPr id="1029" name="Рисунок 6" descr="Копия (2) P60202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214686"/>
            <a:ext cx="571500" cy="361950"/>
          </a:xfrm>
          <a:prstGeom prst="rect">
            <a:avLst/>
          </a:prstGeom>
          <a:noFill/>
        </p:spPr>
      </p:pic>
      <p:pic>
        <p:nvPicPr>
          <p:cNvPr id="1028" name="Рисунок 7" descr="Копия (3) P60202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786190"/>
            <a:ext cx="609600" cy="304800"/>
          </a:xfrm>
          <a:prstGeom prst="rect">
            <a:avLst/>
          </a:prstGeom>
          <a:noFill/>
        </p:spPr>
      </p:pic>
      <p:pic>
        <p:nvPicPr>
          <p:cNvPr id="1027" name="Рисунок 8" descr="Копия (4) P602029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429132"/>
            <a:ext cx="590550" cy="342900"/>
          </a:xfrm>
          <a:prstGeom prst="rect">
            <a:avLst/>
          </a:prstGeom>
          <a:noFill/>
        </p:spPr>
      </p:pic>
      <p:pic>
        <p:nvPicPr>
          <p:cNvPr id="1026" name="Рисунок 9" descr="P60203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5143512"/>
            <a:ext cx="504825" cy="37147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790575"/>
            <a:ext cx="2199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428860" y="928670"/>
            <a:ext cx="2551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2190750"/>
            <a:ext cx="255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2643182"/>
            <a:ext cx="12715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Амфиболиты</a:t>
            </a:r>
            <a:endParaRPr lang="ru-RU" sz="1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57950" y="1928802"/>
            <a:ext cx="2786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Гнейсы биотитовые и биотит-роговообманковые</a:t>
            </a:r>
            <a:endParaRPr lang="ru-RU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429388" y="5143512"/>
            <a:ext cx="2714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/>
              <a:t>Номер скважины/Абсолютная отметка устья, м.</a:t>
            </a:r>
            <a:endParaRPr lang="ru-RU" sz="1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6578" y="3786190"/>
            <a:ext cx="79977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/>
              <a:t>Гнейсы</a:t>
            </a:r>
            <a:endParaRPr lang="ru-RU" sz="1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91195" y="4429132"/>
            <a:ext cx="275280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/>
              <a:t>Граница зоны окисления пород</a:t>
            </a:r>
            <a:endParaRPr lang="ru-RU" sz="1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15140" y="3214686"/>
            <a:ext cx="10358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dirty="0" smtClean="0"/>
              <a:t>Кварциты</a:t>
            </a:r>
            <a:endParaRPr lang="ru-RU" sz="1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85720" y="214290"/>
            <a:ext cx="8572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 smtClean="0"/>
              <a:t>                         </a:t>
            </a:r>
            <a:r>
              <a:rPr lang="ru-RU" b="1" dirty="0" smtClean="0">
                <a:solidFill>
                  <a:srgbClr val="FFFF00"/>
                </a:solidFill>
              </a:rPr>
              <a:t>Рис </a:t>
            </a:r>
            <a:r>
              <a:rPr lang="ru-RU" b="1" dirty="0" smtClean="0">
                <a:solidFill>
                  <a:srgbClr val="FFFF00"/>
                </a:solidFill>
              </a:rPr>
              <a:t>7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r>
              <a:rPr lang="ru-RU" b="1" dirty="0" smtClean="0">
                <a:solidFill>
                  <a:srgbClr val="FFFF00"/>
                </a:solidFill>
              </a:rPr>
              <a:t>Геолого-геохимический разрез по линии </a:t>
            </a:r>
            <a:r>
              <a:rPr lang="en-US" b="1" dirty="0" smtClean="0">
                <a:solidFill>
                  <a:srgbClr val="FFFF00"/>
                </a:solidFill>
              </a:rPr>
              <a:t>XII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                                                     Егустинский участок.</a:t>
            </a:r>
          </a:p>
          <a:p>
            <a:r>
              <a:rPr lang="ru-RU" b="1" dirty="0" smtClean="0"/>
              <a:t>              Составил: геолог А. Г. Иванушкин, 1989 г., с изменениями В. А. Попова.</a:t>
            </a:r>
          </a:p>
          <a:p>
            <a:r>
              <a:rPr lang="ru-RU" b="1" dirty="0" smtClean="0"/>
              <a:t>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194</TotalTime>
  <Words>1730</Words>
  <PresentationFormat>Экран (4:3)</PresentationFormat>
  <Paragraphs>143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Южно-Уральский государственный университет Филиал в г. Миассе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Южно-Уральский государственный университет Филиал в г. Миассе</dc:title>
  <cp:lastModifiedBy>Admin</cp:lastModifiedBy>
  <cp:revision>24</cp:revision>
  <dcterms:modified xsi:type="dcterms:W3CDTF">2012-06-16T16:48:49Z</dcterms:modified>
</cp:coreProperties>
</file>