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  <p:sldMasterId id="2147483794" r:id="rId2"/>
    <p:sldMasterId id="2147483806" r:id="rId3"/>
    <p:sldMasterId id="2147483818" r:id="rId4"/>
    <p:sldMasterId id="2147483830" r:id="rId5"/>
    <p:sldMasterId id="2147483842" r:id="rId6"/>
    <p:sldMasterId id="2147483854" r:id="rId7"/>
  </p:sldMasterIdLst>
  <p:notesMasterIdLst>
    <p:notesMasterId r:id="rId27"/>
  </p:notesMasterIdLst>
  <p:handoutMasterIdLst>
    <p:handoutMasterId r:id="rId28"/>
  </p:handoutMasterIdLst>
  <p:sldIdLst>
    <p:sldId id="256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11" r:id="rId16"/>
    <p:sldId id="312" r:id="rId17"/>
    <p:sldId id="313" r:id="rId18"/>
    <p:sldId id="314" r:id="rId19"/>
    <p:sldId id="305" r:id="rId20"/>
    <p:sldId id="306" r:id="rId21"/>
    <p:sldId id="307" r:id="rId22"/>
    <p:sldId id="308" r:id="rId23"/>
    <p:sldId id="316" r:id="rId24"/>
    <p:sldId id="317" r:id="rId25"/>
    <p:sldId id="310" r:id="rId26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0000"/>
    <a:srgbClr val="3E08D6"/>
    <a:srgbClr val="000099"/>
    <a:srgbClr val="5255DA"/>
    <a:srgbClr val="66FF33"/>
    <a:srgbClr val="FF0066"/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94656" autoAdjust="0"/>
  </p:normalViewPr>
  <p:slideViewPr>
    <p:cSldViewPr>
      <p:cViewPr>
        <p:scale>
          <a:sx n="60" d="100"/>
          <a:sy n="60" d="100"/>
        </p:scale>
        <p:origin x="-142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B366F-FE49-4E73-97B9-1DB5ABEEF5B5}" type="datetimeFigureOut">
              <a:rPr lang="bg-BG" smtClean="0"/>
              <a:pPr/>
              <a:t>19.09.2016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C4659-E90E-4FDB-90CD-3D23B72FF590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42980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C3EC7-2705-46CE-A049-C61117A5C731}" type="datetimeFigureOut">
              <a:rPr lang="bg-BG" smtClean="0"/>
              <a:pPr/>
              <a:t>19.09.2016 г.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FBF5D-32B8-4FAE-A3DF-D3442167538A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79198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/>
              <a:pPr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18431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>
                <a:solidFill>
                  <a:prstClr val="black"/>
                </a:solidFill>
              </a:rPr>
              <a:pPr/>
              <a:t>10</a:t>
            </a:fld>
            <a:endParaRPr lang="bg-BG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>
                <a:solidFill>
                  <a:prstClr val="black"/>
                </a:solidFill>
              </a:rPr>
              <a:pPr/>
              <a:t>11</a:t>
            </a:fld>
            <a:endParaRPr lang="bg-BG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>
                <a:solidFill>
                  <a:prstClr val="black"/>
                </a:solidFill>
              </a:rPr>
              <a:pPr/>
              <a:t>12</a:t>
            </a:fld>
            <a:endParaRPr lang="bg-BG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>
                <a:solidFill>
                  <a:prstClr val="black"/>
                </a:solidFill>
              </a:rPr>
              <a:pPr/>
              <a:t>13</a:t>
            </a:fld>
            <a:endParaRPr lang="bg-BG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>
                <a:solidFill>
                  <a:prstClr val="black"/>
                </a:solidFill>
              </a:rPr>
              <a:pPr/>
              <a:t>14</a:t>
            </a:fld>
            <a:endParaRPr lang="bg-BG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>
                <a:solidFill>
                  <a:prstClr val="black"/>
                </a:solidFill>
              </a:rPr>
              <a:pPr/>
              <a:t>15</a:t>
            </a:fld>
            <a:endParaRPr lang="bg-BG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>
                <a:solidFill>
                  <a:prstClr val="black"/>
                </a:solidFill>
              </a:rPr>
              <a:pPr/>
              <a:t>16</a:t>
            </a:fld>
            <a:endParaRPr lang="bg-BG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>
                <a:solidFill>
                  <a:prstClr val="black"/>
                </a:solidFill>
              </a:rPr>
              <a:pPr/>
              <a:t>17</a:t>
            </a:fld>
            <a:endParaRPr lang="bg-BG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>
                <a:solidFill>
                  <a:prstClr val="black"/>
                </a:solidFill>
              </a:rPr>
              <a:pPr/>
              <a:t>18</a:t>
            </a:fld>
            <a:endParaRPr lang="bg-BG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>
                <a:solidFill>
                  <a:prstClr val="black"/>
                </a:solidFill>
              </a:rPr>
              <a:pPr/>
              <a:t>19</a:t>
            </a:fld>
            <a:endParaRPr lang="bg-BG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/>
              <a:pPr/>
              <a:t>2</a:t>
            </a:fld>
            <a:endParaRPr lang="bg-BG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/>
              <a:pPr/>
              <a:t>3</a:t>
            </a:fld>
            <a:endParaRPr lang="bg-BG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/>
              <a:pPr/>
              <a:t>4</a:t>
            </a:fld>
            <a:endParaRPr lang="bg-BG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/>
              <a:pPr/>
              <a:t>5</a:t>
            </a:fld>
            <a:endParaRPr lang="bg-BG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/>
              <a:pPr/>
              <a:t>6</a:t>
            </a:fld>
            <a:endParaRPr lang="bg-BG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/>
              <a:pPr/>
              <a:t>7</a:t>
            </a:fld>
            <a:endParaRPr lang="bg-BG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/>
              <a:pPr/>
              <a:t>8</a:t>
            </a:fld>
            <a:endParaRPr lang="bg-BG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BF5D-32B8-4FAE-A3DF-D3442167538A}" type="slidenum">
              <a:rPr lang="bg-BG" smtClean="0">
                <a:solidFill>
                  <a:prstClr val="black"/>
                </a:solidFill>
              </a:rPr>
              <a:pPr/>
              <a:t>9</a:t>
            </a:fld>
            <a:endParaRPr lang="bg-BG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/>
              <a:t>19 – 23 сентября 2016 г.</a:t>
            </a:r>
            <a:endParaRPr lang="bg-BG" dirty="0"/>
          </a:p>
        </p:txBody>
      </p:sp>
      <p:sp>
        <p:nvSpPr>
          <p:cNvPr id="5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инж. Пламен  БОНЕВ,  </a:t>
            </a:r>
            <a:r>
              <a:rPr lang="en-AU" smtClean="0"/>
              <a:t>pl.bonev@gmail.com</a:t>
            </a:r>
            <a:endParaRPr lang="bg-BG" dirty="0"/>
          </a:p>
        </p:txBody>
      </p:sp>
      <p:sp>
        <p:nvSpPr>
          <p:cNvPr id="6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C753-545C-4142-8EC3-7E2F808C2DE4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/>
              <a:t>19 – 23 сентября 2016 г.</a:t>
            </a:r>
            <a:endParaRPr lang="bg-BG" dirty="0"/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инж. Пламен  БОНЕВ,  </a:t>
            </a:r>
            <a:r>
              <a:rPr lang="en-AU" smtClean="0"/>
              <a:t>pl.bonev@gmail.com</a:t>
            </a:r>
            <a:endParaRPr lang="bg-BG" dirty="0"/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A505-543F-4D0E-95D9-ADC149E7858A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/>
              <a:t>19 – 23 сентября 2016 г.</a:t>
            </a:r>
            <a:endParaRPr lang="bg-BG" dirty="0"/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инж. Пламен  БОНЕВ,  </a:t>
            </a:r>
            <a:r>
              <a:rPr lang="en-AU" smtClean="0"/>
              <a:t>pl.bonev@gmail.com</a:t>
            </a:r>
            <a:endParaRPr lang="bg-BG" dirty="0"/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8EAF-1B43-4E2E-8D4E-B1CEB5EC1322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C753-545C-4142-8EC3-7E2F808C2DE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0344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1424-3694-42CC-9207-7726A2855D7C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5688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D0F7-2EE1-40AA-95E3-94ABCE5974F6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1464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CB6A-4893-4EA1-A5D4-41B84DA7EC93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906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15F9-E99A-4AD3-9127-3372A11A59E2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0798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2F40-5B3C-4EA6-A8A8-0F454971B3B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7036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C723-22E3-4AB4-BD43-FAF3FD53B700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0679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DFAD4-8BEA-41E4-AFE3-4EBDAEA0B07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371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/>
              <a:t>19 – 23 сентября 2016 г.</a:t>
            </a:r>
            <a:endParaRPr lang="bg-BG" dirty="0"/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инж. Пламен  БОНЕВ,  </a:t>
            </a:r>
            <a:r>
              <a:rPr lang="en-AU" smtClean="0"/>
              <a:t>pl.bonev@gmail.com</a:t>
            </a:r>
            <a:endParaRPr lang="bg-BG" dirty="0"/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1424-3694-42CC-9207-7726A2855D7C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с един скосен и заоблен ъгъл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авоъгълен триъгъл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Свободна форма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dirty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9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4AAF1-0CC0-48D7-AA64-153BB6567B0D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1394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A505-543F-4D0E-95D9-ADC149E7858A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8717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8EAF-1B43-4E2E-8D4E-B1CEB5EC1322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0567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C753-545C-4142-8EC3-7E2F808C2DE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2843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1424-3694-42CC-9207-7726A2855D7C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9115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D0F7-2EE1-40AA-95E3-94ABCE5974F6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4720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CB6A-4893-4EA1-A5D4-41B84DA7EC93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7788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15F9-E99A-4AD3-9127-3372A11A59E2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272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2F40-5B3C-4EA6-A8A8-0F454971B3B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5607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C723-22E3-4AB4-BD43-FAF3FD53B700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9222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/>
              <a:t>19 – 23 сентября 2016 г.</a:t>
            </a:r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инж. Пламен  БОНЕВ,  </a:t>
            </a:r>
            <a:r>
              <a:rPr lang="en-AU" smtClean="0"/>
              <a:t>pl.bonev@gmail.com</a:t>
            </a:r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D0F7-2EE1-40AA-95E3-94ABCE5974F6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DFAD4-8BEA-41E4-AFE3-4EBDAEA0B07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5895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с един скосен и заоблен ъгъл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авоъгълен триъгъл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Свободна форма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dirty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9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4AAF1-0CC0-48D7-AA64-153BB6567B0D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7568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A505-543F-4D0E-95D9-ADC149E7858A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3810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8EAF-1B43-4E2E-8D4E-B1CEB5EC1322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97955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C753-545C-4142-8EC3-7E2F808C2DE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8916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1424-3694-42CC-9207-7726A2855D7C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2152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D0F7-2EE1-40AA-95E3-94ABCE5974F6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8581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CB6A-4893-4EA1-A5D4-41B84DA7EC93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5764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15F9-E99A-4AD3-9127-3372A11A59E2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4762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2F40-5B3C-4EA6-A8A8-0F454971B3B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4850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/>
              <a:t>19 – 23 сентября 2016 г.</a:t>
            </a:r>
            <a:endParaRPr lang="bg-BG" dirty="0"/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инж. Пламен  БОНЕВ,  </a:t>
            </a:r>
            <a:r>
              <a:rPr lang="en-AU" smtClean="0"/>
              <a:t>pl.bonev@gmail.com</a:t>
            </a:r>
            <a:endParaRPr lang="bg-BG" dirty="0"/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CB6A-4893-4EA1-A5D4-41B84DA7EC93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C723-22E3-4AB4-BD43-FAF3FD53B700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90173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DFAD4-8BEA-41E4-AFE3-4EBDAEA0B07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7044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с един скосен и заоблен ъгъл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авоъгълен триъгъл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Свободна форма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dirty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9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4AAF1-0CC0-48D7-AA64-153BB6567B0D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21119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A505-543F-4D0E-95D9-ADC149E7858A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13479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8EAF-1B43-4E2E-8D4E-B1CEB5EC1322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21422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C753-545C-4142-8EC3-7E2F808C2DE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1899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1424-3694-42CC-9207-7726A2855D7C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2713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D0F7-2EE1-40AA-95E3-94ABCE5974F6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27424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CB6A-4893-4EA1-A5D4-41B84DA7EC93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2304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15F9-E99A-4AD3-9127-3372A11A59E2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4940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/>
              <a:t>19 – 23 сентября 2016 г.</a:t>
            </a:r>
            <a:endParaRPr lang="bg-BG" dirty="0"/>
          </a:p>
        </p:txBody>
      </p:sp>
      <p:sp>
        <p:nvSpPr>
          <p:cNvPr id="8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инж. Пламен  БОНЕВ,  </a:t>
            </a:r>
            <a:r>
              <a:rPr lang="en-AU" smtClean="0"/>
              <a:t>pl.bonev@gmail.com</a:t>
            </a:r>
            <a:endParaRPr lang="bg-BG" dirty="0"/>
          </a:p>
        </p:txBody>
      </p:sp>
      <p:sp>
        <p:nvSpPr>
          <p:cNvPr id="9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15F9-E99A-4AD3-9127-3372A11A59E2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2F40-5B3C-4EA6-A8A8-0F454971B3B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01936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C723-22E3-4AB4-BD43-FAF3FD53B700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05521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DFAD4-8BEA-41E4-AFE3-4EBDAEA0B07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9651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с един скосен и заоблен ъгъл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авоъгълен триъгъл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Свободна форма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dirty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9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4AAF1-0CC0-48D7-AA64-153BB6567B0D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0614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A505-543F-4D0E-95D9-ADC149E7858A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06971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8EAF-1B43-4E2E-8D4E-B1CEB5EC1322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2393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C753-545C-4142-8EC3-7E2F808C2DE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0689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1424-3694-42CC-9207-7726A2855D7C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8166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D0F7-2EE1-40AA-95E3-94ABCE5974F6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07853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CB6A-4893-4EA1-A5D4-41B84DA7EC93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3214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/>
              <a:t>19 – 23 сентября 2016 г.</a:t>
            </a:r>
            <a:endParaRPr lang="bg-BG" dirty="0"/>
          </a:p>
        </p:txBody>
      </p:sp>
      <p:sp>
        <p:nvSpPr>
          <p:cNvPr id="4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инж. Пламен  БОНЕВ,  </a:t>
            </a:r>
            <a:r>
              <a:rPr lang="en-AU" smtClean="0"/>
              <a:t>pl.bonev@gmail.com</a:t>
            </a:r>
            <a:endParaRPr lang="bg-BG" dirty="0"/>
          </a:p>
        </p:txBody>
      </p:sp>
      <p:sp>
        <p:nvSpPr>
          <p:cNvPr id="5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2F40-5B3C-4EA6-A8A8-0F454971B3B4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15F9-E99A-4AD3-9127-3372A11A59E2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95448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2F40-5B3C-4EA6-A8A8-0F454971B3B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09314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C723-22E3-4AB4-BD43-FAF3FD53B700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01948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DFAD4-8BEA-41E4-AFE3-4EBDAEA0B07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29449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с един скосен и заоблен ъгъл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авоъгълен триъгъл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Свободна форма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dirty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9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4AAF1-0CC0-48D7-AA64-153BB6567B0D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36301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A505-543F-4D0E-95D9-ADC149E7858A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38703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8EAF-1B43-4E2E-8D4E-B1CEB5EC1322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86333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C753-545C-4142-8EC3-7E2F808C2DE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17252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1424-3694-42CC-9207-7726A2855D7C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7776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D0F7-2EE1-40AA-95E3-94ABCE5974F6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5749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/>
              <a:t>19 – 23 сентября 2016 г.</a:t>
            </a:r>
            <a:endParaRPr lang="bg-BG" dirty="0"/>
          </a:p>
        </p:txBody>
      </p:sp>
      <p:sp>
        <p:nvSpPr>
          <p:cNvPr id="3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инж. Пламен  БОНЕВ,  </a:t>
            </a:r>
            <a:r>
              <a:rPr lang="en-AU" smtClean="0"/>
              <a:t>pl.bonev@gmail.com</a:t>
            </a:r>
            <a:endParaRPr lang="bg-BG" dirty="0"/>
          </a:p>
        </p:txBody>
      </p:sp>
      <p:sp>
        <p:nvSpPr>
          <p:cNvPr id="4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C723-22E3-4AB4-BD43-FAF3FD53B700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CB6A-4893-4EA1-A5D4-41B84DA7EC93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91832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15F9-E99A-4AD3-9127-3372A11A59E2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84605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2F40-5B3C-4EA6-A8A8-0F454971B3B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70793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C723-22E3-4AB4-BD43-FAF3FD53B700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90743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DFAD4-8BEA-41E4-AFE3-4EBDAEA0B074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92108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с един скосен и заоблен ъгъл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авоъгълен триъгъл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Свободна форма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dirty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9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4AAF1-0CC0-48D7-AA64-153BB6567B0D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74938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A505-543F-4D0E-95D9-ADC149E7858A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90851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dirty="0" smtClean="0">
                <a:solidFill>
                  <a:srgbClr val="DBF5F9">
                    <a:shade val="90000"/>
                  </a:srgbClr>
                </a:solidFill>
              </a:rPr>
              <a:t>май  2010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8EAF-1B43-4E2E-8D4E-B1CEB5EC1322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689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/>
              <a:t>19 – 23 сентября 2016 г.</a:t>
            </a:r>
            <a:endParaRPr lang="bg-BG" dirty="0"/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инж. Пламен  БОНЕВ,  </a:t>
            </a:r>
            <a:r>
              <a:rPr lang="en-AU" smtClean="0"/>
              <a:t>pl.bonev@gmail.com</a:t>
            </a:r>
            <a:endParaRPr lang="bg-BG" dirty="0"/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DFAD4-8BEA-41E4-AFE3-4EBDAEA0B074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с един скосен и заоблен ъгъл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авоъгълен триъгъл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Свободна форма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dirty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9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 smtClean="0"/>
              <a:t>19 – 23 сентября 2016 г.</a:t>
            </a:r>
            <a:endParaRPr lang="bg-BG" dirty="0"/>
          </a:p>
        </p:txBody>
      </p:sp>
      <p:sp>
        <p:nvSpPr>
          <p:cNvPr id="10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инж. Пламен  БОНЕВ,  </a:t>
            </a:r>
            <a:r>
              <a:rPr lang="en-AU" smtClean="0"/>
              <a:t>pl.bonev@gmail.com</a:t>
            </a:r>
            <a:endParaRPr lang="bg-BG" dirty="0"/>
          </a:p>
        </p:txBody>
      </p:sp>
      <p:sp>
        <p:nvSpPr>
          <p:cNvPr id="11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4AAF1-0CC0-48D7-AA64-153BB6567B0D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Контейнер за заглавие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  <a:endParaRPr lang="en-US" smtClean="0"/>
          </a:p>
        </p:txBody>
      </p:sp>
      <p:sp>
        <p:nvSpPr>
          <p:cNvPr id="1029" name="Текстов контейне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bg-BG" smtClean="0"/>
              <a:t>19 – 23 сентября 2016 г.</a:t>
            </a:r>
            <a:endParaRPr lang="bg-BG" dirty="0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 инж. Пламен  БОНЕВ,  </a:t>
            </a:r>
            <a:r>
              <a:rPr lang="en-AU" smtClean="0"/>
              <a:t>pl.bonev@gmail.com</a:t>
            </a:r>
            <a:endParaRPr lang="bg-BG" dirty="0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041857-248F-465A-9338-3A3B2E09CCDA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  <p:grpSp>
        <p:nvGrpSpPr>
          <p:cNvPr id="1033" name="Групиране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71" r:id="rId2"/>
    <p:sldLayoutId id="2147483780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81" r:id="rId9"/>
    <p:sldLayoutId id="2147483777" r:id="rId10"/>
    <p:sldLayoutId id="2147483778" r:id="rId11"/>
  </p:sldLayoutIdLst>
  <p:transition spd="slow"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028" name="Контейнер за заглавие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  <a:endParaRPr lang="en-US" smtClean="0"/>
          </a:p>
        </p:txBody>
      </p:sp>
      <p:sp>
        <p:nvSpPr>
          <p:cNvPr id="1029" name="Текстов контейне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041857-248F-465A-9338-3A3B2E09CCDA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1033" name="Групиране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273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slow"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028" name="Контейнер за заглавие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  <a:endParaRPr lang="en-US" smtClean="0"/>
          </a:p>
        </p:txBody>
      </p:sp>
      <p:sp>
        <p:nvSpPr>
          <p:cNvPr id="1029" name="Текстов контейне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041857-248F-465A-9338-3A3B2E09CCDA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1033" name="Групиране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76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slow"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028" name="Контейнер за заглавие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  <a:endParaRPr lang="en-US" smtClean="0"/>
          </a:p>
        </p:txBody>
      </p:sp>
      <p:sp>
        <p:nvSpPr>
          <p:cNvPr id="1029" name="Текстов контейне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041857-248F-465A-9338-3A3B2E09CCDA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1033" name="Групиране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311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slow"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028" name="Контейнер за заглавие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  <a:endParaRPr lang="en-US" smtClean="0"/>
          </a:p>
        </p:txBody>
      </p:sp>
      <p:sp>
        <p:nvSpPr>
          <p:cNvPr id="1029" name="Текстов контейне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bg-BG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DBF5F9">
                    <a:shade val="90000"/>
                  </a:srgbClr>
                </a:solidFill>
              </a:rPr>
              <a:t> инж. Пламен  БОНЕВ,  </a:t>
            </a:r>
            <a:r>
              <a:rPr lang="en-AU" smtClean="0">
                <a:solidFill>
                  <a:srgbClr val="DBF5F9">
                    <a:shade val="90000"/>
                  </a:srgbClr>
                </a:solidFill>
              </a:rPr>
              <a:t>pl.bonev@gmail.com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041857-248F-465A-9338-3A3B2E09CCDA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1033" name="Групиране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039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slow"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028" name="Контейнер за заглавие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  <a:endParaRPr lang="en-US" smtClean="0"/>
          </a:p>
        </p:txBody>
      </p:sp>
      <p:sp>
        <p:nvSpPr>
          <p:cNvPr id="1029" name="Текстов контейне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bg-BG" dirty="0">
                <a:solidFill>
                  <a:srgbClr val="DBF5F9">
                    <a:shade val="90000"/>
                  </a:srgbClr>
                </a:solidFill>
              </a:rPr>
              <a:t>май  2010 г.</a:t>
            </a:r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041857-248F-465A-9338-3A3B2E09CCDA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1033" name="Групиране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494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slow"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028" name="Контейнер за заглавие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  <a:endParaRPr lang="en-US" smtClean="0"/>
          </a:p>
        </p:txBody>
      </p:sp>
      <p:sp>
        <p:nvSpPr>
          <p:cNvPr id="1029" name="Текстов контейне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bg-BG" dirty="0">
                <a:solidFill>
                  <a:srgbClr val="DBF5F9">
                    <a:shade val="90000"/>
                  </a:srgbClr>
                </a:solidFill>
              </a:rPr>
              <a:t>май  2010 г.</a:t>
            </a:r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DBF5F9">
                    <a:shade val="90000"/>
                  </a:srgbClr>
                </a:solidFill>
              </a:rPr>
              <a:t>инж. Пл. БОНЕВ, н.с. д-р П. ПЕНКОВА, С. НЕЙКОВА, Е.ИВАНОВА, М. ТАСЕВА /НАИМ-БАН/</a:t>
            </a:r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041857-248F-465A-9338-3A3B2E09CCDA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1033" name="Групиране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073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 spd="slow"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нтейнер за картина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>
            <a:off x="179512" y="188640"/>
            <a:ext cx="8784976" cy="6487668"/>
          </a:xfrm>
        </p:spPr>
      </p:pic>
      <p:sp>
        <p:nvSpPr>
          <p:cNvPr id="5123" name="Подзаглавие 4"/>
          <p:cNvSpPr>
            <a:spLocks noGrp="1"/>
          </p:cNvSpPr>
          <p:nvPr>
            <p:ph type="body" sz="half" idx="2"/>
          </p:nvPr>
        </p:nvSpPr>
        <p:spPr>
          <a:xfrm>
            <a:off x="2483768" y="5157192"/>
            <a:ext cx="4032448" cy="1152129"/>
          </a:xfrm>
        </p:spPr>
        <p:txBody>
          <a:bodyPr/>
          <a:lstStyle/>
          <a:p>
            <a:pPr marR="0" algn="ctr"/>
            <a:endParaRPr lang="bg-BG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/>
            <a:endParaRPr lang="bg-BG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/>
            <a:r>
              <a:rPr lang="bg-B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инж.  Пламен  БОНЕВ</a:t>
            </a:r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2492990"/>
          </a:xfrm>
          <a:solidFill>
            <a:schemeClr val="tx1">
              <a:lumMod val="50000"/>
              <a:alpha val="27843"/>
            </a:schemeClr>
          </a:solidFill>
          <a:ln w="38100">
            <a:solidFill>
              <a:srgbClr val="3E08D6"/>
            </a:solidFill>
          </a:ln>
        </p:spPr>
        <p:txBody>
          <a:bodyPr wrap="square" rIns="0" anchor="ctr" anchorCtr="1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noProof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РЕНТГЕНОФЛУОРЕСЦЕНТНЫЙ</a:t>
            </a:r>
            <a:r>
              <a:rPr lang="ru-RU" sz="2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АНАЛИЗ – </a:t>
            </a:r>
            <a:br>
              <a:rPr lang="ru-RU" sz="2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характеристика, возможности, преимущества</a:t>
            </a:r>
            <a:br>
              <a:rPr lang="ru-RU" sz="2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и недостатки метода. </a:t>
            </a:r>
            <a:br>
              <a:rPr lang="ru-RU" sz="2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Аппаратура в Национальном археологическом институте с музеем (София, Болгария) – </a:t>
            </a:r>
            <a:br>
              <a:rPr lang="ru-RU" sz="2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примеры из практики</a:t>
            </a:r>
            <a:endParaRPr lang="bg-BG" sz="2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285720" y="214290"/>
            <a:ext cx="8572560" cy="2857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19100" y="262358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100" dirty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Р Ф А  -  </a:t>
            </a:r>
            <a:r>
              <a:rPr lang="bg-BG" sz="1100" dirty="0" smtClean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АППАРАТУРА   </a:t>
            </a:r>
            <a:r>
              <a:rPr lang="bg-BG" sz="1100" dirty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В   </a:t>
            </a:r>
            <a:r>
              <a:rPr lang="bg-BG" sz="1100" dirty="0" smtClean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bg-BG" sz="1100" dirty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А И М – Б А Н  -   </a:t>
            </a:r>
            <a:r>
              <a:rPr lang="bg-BG" sz="1100" noProof="1" smtClean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bg-BG" sz="1700" noProof="1" smtClean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bg-BG" sz="1100" noProof="1" smtClean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ИЗ  ПРАКТИКИ</a:t>
            </a:r>
            <a:endParaRPr lang="bg-BG" sz="11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402275" y="6429396"/>
            <a:ext cx="1643058" cy="285752"/>
          </a:xfrm>
        </p:spPr>
        <p:txBody>
          <a:bodyPr/>
          <a:lstStyle/>
          <a:p>
            <a:pPr algn="ctr">
              <a:defRPr/>
            </a:pPr>
            <a:r>
              <a:rPr lang="bg-BG" b="1" dirty="0" smtClean="0">
                <a:solidFill>
                  <a:srgbClr val="DBF5F9">
                    <a:shade val="90000"/>
                  </a:srgbClr>
                </a:solidFill>
              </a:rPr>
              <a:t>19 – </a:t>
            </a:r>
            <a:r>
              <a:rPr lang="bg-BG" b="1" noProof="1" smtClean="0">
                <a:solidFill>
                  <a:srgbClr val="DBF5F9">
                    <a:shade val="90000"/>
                  </a:srgbClr>
                </a:solidFill>
              </a:rPr>
              <a:t>23 сентября 2016 </a:t>
            </a:r>
            <a:r>
              <a:rPr lang="bg-BG" b="1" dirty="0" smtClean="0">
                <a:solidFill>
                  <a:srgbClr val="DBF5F9">
                    <a:shade val="90000"/>
                  </a:srgbClr>
                </a:solidFill>
              </a:rPr>
              <a:t>г.</a:t>
            </a:r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>
                <a:solidFill>
                  <a:srgbClr val="DBF5F9">
                    <a:shade val="90000"/>
                  </a:srgbClr>
                </a:solidFill>
              </a:rPr>
              <a:pPr algn="ctr">
                <a:defRPr/>
              </a:pPr>
              <a:t>10</a:t>
            </a:fld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41797" y="6458906"/>
            <a:ext cx="3600400" cy="292025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 инж</a:t>
            </a:r>
            <a:r>
              <a:rPr lang="ru-RU" b="1" noProof="1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. Пламен  </a:t>
            </a:r>
            <a:r>
              <a:rPr lang="ru-RU" b="1" dirty="0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БОНЕВ,  </a:t>
            </a:r>
            <a:r>
              <a:rPr lang="en-AU" b="1" dirty="0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pl.bonev@gmail.com</a:t>
            </a:r>
            <a:endParaRPr lang="bg-BG" b="1" i="1" dirty="0">
              <a:solidFill>
                <a:srgbClr val="DBF5F9">
                  <a:shade val="90000"/>
                </a:srgbClr>
              </a:solidFill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ово поле 12"/>
          <p:cNvSpPr txBox="1"/>
          <p:nvPr/>
        </p:nvSpPr>
        <p:spPr>
          <a:xfrm>
            <a:off x="5715008" y="1285860"/>
            <a:ext cx="299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214282" y="105273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FFFF00"/>
                </a:solidFill>
              </a:rPr>
              <a:t>Анализ </a:t>
            </a:r>
            <a:r>
              <a:rPr lang="bg-BG" b="1" noProof="1" smtClean="0">
                <a:solidFill>
                  <a:srgbClr val="FFFF00"/>
                </a:solidFill>
              </a:rPr>
              <a:t>золотой аппликации </a:t>
            </a:r>
            <a:r>
              <a:rPr lang="bg-BG" b="1" dirty="0" smtClean="0">
                <a:solidFill>
                  <a:srgbClr val="FFFF00"/>
                </a:solidFill>
              </a:rPr>
              <a:t>из с. Седлари (регион Момчилград)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g-BG" sz="11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bg-BG" sz="11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bg-BG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Картина 20" descr="SedlariAuPredmet-1.bmp"/>
          <p:cNvPicPr>
            <a:picLocks noChangeAspect="1"/>
          </p:cNvPicPr>
          <p:nvPr/>
        </p:nvPicPr>
        <p:blipFill>
          <a:blip r:embed="rId3" cstate="print"/>
          <a:srcRect l="4961" r="15663" b="20624"/>
          <a:stretch>
            <a:fillRect/>
          </a:stretch>
        </p:blipFill>
        <p:spPr>
          <a:xfrm>
            <a:off x="785786" y="2000240"/>
            <a:ext cx="1143008" cy="857256"/>
          </a:xfrm>
          <a:prstGeom prst="rect">
            <a:avLst/>
          </a:prstGeom>
        </p:spPr>
      </p:pic>
      <p:pic>
        <p:nvPicPr>
          <p:cNvPr id="23" name="Картина 22" descr="SedlariAuPredmet-2.bmp"/>
          <p:cNvPicPr>
            <a:picLocks noChangeAspect="1"/>
          </p:cNvPicPr>
          <p:nvPr/>
        </p:nvPicPr>
        <p:blipFill>
          <a:blip r:embed="rId4" cstate="print"/>
          <a:srcRect r="30546" b="14010"/>
          <a:stretch>
            <a:fillRect/>
          </a:stretch>
        </p:blipFill>
        <p:spPr>
          <a:xfrm>
            <a:off x="2214546" y="1928802"/>
            <a:ext cx="1000132" cy="928694"/>
          </a:xfrm>
          <a:prstGeom prst="rect">
            <a:avLst/>
          </a:prstGeom>
        </p:spPr>
      </p:pic>
      <p:pic>
        <p:nvPicPr>
          <p:cNvPr id="24" name="Картина 23" descr="SedlariAuPredmet-3.bmp"/>
          <p:cNvPicPr>
            <a:picLocks noChangeAspect="1"/>
          </p:cNvPicPr>
          <p:nvPr/>
        </p:nvPicPr>
        <p:blipFill>
          <a:blip r:embed="rId5" cstate="print"/>
          <a:srcRect t="19844" r="10702"/>
          <a:stretch>
            <a:fillRect/>
          </a:stretch>
        </p:blipFill>
        <p:spPr>
          <a:xfrm>
            <a:off x="3929058" y="1991810"/>
            <a:ext cx="1285884" cy="865686"/>
          </a:xfrm>
          <a:prstGeom prst="rect">
            <a:avLst/>
          </a:prstGeom>
        </p:spPr>
      </p:pic>
      <p:pic>
        <p:nvPicPr>
          <p:cNvPr id="25" name="Картина 24" descr="SedlariAuPredmet-4.bmp"/>
          <p:cNvPicPr>
            <a:picLocks noChangeAspect="1"/>
          </p:cNvPicPr>
          <p:nvPr/>
        </p:nvPicPr>
        <p:blipFill>
          <a:blip r:embed="rId6" cstate="print"/>
          <a:srcRect l="9375" r="15624" b="25806"/>
          <a:stretch>
            <a:fillRect/>
          </a:stretch>
        </p:blipFill>
        <p:spPr>
          <a:xfrm>
            <a:off x="726707" y="5429264"/>
            <a:ext cx="1202087" cy="864000"/>
          </a:xfrm>
          <a:prstGeom prst="rect">
            <a:avLst/>
          </a:prstGeom>
        </p:spPr>
      </p:pic>
      <p:pic>
        <p:nvPicPr>
          <p:cNvPr id="26" name="Картина 25" descr="SedlariAuPredmet-5.bmp"/>
          <p:cNvPicPr>
            <a:picLocks noChangeAspect="1"/>
          </p:cNvPicPr>
          <p:nvPr/>
        </p:nvPicPr>
        <p:blipFill>
          <a:blip r:embed="rId7" cstate="print"/>
          <a:srcRect t="6250" r="33594" b="15625"/>
          <a:stretch>
            <a:fillRect/>
          </a:stretch>
        </p:blipFill>
        <p:spPr>
          <a:xfrm>
            <a:off x="2214546" y="5429264"/>
            <a:ext cx="979195" cy="864000"/>
          </a:xfrm>
          <a:prstGeom prst="rect">
            <a:avLst/>
          </a:prstGeom>
        </p:spPr>
      </p:pic>
      <p:pic>
        <p:nvPicPr>
          <p:cNvPr id="27" name="Картина 26" descr="SedlariAuPredmet-6.bmp"/>
          <p:cNvPicPr>
            <a:picLocks noChangeAspect="1"/>
          </p:cNvPicPr>
          <p:nvPr/>
        </p:nvPicPr>
        <p:blipFill>
          <a:blip r:embed="rId8" cstate="print"/>
          <a:srcRect l="5468" t="21875" r="12500"/>
          <a:stretch>
            <a:fillRect/>
          </a:stretch>
        </p:blipFill>
        <p:spPr>
          <a:xfrm>
            <a:off x="4000496" y="5429264"/>
            <a:ext cx="1209605" cy="864000"/>
          </a:xfrm>
          <a:prstGeom prst="rect">
            <a:avLst/>
          </a:prstGeom>
        </p:spPr>
      </p:pic>
      <p:pic>
        <p:nvPicPr>
          <p:cNvPr id="36" name="Картина 35" descr="SedlariAuPredmet-1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5150741" y="2921697"/>
            <a:ext cx="4182913" cy="2340000"/>
          </a:xfrm>
          <a:prstGeom prst="rect">
            <a:avLst/>
          </a:prstGeom>
        </p:spPr>
      </p:pic>
      <p:sp>
        <p:nvSpPr>
          <p:cNvPr id="28" name="Текстово поле 27"/>
          <p:cNvSpPr txBox="1"/>
          <p:nvPr/>
        </p:nvSpPr>
        <p:spPr>
          <a:xfrm>
            <a:off x="428596" y="3117835"/>
            <a:ext cx="2857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Au       73.272                74.327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Ag       26.007                25.058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Cu         0.674                  0.579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Ni          0.047                  0.037</a:t>
            </a:r>
            <a:endParaRPr lang="bg-BG" sz="1400" b="1" dirty="0">
              <a:solidFill>
                <a:prstClr val="black"/>
              </a:solidFill>
            </a:endParaRPr>
          </a:p>
        </p:txBody>
      </p:sp>
      <p:sp>
        <p:nvSpPr>
          <p:cNvPr id="29" name="Текстово поле 28"/>
          <p:cNvSpPr txBox="1"/>
          <p:nvPr/>
        </p:nvSpPr>
        <p:spPr>
          <a:xfrm>
            <a:off x="3929058" y="3117835"/>
            <a:ext cx="1428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      </a:t>
            </a:r>
            <a:r>
              <a:rPr lang="en-US" sz="1400" b="1" dirty="0" smtClean="0">
                <a:solidFill>
                  <a:prstClr val="black"/>
                </a:solidFill>
              </a:rPr>
              <a:t>68.912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      30.057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        0.900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        0.131</a:t>
            </a:r>
            <a:endParaRPr lang="bg-BG" sz="1400" b="1" dirty="0">
              <a:solidFill>
                <a:prstClr val="black"/>
              </a:solidFill>
            </a:endParaRPr>
          </a:p>
        </p:txBody>
      </p:sp>
      <p:sp>
        <p:nvSpPr>
          <p:cNvPr id="30" name="Текстово поле 29"/>
          <p:cNvSpPr txBox="1"/>
          <p:nvPr/>
        </p:nvSpPr>
        <p:spPr>
          <a:xfrm>
            <a:off x="428628" y="4286256"/>
            <a:ext cx="3071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Au       74.164                 74.717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Ag       25.173                 24.658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Cu         0.604                   0.560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Ni          0.059                   0.064 </a:t>
            </a:r>
            <a:endParaRPr lang="bg-BG" sz="1400" dirty="0">
              <a:solidFill>
                <a:prstClr val="black"/>
              </a:solidFill>
            </a:endParaRPr>
          </a:p>
        </p:txBody>
      </p:sp>
      <p:sp>
        <p:nvSpPr>
          <p:cNvPr id="31" name="Текстово поле 30"/>
          <p:cNvSpPr txBox="1"/>
          <p:nvPr/>
        </p:nvSpPr>
        <p:spPr>
          <a:xfrm>
            <a:off x="3929058" y="4260843"/>
            <a:ext cx="1428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      70.961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      27.895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        1.036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        0.108</a:t>
            </a:r>
            <a:endParaRPr lang="bg-BG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40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285720" y="214290"/>
            <a:ext cx="8572560" cy="2857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62358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100" dirty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Р Ф А  -  </a:t>
            </a:r>
            <a:r>
              <a:rPr lang="bg-BG" sz="1100" dirty="0" smtClean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АППАРАТУРА   </a:t>
            </a:r>
            <a:r>
              <a:rPr lang="bg-BG" sz="1100" dirty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В   </a:t>
            </a:r>
            <a:r>
              <a:rPr lang="bg-BG" sz="1100" dirty="0" smtClean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bg-BG" sz="1100" dirty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А И М – Б А Н  -   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bg-BG" sz="17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ИЗ  ПРАКТИКИ</a:t>
            </a:r>
            <a:endParaRPr lang="bg-BG" sz="11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214282" y="6429396"/>
            <a:ext cx="1693422" cy="285752"/>
          </a:xfrm>
        </p:spPr>
        <p:txBody>
          <a:bodyPr/>
          <a:lstStyle/>
          <a:p>
            <a:pPr algn="ctr">
              <a:defRPr/>
            </a:pPr>
            <a:r>
              <a:rPr lang="bg-BG" b="1" dirty="0">
                <a:solidFill>
                  <a:srgbClr val="DBF5F9">
                    <a:shade val="90000"/>
                  </a:srgbClr>
                </a:solidFill>
              </a:rPr>
              <a:t>19 – </a:t>
            </a:r>
            <a:r>
              <a:rPr lang="bg-BG" b="1" noProof="1">
                <a:solidFill>
                  <a:srgbClr val="DBF5F9">
                    <a:shade val="90000"/>
                  </a:srgbClr>
                </a:solidFill>
              </a:rPr>
              <a:t>23 сентября 2016 </a:t>
            </a:r>
            <a:r>
              <a:rPr lang="bg-BG" b="1" dirty="0" smtClean="0">
                <a:solidFill>
                  <a:srgbClr val="DBF5F9">
                    <a:shade val="90000"/>
                  </a:srgbClr>
                </a:solidFill>
              </a:rPr>
              <a:t>г.</a:t>
            </a:r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>
                <a:solidFill>
                  <a:srgbClr val="DBF5F9">
                    <a:shade val="90000"/>
                  </a:srgbClr>
                </a:solidFill>
              </a:rPr>
              <a:pPr algn="ctr">
                <a:defRPr/>
              </a:pPr>
              <a:t>11</a:t>
            </a:fld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35896" y="6429396"/>
            <a:ext cx="3364997" cy="285752"/>
          </a:xfrm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инж</a:t>
            </a:r>
            <a:r>
              <a:rPr lang="ru-RU" b="1" noProof="1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. Пламен  </a:t>
            </a:r>
            <a:r>
              <a:rPr lang="ru-RU" b="1" dirty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БОНЕВ,  </a:t>
            </a:r>
            <a:r>
              <a:rPr lang="en-AU" b="1" dirty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pl.bonev@gmail.com</a:t>
            </a:r>
            <a:endParaRPr lang="bg-BG" b="1" i="1" dirty="0">
              <a:solidFill>
                <a:srgbClr val="DBF5F9">
                  <a:shade val="90000"/>
                </a:srgbClr>
              </a:solidFill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ово поле 12"/>
          <p:cNvSpPr txBox="1"/>
          <p:nvPr/>
        </p:nvSpPr>
        <p:spPr>
          <a:xfrm>
            <a:off x="5715008" y="1285860"/>
            <a:ext cx="299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Текстово поле 19"/>
          <p:cNvSpPr txBox="1"/>
          <p:nvPr/>
        </p:nvSpPr>
        <p:spPr>
          <a:xfrm>
            <a:off x="214282" y="1357298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Текстово поле 24"/>
          <p:cNvSpPr txBox="1"/>
          <p:nvPr/>
        </p:nvSpPr>
        <p:spPr>
          <a:xfrm>
            <a:off x="285720" y="1047739"/>
            <a:ext cx="86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noProof="1" smtClean="0">
                <a:solidFill>
                  <a:srgbClr val="FFFF00"/>
                </a:solidFill>
              </a:rPr>
              <a:t>Анализ малых керамических  тиглей с холма </a:t>
            </a:r>
            <a:r>
              <a:rPr lang="bg-BG" sz="1600" b="1" dirty="0" smtClean="0">
                <a:solidFill>
                  <a:srgbClr val="FFFF00"/>
                </a:solidFill>
              </a:rPr>
              <a:t>“Трапезица” – г. В. Търново</a:t>
            </a:r>
          </a:p>
        </p:txBody>
      </p:sp>
      <p:pic>
        <p:nvPicPr>
          <p:cNvPr id="22" name="Картина 21" descr="P2160957.JPG"/>
          <p:cNvPicPr>
            <a:picLocks noChangeAspect="1"/>
          </p:cNvPicPr>
          <p:nvPr/>
        </p:nvPicPr>
        <p:blipFill>
          <a:blip r:embed="rId3" cstate="print"/>
          <a:srcRect l="7441" r="3261"/>
          <a:stretch>
            <a:fillRect/>
          </a:stretch>
        </p:blipFill>
        <p:spPr>
          <a:xfrm>
            <a:off x="428596" y="1714488"/>
            <a:ext cx="1620000" cy="1360620"/>
          </a:xfrm>
          <a:prstGeom prst="rect">
            <a:avLst/>
          </a:prstGeom>
        </p:spPr>
      </p:pic>
      <p:pic>
        <p:nvPicPr>
          <p:cNvPr id="24" name="Картина 23" descr="P2160960.JPG"/>
          <p:cNvPicPr>
            <a:picLocks noChangeAspect="1"/>
          </p:cNvPicPr>
          <p:nvPr/>
        </p:nvPicPr>
        <p:blipFill>
          <a:blip r:embed="rId4" cstate="print"/>
          <a:srcRect l="14883" r="13183"/>
          <a:stretch>
            <a:fillRect/>
          </a:stretch>
        </p:blipFill>
        <p:spPr>
          <a:xfrm>
            <a:off x="428596" y="3214686"/>
            <a:ext cx="1620000" cy="1689046"/>
          </a:xfrm>
          <a:prstGeom prst="rect">
            <a:avLst/>
          </a:prstGeom>
        </p:spPr>
      </p:pic>
      <p:pic>
        <p:nvPicPr>
          <p:cNvPr id="26" name="Картина 25" descr="P2160963.JPG"/>
          <p:cNvPicPr>
            <a:picLocks noChangeAspect="1"/>
          </p:cNvPicPr>
          <p:nvPr/>
        </p:nvPicPr>
        <p:blipFill>
          <a:blip r:embed="rId5" cstate="print"/>
          <a:srcRect l="12402"/>
          <a:stretch>
            <a:fillRect/>
          </a:stretch>
        </p:blipFill>
        <p:spPr>
          <a:xfrm>
            <a:off x="428596" y="5000636"/>
            <a:ext cx="1620000" cy="1387025"/>
          </a:xfrm>
          <a:prstGeom prst="rect">
            <a:avLst/>
          </a:prstGeom>
        </p:spPr>
      </p:pic>
      <p:pic>
        <p:nvPicPr>
          <p:cNvPr id="27" name="Картина 26" descr="TrapezitsaStopilka3,4.bmp"/>
          <p:cNvPicPr>
            <a:picLocks/>
          </p:cNvPicPr>
          <p:nvPr/>
        </p:nvPicPr>
        <p:blipFill>
          <a:blip r:embed="rId6" cstate="print"/>
          <a:srcRect l="28575" r="50592" b="8718"/>
          <a:stretch>
            <a:fillRect/>
          </a:stretch>
        </p:blipFill>
        <p:spPr>
          <a:xfrm>
            <a:off x="7000893" y="1928802"/>
            <a:ext cx="1800000" cy="4464000"/>
          </a:xfrm>
          <a:prstGeom prst="rect">
            <a:avLst/>
          </a:prstGeom>
        </p:spPr>
      </p:pic>
      <p:pic>
        <p:nvPicPr>
          <p:cNvPr id="28" name="Картина 27" descr="TrapezitsaStopilka7,8.bmp"/>
          <p:cNvPicPr>
            <a:picLocks noChangeAspect="1"/>
          </p:cNvPicPr>
          <p:nvPr/>
        </p:nvPicPr>
        <p:blipFill>
          <a:blip r:embed="rId7" cstate="print"/>
          <a:srcRect l="28575" r="50498" b="3369"/>
          <a:stretch>
            <a:fillRect/>
          </a:stretch>
        </p:blipFill>
        <p:spPr>
          <a:xfrm>
            <a:off x="2571736" y="1928802"/>
            <a:ext cx="1714512" cy="4464000"/>
          </a:xfrm>
          <a:prstGeom prst="rect">
            <a:avLst/>
          </a:prstGeom>
        </p:spPr>
      </p:pic>
      <p:pic>
        <p:nvPicPr>
          <p:cNvPr id="29" name="Картина 28" descr="TrapezitsaStopilka1,2.bmp"/>
          <p:cNvPicPr>
            <a:picLocks/>
          </p:cNvPicPr>
          <p:nvPr/>
        </p:nvPicPr>
        <p:blipFill>
          <a:blip r:embed="rId8" cstate="print"/>
          <a:srcRect l="21433" r="57133" b="3593"/>
          <a:stretch>
            <a:fillRect/>
          </a:stretch>
        </p:blipFill>
        <p:spPr>
          <a:xfrm>
            <a:off x="4714876" y="1928802"/>
            <a:ext cx="1857388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26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285720" y="214290"/>
            <a:ext cx="8572560" cy="2857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62358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100" dirty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Р Ф А  -  АППАРАТУРА   В   </a:t>
            </a:r>
            <a:r>
              <a:rPr lang="bg-BG" sz="1100" dirty="0" smtClean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bg-BG" sz="1100" dirty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А И М – Б А Н  -   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bg-BG" sz="17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ИЗ  ПРАКТИКИ</a:t>
            </a:r>
            <a:endParaRPr lang="bg-BG" sz="11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214282" y="6429396"/>
            <a:ext cx="1693422" cy="285752"/>
          </a:xfrm>
        </p:spPr>
        <p:txBody>
          <a:bodyPr/>
          <a:lstStyle/>
          <a:p>
            <a:pPr lvl="0" algn="ctr">
              <a:defRPr/>
            </a:pPr>
            <a:r>
              <a:rPr lang="bg-BG" b="1" dirty="0">
                <a:solidFill>
                  <a:srgbClr val="DBF5F9">
                    <a:shade val="90000"/>
                  </a:srgbClr>
                </a:solidFill>
              </a:rPr>
              <a:t>19 – </a:t>
            </a:r>
            <a:r>
              <a:rPr lang="bg-BG" b="1" noProof="1">
                <a:solidFill>
                  <a:srgbClr val="DBF5F9">
                    <a:shade val="90000"/>
                  </a:srgbClr>
                </a:solidFill>
              </a:rPr>
              <a:t>23 сентября 2016 </a:t>
            </a:r>
            <a:r>
              <a:rPr lang="bg-BG" b="1" dirty="0" smtClean="0">
                <a:solidFill>
                  <a:srgbClr val="DBF5F9">
                    <a:shade val="90000"/>
                  </a:srgbClr>
                </a:solidFill>
              </a:rPr>
              <a:t>г.</a:t>
            </a:r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>
                <a:solidFill>
                  <a:srgbClr val="DBF5F9">
                    <a:shade val="90000"/>
                  </a:srgbClr>
                </a:solidFill>
              </a:rPr>
              <a:pPr algn="ctr">
                <a:defRPr/>
              </a:pPr>
              <a:t>12</a:t>
            </a:fld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31307" y="6473758"/>
            <a:ext cx="3507788" cy="226182"/>
          </a:xfrm>
        </p:spPr>
        <p:txBody>
          <a:bodyPr/>
          <a:lstStyle/>
          <a:p>
            <a:pPr lvl="0" algn="ctr">
              <a:defRPr/>
            </a:pPr>
            <a:r>
              <a:rPr lang="ru-RU" b="1" dirty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инж</a:t>
            </a:r>
            <a:r>
              <a:rPr lang="ru-RU" b="1" noProof="1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. Пламен  </a:t>
            </a:r>
            <a:r>
              <a:rPr lang="ru-RU" b="1" dirty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БОНЕВ,  </a:t>
            </a:r>
            <a:r>
              <a:rPr lang="en-AU" b="1" dirty="0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pl.bonev@gmail.com</a:t>
            </a:r>
            <a:endParaRPr lang="bg-BG" b="1" i="1" dirty="0">
              <a:solidFill>
                <a:srgbClr val="DBF5F9">
                  <a:shade val="90000"/>
                </a:srgbClr>
              </a:solidFill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73758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ово поле 19"/>
          <p:cNvSpPr txBox="1"/>
          <p:nvPr/>
        </p:nvSpPr>
        <p:spPr>
          <a:xfrm>
            <a:off x="214282" y="1357298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Текстово поле 24"/>
          <p:cNvSpPr txBox="1"/>
          <p:nvPr/>
        </p:nvSpPr>
        <p:spPr>
          <a:xfrm>
            <a:off x="304052" y="667531"/>
            <a:ext cx="86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solidFill>
                  <a:srgbClr val="FFFF00"/>
                </a:solidFill>
              </a:rPr>
              <a:t>Анализ </a:t>
            </a:r>
            <a:r>
              <a:rPr lang="bg-BG" sz="1600" b="1" noProof="1" smtClean="0">
                <a:solidFill>
                  <a:srgbClr val="FFFF00"/>
                </a:solidFill>
              </a:rPr>
              <a:t>позолоченной бронзовой аппликации </a:t>
            </a:r>
            <a:r>
              <a:rPr lang="bg-BG" sz="1600" b="1" dirty="0" smtClean="0">
                <a:solidFill>
                  <a:srgbClr val="FFFF00"/>
                </a:solidFill>
              </a:rPr>
              <a:t>из г. Плиска</a:t>
            </a:r>
          </a:p>
        </p:txBody>
      </p:sp>
      <p:pic>
        <p:nvPicPr>
          <p:cNvPr id="31" name="Картина 30" descr="PliskaTsarkva51Br+AuAplikatsiya6123-1-7T.bmp"/>
          <p:cNvPicPr>
            <a:picLocks noChangeAspect="1"/>
          </p:cNvPicPr>
          <p:nvPr/>
        </p:nvPicPr>
        <p:blipFill>
          <a:blip r:embed="rId3" cstate="print"/>
          <a:srcRect l="38966" b="78783"/>
          <a:stretch>
            <a:fillRect/>
          </a:stretch>
        </p:blipFill>
        <p:spPr>
          <a:xfrm>
            <a:off x="725758" y="3214686"/>
            <a:ext cx="7692484" cy="2786082"/>
          </a:xfrm>
          <a:prstGeom prst="rect">
            <a:avLst/>
          </a:prstGeom>
        </p:spPr>
      </p:pic>
      <p:pic>
        <p:nvPicPr>
          <p:cNvPr id="30" name="Картина 29" descr="P4261246.JPG"/>
          <p:cNvPicPr>
            <a:picLocks noChangeAspect="1"/>
          </p:cNvPicPr>
          <p:nvPr/>
        </p:nvPicPr>
        <p:blipFill>
          <a:blip r:embed="rId4" cstate="print"/>
          <a:srcRect l="21973" t="10653" r="12109" b="6782"/>
          <a:stretch>
            <a:fillRect/>
          </a:stretch>
        </p:blipFill>
        <p:spPr>
          <a:xfrm rot="16200000">
            <a:off x="3754065" y="1369911"/>
            <a:ext cx="1532903" cy="1440000"/>
          </a:xfrm>
          <a:prstGeom prst="rect">
            <a:avLst/>
          </a:prstGeom>
        </p:spPr>
      </p:pic>
      <p:cxnSp>
        <p:nvCxnSpPr>
          <p:cNvPr id="34" name="Право съединение 33"/>
          <p:cNvCxnSpPr/>
          <p:nvPr/>
        </p:nvCxnSpPr>
        <p:spPr>
          <a:xfrm>
            <a:off x="857224" y="5786454"/>
            <a:ext cx="235745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аво съединение 35"/>
          <p:cNvCxnSpPr/>
          <p:nvPr/>
        </p:nvCxnSpPr>
        <p:spPr>
          <a:xfrm>
            <a:off x="3357554" y="6000768"/>
            <a:ext cx="235745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аво съединение 43"/>
          <p:cNvCxnSpPr/>
          <p:nvPr/>
        </p:nvCxnSpPr>
        <p:spPr>
          <a:xfrm>
            <a:off x="5857884" y="6000768"/>
            <a:ext cx="235745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93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285720" y="188640"/>
            <a:ext cx="8572560" cy="2857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dirty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Р Ф А  -  АППАРАТУРА   В   </a:t>
            </a:r>
            <a:r>
              <a:rPr lang="bg-BG" sz="1100" dirty="0" smtClean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bg-BG" sz="1100" dirty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А И М – Б А Н  -   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bg-BG" sz="17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ИЗ  ПРАКТИКИ</a:t>
            </a:r>
            <a:endParaRPr lang="bg-BG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214282" y="6429396"/>
            <a:ext cx="1981454" cy="285752"/>
          </a:xfrm>
        </p:spPr>
        <p:txBody>
          <a:bodyPr/>
          <a:lstStyle/>
          <a:p>
            <a:pPr algn="ctr">
              <a:defRPr/>
            </a:pPr>
            <a:r>
              <a:rPr lang="bg-BG" b="1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>
                <a:solidFill>
                  <a:srgbClr val="DBF5F9">
                    <a:shade val="90000"/>
                  </a:srgbClr>
                </a:solidFill>
              </a:rPr>
              <a:pPr algn="ctr">
                <a:defRPr/>
              </a:pPr>
              <a:t>13</a:t>
            </a:fld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35896" y="6429397"/>
            <a:ext cx="3575906" cy="285752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 инж. Пламен  БОНЕВ,  </a:t>
            </a:r>
            <a:r>
              <a:rPr lang="en-AU" b="1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pl.bonev@gmail.com</a:t>
            </a:r>
            <a:endParaRPr lang="bg-BG" b="1" i="1" dirty="0">
              <a:solidFill>
                <a:srgbClr val="DBF5F9">
                  <a:shade val="90000"/>
                </a:srgbClr>
              </a:solidFill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Картина 3" descr="Be-JA_3-2_2013_325-338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t="33068" r="55862" b="21356"/>
          <a:stretch/>
        </p:blipFill>
        <p:spPr>
          <a:xfrm>
            <a:off x="5392917" y="2227450"/>
            <a:ext cx="3286538" cy="2452203"/>
          </a:xfrm>
          <a:prstGeom prst="rect">
            <a:avLst/>
          </a:prstGeom>
        </p:spPr>
      </p:pic>
      <p:sp>
        <p:nvSpPr>
          <p:cNvPr id="15" name="Текстово поле 14"/>
          <p:cNvSpPr txBox="1"/>
          <p:nvPr/>
        </p:nvSpPr>
        <p:spPr>
          <a:xfrm>
            <a:off x="1511660" y="1031250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sz="1600" b="1" dirty="0">
                <a:solidFill>
                  <a:srgbClr val="FFFF00"/>
                </a:solidFill>
              </a:rPr>
              <a:t>Анализ </a:t>
            </a:r>
            <a:r>
              <a:rPr lang="bg-BG" sz="1600" b="1" noProof="1" smtClean="0">
                <a:solidFill>
                  <a:srgbClr val="FFFF00"/>
                </a:solidFill>
              </a:rPr>
              <a:t>„золотой“  монеты  </a:t>
            </a:r>
            <a:r>
              <a:rPr lang="bg-BG" sz="1600" b="1" dirty="0" smtClean="0">
                <a:solidFill>
                  <a:srgbClr val="FFFF00"/>
                </a:solidFill>
              </a:rPr>
              <a:t>из  г</a:t>
            </a:r>
            <a:r>
              <a:rPr lang="bg-BG" sz="1600" b="1" dirty="0">
                <a:solidFill>
                  <a:srgbClr val="FFFF00"/>
                </a:solidFill>
              </a:rPr>
              <a:t>. Плиска</a:t>
            </a:r>
          </a:p>
        </p:txBody>
      </p:sp>
      <p:pic>
        <p:nvPicPr>
          <p:cNvPr id="17" name="Картина 16" descr="Be-JA_3-2_2013_325-338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7" t="45094" r="29310" b="16293"/>
          <a:stretch/>
        </p:blipFill>
        <p:spPr>
          <a:xfrm>
            <a:off x="464545" y="2284922"/>
            <a:ext cx="4463827" cy="2337257"/>
          </a:xfrm>
          <a:prstGeom prst="rect">
            <a:avLst/>
          </a:prstGeom>
        </p:spPr>
      </p:pic>
      <p:sp>
        <p:nvSpPr>
          <p:cNvPr id="18" name="Текстово поле 17"/>
          <p:cNvSpPr txBox="1"/>
          <p:nvPr/>
        </p:nvSpPr>
        <p:spPr>
          <a:xfrm>
            <a:off x="611560" y="5013176"/>
            <a:ext cx="8067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Монета – </a:t>
            </a:r>
            <a:r>
              <a:rPr lang="ru-RU" sz="1400" noProof="1" smtClean="0"/>
              <a:t>фалшификат</a:t>
            </a:r>
          </a:p>
          <a:p>
            <a:pPr algn="ctr"/>
            <a:r>
              <a:rPr lang="ru-RU" sz="1400" noProof="1" smtClean="0"/>
              <a:t>номизмы тетартерон византийского императора </a:t>
            </a:r>
          </a:p>
          <a:p>
            <a:pPr algn="ctr"/>
            <a:r>
              <a:rPr lang="ru-RU" sz="1400" noProof="1" smtClean="0"/>
              <a:t>Василий ІІ (976-1025), </a:t>
            </a:r>
            <a:r>
              <a:rPr lang="ru-RU" sz="1400" dirty="0" smtClean="0"/>
              <a:t>тип </a:t>
            </a:r>
            <a:r>
              <a:rPr lang="ru-RU" sz="1400" dirty="0"/>
              <a:t>F (1005-1025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36618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285720" y="214290"/>
            <a:ext cx="8572560" cy="2857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62358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dirty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Р Ф А  -  АППАРАТУРА   В   Н А И М – Б А Н  -   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bg-BG" sz="17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ИЗ  ПРАКТИКИ</a:t>
            </a:r>
            <a:endParaRPr lang="bg-BG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214282" y="6429396"/>
            <a:ext cx="1981454" cy="285752"/>
          </a:xfrm>
        </p:spPr>
        <p:txBody>
          <a:bodyPr/>
          <a:lstStyle/>
          <a:p>
            <a:pPr algn="ctr">
              <a:defRPr/>
            </a:pPr>
            <a:r>
              <a:rPr lang="bg-BG" b="1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>
                <a:solidFill>
                  <a:srgbClr val="DBF5F9">
                    <a:shade val="90000"/>
                  </a:srgbClr>
                </a:solidFill>
              </a:rPr>
              <a:pPr algn="ctr">
                <a:defRPr/>
              </a:pPr>
              <a:t>14</a:t>
            </a:fld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35896" y="6429397"/>
            <a:ext cx="3575906" cy="285752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 инж. Пламен  БОНЕВ,  </a:t>
            </a:r>
            <a:r>
              <a:rPr lang="en-AU" b="1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pl.bonev@gmail.com</a:t>
            </a:r>
            <a:endParaRPr lang="bg-BG" b="1" i="1" dirty="0">
              <a:solidFill>
                <a:srgbClr val="DBF5F9">
                  <a:shade val="90000"/>
                </a:srgbClr>
              </a:solidFill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ово поле 12"/>
          <p:cNvSpPr txBox="1"/>
          <p:nvPr/>
        </p:nvSpPr>
        <p:spPr>
          <a:xfrm>
            <a:off x="2195736" y="908720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sz="1600" b="1" dirty="0">
                <a:solidFill>
                  <a:srgbClr val="FFFF00"/>
                </a:solidFill>
              </a:rPr>
              <a:t>Анализ </a:t>
            </a:r>
            <a:r>
              <a:rPr lang="bg-BG" sz="1600" b="1" dirty="0" smtClean="0">
                <a:solidFill>
                  <a:srgbClr val="FFFF00"/>
                </a:solidFill>
              </a:rPr>
              <a:t> </a:t>
            </a:r>
            <a:r>
              <a:rPr lang="bg-BG" sz="1600" b="1" noProof="1" smtClean="0">
                <a:solidFill>
                  <a:srgbClr val="FFFF00"/>
                </a:solidFill>
              </a:rPr>
              <a:t>золотого  „римского“  ожерелья  (1)</a:t>
            </a:r>
            <a:endParaRPr lang="bg-BG" sz="1600" b="1" dirty="0">
              <a:solidFill>
                <a:srgbClr val="FFFF00"/>
              </a:solidFill>
            </a:endParaRPr>
          </a:p>
        </p:txBody>
      </p:sp>
      <p:pic>
        <p:nvPicPr>
          <p:cNvPr id="14" name="Картина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9" r="43000" b="2758"/>
          <a:stretch/>
        </p:blipFill>
        <p:spPr>
          <a:xfrm>
            <a:off x="297309" y="1379216"/>
            <a:ext cx="1675008" cy="4665371"/>
          </a:xfrm>
          <a:prstGeom prst="rect">
            <a:avLst/>
          </a:prstGeom>
        </p:spPr>
      </p:pic>
      <p:pic>
        <p:nvPicPr>
          <p:cNvPr id="15" name="Картина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r="46013" b="2069"/>
          <a:stretch/>
        </p:blipFill>
        <p:spPr>
          <a:xfrm>
            <a:off x="7401184" y="1547522"/>
            <a:ext cx="1457096" cy="4497065"/>
          </a:xfrm>
          <a:prstGeom prst="rect">
            <a:avLst/>
          </a:prstGeom>
        </p:spPr>
      </p:pic>
      <p:pic>
        <p:nvPicPr>
          <p:cNvPr id="16" name="Картина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9"/>
          <a:stretch/>
        </p:blipFill>
        <p:spPr>
          <a:xfrm>
            <a:off x="2410963" y="4759478"/>
            <a:ext cx="1827969" cy="1285109"/>
          </a:xfrm>
          <a:prstGeom prst="rect">
            <a:avLst/>
          </a:prstGeom>
        </p:spPr>
      </p:pic>
      <p:pic>
        <p:nvPicPr>
          <p:cNvPr id="18" name="Картина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1" t="7291" r="25872"/>
          <a:stretch/>
        </p:blipFill>
        <p:spPr>
          <a:xfrm>
            <a:off x="4980373" y="1547522"/>
            <a:ext cx="1714160" cy="2541652"/>
          </a:xfrm>
          <a:prstGeom prst="rect">
            <a:avLst/>
          </a:prstGeom>
        </p:spPr>
      </p:pic>
      <p:pic>
        <p:nvPicPr>
          <p:cNvPr id="19" name="Картина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7" t="15718" r="30172"/>
          <a:stretch/>
        </p:blipFill>
        <p:spPr>
          <a:xfrm>
            <a:off x="2527569" y="1663036"/>
            <a:ext cx="1594756" cy="2310623"/>
          </a:xfrm>
          <a:prstGeom prst="rect">
            <a:avLst/>
          </a:prstGeom>
        </p:spPr>
      </p:pic>
      <p:pic>
        <p:nvPicPr>
          <p:cNvPr id="20" name="Картина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28"/>
          <a:stretch/>
        </p:blipFill>
        <p:spPr>
          <a:xfrm>
            <a:off x="4677578" y="4951879"/>
            <a:ext cx="2284961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05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285720" y="214290"/>
            <a:ext cx="8572560" cy="2857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dirty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Р Ф А  -  АППАРАТУРА   В   Н А И М – Б А Н  -   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bg-BG" sz="17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ИЗ  ПРАКТИКИ</a:t>
            </a:r>
            <a:endParaRPr lang="bg-BG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214282" y="6429396"/>
            <a:ext cx="1981454" cy="285752"/>
          </a:xfrm>
        </p:spPr>
        <p:txBody>
          <a:bodyPr/>
          <a:lstStyle/>
          <a:p>
            <a:pPr algn="ctr">
              <a:defRPr/>
            </a:pPr>
            <a:r>
              <a:rPr lang="bg-BG" b="1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>
                <a:solidFill>
                  <a:srgbClr val="DBF5F9">
                    <a:shade val="90000"/>
                  </a:srgbClr>
                </a:solidFill>
              </a:rPr>
              <a:pPr algn="ctr">
                <a:defRPr/>
              </a:pPr>
              <a:t>15</a:t>
            </a:fld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35896" y="6429397"/>
            <a:ext cx="3575906" cy="285752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 инж. Пламен  БОНЕВ,  </a:t>
            </a:r>
            <a:r>
              <a:rPr lang="en-AU" b="1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pl.bonev@gmail.com</a:t>
            </a:r>
            <a:endParaRPr lang="bg-BG" b="1" i="1" dirty="0">
              <a:solidFill>
                <a:srgbClr val="DBF5F9">
                  <a:shade val="90000"/>
                </a:srgbClr>
              </a:solidFill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ово поле 12"/>
          <p:cNvSpPr txBox="1"/>
          <p:nvPr/>
        </p:nvSpPr>
        <p:spPr>
          <a:xfrm>
            <a:off x="2231740" y="692696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sz="1600" b="1" dirty="0">
                <a:solidFill>
                  <a:srgbClr val="FFFF00"/>
                </a:solidFill>
              </a:rPr>
              <a:t>Анализ  </a:t>
            </a:r>
            <a:r>
              <a:rPr lang="bg-BG" sz="1600" b="1" noProof="1">
                <a:solidFill>
                  <a:srgbClr val="FFFF00"/>
                </a:solidFill>
              </a:rPr>
              <a:t>золотого  „римского“  </a:t>
            </a:r>
            <a:r>
              <a:rPr lang="bg-BG" sz="1600" b="1" noProof="1" smtClean="0">
                <a:solidFill>
                  <a:srgbClr val="FFFF00"/>
                </a:solidFill>
              </a:rPr>
              <a:t>ожерелья  (2)</a:t>
            </a:r>
            <a:endParaRPr lang="bg-BG" sz="1600" b="1" dirty="0">
              <a:solidFill>
                <a:srgbClr val="FFFF0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454420"/>
              </p:ext>
            </p:extLst>
          </p:nvPr>
        </p:nvGraphicFramePr>
        <p:xfrm>
          <a:off x="500066" y="1268760"/>
          <a:ext cx="8143869" cy="5096328"/>
        </p:xfrm>
        <a:graphic>
          <a:graphicData uri="http://schemas.openxmlformats.org/drawingml/2006/table">
            <a:tbl>
              <a:tblPr firstRow="1" firstCol="1" bandRow="1"/>
              <a:tblGrid>
                <a:gridCol w="495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88869"/>
              </a:tblGrid>
              <a:tr h="2790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Ана-лиз,</a:t>
                      </a:r>
                      <a:endParaRPr lang="en-US" sz="1200" noProof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en-US" sz="1200" noProof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noProof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Химический  состав  поверхностного   слоя</a:t>
                      </a:r>
                      <a:r>
                        <a:rPr lang="ru-RU" sz="1400" b="1" baseline="0" noProof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  ожерелья,  масс.</a:t>
                      </a:r>
                      <a:r>
                        <a:rPr lang="ru-RU" sz="1400" b="1" noProof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%</a:t>
                      </a:r>
                      <a:endParaRPr lang="ru-RU" sz="1400" noProof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Au</a:t>
                      </a:r>
                      <a:endParaRPr lang="en-US" sz="1200" noProof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Ag</a:t>
                      </a:r>
                      <a:endParaRPr lang="en-US" sz="1200" noProof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Cu</a:t>
                      </a:r>
                      <a:endParaRPr lang="en-US" sz="1200" noProof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Zn</a:t>
                      </a:r>
                      <a:endParaRPr lang="en-US" sz="1200" noProof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Ni</a:t>
                      </a:r>
                      <a:endParaRPr lang="en-US" sz="1200" noProof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Si</a:t>
                      </a:r>
                      <a:endParaRPr lang="en-US" sz="1200" noProof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Ca</a:t>
                      </a:r>
                      <a:endParaRPr lang="en-US" sz="1200" noProof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n-US" sz="1200" noProof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endParaRPr lang="en-US" sz="1200" noProof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Cr</a:t>
                      </a:r>
                      <a:endParaRPr lang="en-US" sz="1200" noProof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Ir</a:t>
                      </a:r>
                      <a:endParaRPr lang="en-US" sz="1200" noProof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Sr</a:t>
                      </a:r>
                      <a:endParaRPr lang="en-US" sz="1200" noProof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Co</a:t>
                      </a:r>
                      <a:endParaRPr lang="en-US" sz="1200" noProof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Ga</a:t>
                      </a:r>
                      <a:endParaRPr lang="en-US" sz="1200" noProof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96,95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0,23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0,37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1,20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0,84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0,41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96,17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0,27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0,62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0,28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0,07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2,59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95,60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0,34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3,00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0,64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0,35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0,06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96,00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0,31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0,02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2,29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0,57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0,41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0,40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96,00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0,34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0,07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2,30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0,54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0,33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0,43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95,30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0,58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0,12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2,58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0,73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0,20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0,49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96,24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0,32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0,06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2,40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0,52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0,33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0,13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95,86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0,39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0,38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2,37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0,37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0,27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0,36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95,60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0,43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0,51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0,01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2,07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0,70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0,30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0,39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96,88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0,44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0,02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2,27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0,30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0,09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96,06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0,38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0,08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2,23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0,64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0,37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96,06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0,36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2,33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0,43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0,31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0,50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96,95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0,06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2,67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0,32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96,19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0,62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2,26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0,37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0,51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96,09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0,37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0,08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2,28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0,44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0,34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0,41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95,92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0,33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2,63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0,78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0,34</a:t>
                      </a:r>
                      <a:endParaRPr lang="bg-BG" sz="12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bg-BG" sz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69" marR="63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166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285720" y="214290"/>
            <a:ext cx="8572560" cy="2857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62358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dirty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Р Ф А  -  АППАРАТУРА   В   Н А И М – Б А Н  -   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bg-BG" sz="17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ИЗ  ПРАКТИКИ</a:t>
            </a:r>
            <a:endParaRPr lang="bg-BG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214282" y="6429396"/>
            <a:ext cx="1981454" cy="285752"/>
          </a:xfrm>
        </p:spPr>
        <p:txBody>
          <a:bodyPr/>
          <a:lstStyle/>
          <a:p>
            <a:pPr algn="ctr">
              <a:defRPr/>
            </a:pPr>
            <a:r>
              <a:rPr lang="bg-BG" b="1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>
                <a:solidFill>
                  <a:srgbClr val="DBF5F9">
                    <a:shade val="90000"/>
                  </a:srgbClr>
                </a:solidFill>
              </a:rPr>
              <a:pPr algn="ctr">
                <a:defRPr/>
              </a:pPr>
              <a:t>16</a:t>
            </a:fld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35896" y="6429397"/>
            <a:ext cx="3575906" cy="285752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 инж. Пламен  БОНЕВ,  </a:t>
            </a:r>
            <a:r>
              <a:rPr lang="en-AU" b="1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pl.bonev@gmail.com</a:t>
            </a:r>
            <a:endParaRPr lang="bg-BG" b="1" i="1" dirty="0">
              <a:solidFill>
                <a:srgbClr val="DBF5F9">
                  <a:shade val="90000"/>
                </a:srgbClr>
              </a:solidFill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ово поле 21"/>
          <p:cNvSpPr txBox="1"/>
          <p:nvPr/>
        </p:nvSpPr>
        <p:spPr>
          <a:xfrm>
            <a:off x="1547664" y="69269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Анализ  </a:t>
            </a:r>
            <a:r>
              <a:rPr kumimoji="0" lang="bg-BG" sz="1600" b="1" i="0" u="none" strike="noStrike" kern="0" cap="none" spc="0" normalizeH="0" baseline="0" noProof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золотого  „римского“  ожерелья  (3)  - </a:t>
            </a:r>
            <a:r>
              <a:rPr lang="bg-BG" sz="1400" b="1" kern="0" noProof="1" smtClean="0">
                <a:solidFill>
                  <a:srgbClr val="FFFF00"/>
                </a:solidFill>
              </a:rPr>
              <a:t>изображения,  получены  с  электронным микроскопом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noProof="1" smtClean="0">
                <a:solidFill>
                  <a:srgbClr val="FFFF00"/>
                </a:solidFill>
              </a:rPr>
              <a:t>JEOL JSM 6390</a:t>
            </a:r>
            <a:r>
              <a:rPr lang="bg-BG" sz="1400" b="1" kern="0" noProof="1" smtClean="0">
                <a:solidFill>
                  <a:srgbClr val="FFFF00"/>
                </a:solidFill>
              </a:rPr>
              <a:t> </a:t>
            </a:r>
            <a:r>
              <a:rPr lang="en-US" sz="1400" b="1" kern="0" noProof="1" smtClean="0">
                <a:solidFill>
                  <a:srgbClr val="FFFF00"/>
                </a:solidFill>
              </a:rPr>
              <a:t> </a:t>
            </a:r>
            <a:r>
              <a:rPr lang="bg-BG" sz="1400" b="1" kern="0" noProof="1" smtClean="0">
                <a:solidFill>
                  <a:srgbClr val="FFFF00"/>
                </a:solidFill>
              </a:rPr>
              <a:t>с  приставкой  для  энерго-дисперсионного  элементного анализа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b="1" kern="0" noProof="1" smtClean="0">
                <a:solidFill>
                  <a:srgbClr val="FFFF00"/>
                </a:solidFill>
              </a:rPr>
              <a:t>в  Институте по  физико-химии  БАН</a:t>
            </a:r>
            <a:endParaRPr kumimoji="0" lang="bg-BG" sz="1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20" name="Картина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7" y="2110478"/>
            <a:ext cx="3168968" cy="2374583"/>
          </a:xfrm>
          <a:prstGeom prst="rect">
            <a:avLst/>
          </a:prstGeom>
        </p:spPr>
      </p:pic>
      <p:pic>
        <p:nvPicPr>
          <p:cNvPr id="24" name="Картина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22" y="2744083"/>
            <a:ext cx="4608000" cy="3456000"/>
          </a:xfrm>
          <a:prstGeom prst="rect">
            <a:avLst/>
          </a:prstGeom>
        </p:spPr>
      </p:pic>
      <p:sp>
        <p:nvSpPr>
          <p:cNvPr id="25" name="Текстово поле 24"/>
          <p:cNvSpPr txBox="1"/>
          <p:nvPr/>
        </p:nvSpPr>
        <p:spPr>
          <a:xfrm>
            <a:off x="455677" y="5008703"/>
            <a:ext cx="3168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Изображение в </a:t>
            </a:r>
            <a:r>
              <a:rPr lang="ru-RU" sz="1400" dirty="0" smtClean="0"/>
              <a:t>обратно </a:t>
            </a:r>
            <a:r>
              <a:rPr lang="ru-RU" sz="1400" noProof="1" smtClean="0"/>
              <a:t>отраженных электронах. </a:t>
            </a:r>
          </a:p>
        </p:txBody>
      </p:sp>
      <p:sp>
        <p:nvSpPr>
          <p:cNvPr id="26" name="Текстово поле 25"/>
          <p:cNvSpPr txBox="1"/>
          <p:nvPr/>
        </p:nvSpPr>
        <p:spPr>
          <a:xfrm>
            <a:off x="4073147" y="2034356"/>
            <a:ext cx="4319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Вид </a:t>
            </a:r>
            <a:r>
              <a:rPr lang="ru-RU" sz="1400" dirty="0" smtClean="0"/>
              <a:t>поверхности во вторичных</a:t>
            </a:r>
            <a:r>
              <a:rPr lang="ru-RU" sz="1400" dirty="0"/>
              <a:t> </a:t>
            </a:r>
            <a:r>
              <a:rPr lang="ru-RU" sz="1400" dirty="0" smtClean="0"/>
              <a:t>электронах </a:t>
            </a:r>
            <a:endParaRPr lang="ru-RU" sz="1400" dirty="0"/>
          </a:p>
        </p:txBody>
      </p:sp>
      <p:sp>
        <p:nvSpPr>
          <p:cNvPr id="31" name="Стрелка надолу 30"/>
          <p:cNvSpPr/>
          <p:nvPr/>
        </p:nvSpPr>
        <p:spPr>
          <a:xfrm>
            <a:off x="6125247" y="2350777"/>
            <a:ext cx="215768" cy="21412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нагоре 32"/>
          <p:cNvSpPr/>
          <p:nvPr/>
        </p:nvSpPr>
        <p:spPr>
          <a:xfrm>
            <a:off x="1914147" y="4653136"/>
            <a:ext cx="252028" cy="25099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31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285720" y="214290"/>
            <a:ext cx="8572560" cy="2857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62358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dirty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Р Ф А  -  АППАРАТУРА   В   Н А И М – Б А Н  -   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bg-BG" sz="17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ИЗ  ПРАКТИКИ</a:t>
            </a:r>
            <a:endParaRPr lang="bg-BG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214282" y="6429396"/>
            <a:ext cx="1981454" cy="285752"/>
          </a:xfrm>
        </p:spPr>
        <p:txBody>
          <a:bodyPr/>
          <a:lstStyle/>
          <a:p>
            <a:pPr algn="ctr">
              <a:defRPr/>
            </a:pPr>
            <a:r>
              <a:rPr lang="bg-BG" b="1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>
                <a:solidFill>
                  <a:srgbClr val="DBF5F9">
                    <a:shade val="90000"/>
                  </a:srgbClr>
                </a:solidFill>
              </a:rPr>
              <a:pPr algn="ctr">
                <a:defRPr/>
              </a:pPr>
              <a:t>17</a:t>
            </a:fld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35896" y="6429397"/>
            <a:ext cx="3575906" cy="285752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 инж. Пламен  БОНЕВ,  </a:t>
            </a:r>
            <a:r>
              <a:rPr lang="en-AU" b="1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pl.bonev@gmail.com</a:t>
            </a:r>
            <a:endParaRPr lang="bg-BG" b="1" i="1" dirty="0">
              <a:solidFill>
                <a:srgbClr val="DBF5F9">
                  <a:shade val="90000"/>
                </a:srgbClr>
              </a:solidFill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47" y="1916832"/>
            <a:ext cx="5483906" cy="4112306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799692" y="1142135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Диадема  из </a:t>
            </a:r>
            <a:r>
              <a:rPr lang="ru-RU" sz="1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Свештари</a:t>
            </a:r>
            <a:r>
              <a:rPr lang="ru-RU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(Северо-Восточная Болгария)</a:t>
            </a:r>
            <a:endParaRPr lang="ru-RU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05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285720" y="214290"/>
            <a:ext cx="8572560" cy="2857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62358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dirty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Р Ф А  -  АППАРАТУРА   В   Н А И М – Б А Н  -   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bg-BG" sz="17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ИЗ  ПРАКТИКИ</a:t>
            </a:r>
            <a:endParaRPr lang="bg-BG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214282" y="6429396"/>
            <a:ext cx="1981454" cy="285752"/>
          </a:xfrm>
        </p:spPr>
        <p:txBody>
          <a:bodyPr/>
          <a:lstStyle/>
          <a:p>
            <a:pPr algn="ctr">
              <a:defRPr/>
            </a:pPr>
            <a:r>
              <a:rPr lang="bg-BG" b="1" smtClean="0">
                <a:solidFill>
                  <a:srgbClr val="DBF5F9">
                    <a:shade val="90000"/>
                  </a:srgbClr>
                </a:solidFill>
              </a:rPr>
              <a:t>19 – 23 сентября 2016 г.</a:t>
            </a:r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>
                <a:solidFill>
                  <a:srgbClr val="DBF5F9">
                    <a:shade val="90000"/>
                  </a:srgbClr>
                </a:solidFill>
              </a:rPr>
              <a:pPr algn="ctr">
                <a:defRPr/>
              </a:pPr>
              <a:t>18</a:t>
            </a:fld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35896" y="6429397"/>
            <a:ext cx="3575906" cy="285752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 инж. Пламен  БОНЕВ,  </a:t>
            </a:r>
            <a:r>
              <a:rPr lang="en-AU" b="1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pl.bonev@gmail.com</a:t>
            </a:r>
            <a:endParaRPr lang="bg-BG" b="1" i="1" dirty="0">
              <a:solidFill>
                <a:srgbClr val="DBF5F9">
                  <a:shade val="90000"/>
                </a:srgbClr>
              </a:solidFill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ово поле 2"/>
          <p:cNvSpPr txBox="1"/>
          <p:nvPr/>
        </p:nvSpPr>
        <p:spPr>
          <a:xfrm>
            <a:off x="1799692" y="620688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Диадема  из </a:t>
            </a:r>
            <a:r>
              <a:rPr lang="ru-RU" sz="14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Свештари</a:t>
            </a:r>
            <a:r>
              <a:rPr lang="ru-RU" sz="14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(Северо-Восточная Болгария)</a:t>
            </a:r>
            <a:endParaRPr lang="ru-RU" sz="14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1259632" y="1052736"/>
            <a:ext cx="62646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FFFF00"/>
                </a:solidFill>
              </a:rPr>
              <a:t>№</a:t>
            </a:r>
            <a:r>
              <a:rPr lang="ru-RU" sz="1600" dirty="0"/>
              <a:t>	</a:t>
            </a:r>
            <a:r>
              <a:rPr lang="ru-RU" sz="1600" dirty="0">
                <a:solidFill>
                  <a:srgbClr val="FFFF00"/>
                </a:solidFill>
              </a:rPr>
              <a:t>Химический состав, масс. %</a:t>
            </a:r>
          </a:p>
          <a:p>
            <a:r>
              <a:rPr lang="ru-RU" sz="1600" dirty="0"/>
              <a:t>	</a:t>
            </a:r>
            <a:r>
              <a:rPr lang="en-AU" sz="1600" dirty="0"/>
              <a:t>Au	Ag	Cu	Fe	Cr	Ni</a:t>
            </a:r>
          </a:p>
          <a:p>
            <a:r>
              <a:rPr lang="en-AU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1.	97.67	1.21	</a:t>
            </a:r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сл.	0.74	0.36	0.03</a:t>
            </a:r>
          </a:p>
          <a:p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2.	97.54	1.05	сл.	1.04	0.33	0.05</a:t>
            </a:r>
          </a:p>
          <a:p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3.	97.72	1.22	сл.	0.67	0.39	-</a:t>
            </a:r>
          </a:p>
          <a:p>
            <a:r>
              <a:rPr lang="ru-RU" sz="1600" dirty="0">
                <a:solidFill>
                  <a:srgbClr val="FFFF00"/>
                </a:solidFill>
              </a:rPr>
              <a:t>4.	98.39	1.00	сл.	0.45	0.12	0.04</a:t>
            </a:r>
          </a:p>
          <a:p>
            <a:r>
              <a:rPr lang="ru-RU" sz="1600" dirty="0">
                <a:solidFill>
                  <a:srgbClr val="FFFF00"/>
                </a:solidFill>
              </a:rPr>
              <a:t>5.	98.14	0.44	0.50	0.60	0.29	0.02</a:t>
            </a:r>
          </a:p>
          <a:p>
            <a:r>
              <a:rPr lang="ru-RU" sz="1600" dirty="0">
                <a:solidFill>
                  <a:srgbClr val="FFFF00"/>
                </a:solidFill>
              </a:rPr>
              <a:t>6.	98.32	0.52	0.83	0.26	-	0.07</a:t>
            </a:r>
          </a:p>
          <a:p>
            <a:r>
              <a:rPr lang="ru-RU" sz="1600" dirty="0">
                <a:solidFill>
                  <a:srgbClr val="FFFF00"/>
                </a:solidFill>
              </a:rPr>
              <a:t>7.	98.74	0.51	сл.	0.46	0.29	0.00</a:t>
            </a:r>
          </a:p>
          <a:p>
            <a:r>
              <a:rPr lang="ru-RU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8.	97.96	0.68	0.34	0.62	0.39	-</a:t>
            </a:r>
          </a:p>
          <a:p>
            <a:r>
              <a:rPr lang="ru-RU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9.	98.18	0.77	сл.	0.62	0.43	-</a:t>
            </a:r>
          </a:p>
          <a:p>
            <a:r>
              <a:rPr lang="ru-RU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10.	97.90	0.81	0.45	0.49	0.33	0.04</a:t>
            </a:r>
          </a:p>
          <a:p>
            <a:r>
              <a:rPr lang="ru-RU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11.	97.88	0.72	0.38	0.51	0.50	-</a:t>
            </a:r>
          </a:p>
          <a:p>
            <a:r>
              <a:rPr lang="ru-RU" sz="1600" dirty="0">
                <a:solidFill>
                  <a:srgbClr val="7030A0"/>
                </a:solidFill>
              </a:rPr>
              <a:t>12.	97.66	1.52	0.46	0.31	-	0.04</a:t>
            </a:r>
          </a:p>
          <a:p>
            <a:r>
              <a:rPr lang="ru-RU" sz="1600" dirty="0">
                <a:solidFill>
                  <a:srgbClr val="FFFF00"/>
                </a:solidFill>
              </a:rPr>
              <a:t>13.	98.08	1.16	0.43	0.28	-	0.05</a:t>
            </a:r>
          </a:p>
          <a:p>
            <a:r>
              <a:rPr lang="ru-RU" sz="1600" dirty="0">
                <a:solidFill>
                  <a:srgbClr val="7030A0"/>
                </a:solidFill>
              </a:rPr>
              <a:t>14.	98.73	0.43	сл.	0.44	0.36	0.04</a:t>
            </a:r>
          </a:p>
        </p:txBody>
      </p:sp>
      <p:sp>
        <p:nvSpPr>
          <p:cNvPr id="13" name="Правоъгълник 12"/>
          <p:cNvSpPr/>
          <p:nvPr/>
        </p:nvSpPr>
        <p:spPr>
          <a:xfrm>
            <a:off x="285720" y="5136734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449580">
              <a:spcAft>
                <a:spcPts val="0"/>
              </a:spcAft>
            </a:pPr>
            <a:r>
              <a:rPr lang="ru-RU" sz="1600" b="1" noProof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№№ 1-3  – анализы проволоки/основы диадемы;</a:t>
            </a:r>
          </a:p>
          <a:p>
            <a:pPr marL="449580" indent="449580">
              <a:spcAft>
                <a:spcPts val="0"/>
              </a:spcAft>
            </a:pPr>
            <a:r>
              <a:rPr lang="ru-RU" sz="1600" b="1" noProof="1" smtClean="0">
                <a:solidFill>
                  <a:srgbClr val="FFFF00"/>
                </a:solidFill>
                <a:latin typeface="Times New Roman"/>
                <a:ea typeface="Times New Roman"/>
              </a:rPr>
              <a:t>№№ 4-7 и 13 – анализы розет и орнаментов по длине диадемы;</a:t>
            </a:r>
          </a:p>
          <a:p>
            <a:pPr marL="449580" indent="449580">
              <a:spcAft>
                <a:spcPts val="0"/>
              </a:spcAft>
            </a:pPr>
            <a:r>
              <a:rPr lang="ru-RU" sz="1600" b="1" noProof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№№ 8–11 – анализы висулок/кулонов, висящих с ног львов на краях диадемы;</a:t>
            </a:r>
          </a:p>
          <a:p>
            <a:pPr marL="449580" indent="449580">
              <a:spcAft>
                <a:spcPts val="0"/>
              </a:spcAft>
            </a:pPr>
            <a:r>
              <a:rPr lang="ru-RU" sz="1600" b="1" noProof="1" smtClean="0">
                <a:solidFill>
                  <a:srgbClr val="7030A0"/>
                </a:solidFill>
                <a:latin typeface="Times New Roman"/>
                <a:ea typeface="Times New Roman"/>
              </a:rPr>
              <a:t>№№ 12 и 14 – анализы на головах двух из львов.</a:t>
            </a:r>
            <a:endParaRPr lang="ru-RU" sz="1600" b="1" noProof="1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189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285720" y="214290"/>
            <a:ext cx="8572560" cy="2857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dirty="0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Р Ф А  -  АППАРАТУРА   В   Н А И М – Б А Н  -   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bg-BG" sz="17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bg-BG" sz="1100" noProof="1">
                <a:solidFill>
                  <a:srgbClr val="0F6F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ИЗ  ПРАКТИКИ</a:t>
            </a:r>
            <a:endParaRPr lang="bg-BG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214282" y="6429396"/>
            <a:ext cx="1981454" cy="285752"/>
          </a:xfrm>
        </p:spPr>
        <p:txBody>
          <a:bodyPr/>
          <a:lstStyle/>
          <a:p>
            <a:pPr algn="ctr">
              <a:defRPr/>
            </a:pPr>
            <a:r>
              <a:rPr lang="bg-BG" b="1" smtClean="0">
                <a:solidFill>
                  <a:srgbClr val="000000"/>
                </a:solidFill>
              </a:rPr>
              <a:t>19 – 23 сентября 2016 г.</a:t>
            </a:r>
            <a:endParaRPr lang="bg-BG" b="1" dirty="0">
              <a:solidFill>
                <a:srgbClr val="000000"/>
              </a:solidFill>
            </a:endParaRPr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>
                <a:solidFill>
                  <a:srgbClr val="000000"/>
                </a:solidFill>
              </a:rPr>
              <a:pPr algn="ctr">
                <a:defRPr/>
              </a:pPr>
              <a:t>19</a:t>
            </a:fld>
            <a:endParaRPr lang="bg-BG" b="1" dirty="0">
              <a:solidFill>
                <a:srgbClr val="000000"/>
              </a:solidFill>
            </a:endParaRPr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35896" y="6429397"/>
            <a:ext cx="3575906" cy="285752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solidFill>
                  <a:srgbClr val="000000"/>
                </a:solidFill>
                <a:cs typeface="Arial" pitchFamily="34" charset="0"/>
              </a:rPr>
              <a:t> инж. Пламен  БОНЕВ,  </a:t>
            </a:r>
            <a:r>
              <a:rPr lang="en-AU" b="1" smtClean="0">
                <a:solidFill>
                  <a:srgbClr val="000000"/>
                </a:solidFill>
                <a:cs typeface="Arial" pitchFamily="34" charset="0"/>
              </a:rPr>
              <a:t>pl.bonev@gmail.com</a:t>
            </a:r>
            <a:endParaRPr lang="bg-BG" b="1" i="1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ово поле 10"/>
          <p:cNvSpPr txBox="1"/>
          <p:nvPr/>
        </p:nvSpPr>
        <p:spPr>
          <a:xfrm>
            <a:off x="2195736" y="184482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>
                <a:solidFill>
                  <a:srgbClr val="FFFF00"/>
                </a:solidFill>
              </a:rPr>
              <a:t>С  п  а  с  и  б  о</a:t>
            </a:r>
            <a:endParaRPr lang="bg-BG" sz="3600" dirty="0" smtClean="0">
              <a:solidFill>
                <a:srgbClr val="FFFF00"/>
              </a:solidFill>
            </a:endParaRPr>
          </a:p>
          <a:p>
            <a:pPr algn="ctr"/>
            <a:r>
              <a:rPr lang="bg-BG" sz="3600" dirty="0" smtClean="0">
                <a:solidFill>
                  <a:srgbClr val="FFFF00"/>
                </a:solidFill>
              </a:rPr>
              <a:t>за</a:t>
            </a:r>
            <a:endParaRPr lang="bg-BG" sz="3600" dirty="0" smtClean="0">
              <a:solidFill>
                <a:srgbClr val="FFFF00"/>
              </a:solidFill>
            </a:endParaRPr>
          </a:p>
          <a:p>
            <a:pPr algn="ctr"/>
            <a:r>
              <a:rPr lang="bg-BG" sz="3600" dirty="0" smtClean="0">
                <a:solidFill>
                  <a:srgbClr val="FFFF00"/>
                </a:solidFill>
              </a:rPr>
              <a:t>внимание </a:t>
            </a:r>
            <a:r>
              <a:rPr lang="bg-BG" sz="3600" dirty="0" smtClean="0">
                <a:solidFill>
                  <a:srgbClr val="FFFF00"/>
                </a:solidFill>
              </a:rPr>
              <a:t>!</a:t>
            </a:r>
            <a:endParaRPr lang="bg-BG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85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285720" y="214290"/>
            <a:ext cx="8572560" cy="2857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 Ф А  -  ВВЕДЕНИЕ</a:t>
            </a:r>
            <a:endParaRPr lang="bg-BG" sz="10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214282" y="6429396"/>
            <a:ext cx="1981454" cy="285752"/>
          </a:xfrm>
        </p:spPr>
        <p:txBody>
          <a:bodyPr/>
          <a:lstStyle/>
          <a:p>
            <a:pPr algn="ctr">
              <a:defRPr/>
            </a:pPr>
            <a:r>
              <a:rPr lang="bg-BG" b="1" smtClean="0"/>
              <a:t>19 – 23 сентября 2016 г.</a:t>
            </a:r>
            <a:endParaRPr lang="bg-BG" b="1" dirty="0"/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/>
              <a:pPr algn="ctr">
                <a:defRPr/>
              </a:pPr>
              <a:t>2</a:t>
            </a:fld>
            <a:endParaRPr lang="bg-BG" b="1" dirty="0"/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35896" y="6429397"/>
            <a:ext cx="3575906" cy="285752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cs typeface="Arial" pitchFamily="34" charset="0"/>
              </a:rPr>
              <a:t> инж</a:t>
            </a:r>
            <a:r>
              <a:rPr lang="bg-BG" b="1" noProof="1" smtClean="0">
                <a:cs typeface="Arial" pitchFamily="34" charset="0"/>
              </a:rPr>
              <a:t>. Пламен  </a:t>
            </a:r>
            <a:r>
              <a:rPr lang="ru-RU" b="1" dirty="0" smtClean="0">
                <a:cs typeface="Arial" pitchFamily="34" charset="0"/>
              </a:rPr>
              <a:t>БОНЕВ</a:t>
            </a:r>
            <a:r>
              <a:rPr lang="bg-BG" b="1" dirty="0" smtClean="0">
                <a:cs typeface="Arial" pitchFamily="34" charset="0"/>
              </a:rPr>
              <a:t>,  </a:t>
            </a:r>
            <a:r>
              <a:rPr lang="en-US" b="1" dirty="0" smtClean="0">
                <a:cs typeface="Arial" pitchFamily="34" charset="0"/>
              </a:rPr>
              <a:t>pl.bonev@gmail.com</a:t>
            </a:r>
            <a:endParaRPr lang="bg-BG" b="1" i="1" dirty="0"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Картина 3" descr="Basicxrf[1]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7" t="21375" r="33646" b="6481"/>
          <a:stretch/>
        </p:blipFill>
        <p:spPr>
          <a:xfrm>
            <a:off x="369211" y="993365"/>
            <a:ext cx="5444078" cy="4124293"/>
          </a:xfrm>
          <a:prstGeom prst="rect">
            <a:avLst/>
          </a:prstGeom>
        </p:spPr>
      </p:pic>
      <p:sp>
        <p:nvSpPr>
          <p:cNvPr id="15" name="Текстово поле 14"/>
          <p:cNvSpPr txBox="1"/>
          <p:nvPr/>
        </p:nvSpPr>
        <p:spPr>
          <a:xfrm>
            <a:off x="6196063" y="884506"/>
            <a:ext cx="25922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FFFF00"/>
                </a:solidFill>
              </a:rPr>
              <a:t>РФА </a:t>
            </a:r>
            <a:r>
              <a:rPr lang="ru-RU" sz="1300" dirty="0">
                <a:solidFill>
                  <a:srgbClr val="FFFF00"/>
                </a:solidFill>
              </a:rPr>
              <a:t>основан на определении количества энергии вторичных фотонов, испускаемые электронами при их переходе из </a:t>
            </a:r>
            <a:r>
              <a:rPr lang="ru-RU" sz="1300" dirty="0" smtClean="0">
                <a:solidFill>
                  <a:srgbClr val="FFFF00"/>
                </a:solidFill>
              </a:rPr>
              <a:t>более высокого </a:t>
            </a:r>
            <a:r>
              <a:rPr lang="ru-RU" sz="1300" dirty="0">
                <a:solidFill>
                  <a:srgbClr val="FFFF00"/>
                </a:solidFill>
              </a:rPr>
              <a:t>энергетического уровня на более низкий уровень для замещения «выбитых» электронов под воздействием рентгеновского излучения с достаточно большой энергией. </a:t>
            </a:r>
            <a:endParaRPr lang="ru-RU" sz="1300" dirty="0" smtClean="0">
              <a:solidFill>
                <a:srgbClr val="FFFF00"/>
              </a:solidFill>
            </a:endParaRPr>
          </a:p>
          <a:p>
            <a:endParaRPr lang="ru-RU" sz="1300" dirty="0" smtClean="0">
              <a:solidFill>
                <a:srgbClr val="FFFF00"/>
              </a:solidFill>
            </a:endParaRPr>
          </a:p>
          <a:p>
            <a:r>
              <a:rPr lang="ru-RU" sz="1300" dirty="0" smtClean="0">
                <a:solidFill>
                  <a:srgbClr val="FFFF00"/>
                </a:solidFill>
              </a:rPr>
              <a:t>Выделение </a:t>
            </a:r>
            <a:r>
              <a:rPr lang="ru-RU" sz="1300" dirty="0">
                <a:solidFill>
                  <a:srgbClr val="FFFF00"/>
                </a:solidFill>
              </a:rPr>
              <a:t>вторичных фотонов называется «флуоресценцией». </a:t>
            </a:r>
            <a:endParaRPr lang="ru-RU" sz="1300" dirty="0" smtClean="0">
              <a:solidFill>
                <a:srgbClr val="FFFF00"/>
              </a:solidFill>
            </a:endParaRPr>
          </a:p>
          <a:p>
            <a:endParaRPr lang="ru-RU" sz="1300" dirty="0">
              <a:solidFill>
                <a:srgbClr val="FFFF00"/>
              </a:solidFill>
            </a:endParaRPr>
          </a:p>
          <a:p>
            <a:r>
              <a:rPr lang="ru-RU" sz="1300" dirty="0" smtClean="0">
                <a:solidFill>
                  <a:srgbClr val="FFFF00"/>
                </a:solidFill>
              </a:rPr>
              <a:t>Энергия </a:t>
            </a:r>
            <a:r>
              <a:rPr lang="ru-RU" sz="1300" dirty="0">
                <a:solidFill>
                  <a:srgbClr val="FFFF00"/>
                </a:solidFill>
              </a:rPr>
              <a:t>этих фотонов определяется разницей между энергиями двух уровней и индивидуальна для каждого перехода каждого химического элемента. </a:t>
            </a:r>
            <a:endParaRPr lang="ru-RU" sz="1300" dirty="0" smtClean="0">
              <a:solidFill>
                <a:srgbClr val="FFFF00"/>
              </a:solidFill>
            </a:endParaRPr>
          </a:p>
        </p:txBody>
      </p:sp>
      <p:sp>
        <p:nvSpPr>
          <p:cNvPr id="21" name="Правоъгълник 20"/>
          <p:cNvSpPr/>
          <p:nvPr/>
        </p:nvSpPr>
        <p:spPr>
          <a:xfrm>
            <a:off x="454381" y="5575564"/>
            <a:ext cx="823523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srgbClr val="FFFF00"/>
                </a:solidFill>
              </a:rPr>
              <a:t>Интенсивность флуоресценции (количество испускаемых фотонов за единицу времени) пропорциональна концентрации (количеству атомов) соответствующего элемента, входящего в состав исследуемого образца</a:t>
            </a:r>
            <a:endParaRPr lang="bg-BG" sz="1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29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285720" y="214290"/>
            <a:ext cx="8572560" cy="2857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РЕНТГЕНОВСКИЕ   СПЕКТРОМЕТРЫ  -  ТИПЫ  (ВД РФС)</a:t>
            </a:r>
            <a:endParaRPr lang="bg-BG" sz="10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214282" y="6429396"/>
            <a:ext cx="1981454" cy="285752"/>
          </a:xfrm>
        </p:spPr>
        <p:txBody>
          <a:bodyPr/>
          <a:lstStyle/>
          <a:p>
            <a:pPr algn="ctr">
              <a:defRPr/>
            </a:pPr>
            <a:r>
              <a:rPr lang="bg-BG" b="1" smtClean="0"/>
              <a:t>19 – 23 сентября 2016 г.</a:t>
            </a:r>
            <a:endParaRPr lang="bg-BG" b="1" dirty="0"/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/>
              <a:pPr algn="ctr">
                <a:defRPr/>
              </a:pPr>
              <a:t>3</a:t>
            </a:fld>
            <a:endParaRPr lang="bg-BG" b="1" dirty="0"/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35896" y="6429397"/>
            <a:ext cx="3575906" cy="285752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cs typeface="Arial" pitchFamily="34" charset="0"/>
              </a:rPr>
              <a:t> инж. Пламен  БОНЕВ,  </a:t>
            </a:r>
            <a:r>
              <a:rPr lang="en-AU" b="1" smtClean="0">
                <a:cs typeface="Arial" pitchFamily="34" charset="0"/>
              </a:rPr>
              <a:t>pl.bonev@gmail.com</a:t>
            </a:r>
            <a:endParaRPr lang="bg-BG" b="1" i="1" dirty="0"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Картина 3" descr="Рентгенофлуоресцентная спектрометрия, X-Ray Fluorescence (XRF)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9" t="28953" r="30862" b="18541"/>
          <a:stretch/>
        </p:blipFill>
        <p:spPr>
          <a:xfrm>
            <a:off x="4776308" y="692696"/>
            <a:ext cx="3635723" cy="2471937"/>
          </a:xfrm>
          <a:prstGeom prst="rect">
            <a:avLst/>
          </a:prstGeom>
        </p:spPr>
      </p:pic>
      <p:sp>
        <p:nvSpPr>
          <p:cNvPr id="14" name="Текстово поле 13"/>
          <p:cNvSpPr txBox="1"/>
          <p:nvPr/>
        </p:nvSpPr>
        <p:spPr>
          <a:xfrm>
            <a:off x="731970" y="692696"/>
            <a:ext cx="331236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noProof="1" smtClean="0"/>
              <a:t>Рентгенофлуоресцентные спектрометры, в которых </a:t>
            </a:r>
            <a:r>
              <a:rPr lang="ru-RU" sz="1300" noProof="1" smtClean="0"/>
              <a:t>определение </a:t>
            </a:r>
            <a:r>
              <a:rPr lang="ru-RU" sz="1300" noProof="1" smtClean="0"/>
              <a:t>характеристического излучения происходит с помощью кристаллов-монохроматоров называются "волнодисперсионными", или ВД РФС (WDXRF). </a:t>
            </a:r>
          </a:p>
          <a:p>
            <a:pPr algn="ctr"/>
            <a:endParaRPr lang="ru-RU" sz="1300" noProof="1"/>
          </a:p>
          <a:p>
            <a:pPr algn="ctr"/>
            <a:r>
              <a:rPr lang="ru-RU" sz="1300" noProof="1" smtClean="0"/>
              <a:t>В свою очередь, ВД РФ-спектрометры делятся на спектрометры последовательного </a:t>
            </a:r>
          </a:p>
          <a:p>
            <a:pPr algn="ctr"/>
            <a:endParaRPr lang="ru-RU" sz="1300" noProof="1"/>
          </a:p>
          <a:p>
            <a:pPr algn="ctr"/>
            <a:r>
              <a:rPr lang="ru-RU" sz="1300" noProof="1" smtClean="0"/>
              <a:t>и</a:t>
            </a:r>
          </a:p>
          <a:p>
            <a:pPr algn="ctr"/>
            <a:endParaRPr lang="ru-RU" sz="1300" noProof="1"/>
          </a:p>
          <a:p>
            <a:pPr algn="ctr"/>
            <a:r>
              <a:rPr lang="ru-RU" sz="1300" noProof="1" smtClean="0"/>
              <a:t>параллельного (квантометры) типа</a:t>
            </a:r>
            <a:r>
              <a:rPr lang="ru-RU" sz="1300" dirty="0" smtClean="0"/>
              <a:t>.</a:t>
            </a:r>
            <a:endParaRPr lang="bg-BG" sz="1300" dirty="0"/>
          </a:p>
        </p:txBody>
      </p:sp>
      <p:pic>
        <p:nvPicPr>
          <p:cNvPr id="15" name="Картина 14" descr="Рентгенофлуоресцентная спектрометрия, X-Ray Fluorescence (XRF) - Internet Explor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9" t="28320" r="19482"/>
          <a:stretch/>
        </p:blipFill>
        <p:spPr>
          <a:xfrm>
            <a:off x="4802265" y="3429000"/>
            <a:ext cx="4015756" cy="2651496"/>
          </a:xfrm>
          <a:prstGeom prst="rect">
            <a:avLst/>
          </a:prstGeom>
        </p:spPr>
      </p:pic>
      <p:sp>
        <p:nvSpPr>
          <p:cNvPr id="16" name="Текстово поле 15"/>
          <p:cNvSpPr txBox="1"/>
          <p:nvPr/>
        </p:nvSpPr>
        <p:spPr>
          <a:xfrm>
            <a:off x="731970" y="3789040"/>
            <a:ext cx="324036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/>
              <a:t>Интенсивности характеристического </a:t>
            </a:r>
            <a:r>
              <a:rPr lang="ru-RU" sz="1300" dirty="0" smtClean="0"/>
              <a:t>излучения химических  </a:t>
            </a:r>
            <a:r>
              <a:rPr lang="ru-RU" sz="1300" dirty="0"/>
              <a:t>элементов измеряются одновременно благодаря использованию нескольких настроенных фиксированных "каналов" расположенных вокруг образца. </a:t>
            </a:r>
            <a:endParaRPr lang="ru-RU" sz="1300" dirty="0" smtClean="0"/>
          </a:p>
          <a:p>
            <a:pPr algn="ctr"/>
            <a:r>
              <a:rPr lang="ru-RU" sz="1300" dirty="0" smtClean="0"/>
              <a:t>Фактически каждый из </a:t>
            </a:r>
            <a:r>
              <a:rPr lang="ru-RU" sz="1300" dirty="0"/>
              <a:t>каналов является отдельным спектрометром с кристаллом-монохроматором и  детектором, настроенными </a:t>
            </a:r>
            <a:r>
              <a:rPr lang="ru-RU" sz="1300" noProof="1" smtClean="0"/>
              <a:t>на прием определенной</a:t>
            </a:r>
            <a:r>
              <a:rPr lang="ru-RU" sz="1300" dirty="0" smtClean="0"/>
              <a:t> </a:t>
            </a:r>
            <a:r>
              <a:rPr lang="ru-RU" sz="1300" dirty="0"/>
              <a:t>длины волны одного элемента.</a:t>
            </a:r>
            <a:endParaRPr lang="bg-BG" sz="1300" dirty="0"/>
          </a:p>
        </p:txBody>
      </p:sp>
    </p:spTree>
    <p:extLst>
      <p:ext uri="{BB962C8B-B14F-4D97-AF65-F5344CB8AC3E}">
        <p14:creationId xmlns:p14="http://schemas.microsoft.com/office/powerpoint/2010/main" val="2965002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285720" y="214290"/>
            <a:ext cx="8572560" cy="2857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РЕНТГЕНОВСКИЕ   СПЕКТРОМЕТРЫ   -  ТИПЫ  (ЭД РФС)   И   СРАВНЕНИЕ</a:t>
            </a:r>
            <a:endParaRPr lang="bg-BG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214282" y="6429396"/>
            <a:ext cx="1981454" cy="285752"/>
          </a:xfrm>
        </p:spPr>
        <p:txBody>
          <a:bodyPr/>
          <a:lstStyle/>
          <a:p>
            <a:pPr algn="ctr">
              <a:defRPr/>
            </a:pPr>
            <a:r>
              <a:rPr lang="bg-BG" b="1" smtClean="0"/>
              <a:t>19 – 23 сентября 2016 г.</a:t>
            </a:r>
            <a:endParaRPr lang="bg-BG" b="1" dirty="0"/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/>
              <a:pPr algn="ctr">
                <a:defRPr/>
              </a:pPr>
              <a:t>4</a:t>
            </a:fld>
            <a:endParaRPr lang="bg-BG" b="1" dirty="0"/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35896" y="6429397"/>
            <a:ext cx="3575906" cy="285752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cs typeface="Arial" pitchFamily="34" charset="0"/>
              </a:rPr>
              <a:t> инж. Пламен  БОНЕВ,  </a:t>
            </a:r>
            <a:r>
              <a:rPr lang="en-AU" b="1" smtClean="0">
                <a:cs typeface="Arial" pitchFamily="34" charset="0"/>
              </a:rPr>
              <a:t>pl.bonev@gmail.com</a:t>
            </a:r>
            <a:endParaRPr lang="bg-BG" b="1" i="1" dirty="0"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Картина 3" descr="Рентгенофлуоресцентная спектрометрия, X-Ray Fluorescence (XRF)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4" t="43195" r="37586" b="14077"/>
          <a:stretch/>
        </p:blipFill>
        <p:spPr>
          <a:xfrm>
            <a:off x="509859" y="1013719"/>
            <a:ext cx="3965698" cy="2586339"/>
          </a:xfrm>
          <a:prstGeom prst="rect">
            <a:avLst/>
          </a:prstGeom>
        </p:spPr>
      </p:pic>
      <p:sp>
        <p:nvSpPr>
          <p:cNvPr id="11" name="Текстово поле 10"/>
          <p:cNvSpPr txBox="1"/>
          <p:nvPr/>
        </p:nvSpPr>
        <p:spPr>
          <a:xfrm>
            <a:off x="4985416" y="997879"/>
            <a:ext cx="3648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Для </a:t>
            </a:r>
            <a:r>
              <a:rPr lang="ru-RU" sz="1400" dirty="0" smtClean="0"/>
              <a:t>детектирования </a:t>
            </a:r>
            <a:r>
              <a:rPr lang="ru-RU" sz="1400" dirty="0"/>
              <a:t>вторичного </a:t>
            </a:r>
            <a:r>
              <a:rPr lang="ru-RU" sz="1400" dirty="0" smtClean="0"/>
              <a:t>излучения</a:t>
            </a:r>
          </a:p>
          <a:p>
            <a:pPr algn="ctr"/>
            <a:r>
              <a:rPr lang="ru-RU" sz="1400" dirty="0" smtClean="0"/>
              <a:t>в </a:t>
            </a:r>
            <a:r>
              <a:rPr lang="ru-RU" sz="1400" noProof="1" smtClean="0"/>
              <a:t>энергодисперсионных (ЭД) </a:t>
            </a:r>
            <a:r>
              <a:rPr lang="ru-RU" sz="1400" dirty="0" smtClean="0"/>
              <a:t>спектрометрах </a:t>
            </a:r>
          </a:p>
          <a:p>
            <a:pPr algn="ctr"/>
            <a:r>
              <a:rPr lang="ru-RU" sz="1400" dirty="0" smtClean="0"/>
              <a:t>используются </a:t>
            </a:r>
          </a:p>
          <a:p>
            <a:pPr algn="ctr"/>
            <a:r>
              <a:rPr lang="ru-RU" sz="1400" dirty="0" smtClean="0"/>
              <a:t>полупроводниковые </a:t>
            </a:r>
            <a:r>
              <a:rPr lang="ru-RU" sz="1400" dirty="0"/>
              <a:t>твердотельные детекторы, действие которых основано </a:t>
            </a:r>
            <a:r>
              <a:rPr lang="ru-RU" sz="1400" dirty="0" smtClean="0"/>
              <a:t>на</a:t>
            </a:r>
          </a:p>
          <a:p>
            <a:pPr algn="ctr"/>
            <a:r>
              <a:rPr lang="ru-RU" sz="1400" dirty="0" smtClean="0"/>
              <a:t>ионизации </a:t>
            </a:r>
            <a:r>
              <a:rPr lang="ru-RU" sz="1400" dirty="0"/>
              <a:t>внутри </a:t>
            </a:r>
            <a:r>
              <a:rPr lang="ru-RU" sz="1400" dirty="0" smtClean="0"/>
              <a:t>полупроводника </a:t>
            </a:r>
          </a:p>
          <a:p>
            <a:pPr algn="ctr"/>
            <a:r>
              <a:rPr lang="bg-BG" sz="1400" dirty="0"/>
              <a:t>(</a:t>
            </a:r>
            <a:r>
              <a:rPr lang="en-US" sz="1400" dirty="0" smtClean="0"/>
              <a:t>Si</a:t>
            </a:r>
            <a:r>
              <a:rPr lang="bg-BG" sz="1400" dirty="0" smtClean="0"/>
              <a:t>-</a:t>
            </a:r>
            <a:r>
              <a:rPr lang="en-US" sz="1400" dirty="0" smtClean="0"/>
              <a:t> </a:t>
            </a:r>
            <a:r>
              <a:rPr lang="bg-BG" sz="1400" dirty="0" smtClean="0"/>
              <a:t>или</a:t>
            </a:r>
            <a:r>
              <a:rPr lang="en-US" sz="1400" dirty="0" smtClean="0"/>
              <a:t> Ge</a:t>
            </a:r>
            <a:r>
              <a:rPr lang="bg-BG" sz="1400" dirty="0" smtClean="0"/>
              <a:t>-</a:t>
            </a:r>
            <a:r>
              <a:rPr lang="ru-RU" sz="1400" noProof="1" smtClean="0"/>
              <a:t>кристалл</a:t>
            </a:r>
            <a:r>
              <a:rPr lang="bg-BG" sz="1400" dirty="0" smtClean="0"/>
              <a:t>)</a:t>
            </a:r>
            <a:r>
              <a:rPr lang="ru-RU" dirty="0" smtClean="0"/>
              <a:t>.</a:t>
            </a:r>
            <a:endParaRPr lang="bg-BG" dirty="0"/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544022" y="4149080"/>
            <a:ext cx="80559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noProof="1" smtClean="0"/>
              <a:t>Преимущества волнодисперсионных (ВД) спектрометров – </a:t>
            </a:r>
          </a:p>
          <a:p>
            <a:pPr algn="ctr"/>
            <a:r>
              <a:rPr lang="ru-RU" sz="1400" noProof="1" smtClean="0"/>
              <a:t>очень высокая чувствительность, возможность программирования оптимальных условий для каждого химического элемента. </a:t>
            </a:r>
          </a:p>
          <a:p>
            <a:pPr algn="ctr"/>
            <a:endParaRPr lang="ru-RU" sz="1400" noProof="1"/>
          </a:p>
          <a:p>
            <a:pPr algn="ctr"/>
            <a:r>
              <a:rPr lang="ru-RU" sz="1400" noProof="1" smtClean="0"/>
              <a:t>Преимущества энергодисперсионных (ЭД) спектрометров – </a:t>
            </a:r>
          </a:p>
          <a:p>
            <a:pPr algn="ctr"/>
            <a:r>
              <a:rPr lang="ru-RU" sz="1400" noProof="1" smtClean="0"/>
              <a:t>значительно меньшая стоимость, компактность, возможность изготовления </a:t>
            </a:r>
            <a:r>
              <a:rPr lang="ru-RU" sz="1400" dirty="0" smtClean="0"/>
              <a:t>настольных </a:t>
            </a:r>
            <a:r>
              <a:rPr lang="ru-RU" sz="1400" dirty="0"/>
              <a:t>и портативных вариантов аппаратуры.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4041951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285720" y="214290"/>
            <a:ext cx="8572560" cy="2857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 Ф А  -  </a:t>
            </a:r>
            <a:r>
              <a:rPr lang="bg-BG" sz="11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</a:t>
            </a:r>
            <a:endParaRPr lang="bg-BG" sz="10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214282" y="6429396"/>
            <a:ext cx="1981454" cy="285752"/>
          </a:xfrm>
        </p:spPr>
        <p:txBody>
          <a:bodyPr/>
          <a:lstStyle/>
          <a:p>
            <a:pPr algn="ctr">
              <a:defRPr/>
            </a:pPr>
            <a:r>
              <a:rPr lang="bg-BG" b="1" smtClean="0"/>
              <a:t>19 – 23 сентября 2016 г.</a:t>
            </a:r>
            <a:endParaRPr lang="bg-BG" b="1" dirty="0"/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/>
              <a:pPr algn="ctr">
                <a:defRPr/>
              </a:pPr>
              <a:t>5</a:t>
            </a:fld>
            <a:endParaRPr lang="bg-BG" b="1" dirty="0"/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35896" y="6429397"/>
            <a:ext cx="3575906" cy="285752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cs typeface="Arial" pitchFamily="34" charset="0"/>
              </a:rPr>
              <a:t> инж. Пламен  БОНЕВ,  </a:t>
            </a:r>
            <a:r>
              <a:rPr lang="en-AU" b="1" smtClean="0">
                <a:cs typeface="Arial" pitchFamily="34" charset="0"/>
              </a:rPr>
              <a:t>pl.bonev@gmail.com</a:t>
            </a:r>
            <a:endParaRPr lang="bg-BG" b="1" i="1" dirty="0"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ово поле 3"/>
          <p:cNvSpPr txBox="1"/>
          <p:nvPr/>
        </p:nvSpPr>
        <p:spPr>
          <a:xfrm>
            <a:off x="285720" y="980728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</a:t>
            </a:r>
            <a:r>
              <a:rPr lang="ru-RU" sz="1600" dirty="0" smtClean="0"/>
              <a:t>РФА  может </a:t>
            </a:r>
            <a:r>
              <a:rPr lang="ru-RU" sz="1600" dirty="0"/>
              <a:t>быть использован для определения химического элементного состава 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-    разнообразных </a:t>
            </a:r>
            <a:r>
              <a:rPr lang="ru-RU" sz="1600" dirty="0"/>
              <a:t>по форме, размеров </a:t>
            </a:r>
            <a:r>
              <a:rPr lang="ru-RU" sz="1600" dirty="0" smtClean="0"/>
              <a:t>и</a:t>
            </a:r>
          </a:p>
          <a:p>
            <a:r>
              <a:rPr lang="ru-RU" sz="1600" dirty="0" smtClean="0"/>
              <a:t>-    совсем </a:t>
            </a:r>
            <a:r>
              <a:rPr lang="ru-RU" sz="1600" dirty="0"/>
              <a:t>неизвестных по составу </a:t>
            </a:r>
            <a:endParaRPr lang="ru-RU" sz="1600" dirty="0" smtClean="0"/>
          </a:p>
          <a:p>
            <a:r>
              <a:rPr lang="bg-BG" sz="1600" noProof="1" smtClean="0"/>
              <a:t>-    твердых</a:t>
            </a:r>
            <a:r>
              <a:rPr lang="ru-RU" sz="1600" dirty="0" smtClean="0"/>
              <a:t>, </a:t>
            </a:r>
            <a:r>
              <a:rPr lang="ru-RU" sz="1600" dirty="0"/>
              <a:t>порошкообразных и даже жидких материалов, </a:t>
            </a:r>
            <a:endParaRPr lang="ru-RU" sz="1600" dirty="0" smtClean="0"/>
          </a:p>
          <a:p>
            <a:r>
              <a:rPr lang="ru-RU" sz="1600" dirty="0" smtClean="0"/>
              <a:t>-    без </a:t>
            </a:r>
            <a:r>
              <a:rPr lang="ru-RU" sz="1600" dirty="0"/>
              <a:t>предварительной подготовки образца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</a:p>
          <a:p>
            <a:r>
              <a:rPr lang="en-US" sz="1600" dirty="0" smtClean="0"/>
              <a:t>	</a:t>
            </a:r>
            <a:r>
              <a:rPr lang="ru-RU" sz="1600" dirty="0" smtClean="0"/>
              <a:t>Глубина </a:t>
            </a:r>
            <a:r>
              <a:rPr lang="ru-RU" sz="1600" dirty="0"/>
              <a:t>анализируемой поверхности зависит от способности поглощения рентгеновских лучей в исследуемом </a:t>
            </a:r>
            <a:r>
              <a:rPr lang="ru-RU" sz="1600" dirty="0" smtClean="0"/>
              <a:t>материале</a:t>
            </a:r>
          </a:p>
          <a:p>
            <a:r>
              <a:rPr lang="ru-RU" sz="1600" dirty="0" smtClean="0"/>
              <a:t>–    для </a:t>
            </a:r>
            <a:r>
              <a:rPr lang="ru-RU" sz="1600" dirty="0"/>
              <a:t>большинства металлов составляет десятые доли миллиметра, </a:t>
            </a:r>
            <a:endParaRPr lang="ru-RU" sz="1600" dirty="0" smtClean="0"/>
          </a:p>
          <a:p>
            <a:r>
              <a:rPr lang="ru-RU" sz="1600" dirty="0" smtClean="0"/>
              <a:t>-     для </a:t>
            </a:r>
            <a:r>
              <a:rPr lang="ru-RU" sz="1600" dirty="0"/>
              <a:t>пластиковых материалов – несколько миллиметров. 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</a:p>
          <a:p>
            <a:r>
              <a:rPr lang="en-US" sz="1600" dirty="0" smtClean="0"/>
              <a:t>	</a:t>
            </a:r>
            <a:r>
              <a:rPr lang="ru-RU" sz="1600" dirty="0" smtClean="0"/>
              <a:t>При </a:t>
            </a:r>
            <a:r>
              <a:rPr lang="ru-RU" sz="1600" dirty="0"/>
              <a:t>ЭД </a:t>
            </a:r>
            <a:r>
              <a:rPr lang="ru-RU" sz="1600" noProof="1" smtClean="0"/>
              <a:t>спектрометров могуть быть  идентифицираны одновременно</a:t>
            </a:r>
          </a:p>
          <a:p>
            <a:pPr marL="285750" indent="-285750">
              <a:buFontTx/>
              <a:buChar char="-"/>
            </a:pPr>
            <a:r>
              <a:rPr lang="ru-RU" sz="1600" noProof="1" smtClean="0"/>
              <a:t>более 75 химических элементов (от </a:t>
            </a:r>
            <a:r>
              <a:rPr lang="en-US" sz="1600" noProof="1" smtClean="0"/>
              <a:t>Na</a:t>
            </a:r>
            <a:r>
              <a:rPr lang="ru-RU" sz="1600" noProof="1" smtClean="0"/>
              <a:t> до </a:t>
            </a:r>
            <a:r>
              <a:rPr lang="en-US" sz="1600" noProof="1" smtClean="0"/>
              <a:t>U</a:t>
            </a:r>
            <a:r>
              <a:rPr lang="ru-RU" sz="1600" noProof="1" smtClean="0"/>
              <a:t>, без инертных газов) </a:t>
            </a:r>
          </a:p>
          <a:p>
            <a:pPr marL="285750" indent="-285750">
              <a:buFontTx/>
              <a:buChar char="-"/>
            </a:pPr>
            <a:r>
              <a:rPr lang="ru-RU" sz="1600" noProof="1" smtClean="0"/>
              <a:t>всего за 1–3 минуты, а </a:t>
            </a:r>
          </a:p>
          <a:p>
            <a:pPr marL="285750" indent="-285750">
              <a:buFontTx/>
              <a:buChar char="-"/>
            </a:pPr>
            <a:r>
              <a:rPr lang="ru-RU" sz="1600" noProof="1" smtClean="0"/>
              <a:t>по заложенной компьютерной программе – также определить их количественное содержание</a:t>
            </a:r>
          </a:p>
          <a:p>
            <a:pPr marL="285750" indent="-285750">
              <a:buFontTx/>
              <a:buChar char="-"/>
            </a:pPr>
            <a:r>
              <a:rPr lang="ru-RU" sz="1600" noProof="1" smtClean="0"/>
              <a:t>в пределах 0,001–100 мас. %.</a:t>
            </a:r>
            <a:endParaRPr lang="ru-RU" sz="1600" noProof="1"/>
          </a:p>
        </p:txBody>
      </p:sp>
    </p:spTree>
    <p:extLst>
      <p:ext uri="{BB962C8B-B14F-4D97-AF65-F5344CB8AC3E}">
        <p14:creationId xmlns:p14="http://schemas.microsoft.com/office/powerpoint/2010/main" val="2249453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285720" y="214290"/>
            <a:ext cx="8572560" cy="2857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 Ф А  -  ПРЕИМУЩЕСТВА  И 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214282" y="6429396"/>
            <a:ext cx="1981454" cy="285752"/>
          </a:xfrm>
        </p:spPr>
        <p:txBody>
          <a:bodyPr/>
          <a:lstStyle/>
          <a:p>
            <a:pPr algn="ctr">
              <a:defRPr/>
            </a:pPr>
            <a:r>
              <a:rPr lang="bg-BG" b="1" smtClean="0"/>
              <a:t>19 – 23 сентября 2016 г.</a:t>
            </a:r>
            <a:endParaRPr lang="bg-BG" b="1" dirty="0"/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/>
              <a:pPr algn="ctr">
                <a:defRPr/>
              </a:pPr>
              <a:t>6</a:t>
            </a:fld>
            <a:endParaRPr lang="bg-BG" b="1" dirty="0"/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35896" y="6429397"/>
            <a:ext cx="3575906" cy="285752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cs typeface="Arial" pitchFamily="34" charset="0"/>
              </a:rPr>
              <a:t> инж. Пламен  БОНЕВ,  </a:t>
            </a:r>
            <a:r>
              <a:rPr lang="en-AU" b="1" smtClean="0">
                <a:cs typeface="Arial" pitchFamily="34" charset="0"/>
              </a:rPr>
              <a:t>pl.bonev@gmail.com</a:t>
            </a:r>
            <a:endParaRPr lang="bg-BG" b="1" i="1" dirty="0"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ово поле 3"/>
          <p:cNvSpPr txBox="1"/>
          <p:nvPr/>
        </p:nvSpPr>
        <p:spPr>
          <a:xfrm>
            <a:off x="683568" y="908720"/>
            <a:ext cx="7920880" cy="4894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1600" dirty="0" smtClean="0"/>
              <a:t>Одно </a:t>
            </a:r>
            <a:r>
              <a:rPr lang="ru-RU" sz="1600" dirty="0"/>
              <a:t>из самых важных преимуществ метода является то, что в результате исследований не </a:t>
            </a:r>
            <a:r>
              <a:rPr lang="ru-RU" sz="1600" dirty="0" smtClean="0"/>
              <a:t>остаются </a:t>
            </a:r>
            <a:r>
              <a:rPr lang="ru-RU" sz="1600" dirty="0"/>
              <a:t>никаких видимых, даже при наблюдении под микроскопом, следов на поверхности анализируемого предмета. </a:t>
            </a:r>
            <a:endParaRPr lang="ru-RU" sz="1600" dirty="0" smtClean="0"/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	Это </a:t>
            </a:r>
            <a:r>
              <a:rPr lang="ru-RU" sz="1600" dirty="0"/>
              <a:t>исключительно важно при исследовании </a:t>
            </a:r>
            <a:r>
              <a:rPr lang="ru-RU" sz="1600" dirty="0" smtClean="0"/>
              <a:t>предметов </a:t>
            </a:r>
            <a:r>
              <a:rPr lang="ru-RU" sz="1600" dirty="0"/>
              <a:t>с высокой культурной, научной, художественной или материальной стоимостью или в случае, когда сохранение образца – непременное требование</a:t>
            </a:r>
            <a:r>
              <a:rPr lang="ru-RU" sz="16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ru-RU" sz="1600" dirty="0"/>
          </a:p>
          <a:p>
            <a:pPr algn="just">
              <a:lnSpc>
                <a:spcPct val="150000"/>
              </a:lnSpc>
            </a:pPr>
            <a:r>
              <a:rPr lang="ru-RU" sz="1600" dirty="0"/>
              <a:t>	</a:t>
            </a:r>
            <a:r>
              <a:rPr lang="ru-RU" sz="1600" dirty="0" smtClean="0"/>
              <a:t>Недостатки метода: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–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  <a:r>
              <a:rPr lang="ru-RU" sz="1600" dirty="0"/>
              <a:t>можно исследовать сравнительно неглубокую поверхность, а не весь </a:t>
            </a:r>
            <a:r>
              <a:rPr lang="ru-RU" sz="1600" dirty="0" smtClean="0"/>
              <a:t>предмет,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/>
              <a:t>нельзя </a:t>
            </a:r>
            <a:r>
              <a:rPr lang="ru-RU" sz="1600" dirty="0"/>
              <a:t>идентифицировать самые </a:t>
            </a:r>
            <a:r>
              <a:rPr lang="bg-BG" sz="1600" noProof="1" smtClean="0"/>
              <a:t>легкие</a:t>
            </a:r>
            <a:r>
              <a:rPr lang="ru-RU" sz="1600" dirty="0" smtClean="0"/>
              <a:t> </a:t>
            </a:r>
            <a:r>
              <a:rPr lang="ru-RU" sz="1600" dirty="0"/>
              <a:t>химические элементы – </a:t>
            </a:r>
            <a:r>
              <a:rPr lang="en-US" sz="1600" dirty="0"/>
              <a:t>H</a:t>
            </a:r>
            <a:r>
              <a:rPr lang="ru-RU" sz="1600" dirty="0" smtClean="0"/>
              <a:t>, </a:t>
            </a:r>
            <a:r>
              <a:rPr lang="en-US" sz="1600" dirty="0" smtClean="0"/>
              <a:t>C</a:t>
            </a:r>
            <a:r>
              <a:rPr lang="ru-RU" sz="1600" dirty="0" smtClean="0"/>
              <a:t>, </a:t>
            </a:r>
            <a:r>
              <a:rPr lang="en-US" sz="1600" dirty="0" smtClean="0"/>
              <a:t>N</a:t>
            </a:r>
            <a:r>
              <a:rPr lang="ru-RU" sz="1600" dirty="0" smtClean="0"/>
              <a:t>, </a:t>
            </a:r>
            <a:r>
              <a:rPr lang="en-US" sz="1600" dirty="0" smtClean="0"/>
              <a:t>S, O</a:t>
            </a:r>
            <a:r>
              <a:rPr lang="ru-RU" sz="1600" dirty="0" smtClean="0"/>
              <a:t>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dirty="0" smtClean="0"/>
              <a:t>хотя </a:t>
            </a:r>
            <a:r>
              <a:rPr lang="ru-RU" sz="1600" dirty="0"/>
              <a:t>часть из них можно определить, если аппаратура снабжена вакуумной камерой с возможностью создания инертной атмосферы (из </a:t>
            </a:r>
            <a:r>
              <a:rPr lang="en-US" sz="1600" dirty="0" smtClean="0"/>
              <a:t>He</a:t>
            </a:r>
            <a:r>
              <a:rPr lang="ru-RU" sz="1600" dirty="0" smtClean="0"/>
              <a:t>, </a:t>
            </a:r>
            <a:r>
              <a:rPr lang="ru-RU" sz="1600" dirty="0"/>
              <a:t>например).</a:t>
            </a:r>
          </a:p>
        </p:txBody>
      </p:sp>
    </p:spTree>
    <p:extLst>
      <p:ext uri="{BB962C8B-B14F-4D97-AF65-F5344CB8AC3E}">
        <p14:creationId xmlns:p14="http://schemas.microsoft.com/office/powerpoint/2010/main" val="3369342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285720" y="214290"/>
            <a:ext cx="8572560" cy="28575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 Ф А  -  ПРИЛОЖЕНИЕ  В  Н А И М  -  Б А Н</a:t>
            </a:r>
            <a:endParaRPr lang="bg-BG" sz="1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214282" y="6429396"/>
            <a:ext cx="1981454" cy="285752"/>
          </a:xfrm>
        </p:spPr>
        <p:txBody>
          <a:bodyPr/>
          <a:lstStyle/>
          <a:p>
            <a:pPr algn="ctr">
              <a:defRPr/>
            </a:pPr>
            <a:r>
              <a:rPr lang="bg-BG" b="1" smtClean="0"/>
              <a:t>19 – 23 сентября 2016 г.</a:t>
            </a:r>
            <a:endParaRPr lang="bg-BG" b="1" dirty="0"/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/>
              <a:pPr algn="ctr">
                <a:defRPr/>
              </a:pPr>
              <a:t>7</a:t>
            </a:fld>
            <a:endParaRPr lang="bg-BG" b="1" dirty="0"/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35896" y="6429397"/>
            <a:ext cx="3575906" cy="285752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cs typeface="Arial" pitchFamily="34" charset="0"/>
              </a:rPr>
              <a:t> инж. Пламен  БОНЕВ,  </a:t>
            </a:r>
            <a:r>
              <a:rPr lang="en-AU" b="1" smtClean="0">
                <a:cs typeface="Arial" pitchFamily="34" charset="0"/>
              </a:rPr>
              <a:t>pl.bonev@gmail.com</a:t>
            </a:r>
            <a:endParaRPr lang="bg-BG" b="1" i="1" dirty="0"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ово поле 3"/>
          <p:cNvSpPr txBox="1"/>
          <p:nvPr/>
        </p:nvSpPr>
        <p:spPr>
          <a:xfrm>
            <a:off x="254630" y="620688"/>
            <a:ext cx="846274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500" dirty="0" smtClean="0"/>
              <a:t>Д</a:t>
            </a:r>
            <a:r>
              <a:rPr lang="ru-RU" sz="1500" dirty="0" smtClean="0"/>
              <a:t>оговор </a:t>
            </a:r>
            <a:r>
              <a:rPr lang="ru-RU" sz="1500" dirty="0"/>
              <a:t>о содружестве </a:t>
            </a:r>
            <a:endParaRPr lang="ru-RU" sz="1500" dirty="0" smtClean="0"/>
          </a:p>
          <a:p>
            <a:pPr algn="ctr"/>
            <a:r>
              <a:rPr lang="ru-RU" sz="1500" dirty="0" smtClean="0"/>
              <a:t>между Национальным археологическим </a:t>
            </a:r>
            <a:r>
              <a:rPr lang="ru-RU" sz="1500" dirty="0"/>
              <a:t>институтом с музеем </a:t>
            </a:r>
            <a:endParaRPr lang="ru-RU" sz="1500" dirty="0" smtClean="0"/>
          </a:p>
          <a:p>
            <a:pPr algn="ctr"/>
            <a:r>
              <a:rPr lang="ru-RU" sz="1500" dirty="0" smtClean="0"/>
              <a:t>Болгарской </a:t>
            </a:r>
            <a:r>
              <a:rPr lang="ru-RU" sz="1500" dirty="0"/>
              <a:t>академии наук и </a:t>
            </a:r>
            <a:endParaRPr lang="ru-RU" sz="1500" dirty="0" smtClean="0"/>
          </a:p>
          <a:p>
            <a:pPr algn="ctr"/>
            <a:r>
              <a:rPr lang="ru-RU" sz="1500" dirty="0" smtClean="0"/>
              <a:t>Институтом </a:t>
            </a:r>
            <a:r>
              <a:rPr lang="ru-RU" sz="1500" dirty="0"/>
              <a:t>минералогии </a:t>
            </a:r>
            <a:r>
              <a:rPr lang="ru-RU" sz="1500" dirty="0" smtClean="0"/>
              <a:t>Уральского отделения Российской академии наук</a:t>
            </a:r>
          </a:p>
          <a:p>
            <a:pPr algn="ctr"/>
            <a:r>
              <a:rPr lang="ru-RU" sz="1500" dirty="0" smtClean="0"/>
              <a:t>по Проекту  </a:t>
            </a:r>
            <a:r>
              <a:rPr lang="ru-RU" sz="1500" dirty="0"/>
              <a:t>„</a:t>
            </a:r>
            <a:r>
              <a:rPr lang="ru-RU" sz="1500" dirty="0" smtClean="0"/>
              <a:t>Сопоставление </a:t>
            </a:r>
            <a:r>
              <a:rPr lang="ru-RU" sz="1500" noProof="1" smtClean="0"/>
              <a:t>аналитичных</a:t>
            </a:r>
            <a:r>
              <a:rPr lang="ru-RU" sz="1500" dirty="0" smtClean="0"/>
              <a:t> данных о составе изделий </a:t>
            </a:r>
          </a:p>
          <a:p>
            <a:pPr algn="ctr"/>
            <a:r>
              <a:rPr lang="ru-RU" sz="1500" dirty="0" smtClean="0"/>
              <a:t>из благородных металлов </a:t>
            </a:r>
            <a:r>
              <a:rPr lang="ru-RU" sz="1500" noProof="1" smtClean="0"/>
              <a:t>в древных </a:t>
            </a:r>
            <a:r>
              <a:rPr lang="ru-RU" sz="1500" dirty="0" smtClean="0"/>
              <a:t>памятниках Болгарии и России</a:t>
            </a:r>
            <a:r>
              <a:rPr lang="en-US" sz="1500" dirty="0" smtClean="0"/>
              <a:t>” </a:t>
            </a:r>
            <a:endParaRPr lang="bg-BG" sz="1500" dirty="0" smtClean="0"/>
          </a:p>
          <a:p>
            <a:pPr algn="ctr"/>
            <a:r>
              <a:rPr lang="bg-BG" sz="1500" dirty="0" smtClean="0"/>
              <a:t>с </a:t>
            </a:r>
            <a:r>
              <a:rPr lang="bg-BG" sz="1500" noProof="1" smtClean="0"/>
              <a:t>научными</a:t>
            </a:r>
            <a:r>
              <a:rPr lang="bg-BG" sz="1500" dirty="0" smtClean="0"/>
              <a:t> </a:t>
            </a:r>
            <a:r>
              <a:rPr lang="ru-RU" sz="1500" dirty="0" smtClean="0"/>
              <a:t>руководителями - проф</a:t>
            </a:r>
            <a:r>
              <a:rPr lang="ru-RU" sz="1500" dirty="0"/>
              <a:t>. Виктор В. Зайков </a:t>
            </a:r>
            <a:r>
              <a:rPr lang="ru-RU" sz="1500" dirty="0" smtClean="0"/>
              <a:t>и проф. </a:t>
            </a:r>
            <a:r>
              <a:rPr lang="ru-RU" sz="1500" noProof="1" smtClean="0"/>
              <a:t>Диана Сп. Гергова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357158" y="2338221"/>
            <a:ext cx="8572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u="sng" dirty="0" smtClean="0"/>
              <a:t>Публикации</a:t>
            </a:r>
            <a:r>
              <a:rPr lang="bg-BG" sz="1400" dirty="0" smtClean="0"/>
              <a:t>:</a:t>
            </a:r>
          </a:p>
          <a:p>
            <a:r>
              <a:rPr lang="ru-RU" sz="1400" i="1" dirty="0" smtClean="0"/>
              <a:t>-  Зайков </a:t>
            </a:r>
            <a:r>
              <a:rPr lang="ru-RU" sz="1400" i="1" dirty="0"/>
              <a:t>В.В., </a:t>
            </a:r>
            <a:r>
              <a:rPr lang="ru-RU" sz="1400" i="1" noProof="1" smtClean="0"/>
              <a:t>Гергова</a:t>
            </a:r>
            <a:r>
              <a:rPr lang="ru-RU" sz="1400" i="1" dirty="0" smtClean="0"/>
              <a:t> </a:t>
            </a:r>
            <a:r>
              <a:rPr lang="ru-RU" sz="1400" i="1" dirty="0"/>
              <a:t>Д., Хворов П.В., Бонев П</a:t>
            </a:r>
            <a:r>
              <a:rPr lang="ru-RU" sz="1400" dirty="0"/>
              <a:t>. </a:t>
            </a:r>
            <a:r>
              <a:rPr lang="ru-RU" sz="1400" b="1" u="sng" dirty="0"/>
              <a:t>Состав золотых изделий Вылчитрынского клада (Болгария</a:t>
            </a:r>
            <a:r>
              <a:rPr lang="ru-RU" sz="1400" b="1" dirty="0"/>
              <a:t>). </a:t>
            </a:r>
            <a:r>
              <a:rPr lang="ru-RU" sz="1400" dirty="0"/>
              <a:t>Уральский минералогический сборник № 16. Миасс – Екатеринбург: УрО РАН, 2009. С. 169–173.</a:t>
            </a:r>
          </a:p>
          <a:p>
            <a:r>
              <a:rPr lang="ru-RU" sz="1400" i="1" dirty="0" smtClean="0"/>
              <a:t>-  Зайков </a:t>
            </a:r>
            <a:r>
              <a:rPr lang="ru-RU" sz="1400" i="1" dirty="0"/>
              <a:t>В.В., Гергова Д., Хворов П.В., Бонев П., Анкушев М.Н</a:t>
            </a:r>
            <a:r>
              <a:rPr lang="ru-RU" sz="1400" u="sng" dirty="0"/>
              <a:t>.  </a:t>
            </a:r>
            <a:r>
              <a:rPr lang="ru-RU" sz="1400" b="1" u="sng" dirty="0"/>
              <a:t>Состав золотых изделий Требенищенского клада из Национального археологического музея в Софии (Болгария).</a:t>
            </a:r>
            <a:r>
              <a:rPr lang="ru-RU" sz="1400" u="sng" dirty="0"/>
              <a:t> </a:t>
            </a:r>
            <a:r>
              <a:rPr lang="ru-RU" sz="1400" dirty="0"/>
              <a:t>Уральский минералогический сборник № 17. Миасс – Екатеринбург: УрО РАН, 2010. С. 148–152</a:t>
            </a:r>
            <a:r>
              <a:rPr lang="ru-RU" sz="1400" dirty="0" smtClean="0"/>
              <a:t>.</a:t>
            </a:r>
          </a:p>
          <a:p>
            <a:r>
              <a:rPr lang="bg-BG" sz="1400" i="1" dirty="0" smtClean="0"/>
              <a:t>-  </a:t>
            </a:r>
            <a:r>
              <a:rPr lang="en-AU" sz="1400" i="1" dirty="0" smtClean="0"/>
              <a:t>Zaykov </a:t>
            </a:r>
            <a:r>
              <a:rPr lang="en-AU" sz="1400" i="1" dirty="0"/>
              <a:t>V., Gergova D., Khvorov P., Bonev P</a:t>
            </a:r>
            <a:r>
              <a:rPr lang="en-AU" sz="1400" b="1" i="1" dirty="0"/>
              <a:t>. </a:t>
            </a:r>
            <a:r>
              <a:rPr lang="en-AU" sz="1400" b="1" u="sng" dirty="0"/>
              <a:t>Archaeometric studies of </a:t>
            </a:r>
            <a:r>
              <a:rPr lang="en-AU" sz="1400" b="1" u="sng" dirty="0" smtClean="0"/>
              <a:t>T</a:t>
            </a:r>
            <a:r>
              <a:rPr lang="en-US" sz="1400" b="1" u="sng" dirty="0"/>
              <a:t>h</a:t>
            </a:r>
            <a:r>
              <a:rPr lang="en-AU" sz="1400" b="1" u="sng" dirty="0" smtClean="0"/>
              <a:t>racian </a:t>
            </a:r>
            <a:r>
              <a:rPr lang="en-AU" sz="1400" b="1" u="sng" dirty="0"/>
              <a:t>golden objects from the National Archaeological Museum in Sofia</a:t>
            </a:r>
            <a:r>
              <a:rPr lang="en-AU" sz="1400" dirty="0"/>
              <a:t>. </a:t>
            </a:r>
            <a:r>
              <a:rPr lang="ru-RU" sz="1400" dirty="0"/>
              <a:t>Интердисциплинарни изследвания ХХІІ – ХХІІІ. София: Археологически институт с музей – БАН, 2010. С. 75–79</a:t>
            </a:r>
            <a:r>
              <a:rPr lang="ru-RU" sz="1400" dirty="0" smtClean="0"/>
              <a:t>.</a:t>
            </a:r>
            <a:endParaRPr lang="bg-BG" sz="1400" dirty="0" smtClean="0"/>
          </a:p>
          <a:p>
            <a:r>
              <a:rPr lang="ru-RU" sz="1400" dirty="0" smtClean="0"/>
              <a:t>-  </a:t>
            </a:r>
            <a:r>
              <a:rPr lang="ru-RU" sz="1400" i="1" dirty="0" smtClean="0"/>
              <a:t>Гергова </a:t>
            </a:r>
            <a:r>
              <a:rPr lang="ru-RU" sz="1400" i="1" dirty="0"/>
              <a:t>Д., Зайков В.В., Хворов П.В., Бонев П., Торбов Н</a:t>
            </a:r>
            <a:r>
              <a:rPr lang="ru-RU" sz="1400" dirty="0"/>
              <a:t>. </a:t>
            </a:r>
            <a:r>
              <a:rPr lang="ru-RU" sz="1400" b="1" u="sng" dirty="0"/>
              <a:t>Состав торевтики из археологических памятников Болгарии</a:t>
            </a:r>
            <a:r>
              <a:rPr lang="ru-RU" sz="1400" dirty="0"/>
              <a:t>. Геоархеология и археологическая минералогия – 2014. Миасс: ИМин УрО РАН, 2014. С. 75–80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i="1" dirty="0" smtClean="0"/>
              <a:t>-  Зайков </a:t>
            </a:r>
            <a:r>
              <a:rPr lang="ru-RU" sz="1400" i="1" dirty="0"/>
              <a:t>В.В., Гергова Д., Хворов П.В., Торбов Н., Анкушев М.Н., Бонев П</a:t>
            </a:r>
            <a:r>
              <a:rPr lang="ru-RU" sz="1400" dirty="0"/>
              <a:t>. </a:t>
            </a:r>
            <a:r>
              <a:rPr lang="ru-RU" sz="1400" b="1" u="sng" dirty="0"/>
              <a:t>Состав серебряных изделий Рогозенского клада из коллекции Исторического музея г. Врац (Болгария</a:t>
            </a:r>
            <a:r>
              <a:rPr lang="ru-RU" sz="1400" b="1" dirty="0"/>
              <a:t>). </a:t>
            </a:r>
            <a:r>
              <a:rPr lang="ru-RU" sz="1400" dirty="0"/>
              <a:t>Материалы ІІІ Всероссийской </a:t>
            </a:r>
            <a:r>
              <a:rPr lang="ru-RU" sz="1400" dirty="0" smtClean="0"/>
              <a:t>молодёжной </a:t>
            </a:r>
            <a:r>
              <a:rPr lang="ru-RU" sz="1400" dirty="0"/>
              <a:t>научной конференции Минералы: строение, свойства, методы исследования». Екатеринбург – Миасс: УрО РАН, 2011. С. 141–142</a:t>
            </a:r>
            <a:r>
              <a:rPr lang="ru-RU" sz="1400" dirty="0" smtClean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5668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кръглен правоъгълник 9"/>
          <p:cNvSpPr/>
          <p:nvPr/>
        </p:nvSpPr>
        <p:spPr>
          <a:xfrm>
            <a:off x="565942" y="214290"/>
            <a:ext cx="8279504" cy="23920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0000FF"/>
              </a:solidFill>
            </a:endParaRPr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19100" y="188640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 Ф А  -  АППАРАТУРА  В  Н А И М  -  Б А Н</a:t>
            </a:r>
            <a:endParaRPr lang="bg-BG" sz="1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214282" y="6429396"/>
            <a:ext cx="1981454" cy="285752"/>
          </a:xfrm>
        </p:spPr>
        <p:txBody>
          <a:bodyPr/>
          <a:lstStyle/>
          <a:p>
            <a:pPr algn="ctr">
              <a:defRPr/>
            </a:pPr>
            <a:r>
              <a:rPr lang="bg-BG" b="1" smtClean="0"/>
              <a:t>19 – 23 сентября 2016 г.</a:t>
            </a:r>
            <a:endParaRPr lang="bg-BG" b="1" dirty="0"/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/>
              <a:pPr algn="ctr">
                <a:defRPr/>
              </a:pPr>
              <a:t>8</a:t>
            </a:fld>
            <a:endParaRPr lang="bg-BG" b="1" dirty="0"/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635896" y="6429396"/>
            <a:ext cx="3575906" cy="285752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cs typeface="Arial" pitchFamily="34" charset="0"/>
              </a:rPr>
              <a:t> инж. </a:t>
            </a:r>
            <a:r>
              <a:rPr lang="ru-RU" b="1" noProof="1" smtClean="0">
                <a:cs typeface="Arial" pitchFamily="34" charset="0"/>
              </a:rPr>
              <a:t>Пламен</a:t>
            </a:r>
            <a:r>
              <a:rPr lang="ru-RU" b="1" dirty="0" smtClean="0">
                <a:cs typeface="Arial" pitchFamily="34" charset="0"/>
              </a:rPr>
              <a:t>  БОНЕВ,  </a:t>
            </a:r>
            <a:r>
              <a:rPr lang="en-AU" b="1" dirty="0" smtClean="0">
                <a:cs typeface="Arial" pitchFamily="34" charset="0"/>
              </a:rPr>
              <a:t>pl.bonev@gmail.com</a:t>
            </a:r>
            <a:endParaRPr lang="bg-BG" b="1" i="1" dirty="0"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1428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124744"/>
            <a:ext cx="4569922" cy="3426922"/>
          </a:xfrm>
          <a:prstGeom prst="rect">
            <a:avLst/>
          </a:prstGeom>
        </p:spPr>
      </p:pic>
      <p:sp>
        <p:nvSpPr>
          <p:cNvPr id="11" name="Текстово поле 10"/>
          <p:cNvSpPr txBox="1"/>
          <p:nvPr/>
        </p:nvSpPr>
        <p:spPr>
          <a:xfrm>
            <a:off x="285720" y="4797152"/>
            <a:ext cx="8572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1400" noProof="1" smtClean="0"/>
              <a:t>Энергодисперсионный</a:t>
            </a:r>
            <a:r>
              <a:rPr lang="ru-RU" sz="1400" dirty="0" smtClean="0"/>
              <a:t> </a:t>
            </a:r>
            <a:r>
              <a:rPr lang="ru-RU" sz="1400" dirty="0"/>
              <a:t>рентгено-флуоресцентный спектрометр </a:t>
            </a:r>
            <a:endParaRPr lang="en-US" sz="1400" dirty="0" smtClean="0"/>
          </a:p>
          <a:p>
            <a:pPr algn="ctr"/>
            <a:r>
              <a:rPr lang="ru-RU" sz="1400" dirty="0" smtClean="0"/>
              <a:t>модели EDX-720</a:t>
            </a:r>
            <a:r>
              <a:rPr lang="ru-RU" sz="1400" noProof="1" smtClean="0"/>
              <a:t>, Shimadzu Corp</a:t>
            </a:r>
            <a:r>
              <a:rPr lang="ru-RU" sz="1400" dirty="0" smtClean="0"/>
              <a:t>. (</a:t>
            </a:r>
            <a:r>
              <a:rPr lang="en-US" sz="1400" dirty="0" smtClean="0"/>
              <a:t>Japan)</a:t>
            </a:r>
            <a:r>
              <a:rPr lang="ru-RU" sz="1400" dirty="0" smtClean="0"/>
              <a:t>, </a:t>
            </a:r>
          </a:p>
          <a:p>
            <a:pPr algn="ctr"/>
            <a:r>
              <a:rPr lang="ru-RU" sz="1400" dirty="0" smtClean="0"/>
              <a:t>в Лаборатории для анализов, консервации и реставрации </a:t>
            </a:r>
            <a:endParaRPr lang="en-US" sz="1400" dirty="0" smtClean="0"/>
          </a:p>
          <a:p>
            <a:pPr algn="ctr"/>
            <a:r>
              <a:rPr lang="ru-RU" sz="1400" dirty="0" smtClean="0"/>
              <a:t>Национального археологического института </a:t>
            </a:r>
            <a:r>
              <a:rPr lang="ru-RU" sz="1400" dirty="0"/>
              <a:t>с музеем – БАН, </a:t>
            </a:r>
            <a:endParaRPr lang="en-US" sz="1400" dirty="0" smtClean="0"/>
          </a:p>
          <a:p>
            <a:pPr algn="ctr"/>
            <a:r>
              <a:rPr lang="ru-RU" sz="1400" dirty="0" smtClean="0"/>
              <a:t>София, Болгария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" name="Картина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58" y="1464942"/>
            <a:ext cx="3662588" cy="27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19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2143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g-BG" sz="1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 Ф А  -  АППАРАТУРА   В   Н А И М – Б А Н  -   </a:t>
            </a:r>
            <a:r>
              <a:rPr lang="ru-RU" sz="1100" noProof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</a:t>
            </a:r>
            <a:r>
              <a:rPr lang="ru-RU" sz="1700" noProof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100" noProof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g-BG" sz="1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ПРИЛОЖЕНИЯ</a:t>
            </a:r>
            <a:endParaRPr lang="bg-BG" sz="11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345556" y="6429396"/>
            <a:ext cx="1765430" cy="285752"/>
          </a:xfrm>
        </p:spPr>
        <p:txBody>
          <a:bodyPr/>
          <a:lstStyle/>
          <a:p>
            <a:pPr algn="ctr">
              <a:defRPr/>
            </a:pPr>
            <a:r>
              <a:rPr lang="bg-BG" b="1" dirty="0" smtClean="0">
                <a:solidFill>
                  <a:srgbClr val="DBF5F9">
                    <a:shade val="90000"/>
                  </a:srgbClr>
                </a:solidFill>
              </a:rPr>
              <a:t>19 – 23 </a:t>
            </a:r>
            <a:r>
              <a:rPr lang="bg-BG" b="1" noProof="1" smtClean="0">
                <a:solidFill>
                  <a:srgbClr val="DBF5F9">
                    <a:shade val="90000"/>
                  </a:srgbClr>
                </a:solidFill>
              </a:rPr>
              <a:t>сентября</a:t>
            </a:r>
            <a:r>
              <a:rPr lang="bg-BG" b="1" dirty="0" smtClean="0">
                <a:solidFill>
                  <a:srgbClr val="DBF5F9">
                    <a:shade val="90000"/>
                  </a:srgbClr>
                </a:solidFill>
              </a:rPr>
              <a:t> 2016 г.</a:t>
            </a:r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429396"/>
            <a:ext cx="357190" cy="285752"/>
          </a:xfrm>
        </p:spPr>
        <p:txBody>
          <a:bodyPr/>
          <a:lstStyle/>
          <a:p>
            <a:pPr algn="ctr">
              <a:defRPr/>
            </a:pPr>
            <a:fld id="{33F22F40-5B3C-4EA6-A8A8-0F454971B3B4}" type="slidenum">
              <a:rPr lang="bg-BG" b="1" smtClean="0">
                <a:solidFill>
                  <a:srgbClr val="DBF5F9">
                    <a:shade val="90000"/>
                  </a:srgbClr>
                </a:solidFill>
              </a:rPr>
              <a:pPr algn="ctr">
                <a:defRPr/>
              </a:pPr>
              <a:t>9</a:t>
            </a:fld>
            <a:endParaRPr lang="bg-BG" b="1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>
          <a:xfrm>
            <a:off x="3599929" y="6429396"/>
            <a:ext cx="3706042" cy="285752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 инж</a:t>
            </a:r>
            <a:r>
              <a:rPr lang="ru-RU" b="1" noProof="1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. Пламен  </a:t>
            </a:r>
            <a:r>
              <a:rPr lang="ru-RU" b="1" dirty="0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БОНЕВ,  </a:t>
            </a:r>
            <a:r>
              <a:rPr lang="en-AU" b="1" dirty="0" smtClean="0">
                <a:solidFill>
                  <a:srgbClr val="DBF5F9">
                    <a:shade val="90000"/>
                  </a:srgbClr>
                </a:solidFill>
                <a:cs typeface="Arial" pitchFamily="34" charset="0"/>
              </a:rPr>
              <a:t>pl.bonev@gmail.com</a:t>
            </a:r>
            <a:endParaRPr lang="bg-BG" b="1" i="1" dirty="0">
              <a:solidFill>
                <a:srgbClr val="DBF5F9">
                  <a:shade val="90000"/>
                </a:srgbClr>
              </a:solidFill>
              <a:cs typeface="Arial" pitchFamily="34" charset="0"/>
            </a:endParaRPr>
          </a:p>
        </p:txBody>
      </p:sp>
      <p:cxnSp>
        <p:nvCxnSpPr>
          <p:cNvPr id="12" name="Право съединение 11"/>
          <p:cNvCxnSpPr/>
          <p:nvPr/>
        </p:nvCxnSpPr>
        <p:spPr>
          <a:xfrm>
            <a:off x="265202" y="6429396"/>
            <a:ext cx="87154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ово поле 24"/>
          <p:cNvSpPr txBox="1"/>
          <p:nvPr/>
        </p:nvSpPr>
        <p:spPr>
          <a:xfrm>
            <a:off x="250023" y="1130033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solidFill>
                  <a:srgbClr val="FFFF00"/>
                </a:solidFill>
              </a:rPr>
              <a:t>Анализ </a:t>
            </a:r>
            <a:r>
              <a:rPr lang="ru-RU" sz="1600" b="1" noProof="1" smtClean="0">
                <a:solidFill>
                  <a:srgbClr val="FFFF00"/>
                </a:solidFill>
              </a:rPr>
              <a:t>золотых „скифских“ аппликации из Национального исторического музея</a:t>
            </a:r>
          </a:p>
          <a:p>
            <a:pPr algn="ctr"/>
            <a:r>
              <a:rPr lang="ru-RU" sz="1600" b="1" noProof="1" smtClean="0">
                <a:solidFill>
                  <a:srgbClr val="FFFF00"/>
                </a:solidFill>
              </a:rPr>
              <a:t>(София, Болгария</a:t>
            </a:r>
            <a:r>
              <a:rPr lang="bg-BG" sz="1600" b="1" dirty="0" smtClean="0">
                <a:solidFill>
                  <a:srgbClr val="FFFF00"/>
                </a:solidFill>
              </a:rPr>
              <a:t>) :</a:t>
            </a:r>
          </a:p>
        </p:txBody>
      </p:sp>
      <p:grpSp>
        <p:nvGrpSpPr>
          <p:cNvPr id="41" name="Групиране 40"/>
          <p:cNvGrpSpPr/>
          <p:nvPr/>
        </p:nvGrpSpPr>
        <p:grpSpPr>
          <a:xfrm>
            <a:off x="2142000" y="2321711"/>
            <a:ext cx="4860000" cy="900000"/>
            <a:chOff x="474000" y="2321711"/>
            <a:chExt cx="8196000" cy="1440000"/>
          </a:xfrm>
        </p:grpSpPr>
        <p:pic>
          <p:nvPicPr>
            <p:cNvPr id="24" name="Картина 23" descr="DSC_3878.JPG"/>
            <p:cNvPicPr>
              <a:picLocks/>
            </p:cNvPicPr>
            <p:nvPr/>
          </p:nvPicPr>
          <p:blipFill>
            <a:blip r:embed="rId3" cstate="print"/>
            <a:srcRect l="26388" r="26113" b="20624"/>
            <a:stretch>
              <a:fillRect/>
            </a:stretch>
          </p:blipFill>
          <p:spPr>
            <a:xfrm>
              <a:off x="474000" y="2321711"/>
              <a:ext cx="1260000" cy="1440000"/>
            </a:xfrm>
            <a:prstGeom prst="rect">
              <a:avLst/>
            </a:prstGeom>
          </p:spPr>
        </p:pic>
        <p:pic>
          <p:nvPicPr>
            <p:cNvPr id="37" name="Картина 36" descr="DSC_3880.JPG"/>
            <p:cNvPicPr>
              <a:picLocks/>
            </p:cNvPicPr>
            <p:nvPr/>
          </p:nvPicPr>
          <p:blipFill>
            <a:blip r:embed="rId4" cstate="print"/>
            <a:srcRect l="24189" t="6615" r="29632" b="20624"/>
            <a:stretch>
              <a:fillRect/>
            </a:stretch>
          </p:blipFill>
          <p:spPr>
            <a:xfrm>
              <a:off x="2208000" y="2321711"/>
              <a:ext cx="1260000" cy="1440000"/>
            </a:xfrm>
            <a:prstGeom prst="rect">
              <a:avLst/>
            </a:prstGeom>
          </p:spPr>
        </p:pic>
        <p:pic>
          <p:nvPicPr>
            <p:cNvPr id="38" name="Картина 37" descr="DSC_3882.JPG"/>
            <p:cNvPicPr preferRelativeResize="0">
              <a:picLocks/>
            </p:cNvPicPr>
            <p:nvPr/>
          </p:nvPicPr>
          <p:blipFill>
            <a:blip r:embed="rId5" cstate="print"/>
            <a:srcRect l="24503" t="8505" r="30260" b="20624"/>
            <a:stretch>
              <a:fillRect/>
            </a:stretch>
          </p:blipFill>
          <p:spPr>
            <a:xfrm>
              <a:off x="3942000" y="2321711"/>
              <a:ext cx="1260000" cy="1440000"/>
            </a:xfrm>
            <a:prstGeom prst="rect">
              <a:avLst/>
            </a:prstGeom>
          </p:spPr>
        </p:pic>
        <p:pic>
          <p:nvPicPr>
            <p:cNvPr id="39" name="Картина 38" descr="DSC_3884.JPG"/>
            <p:cNvPicPr preferRelativeResize="0">
              <a:picLocks/>
            </p:cNvPicPr>
            <p:nvPr/>
          </p:nvPicPr>
          <p:blipFill>
            <a:blip r:embed="rId6" cstate="print"/>
            <a:srcRect l="24733" r="23552" b="20624"/>
            <a:stretch>
              <a:fillRect/>
            </a:stretch>
          </p:blipFill>
          <p:spPr>
            <a:xfrm>
              <a:off x="5676000" y="2321711"/>
              <a:ext cx="1260000" cy="1440000"/>
            </a:xfrm>
            <a:prstGeom prst="rect">
              <a:avLst/>
            </a:prstGeom>
          </p:spPr>
        </p:pic>
        <p:pic>
          <p:nvPicPr>
            <p:cNvPr id="40" name="Картина 39" descr="DSC_3886.JPG"/>
            <p:cNvPicPr preferRelativeResize="0">
              <a:picLocks/>
            </p:cNvPicPr>
            <p:nvPr/>
          </p:nvPicPr>
          <p:blipFill>
            <a:blip r:embed="rId7" cstate="print"/>
            <a:srcRect l="27869" r="24590" b="20624"/>
            <a:stretch>
              <a:fillRect/>
            </a:stretch>
          </p:blipFill>
          <p:spPr>
            <a:xfrm>
              <a:off x="7410000" y="2321711"/>
              <a:ext cx="1260000" cy="1440000"/>
            </a:xfrm>
            <a:prstGeom prst="rect">
              <a:avLst/>
            </a:prstGeom>
          </p:spPr>
        </p:pic>
      </p:grpSp>
      <p:pic>
        <p:nvPicPr>
          <p:cNvPr id="42" name="Картина 41" descr="DSC_3888.JPG"/>
          <p:cNvPicPr>
            <a:picLocks noChangeAspect="1"/>
          </p:cNvPicPr>
          <p:nvPr/>
        </p:nvPicPr>
        <p:blipFill>
          <a:blip r:embed="rId8" cstate="print"/>
          <a:srcRect t="10824" b="18820"/>
          <a:stretch>
            <a:fillRect/>
          </a:stretch>
        </p:blipFill>
        <p:spPr>
          <a:xfrm>
            <a:off x="4622920" y="3357562"/>
            <a:ext cx="2041301" cy="2500330"/>
          </a:xfrm>
          <a:prstGeom prst="rect">
            <a:avLst/>
          </a:prstGeom>
        </p:spPr>
      </p:pic>
      <p:pic>
        <p:nvPicPr>
          <p:cNvPr id="43" name="Картина 42" descr="DSC_3898.JPG"/>
          <p:cNvPicPr>
            <a:picLocks noChangeAspect="1"/>
          </p:cNvPicPr>
          <p:nvPr/>
        </p:nvPicPr>
        <p:blipFill>
          <a:blip r:embed="rId9" cstate="print"/>
          <a:srcRect l="14609" t="9714" r="3995" b="19514"/>
          <a:stretch>
            <a:fillRect/>
          </a:stretch>
        </p:blipFill>
        <p:spPr>
          <a:xfrm>
            <a:off x="2479780" y="3357562"/>
            <a:ext cx="2092242" cy="2500330"/>
          </a:xfrm>
          <a:prstGeom prst="rect">
            <a:avLst/>
          </a:prstGeom>
        </p:spPr>
      </p:pic>
      <p:pic>
        <p:nvPicPr>
          <p:cNvPr id="45" name="Картина 44" descr="DSC_3890.JPG"/>
          <p:cNvPicPr>
            <a:picLocks noChangeAspect="1"/>
          </p:cNvPicPr>
          <p:nvPr/>
        </p:nvPicPr>
        <p:blipFill>
          <a:blip r:embed="rId10" cstate="print"/>
          <a:srcRect l="9424" t="14174" r="11411" b="17790"/>
          <a:stretch>
            <a:fillRect/>
          </a:stretch>
        </p:blipFill>
        <p:spPr>
          <a:xfrm>
            <a:off x="214282" y="3357562"/>
            <a:ext cx="2160000" cy="1234290"/>
          </a:xfrm>
          <a:prstGeom prst="rect">
            <a:avLst/>
          </a:prstGeom>
        </p:spPr>
      </p:pic>
      <p:pic>
        <p:nvPicPr>
          <p:cNvPr id="47" name="Картина 46" descr="DSC_3894.JPG"/>
          <p:cNvPicPr>
            <a:picLocks noChangeAspect="1"/>
          </p:cNvPicPr>
          <p:nvPr/>
        </p:nvPicPr>
        <p:blipFill>
          <a:blip r:embed="rId11" cstate="print"/>
          <a:srcRect l="4398" t="9922" r="9840" b="14010"/>
          <a:stretch>
            <a:fillRect/>
          </a:stretch>
        </p:blipFill>
        <p:spPr>
          <a:xfrm>
            <a:off x="214282" y="4643437"/>
            <a:ext cx="2146917" cy="1224000"/>
          </a:xfrm>
          <a:prstGeom prst="rect">
            <a:avLst/>
          </a:prstGeom>
        </p:spPr>
      </p:pic>
      <p:pic>
        <p:nvPicPr>
          <p:cNvPr id="49" name="Картина 48" descr="DSC_3908.JPG"/>
          <p:cNvPicPr>
            <a:picLocks noChangeAspect="1"/>
          </p:cNvPicPr>
          <p:nvPr/>
        </p:nvPicPr>
        <p:blipFill>
          <a:blip r:embed="rId12" cstate="print"/>
          <a:srcRect l="11417" t="2963" r="17538" b="7358"/>
          <a:stretch>
            <a:fillRect/>
          </a:stretch>
        </p:blipFill>
        <p:spPr>
          <a:xfrm>
            <a:off x="6715140" y="3929066"/>
            <a:ext cx="2285985" cy="1910810"/>
          </a:xfrm>
          <a:prstGeom prst="rect">
            <a:avLst/>
          </a:prstGeom>
        </p:spPr>
      </p:pic>
      <p:pic>
        <p:nvPicPr>
          <p:cNvPr id="51" name="Картина 50" descr="DSC_3902.JPG"/>
          <p:cNvPicPr>
            <a:picLocks noChangeAspect="1"/>
          </p:cNvPicPr>
          <p:nvPr/>
        </p:nvPicPr>
        <p:blipFill>
          <a:blip r:embed="rId13" cstate="print"/>
          <a:srcRect l="15393" t="19844" r="20836" b="7395"/>
          <a:stretch>
            <a:fillRect/>
          </a:stretch>
        </p:blipFill>
        <p:spPr>
          <a:xfrm>
            <a:off x="7358082" y="2786058"/>
            <a:ext cx="1571636" cy="928694"/>
          </a:xfrm>
          <a:prstGeom prst="rect">
            <a:avLst/>
          </a:prstGeom>
        </p:spPr>
      </p:pic>
      <p:pic>
        <p:nvPicPr>
          <p:cNvPr id="52" name="Картина 51" descr="DSC_3906.JPG"/>
          <p:cNvPicPr>
            <a:picLocks noChangeAspect="1"/>
          </p:cNvPicPr>
          <p:nvPr/>
        </p:nvPicPr>
        <p:blipFill>
          <a:blip r:embed="rId14" cstate="print"/>
          <a:srcRect l="17592" t="26459" r="20836" b="20624"/>
          <a:stretch>
            <a:fillRect/>
          </a:stretch>
        </p:blipFill>
        <p:spPr>
          <a:xfrm>
            <a:off x="7643834" y="2143116"/>
            <a:ext cx="1000132" cy="571504"/>
          </a:xfrm>
          <a:prstGeom prst="rect">
            <a:avLst/>
          </a:prstGeom>
        </p:spPr>
      </p:pic>
      <p:pic>
        <p:nvPicPr>
          <p:cNvPr id="53" name="Картина 52" descr="DSC_3910.JPG"/>
          <p:cNvPicPr>
            <a:picLocks noChangeAspect="1"/>
          </p:cNvPicPr>
          <p:nvPr/>
        </p:nvPicPr>
        <p:blipFill>
          <a:blip r:embed="rId15" cstate="print"/>
          <a:srcRect l="7916" t="3969" r="12919" b="12687"/>
          <a:stretch>
            <a:fillRect/>
          </a:stretch>
        </p:blipFill>
        <p:spPr>
          <a:xfrm>
            <a:off x="571472" y="2428868"/>
            <a:ext cx="118285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5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5054</TotalTime>
  <Words>1627</Words>
  <Application>Microsoft Office PowerPoint</Application>
  <PresentationFormat>Презентация на цял екран (4:3)</PresentationFormat>
  <Paragraphs>496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6" baseType="lpstr">
      <vt:lpstr>Поток</vt:lpstr>
      <vt:lpstr>2_Поток</vt:lpstr>
      <vt:lpstr>3_Поток</vt:lpstr>
      <vt:lpstr>4_Поток</vt:lpstr>
      <vt:lpstr>1_Поток</vt:lpstr>
      <vt:lpstr>5_Поток</vt:lpstr>
      <vt:lpstr>6_Поток</vt:lpstr>
      <vt:lpstr>РЕНТГЕНОФЛУОРЕСЦЕНТНЫЙ АНАЛИЗ –  характеристика, возможности, преимущества  и недостатки метода.  Аппаратура в Национальном археологическом институте с музеем (София, Болгария) –  примеры из практики</vt:lpstr>
      <vt:lpstr>Р Ф А  -  ВВЕДЕНИЕ</vt:lpstr>
      <vt:lpstr>РЕНТГЕНОВСКИЕ   СПЕКТРОМЕТРЫ  -  ТИПЫ  (ВД РФС)</vt:lpstr>
      <vt:lpstr>РЕНТГЕНОВСКИЕ   СПЕКТРОМЕТРЫ   -  ТИПЫ  (ЭД РФС)   И   СРАВНЕНИЕ</vt:lpstr>
      <vt:lpstr>Р Ф А  -  ВОЗМОЖНОСТИ</vt:lpstr>
      <vt:lpstr>Р Ф А  -  ПРЕИМУЩЕСТВА  И  НЕДОСТАТКИ</vt:lpstr>
      <vt:lpstr>Р Ф А  -  ПРИЛОЖЕНИЕ  В  Н А И М  -  Б А Н</vt:lpstr>
      <vt:lpstr>Р Ф А  -  АППАРАТУРА  В  Н А И М  -  Б А Н</vt:lpstr>
      <vt:lpstr>Р Ф А  -  АППАРАТУРА   В   Н А И М – Б А Н  -   ПЕРВыЕ   ПРИЛОЖЕНИЯ</vt:lpstr>
      <vt:lpstr> Р Ф А  -  АППАРАТУРА   В   Н А И М – Б А Н  -   ПРИМЕРы  ИЗ  ПРАКТИКИ</vt:lpstr>
      <vt:lpstr> Р Ф А  -  АППАРАТУРА   В   Н А И М – Б А Н  -   ПРИМЕРы  ИЗ  ПРАКТИКИ</vt:lpstr>
      <vt:lpstr> Р Ф А  -  АППАРАТУРА   В   Н А И М – Б А Н  -   ПРИМЕРы  ИЗ  ПРАКТИКИ</vt:lpstr>
      <vt:lpstr>Р Ф А  -  АППАРАТУРА   В   Н А И М – Б А Н  -   ПРИМЕРы  ИЗ  ПРАКТИКИ</vt:lpstr>
      <vt:lpstr>Р Ф А  -  АППАРАТУРА   В   Н А И М – Б А Н  -   ПРИМЕРы  ИЗ  ПРАКТИКИ</vt:lpstr>
      <vt:lpstr>Р Ф А  -  АППАРАТУРА   В   Н А И М – Б А Н  -   ПРИМЕРы  ИЗ  ПРАКТИКИ</vt:lpstr>
      <vt:lpstr>Р Ф А  -  АППАРАТУРА   В   Н А И М – Б А Н  -   ПРИМЕРы  ИЗ  ПРАКТИКИ</vt:lpstr>
      <vt:lpstr>Р Ф А  -  АППАРАТУРА   В   Н А И М – Б А Н  -   ПРИМЕРы  ИЗ  ПРАКТИКИ</vt:lpstr>
      <vt:lpstr>Р Ф А  -  АППАРАТУРА   В   Н А И М – Б А Н  -   ПРИМЕРы  ИЗ  ПРАКТИКИ</vt:lpstr>
      <vt:lpstr>Р Ф А  -  АППАРАТУРА   В   Н А И М – Б А Н  -   ПРИМЕРы  ИЗ  ПРАКТИКИ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Пл. Бонев</dc:creator>
  <cp:lastModifiedBy>инж. Пл. Бонев</cp:lastModifiedBy>
  <cp:revision>465</cp:revision>
  <dcterms:created xsi:type="dcterms:W3CDTF">2010-05-09T10:24:42Z</dcterms:created>
  <dcterms:modified xsi:type="dcterms:W3CDTF">2016-09-19T17:13:36Z</dcterms:modified>
</cp:coreProperties>
</file>