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68" r:id="rId3"/>
    <p:sldId id="269" r:id="rId4"/>
    <p:sldId id="270" r:id="rId5"/>
    <p:sldId id="271" r:id="rId6"/>
    <p:sldId id="272" r:id="rId7"/>
    <p:sldId id="262" r:id="rId8"/>
    <p:sldId id="273" r:id="rId9"/>
    <p:sldId id="256" r:id="rId10"/>
    <p:sldId id="259" r:id="rId11"/>
    <p:sldId id="260" r:id="rId12"/>
    <p:sldId id="274" r:id="rId13"/>
    <p:sldId id="275" r:id="rId14"/>
    <p:sldId id="276" r:id="rId15"/>
    <p:sldId id="277" r:id="rId16"/>
    <p:sldId id="278" r:id="rId17"/>
    <p:sldId id="264" r:id="rId18"/>
    <p:sldId id="26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67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47896-4879-4884-ADAF-B48A5A2AFB11}" type="datetimeFigureOut">
              <a:rPr lang="ru-RU" smtClean="0"/>
              <a:pPr/>
              <a:t>24.05.2011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A842D-7B89-46D5-9804-E1CB6A8980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C0D0D-4335-486D-9074-37B19434EA5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8D46-D7D5-46DF-BC35-EF7994F437AC}" type="datetimeFigureOut">
              <a:rPr lang="ru-RU" smtClean="0"/>
              <a:pPr/>
              <a:t>24.05.2011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2461-5052-4E19-A937-3A6E3E4BC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8D46-D7D5-46DF-BC35-EF7994F437AC}" type="datetimeFigureOut">
              <a:rPr lang="ru-RU" smtClean="0"/>
              <a:pPr/>
              <a:t>24.05.2011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2461-5052-4E19-A937-3A6E3E4BC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8D46-D7D5-46DF-BC35-EF7994F437AC}" type="datetimeFigureOut">
              <a:rPr lang="ru-RU" smtClean="0"/>
              <a:pPr/>
              <a:t>24.05.2011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2461-5052-4E19-A937-3A6E3E4BC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8D46-D7D5-46DF-BC35-EF7994F437AC}" type="datetimeFigureOut">
              <a:rPr lang="ru-RU" smtClean="0"/>
              <a:pPr/>
              <a:t>24.05.2011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2461-5052-4E19-A937-3A6E3E4BC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8D46-D7D5-46DF-BC35-EF7994F437AC}" type="datetimeFigureOut">
              <a:rPr lang="ru-RU" smtClean="0"/>
              <a:pPr/>
              <a:t>24.05.2011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2461-5052-4E19-A937-3A6E3E4BC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8D46-D7D5-46DF-BC35-EF7994F437AC}" type="datetimeFigureOut">
              <a:rPr lang="ru-RU" smtClean="0"/>
              <a:pPr/>
              <a:t>24.05.2011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2461-5052-4E19-A937-3A6E3E4BC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8D46-D7D5-46DF-BC35-EF7994F437AC}" type="datetimeFigureOut">
              <a:rPr lang="ru-RU" smtClean="0"/>
              <a:pPr/>
              <a:t>24.05.2011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2461-5052-4E19-A937-3A6E3E4BC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8D46-D7D5-46DF-BC35-EF7994F437AC}" type="datetimeFigureOut">
              <a:rPr lang="ru-RU" smtClean="0"/>
              <a:pPr/>
              <a:t>24.05.2011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2461-5052-4E19-A937-3A6E3E4BC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8D46-D7D5-46DF-BC35-EF7994F437AC}" type="datetimeFigureOut">
              <a:rPr lang="ru-RU" smtClean="0"/>
              <a:pPr/>
              <a:t>24.05.2011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2461-5052-4E19-A937-3A6E3E4BC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8D46-D7D5-46DF-BC35-EF7994F437AC}" type="datetimeFigureOut">
              <a:rPr lang="ru-RU" smtClean="0"/>
              <a:pPr/>
              <a:t>24.05.2011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2461-5052-4E19-A937-3A6E3E4BC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8D46-D7D5-46DF-BC35-EF7994F437AC}" type="datetimeFigureOut">
              <a:rPr lang="ru-RU" smtClean="0"/>
              <a:pPr/>
              <a:t>24.05.2011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2461-5052-4E19-A937-3A6E3E4BC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A8D46-D7D5-46DF-BC35-EF7994F437AC}" type="datetimeFigureOut">
              <a:rPr lang="ru-RU" smtClean="0"/>
              <a:pPr/>
              <a:t>24.05.2011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22461-5052-4E19-A937-3A6E3E4BC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7"/>
          <p:cNvSpPr>
            <a:spLocks noChangeArrowheads="1"/>
          </p:cNvSpPr>
          <p:nvPr/>
        </p:nvSpPr>
        <p:spPr bwMode="auto">
          <a:xfrm>
            <a:off x="323528" y="2420888"/>
            <a:ext cx="73813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/>
              <a:t>ПРАКТИКА ПЕРЕРАБОТКИ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/>
              <a:t>КВАРЦЕВОГО СЫРЬЯ</a:t>
            </a:r>
            <a:endParaRPr lang="ru-RU" sz="3600" dirty="0"/>
          </a:p>
        </p:txBody>
      </p:sp>
      <p:sp>
        <p:nvSpPr>
          <p:cNvPr id="21507" name="Содержимое 6"/>
          <p:cNvSpPr txBox="1">
            <a:spLocks/>
          </p:cNvSpPr>
          <p:nvPr/>
        </p:nvSpPr>
        <p:spPr bwMode="auto">
          <a:xfrm>
            <a:off x="3275856" y="5877272"/>
            <a:ext cx="2027237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</a:rPr>
              <a:t>Кузьмин В.Г.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2</a:t>
            </a:r>
            <a:r>
              <a:rPr lang="ru-RU" sz="1400" dirty="0" smtClean="0">
                <a:solidFill>
                  <a:srgbClr val="000000"/>
                </a:solidFill>
              </a:rPr>
              <a:t>5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ru-RU" sz="1400" dirty="0" smtClean="0">
                <a:solidFill>
                  <a:srgbClr val="000000"/>
                </a:solidFill>
              </a:rPr>
              <a:t>мая 2011 года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</a:rPr>
              <a:t>Миасс</a:t>
            </a:r>
            <a:endParaRPr lang="ru-RU" sz="1400" dirty="0">
              <a:solidFill>
                <a:srgbClr val="000000"/>
              </a:solidFill>
            </a:endParaRPr>
          </a:p>
        </p:txBody>
      </p:sp>
      <p:pic>
        <p:nvPicPr>
          <p:cNvPr id="10" name="Рисунок 9" descr="DSC_0238.JPG"/>
          <p:cNvPicPr>
            <a:picLocks noChangeAspect="1"/>
          </p:cNvPicPr>
          <p:nvPr/>
        </p:nvPicPr>
        <p:blipFill>
          <a:blip r:embed="rId3" cstate="print"/>
          <a:srcRect l="29471" r="32629"/>
          <a:stretch>
            <a:fillRect/>
          </a:stretch>
        </p:blipFill>
        <p:spPr>
          <a:xfrm>
            <a:off x="7415808" y="0"/>
            <a:ext cx="1728192" cy="6858000"/>
          </a:xfrm>
          <a:prstGeom prst="rect">
            <a:avLst/>
          </a:prstGeom>
        </p:spPr>
      </p:pic>
      <p:sp>
        <p:nvSpPr>
          <p:cNvPr id="12" name="Rectangle 37"/>
          <p:cNvSpPr>
            <a:spLocks noChangeArrowheads="1"/>
          </p:cNvSpPr>
          <p:nvPr/>
        </p:nvSpPr>
        <p:spPr bwMode="auto">
          <a:xfrm>
            <a:off x="0" y="188640"/>
            <a:ext cx="738132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Всероссийское совещание </a:t>
            </a:r>
            <a:br>
              <a:rPr lang="ru-RU" sz="2000" dirty="0" smtClean="0"/>
            </a:br>
            <a:r>
              <a:rPr lang="ru-RU" sz="2000" dirty="0" smtClean="0"/>
              <a:t>«Современные проблемы изучения и использования минерально-сырьевой базы кварцевого сырья»</a:t>
            </a:r>
            <a:endParaRPr lang="ru-RU" sz="2000" dirty="0"/>
          </a:p>
        </p:txBody>
      </p:sp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869160"/>
            <a:ext cx="3319573" cy="85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417289"/>
            <a:ext cx="7772400" cy="147002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Рис.2. Схема переработки хрусталя на ЗТС</a:t>
            </a:r>
            <a:endParaRPr lang="ru-RU" sz="2000" dirty="0"/>
          </a:p>
        </p:txBody>
      </p:sp>
      <p:pic>
        <p:nvPicPr>
          <p:cNvPr id="4" name="Рисунок 3" descr="DSC_0291.JPG"/>
          <p:cNvPicPr>
            <a:picLocks noChangeAspect="1"/>
          </p:cNvPicPr>
          <p:nvPr/>
        </p:nvPicPr>
        <p:blipFill>
          <a:blip r:embed="rId2" cstate="print"/>
          <a:srcRect l="42104" r="24733"/>
          <a:stretch>
            <a:fillRect/>
          </a:stretch>
        </p:blipFill>
        <p:spPr>
          <a:xfrm>
            <a:off x="7662307" y="0"/>
            <a:ext cx="1518205" cy="6885384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166" y="764704"/>
            <a:ext cx="6570513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"/>
            <a:ext cx="7844408" cy="692696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Рис.3. Схема обогащения жильного кварца в ЦУГРЭ</a:t>
            </a:r>
            <a:endParaRPr lang="ru-RU" sz="2400" dirty="0"/>
          </a:p>
        </p:txBody>
      </p:sp>
      <p:pic>
        <p:nvPicPr>
          <p:cNvPr id="4" name="Рисунок 3" descr="DSC_0025.JPG"/>
          <p:cNvPicPr>
            <a:picLocks noChangeAspect="1"/>
          </p:cNvPicPr>
          <p:nvPr/>
        </p:nvPicPr>
        <p:blipFill>
          <a:blip r:embed="rId2" cstate="print"/>
          <a:srcRect l="48037" r="38350" b="1482"/>
          <a:stretch>
            <a:fillRect/>
          </a:stretch>
        </p:blipFill>
        <p:spPr>
          <a:xfrm>
            <a:off x="7740353" y="0"/>
            <a:ext cx="1421557" cy="6840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715259"/>
            <a:ext cx="6636022" cy="6142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	В </a:t>
            </a:r>
            <a:r>
              <a:rPr lang="ru-RU" dirty="0" smtClean="0"/>
              <a:t>настоящее время, вне зависимости от страны и компании, мы везде сталкиваемся приблизительно с теми же подходами к технологии обогащения природного кварцевого сырья, которые были сформированы более 30лет назад. </a:t>
            </a:r>
            <a:r>
              <a:rPr lang="ru-RU" b="1" dirty="0" smtClean="0">
                <a:solidFill>
                  <a:srgbClr val="C00000"/>
                </a:solidFill>
              </a:rPr>
              <a:t>Таким образом, каких-либо НОУ-ХАУ в применяемых технологических схемах обогащения найти крайне сложно</a:t>
            </a:r>
            <a:r>
              <a:rPr lang="ru-RU" dirty="0" smtClean="0"/>
              <a:t>, а отличия, если и есть, то определяются конкретными особенностями и типом перерабатываемого сырья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Безусловно</a:t>
            </a:r>
            <a:r>
              <a:rPr lang="ru-RU" dirty="0" smtClean="0"/>
              <a:t>, нельзя отрицать, что в применяемых режимах обогащения, типах аппаратов, инженерных решениях почти у всех компаний есть свои оригинальные идеи, иногда запатентованные или являющиеся  предметом коммерческой тайны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	Обязательным </a:t>
            </a:r>
            <a:r>
              <a:rPr lang="ru-RU" b="1" dirty="0" smtClean="0"/>
              <a:t>условием успешности</a:t>
            </a:r>
            <a:r>
              <a:rPr lang="ru-RU" dirty="0" smtClean="0"/>
              <a:t> любого предприятия по добыче и переработке кварцевого сырья при этом является </a:t>
            </a:r>
            <a:r>
              <a:rPr lang="ru-RU" b="1" dirty="0" smtClean="0"/>
              <a:t>наличие сырьевой базы</a:t>
            </a:r>
            <a:r>
              <a:rPr lang="ru-RU" dirty="0" smtClean="0"/>
              <a:t>, </a:t>
            </a:r>
            <a:r>
              <a:rPr lang="ru-RU" b="1" dirty="0" smtClean="0">
                <a:solidFill>
                  <a:srgbClr val="C00000"/>
                </a:solidFill>
              </a:rPr>
              <a:t>прошедшей тестирование у потребителей </a:t>
            </a:r>
            <a:r>
              <a:rPr lang="ru-RU" dirty="0" smtClean="0"/>
              <a:t>на  </a:t>
            </a:r>
            <a:r>
              <a:rPr lang="ru-RU" dirty="0" err="1" smtClean="0"/>
              <a:t>плавочные</a:t>
            </a:r>
            <a:r>
              <a:rPr lang="ru-RU" dirty="0" smtClean="0"/>
              <a:t> свойства и </a:t>
            </a:r>
            <a:r>
              <a:rPr lang="ru-RU" b="1" dirty="0" smtClean="0">
                <a:solidFill>
                  <a:srgbClr val="C00000"/>
                </a:solidFill>
              </a:rPr>
              <a:t>значительной по запасам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	Все </a:t>
            </a:r>
            <a:r>
              <a:rPr lang="ru-RU" dirty="0" smtClean="0"/>
              <a:t>выше сказанное относится к так называемому физико-механическому способу обогащения с последующим химическим выщелачиванием кварцевого концентрата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	Отдельно </a:t>
            </a:r>
            <a:r>
              <a:rPr lang="ru-RU" b="1" dirty="0" smtClean="0"/>
              <a:t>стоят процессы модифицирования кварца, либо высокочистых кварцевых концентратов</a:t>
            </a:r>
            <a:r>
              <a:rPr lang="ru-RU" dirty="0" smtClean="0"/>
              <a:t>, такие как хлорирование, фторирование, кристаллизация и некоторые другие, которые приводят к изменению первичной природы собственно кварца: изменение параметров решетки, снижение структурных примесей, содержание гидроксильных групп, </a:t>
            </a:r>
            <a:r>
              <a:rPr lang="ru-RU" dirty="0" err="1" smtClean="0"/>
              <a:t>аморфизация</a:t>
            </a:r>
            <a:r>
              <a:rPr lang="ru-RU" dirty="0" smtClean="0"/>
              <a:t> и пр.</a:t>
            </a:r>
          </a:p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/>
              <a:t>В </a:t>
            </a:r>
            <a:r>
              <a:rPr lang="ru-RU" dirty="0" smtClean="0"/>
              <a:t>значительной степени </a:t>
            </a:r>
            <a:r>
              <a:rPr lang="ru-RU" b="1" dirty="0" smtClean="0"/>
              <a:t>применение этих процессов определяется </a:t>
            </a:r>
            <a:r>
              <a:rPr lang="ru-RU" dirty="0" smtClean="0"/>
              <a:t>не только требованиями повышения качества ВЧК, но и </a:t>
            </a:r>
            <a:r>
              <a:rPr lang="ru-RU" b="1" dirty="0" smtClean="0"/>
              <a:t>затратами,</a:t>
            </a:r>
            <a:r>
              <a:rPr lang="ru-RU" dirty="0" smtClean="0"/>
              <a:t> ложащимися на стоимость конечного продукта. То же относится и к физико-механическим процессам обогащения, т.к. их чрезмерное количество и дублирование могут сделать, </a:t>
            </a:r>
            <a:r>
              <a:rPr lang="ru-RU" dirty="0" smtClean="0"/>
              <a:t>несмотря </a:t>
            </a:r>
            <a:r>
              <a:rPr lang="ru-RU" dirty="0" smtClean="0"/>
              <a:t>на достижение качества, выпущенную продукцию не конкурентно-способной.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поставщиков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	В </a:t>
            </a:r>
            <a:r>
              <a:rPr lang="ru-RU" dirty="0" smtClean="0"/>
              <a:t>настоящее время мы по-прежнему видим несколько типов компаний – поставщиков кварцевых концентратов:</a:t>
            </a:r>
          </a:p>
          <a:p>
            <a:pPr>
              <a:buNone/>
            </a:pPr>
            <a:r>
              <a:rPr lang="ru-RU" dirty="0" smtClean="0"/>
              <a:t>	1</a:t>
            </a:r>
            <a:r>
              <a:rPr lang="ru-RU" dirty="0" smtClean="0"/>
              <a:t>. Производители кусковых кварцевых концентратов, как правило, по разным причинам, </a:t>
            </a:r>
            <a:r>
              <a:rPr lang="ru-RU" b="1" dirty="0" smtClean="0"/>
              <a:t>не имеющим доступа к технологиям глубокой переработки</a:t>
            </a:r>
            <a:r>
              <a:rPr lang="ru-RU" dirty="0" smtClean="0"/>
              <a:t>. В основном они работают в Африке, Шри-Ланке, Индии, Бразилии. В России к этой группе производителей можно отнести </a:t>
            </a:r>
            <a:r>
              <a:rPr lang="ru-RU" dirty="0" err="1" smtClean="0"/>
              <a:t>Кожимское</a:t>
            </a:r>
            <a:r>
              <a:rPr lang="ru-RU" dirty="0" smtClean="0"/>
              <a:t> ГРДП.</a:t>
            </a:r>
          </a:p>
          <a:p>
            <a:pPr>
              <a:buNone/>
            </a:pPr>
            <a:r>
              <a:rPr lang="ru-RU" dirty="0" smtClean="0"/>
              <a:t>	Потребителями </a:t>
            </a:r>
            <a:r>
              <a:rPr lang="ru-RU" dirty="0" smtClean="0"/>
              <a:t>этого вида продукции являются производители кварцевого стекла и компании, имеющие собственные процессы глубокого обогащения. (Германия, Япония, Китай, США).</a:t>
            </a:r>
          </a:p>
          <a:p>
            <a:pPr>
              <a:buNone/>
            </a:pPr>
            <a:r>
              <a:rPr lang="ru-RU" dirty="0" smtClean="0"/>
              <a:t>	2</a:t>
            </a:r>
            <a:r>
              <a:rPr lang="ru-RU" dirty="0" smtClean="0"/>
              <a:t>.   Предприятия, специализирующиеся на </a:t>
            </a:r>
            <a:r>
              <a:rPr lang="ru-RU" b="1" dirty="0" smtClean="0"/>
              <a:t>промежуточных продуктах обогащения для предприятий производителей кварцевого стекла</a:t>
            </a:r>
            <a:r>
              <a:rPr lang="ru-RU" dirty="0" smtClean="0"/>
              <a:t>, имеющих технологии доводки кварцевой крупки в Японии, Германии, России, </a:t>
            </a:r>
            <a:r>
              <a:rPr lang="ru-RU" dirty="0" smtClean="0"/>
              <a:t>Беларуси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	3</a:t>
            </a:r>
            <a:r>
              <a:rPr lang="ru-RU" dirty="0" smtClean="0"/>
              <a:t>.  Компании, </a:t>
            </a:r>
            <a:r>
              <a:rPr lang="ru-RU" b="1" dirty="0" smtClean="0"/>
              <a:t>имеющие полные циклы процессов обогащения</a:t>
            </a:r>
            <a:r>
              <a:rPr lang="ru-RU" dirty="0" smtClean="0"/>
              <a:t>, включая </a:t>
            </a:r>
            <a:r>
              <a:rPr lang="ru-RU" dirty="0" err="1" smtClean="0"/>
              <a:t>рудоподготовку</a:t>
            </a:r>
            <a:r>
              <a:rPr lang="ru-RU" dirty="0" smtClean="0"/>
              <a:t>, дробление, измельчение, классификацию и технологический комплекс глубокой очистки (флотация, выщелачивание, магнитная сепарация, сушка и прокалка). Таких компаний немного. Это прежде всего </a:t>
            </a:r>
            <a:r>
              <a:rPr lang="en-US" dirty="0" smtClean="0"/>
              <a:t>Unimin</a:t>
            </a:r>
            <a:r>
              <a:rPr lang="ru-RU" dirty="0" smtClean="0"/>
              <a:t> (США), </a:t>
            </a:r>
            <a:r>
              <a:rPr lang="en-US" dirty="0" smtClean="0"/>
              <a:t>Norwegian Cristallites</a:t>
            </a:r>
            <a:r>
              <a:rPr lang="ru-RU" dirty="0" smtClean="0"/>
              <a:t>(Норвегия</a:t>
            </a:r>
            <a:r>
              <a:rPr lang="ru-RU" dirty="0" smtClean="0"/>
              <a:t>), ОАО «КГОК» (России), а также несколько компаний в Китае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pPr>
              <a:buNone/>
            </a:pPr>
            <a:r>
              <a:rPr lang="ru-RU" i="1" dirty="0" smtClean="0"/>
              <a:t>	Необходимо </a:t>
            </a:r>
            <a:r>
              <a:rPr lang="ru-RU" i="1" dirty="0" smtClean="0"/>
              <a:t>отметить стремление Казахстана в ближайшее время создать такое предприятие в системе «</a:t>
            </a:r>
            <a:r>
              <a:rPr lang="ru-RU" i="1" dirty="0" err="1" smtClean="0"/>
              <a:t>Казатомпрома</a:t>
            </a:r>
            <a:r>
              <a:rPr lang="ru-RU" i="1" dirty="0" smtClean="0"/>
              <a:t>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Совершенствование </a:t>
            </a:r>
            <a:r>
              <a:rPr lang="ru-RU" dirty="0" smtClean="0"/>
              <a:t>технологии обогащения природного кварцевого сырья определяются прежде всего </a:t>
            </a:r>
            <a:r>
              <a:rPr lang="ru-RU" b="1" dirty="0" smtClean="0"/>
              <a:t>оптимизацией режимов обогащения</a:t>
            </a:r>
            <a:r>
              <a:rPr lang="ru-RU" dirty="0" smtClean="0"/>
              <a:t>, повышением эффективности отдельных процессов на базе нового поколения оборудования и аппаратов.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Лидерство </a:t>
            </a:r>
            <a:r>
              <a:rPr lang="ru-RU" dirty="0" smtClean="0"/>
              <a:t>в этом виде производства удерживают компании владеющие </a:t>
            </a:r>
            <a:r>
              <a:rPr lang="ru-RU" b="1" dirty="0" smtClean="0"/>
              <a:t>технологиями глубокой переработки </a:t>
            </a:r>
            <a:r>
              <a:rPr lang="ru-RU" dirty="0" smtClean="0"/>
              <a:t>и имеющие возможности систематически ее улучшать.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</a:t>
            </a:r>
            <a:r>
              <a:rPr lang="ru-RU" b="1" dirty="0" smtClean="0"/>
              <a:t>Следует </a:t>
            </a:r>
            <a:r>
              <a:rPr lang="ru-RU" b="1" dirty="0" smtClean="0"/>
              <a:t>ожидать</a:t>
            </a:r>
            <a:r>
              <a:rPr lang="ru-RU" dirty="0" smtClean="0"/>
              <a:t>, на волне неудовлетворенного спроса, </a:t>
            </a:r>
            <a:r>
              <a:rPr lang="ru-RU" b="1" dirty="0" smtClean="0"/>
              <a:t>появления новых компаний-производителей ВЧК прежде всего в Китае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Намечается </a:t>
            </a:r>
            <a:r>
              <a:rPr lang="ru-RU" b="1" dirty="0" smtClean="0"/>
              <a:t>тенденция к плотной кооперации производителей ВЧК и профильных потребителей</a:t>
            </a:r>
            <a:r>
              <a:rPr lang="ru-RU" dirty="0" smtClean="0"/>
              <a:t> в направлении совместной работы над модификацией глубоко обогащенных кварцевых  концентратов.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Россия</a:t>
            </a:r>
            <a:r>
              <a:rPr lang="ru-RU" dirty="0" smtClean="0"/>
              <a:t>, учитывая огромный опыт обогащения кварцевого сырья, накопленный в советский период, разнообразную сырьевую базу должна стать заметным игроком на мировом рынке ВЧК.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996952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869160"/>
            <a:ext cx="3319573" cy="85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"/>
            <a:ext cx="6336704" cy="7647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Рис. 8. </a:t>
            </a:r>
            <a:endParaRPr lang="ru-RU" sz="3200" dirty="0"/>
          </a:p>
        </p:txBody>
      </p:sp>
      <p:pic>
        <p:nvPicPr>
          <p:cNvPr id="6" name="Рисунок 5" descr="DSC_0244.JPG"/>
          <p:cNvPicPr>
            <a:picLocks noChangeAspect="1"/>
          </p:cNvPicPr>
          <p:nvPr/>
        </p:nvPicPr>
        <p:blipFill>
          <a:blip r:embed="rId2" cstate="print"/>
          <a:srcRect l="54337" t="256" r="29526" b="3075"/>
          <a:stretch>
            <a:fillRect/>
          </a:stretch>
        </p:blipFill>
        <p:spPr>
          <a:xfrm>
            <a:off x="7452319" y="-27384"/>
            <a:ext cx="1735454" cy="6912000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979712" y="4437112"/>
          <a:ext cx="3860800" cy="2049780"/>
        </p:xfrm>
        <a:graphic>
          <a:graphicData uri="http://schemas.openxmlformats.org/drawingml/2006/table">
            <a:tbl>
              <a:tblPr/>
              <a:tblGrid>
                <a:gridCol w="609600"/>
                <a:gridCol w="812800"/>
                <a:gridCol w="609600"/>
                <a:gridCol w="609600"/>
                <a:gridCol w="609600"/>
                <a:gridCol w="609600"/>
              </a:tblGrid>
              <a:tr h="190500">
                <a:tc gridSpan="6"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Влияние качества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перерабатываемого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кварца на сортность крупки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5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Жила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Показатель качества,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Выход концентрата по сортам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КГО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КПО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Брак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90,51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39,18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44,59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90,82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69,73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26,31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90,24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23,13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76,86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83,73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54,48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41,86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3736" y="764704"/>
            <a:ext cx="39624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915816" y="3933056"/>
            <a:ext cx="1557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Таблица 1.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7984" y="2204864"/>
            <a:ext cx="2952328" cy="1470025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Рис. 9. Опытная схема переработки жильного кварца ПО «</a:t>
            </a:r>
            <a:r>
              <a:rPr lang="ru-RU" sz="2000" dirty="0" err="1" smtClean="0"/>
              <a:t>Уралкварцсамоцветы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543"/>
            <a:ext cx="3672408" cy="670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SC_0267.JPG"/>
          <p:cNvPicPr>
            <a:picLocks noChangeAspect="1"/>
          </p:cNvPicPr>
          <p:nvPr/>
        </p:nvPicPr>
        <p:blipFill>
          <a:blip r:embed="rId3" cstate="print"/>
          <a:srcRect r="84682"/>
          <a:stretch>
            <a:fillRect/>
          </a:stretch>
        </p:blipFill>
        <p:spPr>
          <a:xfrm>
            <a:off x="7596337" y="0"/>
            <a:ext cx="1584175" cy="687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тенденции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	Анализ </a:t>
            </a:r>
            <a:r>
              <a:rPr lang="ru-RU" dirty="0" smtClean="0"/>
              <a:t>доступной информации по переработке кварцевого сырья для получения высокочистых кварцевых концентратов дает возможность определить основные тенденции, сложившиеся в этом производстве</a:t>
            </a:r>
            <a:r>
              <a:rPr lang="ru-RU" dirty="0" smtClean="0"/>
              <a:t>:</a:t>
            </a:r>
            <a:br>
              <a:rPr lang="ru-RU" dirty="0" smtClean="0"/>
            </a:br>
            <a:endParaRPr lang="ru-RU" dirty="0" smtClean="0"/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/>
              <a:t>Использование непрерывного процесса</a:t>
            </a:r>
            <a:r>
              <a:rPr lang="ru-RU" dirty="0" smtClean="0"/>
              <a:t>, начиная с дробления добытой жильной массы до конечной </a:t>
            </a:r>
            <a:r>
              <a:rPr lang="ru-RU" dirty="0" smtClean="0"/>
              <a:t>продукции.</a:t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 smtClean="0"/>
              <a:t>качестве примера таких технологических схем можно привести технологии ОАО «КГОК», </a:t>
            </a:r>
            <a:r>
              <a:rPr lang="ru-RU" dirty="0" err="1" smtClean="0"/>
              <a:t>Актас</a:t>
            </a:r>
            <a:r>
              <a:rPr lang="ru-RU" dirty="0" smtClean="0"/>
              <a:t> </a:t>
            </a:r>
            <a:r>
              <a:rPr lang="en-US" dirty="0" smtClean="0"/>
              <a:t>II</a:t>
            </a:r>
            <a:r>
              <a:rPr lang="ru-RU" dirty="0" smtClean="0"/>
              <a:t> советского периода (рис.5,6,7)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Использование </a:t>
            </a:r>
            <a:r>
              <a:rPr lang="ru-RU" b="1" dirty="0" smtClean="0"/>
              <a:t>технологических блоков, не связанных единой инфраструктурой</a:t>
            </a:r>
            <a:r>
              <a:rPr lang="ru-RU" dirty="0" smtClean="0"/>
              <a:t> и включающих в себя, как правило, операции предварительного обогащения (дробления, сортировки).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6512" y="-72008"/>
            <a:ext cx="7308304" cy="548680"/>
          </a:xfrm>
        </p:spPr>
        <p:txBody>
          <a:bodyPr>
            <a:noAutofit/>
          </a:bodyPr>
          <a:lstStyle/>
          <a:p>
            <a:r>
              <a:rPr lang="ru-RU" sz="2000" dirty="0" smtClean="0"/>
              <a:t>Рис.5. Схема обогащения жильного кварца месторождения </a:t>
            </a:r>
            <a:r>
              <a:rPr lang="ru-RU" sz="2000" dirty="0" err="1" smtClean="0"/>
              <a:t>Актас</a:t>
            </a:r>
            <a:endParaRPr lang="ru-RU" sz="2000" dirty="0"/>
          </a:p>
        </p:txBody>
      </p:sp>
      <p:pic>
        <p:nvPicPr>
          <p:cNvPr id="4" name="Рисунок 3" descr="DSC_0009.JPG"/>
          <p:cNvPicPr>
            <a:picLocks noChangeAspect="1"/>
          </p:cNvPicPr>
          <p:nvPr/>
        </p:nvPicPr>
        <p:blipFill>
          <a:blip r:embed="rId2" cstate="print"/>
          <a:srcRect l="43003" r="38187" b="1997"/>
          <a:stretch>
            <a:fillRect/>
          </a:stretch>
        </p:blipFill>
        <p:spPr>
          <a:xfrm>
            <a:off x="7236296" y="-1"/>
            <a:ext cx="1979712" cy="685800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254" y="362080"/>
            <a:ext cx="4932882" cy="6391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08104" y="2636912"/>
            <a:ext cx="2160240" cy="3024336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Рис. 6. Технологическая схема обогащения кыштымского кварца (непрерывная технология, проектная)</a:t>
            </a:r>
            <a:endParaRPr lang="ru-RU" sz="2000" dirty="0"/>
          </a:p>
        </p:txBody>
      </p:sp>
      <p:pic>
        <p:nvPicPr>
          <p:cNvPr id="4" name="Рисунок 3" descr="DSC_0267.JPG"/>
          <p:cNvPicPr>
            <a:picLocks noChangeAspect="1"/>
          </p:cNvPicPr>
          <p:nvPr/>
        </p:nvPicPr>
        <p:blipFill>
          <a:blip r:embed="rId2" cstate="print"/>
          <a:srcRect r="84682"/>
          <a:stretch>
            <a:fillRect/>
          </a:stretch>
        </p:blipFill>
        <p:spPr>
          <a:xfrm>
            <a:off x="7596337" y="0"/>
            <a:ext cx="1584175" cy="6876000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141" y="73918"/>
            <a:ext cx="5175955" cy="678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5976" y="1916832"/>
            <a:ext cx="2232248" cy="2880320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Рис. 7. </a:t>
            </a:r>
            <a:r>
              <a:rPr lang="ru-RU" sz="2000" dirty="0" smtClean="0"/>
              <a:t>Продолжение с </a:t>
            </a:r>
            <a:r>
              <a:rPr lang="ru-RU" sz="2000" dirty="0" smtClean="0"/>
              <a:t>предыдущей стр.</a:t>
            </a:r>
            <a:endParaRPr lang="ru-RU" sz="2000" dirty="0"/>
          </a:p>
        </p:txBody>
      </p:sp>
      <p:pic>
        <p:nvPicPr>
          <p:cNvPr id="5" name="Рисунок 4" descr="DSC_0255.JPG"/>
          <p:cNvPicPr>
            <a:picLocks noChangeAspect="1"/>
          </p:cNvPicPr>
          <p:nvPr/>
        </p:nvPicPr>
        <p:blipFill>
          <a:blip r:embed="rId2" cstate="print"/>
          <a:srcRect l="23255" r="57895"/>
          <a:stretch>
            <a:fillRect/>
          </a:stretch>
        </p:blipFill>
        <p:spPr>
          <a:xfrm>
            <a:off x="7199784" y="0"/>
            <a:ext cx="1944216" cy="685800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4624"/>
            <a:ext cx="3866383" cy="677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2800" dirty="0" smtClean="0"/>
              <a:t>	3.  </a:t>
            </a:r>
            <a:r>
              <a:rPr lang="ru-RU" sz="2800" b="1" dirty="0" smtClean="0"/>
              <a:t>Дискретное </a:t>
            </a:r>
            <a:r>
              <a:rPr lang="ru-RU" sz="2800" b="1" dirty="0" smtClean="0"/>
              <a:t>пооперационное ведение технологического процесса </a:t>
            </a:r>
            <a:r>
              <a:rPr lang="ru-RU" sz="2800" dirty="0" smtClean="0"/>
              <a:t>с возможностью повторения операций в рамках одной технологической схемы (рис.4) сухого или мокрого промежуточного обогащения (с последующей сушкой концентрата) и собственно операций глубокого обогащения для получения высокочистых кварцевых концентратов.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7452320" cy="476672"/>
          </a:xfrm>
        </p:spPr>
        <p:txBody>
          <a:bodyPr>
            <a:noAutofit/>
          </a:bodyPr>
          <a:lstStyle/>
          <a:p>
            <a:r>
              <a:rPr lang="ru-RU" sz="2000" dirty="0" smtClean="0"/>
              <a:t>Рис.4. Схема обогащения на комбинате Светлина (Болгария)</a:t>
            </a:r>
            <a:endParaRPr lang="ru-RU" sz="2000" dirty="0"/>
          </a:p>
        </p:txBody>
      </p:sp>
      <p:pic>
        <p:nvPicPr>
          <p:cNvPr id="4" name="Содержимое 4" descr="DSC_0121.JPG"/>
          <p:cNvPicPr>
            <a:picLocks noChangeAspect="1"/>
          </p:cNvPicPr>
          <p:nvPr/>
        </p:nvPicPr>
        <p:blipFill>
          <a:blip r:embed="rId2" cstate="print"/>
          <a:srcRect l="45299" r="18475"/>
          <a:stretch>
            <a:fillRect/>
          </a:stretch>
        </p:blipFill>
        <p:spPr>
          <a:xfrm>
            <a:off x="7524328" y="0"/>
            <a:ext cx="1656184" cy="6876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9240" y="548680"/>
            <a:ext cx="4687124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/>
              <a:t>Необходимо </a:t>
            </a:r>
            <a:r>
              <a:rPr lang="ru-RU" dirty="0" smtClean="0"/>
              <a:t>отметить, что </a:t>
            </a:r>
            <a:r>
              <a:rPr lang="ru-RU" b="1" dirty="0" smtClean="0"/>
              <a:t>в построении технологического процесса, последовательности операций многое определяется типом кварцевого сырья</a:t>
            </a:r>
            <a:r>
              <a:rPr lang="ru-RU" dirty="0" smtClean="0"/>
              <a:t>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/>
              <a:t>Так</a:t>
            </a:r>
            <a:r>
              <a:rPr lang="ru-RU" dirty="0" smtClean="0"/>
              <a:t>, например, переработка горного хрусталя и стекловидного кварца (рис.1,2) не требует флотационного передела. Тогда как </a:t>
            </a:r>
            <a:r>
              <a:rPr lang="ru-RU" b="1" dirty="0" smtClean="0"/>
              <a:t>жильный кварц, в особенности гранулированный, без процесса флотации практически очень сложно обогатить </a:t>
            </a:r>
            <a:r>
              <a:rPr lang="ru-RU" dirty="0" smtClean="0"/>
              <a:t>до качества, которого требуют сегодняшние потребители-производители кварцевого стекла.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0898" y="692696"/>
            <a:ext cx="3889214" cy="609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7"/>
          <p:cNvSpPr>
            <a:spLocks noChangeArrowheads="1"/>
          </p:cNvSpPr>
          <p:nvPr/>
        </p:nvSpPr>
        <p:spPr bwMode="auto">
          <a:xfrm>
            <a:off x="0" y="188640"/>
            <a:ext cx="73813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 Рис. 1. Технология обогащения горного хрусталя в Йене (Германия)</a:t>
            </a:r>
            <a:endParaRPr lang="ru-RU" dirty="0"/>
          </a:p>
        </p:txBody>
      </p:sp>
      <p:pic>
        <p:nvPicPr>
          <p:cNvPr id="7" name="Рисунок 6" descr="DSC_0244.JPG"/>
          <p:cNvPicPr>
            <a:picLocks noChangeAspect="1"/>
          </p:cNvPicPr>
          <p:nvPr/>
        </p:nvPicPr>
        <p:blipFill>
          <a:blip r:embed="rId3" cstate="print"/>
          <a:srcRect l="54337" t="256" r="29526" b="3075"/>
          <a:stretch>
            <a:fillRect/>
          </a:stretch>
        </p:blipFill>
        <p:spPr>
          <a:xfrm>
            <a:off x="7452319" y="-27384"/>
            <a:ext cx="1735454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5933</TotalTime>
  <Words>268</Words>
  <Application>Microsoft Office PowerPoint</Application>
  <PresentationFormat>Экран (4:3)</PresentationFormat>
  <Paragraphs>82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Основные тенденции</vt:lpstr>
      <vt:lpstr>Рис.5. Схема обогащения жильного кварца месторождения Актас</vt:lpstr>
      <vt:lpstr>Рис. 6. Технологическая схема обогащения кыштымского кварца (непрерывная технология, проектная)</vt:lpstr>
      <vt:lpstr>Рис. 7. Продолжение с предыдущей стр.</vt:lpstr>
      <vt:lpstr>Слайд 6</vt:lpstr>
      <vt:lpstr>Рис.4. Схема обогащения на комбинате Светлина (Болгария)</vt:lpstr>
      <vt:lpstr>Слайд 8</vt:lpstr>
      <vt:lpstr>Слайд 9</vt:lpstr>
      <vt:lpstr>Рис.2. Схема переработки хрусталя на ЗТС</vt:lpstr>
      <vt:lpstr>Рис.3. Схема обогащения жильного кварца в ЦУГРЭ</vt:lpstr>
      <vt:lpstr>Слайд 12</vt:lpstr>
      <vt:lpstr>Слайд 13</vt:lpstr>
      <vt:lpstr>Классификация поставщиков</vt:lpstr>
      <vt:lpstr>ВЫВОДЫ </vt:lpstr>
      <vt:lpstr>Спасибо за внимание!</vt:lpstr>
      <vt:lpstr>Рис. 8. </vt:lpstr>
      <vt:lpstr>Рис. 9. Опытная схема переработки жильного кварца ПО «Уралкварцсамоцветы»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Гулевич</dc:creator>
  <cp:lastModifiedBy>Гулевич</cp:lastModifiedBy>
  <cp:revision>11</cp:revision>
  <dcterms:created xsi:type="dcterms:W3CDTF">2011-05-19T10:15:19Z</dcterms:created>
  <dcterms:modified xsi:type="dcterms:W3CDTF">2011-05-24T13:30:10Z</dcterms:modified>
</cp:coreProperties>
</file>