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76" r:id="rId6"/>
    <p:sldId id="278" r:id="rId7"/>
    <p:sldId id="261" r:id="rId8"/>
    <p:sldId id="272" r:id="rId9"/>
    <p:sldId id="271" r:id="rId10"/>
    <p:sldId id="279" r:id="rId11"/>
    <p:sldId id="262" r:id="rId12"/>
    <p:sldId id="263" r:id="rId13"/>
    <p:sldId id="273" r:id="rId14"/>
    <p:sldId id="265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1_GEOLOGY\1%20&#1044;&#1048;&#1057;&#1045;&#1056;&#1058;&#1040;&#1062;&#1048;&#1071;\&#1061;&#1080;&#1084;%20&#1072;&#1085;&#1072;&#1083;&#1080;&#1079;\2009\2011_01_24%20%2020009%20&#1063;&#1080;&#1097;&#1077;&#1085;&#1085;&#1072;&#1103;%20-%20&#1089;&#1084;%20&#1087;&#1086;&#1089;&#1083;&#1077;&#1076;&#1085;&#1080;&#1081;%20&#1083;&#1080;&#1089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1_GEOLOGY\1%20&#1044;&#1048;&#1057;&#1045;&#1056;&#1058;&#1040;&#1062;&#1048;&#1071;\&#1061;&#1080;&#1084;%20&#1072;&#1085;&#1072;&#1083;&#1080;&#1079;\2009\&#1054;&#1073;&#1088;&#1072;&#1079;&#1094;&#1099;%20&#1087;&#1086;%20&#1087;&#1072;&#1095;&#1082;&#1072;&#1084;%20200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Лист10!$A$3</c:f>
              <c:strCache>
                <c:ptCount val="1"/>
                <c:pt idx="0">
                  <c:v>La</c:v>
                </c:pt>
              </c:strCache>
            </c:strRef>
          </c:tx>
          <c:marker>
            <c:symbol val="none"/>
          </c:marker>
          <c:cat>
            <c:strRef>
              <c:f>Лист10!$B$2:$P$2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</c:strCache>
            </c:strRef>
          </c:cat>
          <c:val>
            <c:numRef>
              <c:f>Лист10!$B$3:$P$3</c:f>
              <c:numCache>
                <c:formatCode>0.00</c:formatCode>
                <c:ptCount val="15"/>
                <c:pt idx="0">
                  <c:v>1</c:v>
                </c:pt>
                <c:pt idx="1">
                  <c:v>0.75530300632745462</c:v>
                </c:pt>
                <c:pt idx="2">
                  <c:v>0.77730254937475318</c:v>
                </c:pt>
                <c:pt idx="3">
                  <c:v>0.79225196446115254</c:v>
                </c:pt>
                <c:pt idx="4">
                  <c:v>0.76743110613078114</c:v>
                </c:pt>
                <c:pt idx="5">
                  <c:v>0.55723562453624353</c:v>
                </c:pt>
                <c:pt idx="6">
                  <c:v>0.71648740071970951</c:v>
                </c:pt>
                <c:pt idx="7">
                  <c:v>0.65121944003893073</c:v>
                </c:pt>
                <c:pt idx="8">
                  <c:v>0.58365171752621225</c:v>
                </c:pt>
                <c:pt idx="9">
                  <c:v>0.50687514886970153</c:v>
                </c:pt>
                <c:pt idx="10">
                  <c:v>0.45717538423181786</c:v>
                </c:pt>
                <c:pt idx="11">
                  <c:v>0.32883861643469575</c:v>
                </c:pt>
                <c:pt idx="12">
                  <c:v>0.27412526383239144</c:v>
                </c:pt>
                <c:pt idx="13">
                  <c:v>0.33659893035803745</c:v>
                </c:pt>
                <c:pt idx="14">
                  <c:v>0.43266247779363587</c:v>
                </c:pt>
              </c:numCache>
            </c:numRef>
          </c:val>
        </c:ser>
        <c:ser>
          <c:idx val="1"/>
          <c:order val="1"/>
          <c:tx>
            <c:strRef>
              <c:f>Лист10!$A$4</c:f>
              <c:strCache>
                <c:ptCount val="1"/>
                <c:pt idx="0">
                  <c:v>Ce</c:v>
                </c:pt>
              </c:strCache>
            </c:strRef>
          </c:tx>
          <c:marker>
            <c:symbol val="none"/>
          </c:marker>
          <c:cat>
            <c:strRef>
              <c:f>Лист10!$B$2:$P$2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</c:strCache>
            </c:strRef>
          </c:cat>
          <c:val>
            <c:numRef>
              <c:f>Лист10!$B$4:$P$4</c:f>
              <c:numCache>
                <c:formatCode>0.00</c:formatCode>
                <c:ptCount val="15"/>
                <c:pt idx="0">
                  <c:v>0.75530300632745473</c:v>
                </c:pt>
                <c:pt idx="1">
                  <c:v>1</c:v>
                </c:pt>
                <c:pt idx="2">
                  <c:v>0.97470739005906959</c:v>
                </c:pt>
                <c:pt idx="3">
                  <c:v>0.96847015063182795</c:v>
                </c:pt>
                <c:pt idx="4">
                  <c:v>0.93893134115879584</c:v>
                </c:pt>
                <c:pt idx="5">
                  <c:v>0.77076896550550467</c:v>
                </c:pt>
                <c:pt idx="6">
                  <c:v>0.92482760077857584</c:v>
                </c:pt>
                <c:pt idx="7">
                  <c:v>0.87243651807908462</c:v>
                </c:pt>
                <c:pt idx="8">
                  <c:v>0.7705820148427146</c:v>
                </c:pt>
                <c:pt idx="9">
                  <c:v>0.71024239213030205</c:v>
                </c:pt>
                <c:pt idx="10">
                  <c:v>0.70322541150153006</c:v>
                </c:pt>
                <c:pt idx="11">
                  <c:v>0.5540623901378795</c:v>
                </c:pt>
                <c:pt idx="12">
                  <c:v>0.12365430743420426</c:v>
                </c:pt>
                <c:pt idx="13">
                  <c:v>0.25863281244384234</c:v>
                </c:pt>
                <c:pt idx="14">
                  <c:v>0.62056376657784951</c:v>
                </c:pt>
              </c:numCache>
            </c:numRef>
          </c:val>
        </c:ser>
        <c:ser>
          <c:idx val="2"/>
          <c:order val="2"/>
          <c:tx>
            <c:strRef>
              <c:f>Лист10!$A$5</c:f>
              <c:strCache>
                <c:ptCount val="1"/>
                <c:pt idx="0">
                  <c:v>Pr</c:v>
                </c:pt>
              </c:strCache>
            </c:strRef>
          </c:tx>
          <c:marker>
            <c:symbol val="none"/>
          </c:marker>
          <c:cat>
            <c:strRef>
              <c:f>Лист10!$B$2:$P$2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</c:strCache>
            </c:strRef>
          </c:cat>
          <c:val>
            <c:numRef>
              <c:f>Лист10!$B$5:$P$5</c:f>
              <c:numCache>
                <c:formatCode>0.00</c:formatCode>
                <c:ptCount val="15"/>
                <c:pt idx="0">
                  <c:v>0.77730254937475329</c:v>
                </c:pt>
                <c:pt idx="1">
                  <c:v>0.97470739005906959</c:v>
                </c:pt>
                <c:pt idx="2">
                  <c:v>1</c:v>
                </c:pt>
                <c:pt idx="3">
                  <c:v>0.99045581426089668</c:v>
                </c:pt>
                <c:pt idx="4">
                  <c:v>0.96141789771978992</c:v>
                </c:pt>
                <c:pt idx="5">
                  <c:v>0.78783011858001761</c:v>
                </c:pt>
                <c:pt idx="6">
                  <c:v>0.94990399484274957</c:v>
                </c:pt>
                <c:pt idx="7">
                  <c:v>0.89880368778462283</c:v>
                </c:pt>
                <c:pt idx="8">
                  <c:v>0.80920466391322976</c:v>
                </c:pt>
                <c:pt idx="9">
                  <c:v>0.74537116798037362</c:v>
                </c:pt>
                <c:pt idx="10">
                  <c:v>0.71996940477918725</c:v>
                </c:pt>
                <c:pt idx="11">
                  <c:v>0.58228518400735396</c:v>
                </c:pt>
                <c:pt idx="12">
                  <c:v>0.20043562831950368</c:v>
                </c:pt>
                <c:pt idx="13">
                  <c:v>0.30771015374287364</c:v>
                </c:pt>
                <c:pt idx="14">
                  <c:v>0.66476369364213483</c:v>
                </c:pt>
              </c:numCache>
            </c:numRef>
          </c:val>
        </c:ser>
        <c:ser>
          <c:idx val="3"/>
          <c:order val="3"/>
          <c:tx>
            <c:strRef>
              <c:f>Лист10!$A$6</c:f>
              <c:strCache>
                <c:ptCount val="1"/>
                <c:pt idx="0">
                  <c:v>Nd</c:v>
                </c:pt>
              </c:strCache>
            </c:strRef>
          </c:tx>
          <c:marker>
            <c:symbol val="none"/>
          </c:marker>
          <c:cat>
            <c:strRef>
              <c:f>Лист10!$B$2:$P$2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</c:strCache>
            </c:strRef>
          </c:cat>
          <c:val>
            <c:numRef>
              <c:f>Лист10!$B$6:$P$6</c:f>
              <c:numCache>
                <c:formatCode>0.00</c:formatCode>
                <c:ptCount val="15"/>
                <c:pt idx="0">
                  <c:v>0.79225196446115242</c:v>
                </c:pt>
                <c:pt idx="1">
                  <c:v>0.96847015063182795</c:v>
                </c:pt>
                <c:pt idx="2">
                  <c:v>0.99045581426089668</c:v>
                </c:pt>
                <c:pt idx="3">
                  <c:v>1</c:v>
                </c:pt>
                <c:pt idx="4">
                  <c:v>0.98360697930391949</c:v>
                </c:pt>
                <c:pt idx="5">
                  <c:v>0.77055773819001749</c:v>
                </c:pt>
                <c:pt idx="6">
                  <c:v>0.96172906865272678</c:v>
                </c:pt>
                <c:pt idx="7">
                  <c:v>0.9155678520030216</c:v>
                </c:pt>
                <c:pt idx="8">
                  <c:v>0.82814367995880778</c:v>
                </c:pt>
                <c:pt idx="9">
                  <c:v>0.75443173233934091</c:v>
                </c:pt>
                <c:pt idx="10">
                  <c:v>0.7247315382374494</c:v>
                </c:pt>
                <c:pt idx="11">
                  <c:v>0.58644573630958152</c:v>
                </c:pt>
                <c:pt idx="12">
                  <c:v>0.24814352206999479</c:v>
                </c:pt>
                <c:pt idx="13">
                  <c:v>0.34106054958713256</c:v>
                </c:pt>
                <c:pt idx="14">
                  <c:v>0.67541882860928171</c:v>
                </c:pt>
              </c:numCache>
            </c:numRef>
          </c:val>
        </c:ser>
        <c:ser>
          <c:idx val="4"/>
          <c:order val="4"/>
          <c:tx>
            <c:strRef>
              <c:f>Лист10!$A$7</c:f>
              <c:strCache>
                <c:ptCount val="1"/>
                <c:pt idx="0">
                  <c:v>Sm</c:v>
                </c:pt>
              </c:strCache>
            </c:strRef>
          </c:tx>
          <c:marker>
            <c:symbol val="none"/>
          </c:marker>
          <c:cat>
            <c:strRef>
              <c:f>Лист10!$B$2:$P$2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</c:strCache>
            </c:strRef>
          </c:cat>
          <c:val>
            <c:numRef>
              <c:f>Лист10!$B$7:$P$7</c:f>
              <c:numCache>
                <c:formatCode>0.00</c:formatCode>
                <c:ptCount val="15"/>
                <c:pt idx="0">
                  <c:v>0.76743110613078125</c:v>
                </c:pt>
                <c:pt idx="1">
                  <c:v>0.93893134115879584</c:v>
                </c:pt>
                <c:pt idx="2">
                  <c:v>0.96141789771978992</c:v>
                </c:pt>
                <c:pt idx="3">
                  <c:v>0.98360697930391949</c:v>
                </c:pt>
                <c:pt idx="4">
                  <c:v>1</c:v>
                </c:pt>
                <c:pt idx="5">
                  <c:v>0.73181000230891713</c:v>
                </c:pt>
                <c:pt idx="6">
                  <c:v>0.96310635522663557</c:v>
                </c:pt>
                <c:pt idx="7">
                  <c:v>0.94181971321500813</c:v>
                </c:pt>
                <c:pt idx="8">
                  <c:v>0.85236635778396308</c:v>
                </c:pt>
                <c:pt idx="9">
                  <c:v>0.78079874485284417</c:v>
                </c:pt>
                <c:pt idx="10">
                  <c:v>0.74629875350817554</c:v>
                </c:pt>
                <c:pt idx="11">
                  <c:v>0.60756883013349761</c:v>
                </c:pt>
                <c:pt idx="12">
                  <c:v>0.3092618447037595</c:v>
                </c:pt>
                <c:pt idx="13">
                  <c:v>0.38298351987072915</c:v>
                </c:pt>
                <c:pt idx="14">
                  <c:v>0.7142369130054802</c:v>
                </c:pt>
              </c:numCache>
            </c:numRef>
          </c:val>
        </c:ser>
        <c:marker val="1"/>
        <c:axId val="47240704"/>
        <c:axId val="47242240"/>
      </c:lineChart>
      <c:catAx>
        <c:axId val="47240704"/>
        <c:scaling>
          <c:orientation val="minMax"/>
        </c:scaling>
        <c:axPos val="b"/>
        <c:tickLblPos val="nextTo"/>
        <c:crossAx val="47242240"/>
        <c:crosses val="autoZero"/>
        <c:auto val="1"/>
        <c:lblAlgn val="ctr"/>
        <c:lblOffset val="100"/>
      </c:catAx>
      <c:valAx>
        <c:axId val="47242240"/>
        <c:scaling>
          <c:orientation val="minMax"/>
        </c:scaling>
        <c:axPos val="l"/>
        <c:majorGridlines/>
        <c:numFmt formatCode="0.00" sourceLinked="1"/>
        <c:tickLblPos val="nextTo"/>
        <c:crossAx val="47240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нормализ'!$C$13:$S$13</c:f>
              <c:numCache>
                <c:formatCode>General</c:formatCode>
                <c:ptCount val="17"/>
              </c:numCache>
            </c:numRef>
          </c:val>
        </c:ser>
        <c:ser>
          <c:idx val="1"/>
          <c:order val="1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нормализ'!$C$25:$S$25</c:f>
              <c:numCache>
                <c:formatCode>General</c:formatCode>
                <c:ptCount val="17"/>
              </c:numCache>
            </c:numRef>
          </c:val>
        </c:ser>
        <c:ser>
          <c:idx val="2"/>
          <c:order val="2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нормализ'!$C$26:$S$26</c:f>
              <c:numCache>
                <c:formatCode>0.0</c:formatCode>
                <c:ptCount val="17"/>
                <c:pt idx="0">
                  <c:v>28.779069767441861</c:v>
                </c:pt>
                <c:pt idx="1">
                  <c:v>15.458167330677298</c:v>
                </c:pt>
                <c:pt idx="2">
                  <c:v>12.285714285714286</c:v>
                </c:pt>
                <c:pt idx="3">
                  <c:v>9.3975903614457827</c:v>
                </c:pt>
                <c:pt idx="4">
                  <c:v>4.7863247863247897</c:v>
                </c:pt>
                <c:pt idx="5">
                  <c:v>1.9069767441860463</c:v>
                </c:pt>
                <c:pt idx="6">
                  <c:v>3.1521739130434767</c:v>
                </c:pt>
                <c:pt idx="7">
                  <c:v>2.3793103448275872</c:v>
                </c:pt>
                <c:pt idx="8">
                  <c:v>2.5984251968503935</c:v>
                </c:pt>
                <c:pt idx="9">
                  <c:v>1.2619047619047619</c:v>
                </c:pt>
                <c:pt idx="10">
                  <c:v>0.97560975609756173</c:v>
                </c:pt>
                <c:pt idx="11">
                  <c:v>0.66298342541436461</c:v>
                </c:pt>
                <c:pt idx="12">
                  <c:v>1.5</c:v>
                </c:pt>
                <c:pt idx="13">
                  <c:v>0.55248618784530312</c:v>
                </c:pt>
                <c:pt idx="14">
                  <c:v>1.5304347826086948</c:v>
                </c:pt>
                <c:pt idx="15">
                  <c:v>4.2553191489361722E-2</c:v>
                </c:pt>
                <c:pt idx="16">
                  <c:v>0.62307692307692308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нормализ'!$C$28:$S$28</c:f>
              <c:numCache>
                <c:formatCode>General</c:formatCode>
                <c:ptCount val="17"/>
              </c:numCache>
            </c:numRef>
          </c:val>
        </c:ser>
        <c:ser>
          <c:idx val="4"/>
          <c:order val="4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нормализ'!$C$29:$S$29</c:f>
              <c:numCache>
                <c:formatCode>0.0</c:formatCode>
                <c:ptCount val="17"/>
                <c:pt idx="0">
                  <c:v>11.162790697674422</c:v>
                </c:pt>
                <c:pt idx="1">
                  <c:v>6.1952191235059768</c:v>
                </c:pt>
                <c:pt idx="2">
                  <c:v>4.5714285714285721</c:v>
                </c:pt>
                <c:pt idx="3">
                  <c:v>2.5301204819277112</c:v>
                </c:pt>
                <c:pt idx="4">
                  <c:v>1.2820512820512822</c:v>
                </c:pt>
                <c:pt idx="5">
                  <c:v>2.7906976744186047</c:v>
                </c:pt>
                <c:pt idx="6">
                  <c:v>1.0326086956521729</c:v>
                </c:pt>
                <c:pt idx="7">
                  <c:v>1.1724137931034484</c:v>
                </c:pt>
                <c:pt idx="8">
                  <c:v>1.5748031496063</c:v>
                </c:pt>
                <c:pt idx="9">
                  <c:v>1.4523809523809519</c:v>
                </c:pt>
                <c:pt idx="10">
                  <c:v>1.626016260162602</c:v>
                </c:pt>
                <c:pt idx="11">
                  <c:v>1.7679558011049719</c:v>
                </c:pt>
                <c:pt idx="12">
                  <c:v>1.9000000000000001</c:v>
                </c:pt>
                <c:pt idx="13">
                  <c:v>1.8784530386740341</c:v>
                </c:pt>
                <c:pt idx="14">
                  <c:v>1.6608695652173915</c:v>
                </c:pt>
                <c:pt idx="15">
                  <c:v>0.28723404255319118</c:v>
                </c:pt>
                <c:pt idx="16">
                  <c:v>0.29230769230769266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нормализ'!$C$33:$S$33</c:f>
              <c:numCache>
                <c:formatCode>0.0</c:formatCode>
                <c:ptCount val="17"/>
                <c:pt idx="0">
                  <c:v>5.5232558139534875</c:v>
                </c:pt>
                <c:pt idx="1">
                  <c:v>2.6095617529880499</c:v>
                </c:pt>
                <c:pt idx="2">
                  <c:v>2</c:v>
                </c:pt>
                <c:pt idx="3">
                  <c:v>1.0843373493975905</c:v>
                </c:pt>
                <c:pt idx="4">
                  <c:v>0.66666666666666674</c:v>
                </c:pt>
                <c:pt idx="5">
                  <c:v>0.16279069767441864</c:v>
                </c:pt>
                <c:pt idx="6">
                  <c:v>0.59782608695652151</c:v>
                </c:pt>
                <c:pt idx="7">
                  <c:v>0.82758620689655149</c:v>
                </c:pt>
                <c:pt idx="8">
                  <c:v>0.94488188976377963</c:v>
                </c:pt>
                <c:pt idx="9">
                  <c:v>0.5</c:v>
                </c:pt>
                <c:pt idx="10">
                  <c:v>0.35772357723577264</c:v>
                </c:pt>
                <c:pt idx="11">
                  <c:v>0.33149171270718231</c:v>
                </c:pt>
                <c:pt idx="12">
                  <c:v>0.2900000000000002</c:v>
                </c:pt>
                <c:pt idx="13">
                  <c:v>0.27624309392265217</c:v>
                </c:pt>
                <c:pt idx="14">
                  <c:v>0.68695652173913047</c:v>
                </c:pt>
                <c:pt idx="15">
                  <c:v>0.1851063829787235</c:v>
                </c:pt>
                <c:pt idx="16">
                  <c:v>6.9230769230769235E-2</c:v>
                </c:pt>
              </c:numCache>
            </c:numRef>
          </c:val>
        </c:ser>
        <c:ser>
          <c:idx val="6"/>
          <c:order val="6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нормализ'!$C$34:$S$34</c:f>
              <c:numCache>
                <c:formatCode>General</c:formatCode>
                <c:ptCount val="17"/>
              </c:numCache>
            </c:numRef>
          </c:val>
        </c:ser>
        <c:ser>
          <c:idx val="7"/>
          <c:order val="7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нормализ'!$C$35:$S$35</c:f>
              <c:numCache>
                <c:formatCode>0.0</c:formatCode>
                <c:ptCount val="17"/>
                <c:pt idx="0">
                  <c:v>9.4186046511627897</c:v>
                </c:pt>
                <c:pt idx="1">
                  <c:v>0.83665338645418408</c:v>
                </c:pt>
                <c:pt idx="2">
                  <c:v>0.6714285714285726</c:v>
                </c:pt>
                <c:pt idx="3">
                  <c:v>0.48192771084337377</c:v>
                </c:pt>
                <c:pt idx="4">
                  <c:v>0.18803418803418823</c:v>
                </c:pt>
                <c:pt idx="5">
                  <c:v>0.46511627906976788</c:v>
                </c:pt>
                <c:pt idx="6">
                  <c:v>0.2173913043478263</c:v>
                </c:pt>
                <c:pt idx="7">
                  <c:v>6.8965517241379323E-2</c:v>
                </c:pt>
                <c:pt idx="8">
                  <c:v>0.10236220472440953</c:v>
                </c:pt>
                <c:pt idx="9">
                  <c:v>0.19047619047619069</c:v>
                </c:pt>
                <c:pt idx="10">
                  <c:v>1.6260162601626021E-2</c:v>
                </c:pt>
                <c:pt idx="11">
                  <c:v>5.5248618784530378E-2</c:v>
                </c:pt>
                <c:pt idx="12">
                  <c:v>0.17</c:v>
                </c:pt>
                <c:pt idx="13">
                  <c:v>0.11049723756906073</c:v>
                </c:pt>
                <c:pt idx="14">
                  <c:v>2.6086956521739157E-2</c:v>
                </c:pt>
                <c:pt idx="15">
                  <c:v>3.8297872340425565E-3</c:v>
                </c:pt>
                <c:pt idx="16">
                  <c:v>5.9230769230769233E-2</c:v>
                </c:pt>
              </c:numCache>
            </c:numRef>
          </c:val>
        </c:ser>
        <c:ser>
          <c:idx val="8"/>
          <c:order val="8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нормализ'!$C$36:$S$36</c:f>
              <c:numCache>
                <c:formatCode>0.0</c:formatCode>
                <c:ptCount val="17"/>
                <c:pt idx="0">
                  <c:v>10.639534883720938</c:v>
                </c:pt>
                <c:pt idx="1">
                  <c:v>5.6374501992031893</c:v>
                </c:pt>
                <c:pt idx="2">
                  <c:v>4.1428571428571415</c:v>
                </c:pt>
                <c:pt idx="3">
                  <c:v>2.8614457831325284</c:v>
                </c:pt>
                <c:pt idx="4">
                  <c:v>1.5384615384615385</c:v>
                </c:pt>
                <c:pt idx="5">
                  <c:v>1.3488372093023255</c:v>
                </c:pt>
                <c:pt idx="6">
                  <c:v>1.5760869565217408</c:v>
                </c:pt>
                <c:pt idx="7">
                  <c:v>1.3793103448275863</c:v>
                </c:pt>
                <c:pt idx="8">
                  <c:v>1.4960629921259838</c:v>
                </c:pt>
                <c:pt idx="9">
                  <c:v>1.0714285714285721</c:v>
                </c:pt>
                <c:pt idx="10">
                  <c:v>0.97560975609756173</c:v>
                </c:pt>
                <c:pt idx="11">
                  <c:v>0.93922651933701651</c:v>
                </c:pt>
                <c:pt idx="12">
                  <c:v>1.9000000000000001</c:v>
                </c:pt>
                <c:pt idx="13">
                  <c:v>1.7679558011049719</c:v>
                </c:pt>
                <c:pt idx="14">
                  <c:v>1.3217391304347819</c:v>
                </c:pt>
                <c:pt idx="15">
                  <c:v>0.19361702127659575</c:v>
                </c:pt>
                <c:pt idx="16">
                  <c:v>0.30769230769230782</c:v>
                </c:pt>
              </c:numCache>
            </c:numRef>
          </c:val>
        </c:ser>
        <c:ser>
          <c:idx val="9"/>
          <c:order val="9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нормализ'!$C$37:$S$37</c:f>
              <c:numCache>
                <c:formatCode>General</c:formatCode>
                <c:ptCount val="17"/>
              </c:numCache>
            </c:numRef>
          </c:val>
        </c:ser>
        <c:ser>
          <c:idx val="10"/>
          <c:order val="10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нормализ'!$C$39:$S$39</c:f>
              <c:numCache>
                <c:formatCode>General</c:formatCode>
                <c:ptCount val="17"/>
              </c:numCache>
            </c:numRef>
          </c:val>
        </c:ser>
        <c:ser>
          <c:idx val="11"/>
          <c:order val="11"/>
          <c:marker>
            <c:symbol val="none"/>
          </c:marker>
          <c:cat>
            <c:strRef>
              <c:f>'3 нормализ'!$C$4:$S$4</c:f>
              <c:strCache>
                <c:ptCount val="17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Er</c:v>
                </c:pt>
                <c:pt idx="11">
                  <c:v>Tm</c:v>
                </c:pt>
                <c:pt idx="12">
                  <c:v>Yb</c:v>
                </c:pt>
                <c:pt idx="13">
                  <c:v>Lu</c:v>
                </c:pt>
                <c:pt idx="14">
                  <c:v>Y</c:v>
                </c:pt>
                <c:pt idx="15">
                  <c:v>Sc</c:v>
                </c:pt>
                <c:pt idx="16">
                  <c:v>Th</c:v>
                </c:pt>
              </c:strCache>
            </c:strRef>
          </c:cat>
          <c:val>
            <c:numRef>
              <c:f>'3 нормализ'!$C$41:$S$41</c:f>
              <c:numCache>
                <c:formatCode>General</c:formatCode>
                <c:ptCount val="17"/>
              </c:numCache>
            </c:numRef>
          </c:val>
        </c:ser>
        <c:marker val="1"/>
        <c:axId val="49163264"/>
        <c:axId val="49173248"/>
      </c:lineChart>
      <c:catAx>
        <c:axId val="49163264"/>
        <c:scaling>
          <c:orientation val="minMax"/>
        </c:scaling>
        <c:axPos val="b"/>
        <c:numFmt formatCode="General" sourceLinked="1"/>
        <c:tickLblPos val="nextTo"/>
        <c:crossAx val="49173248"/>
        <c:crosses val="autoZero"/>
        <c:auto val="1"/>
        <c:lblAlgn val="ctr"/>
        <c:lblOffset val="100"/>
      </c:catAx>
      <c:valAx>
        <c:axId val="49173248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49163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AA70D-6F77-4773-AA1C-49B00E436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204C-3F82-47E9-94E8-78A62E725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C4DAB-0CFF-47E6-B328-B7F2E35DF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CD4B-13BC-4416-B303-0ABDDBEF1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82E1D-50CD-4C90-95E6-29BFEABC3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01AC-D57B-43B5-B4E6-E86D874D0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89595-76DF-4056-957C-BA6E6D89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696C-7D2B-4208-B14A-91242DBD2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7F09A-7350-4F48-A07A-8E06AC89D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73C4B-84CB-4CFD-B05D-CE94432C7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2B89-67DA-4D7B-9CE8-DC74D7007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5C3E4-16E2-467F-A8EE-8A4071355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90BA4AED-46D3-4609-A1B9-6415A42E2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Казанский (Приволжский)</a:t>
            </a:r>
            <a:br>
              <a:rPr lang="ru-RU" sz="3200" dirty="0" smtClean="0"/>
            </a:br>
            <a:r>
              <a:rPr lang="ru-RU" sz="3200" dirty="0" smtClean="0"/>
              <a:t>Федеральный Университет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8424862" cy="2305050"/>
          </a:xfrm>
        </p:spPr>
        <p:txBody>
          <a:bodyPr/>
          <a:lstStyle/>
          <a:p>
            <a:r>
              <a:rPr lang="ru-RU" b="1" cap="all" dirty="0" smtClean="0"/>
              <a:t>Редкоземельные элементы</a:t>
            </a:r>
            <a:br>
              <a:rPr lang="ru-RU" b="1" cap="all" dirty="0" smtClean="0"/>
            </a:br>
            <a:r>
              <a:rPr lang="ru-RU" b="1" cap="all" dirty="0" smtClean="0"/>
              <a:t> в метаморфических породах кристаллического фундамента Татарстана.</a:t>
            </a:r>
            <a:endParaRPr lang="ru-RU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5949950"/>
            <a:ext cx="43926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effectLst/>
              </a:rPr>
              <a:t>Хусаинов </a:t>
            </a:r>
            <a:r>
              <a:rPr lang="ru-RU" sz="2000" dirty="0">
                <a:effectLst/>
              </a:rPr>
              <a:t>Рафаэль </a:t>
            </a:r>
            <a:r>
              <a:rPr lang="ru-RU" sz="2000" dirty="0" err="1">
                <a:effectLst/>
              </a:rPr>
              <a:t>Риязович</a:t>
            </a:r>
            <a:r>
              <a:rPr lang="ru-RU" sz="2000" dirty="0">
                <a:effectLst/>
              </a:rPr>
              <a:t>.</a:t>
            </a:r>
            <a:br>
              <a:rPr lang="ru-RU" sz="2000" dirty="0">
                <a:effectLst/>
              </a:rPr>
            </a:br>
            <a:r>
              <a:rPr lang="en-US" sz="2000" dirty="0" smtClean="0">
                <a:effectLst/>
              </a:rPr>
              <a:t>Rafael.Khousainov@gmail.com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Европиевые аномалии</a:t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214422"/>
          <a:ext cx="814393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85720" y="4143380"/>
          <a:ext cx="835824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0" y="3929063"/>
            <a:ext cx="4929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По данным корреляционной матрицы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4500" y="6429375"/>
            <a:ext cx="53578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Нормированная к </a:t>
            </a:r>
            <a:r>
              <a:rPr lang="ru-RU" dirty="0" err="1"/>
              <a:t>хондритовым</a:t>
            </a:r>
            <a:r>
              <a:rPr lang="ru-RU" dirty="0"/>
              <a:t> метеоритам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214286" y="357168"/>
          <a:ext cx="8715428" cy="5286409"/>
        </p:xfrm>
        <a:graphic>
          <a:graphicData uri="http://schemas.openxmlformats.org/drawingml/2006/table">
            <a:tbl>
              <a:tblPr/>
              <a:tblGrid>
                <a:gridCol w="571847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42208"/>
                <a:gridCol w="552669"/>
              </a:tblGrid>
              <a:tr h="1079333"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Корреляционная матрица лантаноидов и иттрия с оксидами породообразующих элементов</a:t>
                      </a:r>
                      <a:endParaRPr lang="ru-RU" sz="2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900">
                <a:tc>
                  <a:txBody>
                    <a:bodyPr/>
                    <a:lstStyle/>
                    <a:p>
                      <a:pPr algn="ctr"/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La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Ce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Nd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Sm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Gd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Tb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Dy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Er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Tm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Yb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Lu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Y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100" b="0" spc="0" baseline="-25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b="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endParaRPr lang="ru-RU" sz="1000" b="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-0,08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-0,04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SiO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-0,17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-0,19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-0,25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-0,27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-0,28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-0,25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-0,35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-0,29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TiO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MnO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MgO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-0,16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-0,11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-0,03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100" spc="0" baseline="-25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0,32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000" spc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1000" spc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917575"/>
          </a:xfrm>
        </p:spPr>
        <p:txBody>
          <a:bodyPr/>
          <a:lstStyle/>
          <a:p>
            <a:pPr eaLnBrk="1" hangingPunct="1"/>
            <a:r>
              <a:rPr lang="ru-RU" smtClean="0"/>
              <a:t>Таким образом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6439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	1)  В изучаемом объекте </a:t>
            </a:r>
            <a:r>
              <a:rPr lang="en-US" sz="2000" smtClean="0"/>
              <a:t>Ln </a:t>
            </a:r>
            <a:r>
              <a:rPr lang="ru-RU" sz="2000" smtClean="0"/>
              <a:t>+</a:t>
            </a:r>
            <a:r>
              <a:rPr lang="en-US" sz="2000" smtClean="0"/>
              <a:t> Y</a:t>
            </a:r>
            <a:r>
              <a:rPr lang="ru-RU" sz="2000" smtClean="0"/>
              <a:t> разделены на 3 группы</a:t>
            </a:r>
            <a:r>
              <a:rPr lang="en-US" sz="2000" smtClean="0"/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Tx/>
              <a:buAutoNum type="alphaLcPeriod"/>
            </a:pPr>
            <a:r>
              <a:rPr lang="en-US" sz="1800" smtClean="0"/>
              <a:t>La, Ce, Pr, Nd,    Sm, Eu, Gd</a:t>
            </a:r>
            <a:endParaRPr lang="ru-RU" sz="1800" smtClean="0"/>
          </a:p>
          <a:p>
            <a:pPr marL="857250" lvl="1" indent="-457200" eaLnBrk="1" hangingPunct="1">
              <a:lnSpc>
                <a:spcPct val="80000"/>
              </a:lnSpc>
              <a:buFontTx/>
              <a:buAutoNum type="alphaLcPeriod"/>
            </a:pPr>
            <a:r>
              <a:rPr lang="en-US" sz="1800" smtClean="0"/>
              <a:t>Tb</a:t>
            </a:r>
            <a:r>
              <a:rPr lang="ru-RU" sz="1800" smtClean="0"/>
              <a:t>, </a:t>
            </a:r>
            <a:r>
              <a:rPr lang="en-US" sz="1800" smtClean="0"/>
              <a:t>Dy</a:t>
            </a:r>
            <a:r>
              <a:rPr lang="ru-RU" sz="1800" smtClean="0"/>
              <a:t>, </a:t>
            </a:r>
            <a:r>
              <a:rPr lang="en-US" sz="1800" smtClean="0"/>
              <a:t>Ho</a:t>
            </a:r>
            <a:r>
              <a:rPr lang="ru-RU" sz="1800" smtClean="0"/>
              <a:t>,</a:t>
            </a:r>
            <a:r>
              <a:rPr lang="en-US" sz="1800" smtClean="0"/>
              <a:t>  Er</a:t>
            </a:r>
            <a:r>
              <a:rPr lang="ru-RU" sz="1800" smtClean="0"/>
              <a:t>, +</a:t>
            </a:r>
            <a:r>
              <a:rPr lang="en-US" sz="1800" smtClean="0"/>
              <a:t>Y</a:t>
            </a:r>
            <a:endParaRPr lang="ru-RU" sz="1800" smtClean="0"/>
          </a:p>
          <a:p>
            <a:pPr marL="857250" lvl="1" indent="-457200" eaLnBrk="1" hangingPunct="1">
              <a:lnSpc>
                <a:spcPct val="80000"/>
              </a:lnSpc>
              <a:buFontTx/>
              <a:buAutoNum type="alphaLcPeriod"/>
            </a:pPr>
            <a:r>
              <a:rPr lang="en-US" sz="1800" smtClean="0"/>
              <a:t>Tm, Yb, Lu</a:t>
            </a:r>
            <a:endParaRPr lang="ru-RU" sz="1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ru-RU" sz="2000" smtClean="0"/>
              <a:t>Эти группы</a:t>
            </a:r>
            <a:r>
              <a:rPr lang="en-US" sz="2000" smtClean="0"/>
              <a:t> </a:t>
            </a:r>
            <a:r>
              <a:rPr lang="ru-RU" sz="2000" smtClean="0"/>
              <a:t>отражающие реальные особенности процессов минералообразования. Разделение основано на принципе различия в поведения (изменения направления) корреляционных связей между представителями групп и элементов.</a:t>
            </a:r>
          </a:p>
          <a:p>
            <a:pPr algn="just" eaLnBrk="1" hangingPunct="1">
              <a:lnSpc>
                <a:spcPct val="80000"/>
              </a:lnSpc>
            </a:pPr>
            <a:endParaRPr lang="ru-RU" sz="20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	2) Отмечена тенденция накопления легких РЗЭ в минералах содержащих К2О и </a:t>
            </a:r>
            <a:r>
              <a:rPr lang="en-US" sz="2000" smtClean="0"/>
              <a:t>N</a:t>
            </a:r>
            <a:r>
              <a:rPr lang="ru-RU" sz="2000" smtClean="0"/>
              <a:t>2О,т.е. для минералов рядя  </a:t>
            </a:r>
            <a:r>
              <a:rPr lang="en-US" sz="2000" smtClean="0"/>
              <a:t>K</a:t>
            </a:r>
            <a:r>
              <a:rPr lang="ru-RU" sz="2000" smtClean="0"/>
              <a:t>, </a:t>
            </a:r>
            <a:r>
              <a:rPr lang="en-US" sz="2000" smtClean="0"/>
              <a:t>Na</a:t>
            </a:r>
            <a:r>
              <a:rPr lang="ru-RU" sz="2000" smtClean="0"/>
              <a:t> (возможно и </a:t>
            </a:r>
            <a:r>
              <a:rPr lang="en-US" sz="2000" smtClean="0"/>
              <a:t>Ba</a:t>
            </a:r>
            <a:r>
              <a:rPr lang="ru-RU" sz="2000" smtClean="0"/>
              <a:t>)  характерны селективные цериевые составы РЗЭ</a:t>
            </a:r>
            <a:r>
              <a:rPr lang="en-US" sz="2000" smtClean="0"/>
              <a:t>.</a:t>
            </a:r>
            <a:r>
              <a:rPr lang="ru-RU" sz="2000" smtClean="0"/>
              <a:t> К тому же надо отметить, что концентрация  в калиевых минералах выше чем в натриевых, это связано с тем что растворимость в калиевых щелочных растворах, и предположительно в минералах , выше чем в натриевых.</a:t>
            </a:r>
            <a:r>
              <a:rPr lang="en-US" sz="2000" smtClean="0"/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</a:t>
            </a:r>
            <a:r>
              <a:rPr lang="ru-RU" sz="2000" smtClean="0"/>
              <a:t> Для минералов </a:t>
            </a:r>
            <a:r>
              <a:rPr lang="en-US" sz="2000" smtClean="0"/>
              <a:t>Fe </a:t>
            </a:r>
            <a:r>
              <a:rPr lang="ru-RU" sz="2000" smtClean="0"/>
              <a:t>- </a:t>
            </a:r>
            <a:r>
              <a:rPr lang="en-US" sz="2000" smtClean="0"/>
              <a:t>Mn</a:t>
            </a:r>
            <a:r>
              <a:rPr lang="ru-RU" sz="2000" smtClean="0"/>
              <a:t> ряда  характерны «иттриевые» составы РЗЭ.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Средние содержания лантаноидов и итрия в г/т по типам пород</a:t>
            </a:r>
          </a:p>
        </p:txBody>
      </p:sp>
      <p:sp>
        <p:nvSpPr>
          <p:cNvPr id="30106" name="Line 410"/>
          <p:cNvSpPr>
            <a:spLocks noChangeShapeType="1"/>
          </p:cNvSpPr>
          <p:nvPr/>
        </p:nvSpPr>
        <p:spPr bwMode="auto">
          <a:xfrm>
            <a:off x="2093913" y="26050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107" name="Line 411"/>
          <p:cNvSpPr>
            <a:spLocks noChangeShapeType="1"/>
          </p:cNvSpPr>
          <p:nvPr/>
        </p:nvSpPr>
        <p:spPr bwMode="auto">
          <a:xfrm>
            <a:off x="2093913" y="28797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525" name="Line 829"/>
          <p:cNvSpPr>
            <a:spLocks noChangeShapeType="1"/>
          </p:cNvSpPr>
          <p:nvPr/>
        </p:nvSpPr>
        <p:spPr bwMode="auto">
          <a:xfrm>
            <a:off x="2093913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526" name="Line 830"/>
          <p:cNvSpPr>
            <a:spLocks noChangeShapeType="1"/>
          </p:cNvSpPr>
          <p:nvPr/>
        </p:nvSpPr>
        <p:spPr bwMode="auto">
          <a:xfrm>
            <a:off x="2093913" y="4252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30860" name="Group 1164"/>
          <p:cNvGraphicFramePr>
            <a:graphicFrameLocks noGrp="1"/>
          </p:cNvGraphicFramePr>
          <p:nvPr/>
        </p:nvGraphicFramePr>
        <p:xfrm>
          <a:off x="0" y="1700213"/>
          <a:ext cx="9144003" cy="3050544"/>
        </p:xfrm>
        <a:graphic>
          <a:graphicData uri="http://schemas.openxmlformats.org/drawingml/2006/table">
            <a:tbl>
              <a:tblPr/>
              <a:tblGrid>
                <a:gridCol w="1285856"/>
                <a:gridCol w="1173019"/>
                <a:gridCol w="498444"/>
                <a:gridCol w="498444"/>
                <a:gridCol w="426487"/>
                <a:gridCol w="500199"/>
                <a:gridCol w="426487"/>
                <a:gridCol w="424731"/>
                <a:gridCol w="426486"/>
                <a:gridCol w="426487"/>
                <a:gridCol w="426486"/>
                <a:gridCol w="426487"/>
                <a:gridCol w="426486"/>
                <a:gridCol w="426487"/>
                <a:gridCol w="426486"/>
                <a:gridCol w="426487"/>
                <a:gridCol w="498444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Серия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Порода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Sm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Eu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Tm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463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Черемшанская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48,69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87,13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9,39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34,53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5,59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0,91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7,25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1,95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7,11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Bi-Gr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28,06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37,86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5,02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17,02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3,02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0,80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3,88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1,89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11,96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Bi-Px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26,16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30,16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12,90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2,60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2,97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1,19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1,43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5,83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Bi-Sill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28,15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49,19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19,53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4,64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0,51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1,64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12,69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Gr-Sill-Bi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38,31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72,30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8,64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32,26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5,72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6,60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0,77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3,78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0,71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1,84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0,22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2,88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0,32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18,71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Отрадненская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17,44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28,80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3,22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11,44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2,22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3,40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1,40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D69A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Bi-Gr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28,71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11,45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2,22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1,38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6,45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Bi-Px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18,94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18,56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2,31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8,66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0,72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7,68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Px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30,48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9,46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smtClean="0"/>
              <a:t>Резюмируя таблицу средних содержаний</a:t>
            </a:r>
            <a:br>
              <a:rPr lang="ru-RU" sz="2600" smtClean="0"/>
            </a:br>
            <a:r>
              <a:rPr lang="ru-RU" sz="2600" smtClean="0"/>
              <a:t>лантаноидов и иттрия хотелось бы остановиться на следующих пунктах: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dirty="0" smtClean="0"/>
              <a:t>Содержание легких лантаноидов в </a:t>
            </a:r>
            <a:r>
              <a:rPr lang="ru-RU" sz="2000" dirty="0" err="1" smtClean="0"/>
              <a:t>большечеремшанской</a:t>
            </a:r>
            <a:r>
              <a:rPr lang="ru-RU" sz="2000" dirty="0" smtClean="0"/>
              <a:t> серии выше чем в породах отрадненской. </a:t>
            </a:r>
            <a:br>
              <a:rPr lang="ru-RU" sz="2000" dirty="0" smtClean="0"/>
            </a:br>
            <a:r>
              <a:rPr lang="ru-RU" sz="2000" dirty="0" smtClean="0"/>
              <a:t>Разрушение </a:t>
            </a:r>
            <a:r>
              <a:rPr lang="en-US" sz="2000" dirty="0" smtClean="0"/>
              <a:t>Fe-</a:t>
            </a:r>
            <a:r>
              <a:rPr lang="en-US" sz="2000" dirty="0" err="1" smtClean="0"/>
              <a:t>Mn</a:t>
            </a:r>
            <a:r>
              <a:rPr lang="en-US" sz="2000" dirty="0" smtClean="0"/>
              <a:t> </a:t>
            </a:r>
            <a:r>
              <a:rPr lang="ru-RU" sz="2000" dirty="0" smtClean="0"/>
              <a:t>минералов и сохранность </a:t>
            </a:r>
            <a:r>
              <a:rPr lang="en-US" sz="2000" dirty="0" smtClean="0"/>
              <a:t>Q-</a:t>
            </a:r>
            <a:r>
              <a:rPr lang="ru-RU" sz="2000" dirty="0" smtClean="0"/>
              <a:t>ПШ компоненты во время осадконакопления, способствует сохранности легких лантанидов в породах </a:t>
            </a:r>
            <a:r>
              <a:rPr lang="ru-RU" sz="2000" dirty="0" err="1" smtClean="0"/>
              <a:t>метоосадочного</a:t>
            </a:r>
            <a:r>
              <a:rPr lang="ru-RU" sz="2000" dirty="0" smtClean="0"/>
              <a:t> происхождения Последующий метаморфизм не приводит к изменению химизма, но может вызвать перераспределение лантаноидов в минералах.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dirty="0" smtClean="0"/>
              <a:t>Значения и соотношения суммы легких и тяжелых лантаноидов, может рассматриваться как индикаторное для решение вопросов о первичном облике породы.</a:t>
            </a:r>
            <a:r>
              <a:rPr lang="en-US" sz="2000" dirty="0" smtClean="0"/>
              <a:t> </a:t>
            </a:r>
            <a:r>
              <a:rPr lang="ru-RU" sz="2000" dirty="0" smtClean="0"/>
              <a:t>Данная тенденция подтверждается на изучаемом объекте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</a:t>
            </a:r>
          </a:p>
        </p:txBody>
      </p:sp>
      <p:pic>
        <p:nvPicPr>
          <p:cNvPr id="20483" name="Picture 8" descr="http://upload.wikimedia.org/wikipedia/commons/5/55/Rareearthoxid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071688"/>
            <a:ext cx="621506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1) Изучение </a:t>
            </a:r>
            <a:r>
              <a:rPr lang="ru-RU" sz="2800" dirty="0" smtClean="0"/>
              <a:t>закономерност</a:t>
            </a:r>
            <a:r>
              <a:rPr lang="ru-RU" sz="2800" dirty="0" smtClean="0"/>
              <a:t>ей</a:t>
            </a:r>
            <a:r>
              <a:rPr lang="ru-RU" sz="2800" dirty="0" smtClean="0"/>
              <a:t> </a:t>
            </a:r>
            <a:r>
              <a:rPr lang="ru-RU" sz="2800" dirty="0" smtClean="0"/>
              <a:t>распределения лантаноидов в породах кристаллического фундамента,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2) Определить взаимосвязь РЗЭ с оксидами главных породообразующих элементов,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3) Определить факторы влияющие на концентрацию (рассеивание) лантаноидов,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4) Индикаторная роль РЗЭ в породах изучаемой территории.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Объект исследования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smtClean="0"/>
              <a:t>В основу настоящей работы положены результаты исследования метаморфических пород, вскрытых скважиной 20009 (Новоелховский блок), пробуренной на территории республики Татарстана.</a:t>
            </a:r>
          </a:p>
          <a:p>
            <a:pPr algn="just" eaLnBrk="1" hangingPunct="1">
              <a:lnSpc>
                <a:spcPct val="90000"/>
              </a:lnSpc>
            </a:pPr>
            <a:endParaRPr lang="ru-RU" sz="2400" smtClean="0"/>
          </a:p>
          <a:p>
            <a:pPr algn="just" eaLnBrk="1" hangingPunct="1">
              <a:lnSpc>
                <a:spcPct val="90000"/>
              </a:lnSpc>
            </a:pPr>
            <a:r>
              <a:rPr lang="ru-RU" sz="2400" smtClean="0"/>
              <a:t>Кристаллический фундамент Татарского свода сложен метаморфическими комплексами  архей-протерозойского возраста, представляющими собой ассоциации преобразованных в условиях прогрессивного и регрессивного метаморфизма пород различного происхождения.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mtClean="0"/>
              <a:t>Породы исследуемого объекта: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57313"/>
            <a:ext cx="86868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Большечеремшанская серия: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	Интервалы в метрах: 1870 – 2026; 2325 – 3117; 4428 – 5480.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		Породы: </a:t>
            </a:r>
            <a:br>
              <a:rPr lang="ru-RU" sz="2000" smtClean="0"/>
            </a:br>
            <a:r>
              <a:rPr lang="ru-RU" sz="2000" smtClean="0"/>
              <a:t>Высокоглиноземистые кристаллосланцы и гнейсы с прослоями гранитоидов с гранатом, иногда с кордиеритом и силлиманитом.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Отрадненская серия:</a:t>
            </a:r>
            <a:br>
              <a:rPr lang="ru-RU" smtClean="0"/>
            </a:br>
            <a:r>
              <a:rPr lang="ru-RU" sz="2000" smtClean="0"/>
              <a:t>Интервалы в метрах: 2026 – 2335; 3117 – 4428.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		Породы: </a:t>
            </a:r>
            <a:br>
              <a:rPr lang="ru-RU" sz="2000" smtClean="0"/>
            </a:br>
            <a:r>
              <a:rPr lang="ru-RU" sz="2000" smtClean="0"/>
              <a:t>Биотит-пироксеновые, биотоит-афибол-пироксеновые кристаллосланцы и гнейсы (свияжский комплекс). Амфиболовые, биотитовые кристаллосланцы и гнейсы, биотитовые плагиогнейсы (диафторез).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Методика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8786813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600" dirty="0" smtClean="0"/>
              <a:t>	Для решения поставленных задач  исследовались результаты полученные на </a:t>
            </a:r>
            <a:r>
              <a:rPr lang="en-US" sz="2600" dirty="0" smtClean="0"/>
              <a:t>ICP</a:t>
            </a:r>
            <a:r>
              <a:rPr lang="ru-RU" sz="2600" dirty="0" smtClean="0"/>
              <a:t> спектрометре и результаты химических анализов. Оригинальная таблица представлена в виде матрицы 150*45 (строк*столбцов). </a:t>
            </a:r>
          </a:p>
          <a:p>
            <a:pPr algn="just" eaLnBrk="1" hangingPunct="1">
              <a:buFontTx/>
              <a:buNone/>
            </a:pPr>
            <a:r>
              <a:rPr lang="ru-RU" sz="2600" dirty="0" smtClean="0"/>
              <a:t>	Для решения подобных задач, эффективными является следующие методы: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ru-RU" sz="2200" dirty="0" smtClean="0"/>
              <a:t>Статистическая обработка,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ru-RU" sz="2200" dirty="0" smtClean="0"/>
              <a:t>Нормирование к эталону,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ru-RU" sz="2200" dirty="0" smtClean="0"/>
              <a:t>Изучение средних значений,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ru-RU" sz="2200" dirty="0" smtClean="0"/>
              <a:t>Графическое представление.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mtClean="0"/>
              <a:t>Лантаноиды</a:t>
            </a:r>
            <a:br>
              <a:rPr lang="ru-RU" smtClean="0"/>
            </a:br>
            <a:endParaRPr lang="ru-RU" smtClean="0"/>
          </a:p>
        </p:txBody>
      </p:sp>
      <p:pic>
        <p:nvPicPr>
          <p:cNvPr id="9219" name="Picture 2" descr="C:\Documents and Settings\Хусаинов Рафаэль\Рабочий стол\774px-Elemental_ abundances 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870200"/>
            <a:ext cx="4643437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14313" y="642938"/>
            <a:ext cx="86439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effectLst/>
              </a:rPr>
              <a:t>Лантаноиды относятся к редкоземельным элементам. Они образуют непрерывный ряд от лантана до лютеция. Крайние ряды члены этого ряда – наиболее легкие (лантан, церий) и наиболее тяжелые (иттербий и лютеций), заметно отличаются друг от друга, что создает возможность разделения (фракционирования) в природе в зависимости от изменения физико-химических условий. Тем самым предопределяется обратная сторона, возможность  - по характеру распределения РЗЭ судить о физико-химических особенностях процессов формирования горных пород и минералов.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3163888"/>
            <a:ext cx="4214812" cy="3937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>
                <a:effectLst/>
              </a:rPr>
              <a:t>Таким образом общие тенденции изменения концентрации лантаноидов  в породе обусловлены геолого-геохимическими процессами, что позволяет рассматривать изменения в концентрациях последних и их в соотношениях, как индикаторную роль минералообразующей среды. Данная тенденция отражаться, как на отдельных минералах с избирательными свойствами  так и на породе в целом.</a:t>
            </a:r>
          </a:p>
          <a:p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9620" y="-111276"/>
            <a:ext cx="71438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Кристаллохимическая группировка</a:t>
            </a:r>
            <a:br>
              <a:rPr lang="ru-RU" sz="3600" smtClean="0"/>
            </a:br>
            <a:r>
              <a:rPr lang="ru-RU" sz="3600" smtClean="0"/>
              <a:t> РЗЭ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7" y="2571741"/>
          <a:ext cx="8429682" cy="4000525"/>
        </p:xfrm>
        <a:graphic>
          <a:graphicData uri="http://schemas.openxmlformats.org/drawingml/2006/table">
            <a:tbl>
              <a:tblPr/>
              <a:tblGrid>
                <a:gridCol w="1665961"/>
                <a:gridCol w="1550103"/>
                <a:gridCol w="1186546"/>
                <a:gridCol w="1785814"/>
                <a:gridCol w="2241258"/>
              </a:tblGrid>
              <a:tr h="2353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Период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группа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Лантаноиды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РЗЭ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Подгрупы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Скандиевая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Иттриевая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Иттриевая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Цериевая</a:t>
                      </a: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Лантановая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214313" y="1285875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effectLst/>
              </a:rPr>
              <a:t>Лантано́иды (лантани́ды) — семейство из 14 химических элементов                  III группы 6-го периода периодической таблицы. Семейство состоит из церия, празеодима, неодима, прометия, самария, европия, гадолиния, тербия, диспрозия, гольмия, эрбия, тулия, иттербия и лютеция.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Корреляционная матрица лантаноидов и иттрия</a:t>
            </a:r>
          </a:p>
        </p:txBody>
      </p:sp>
      <p:graphicFrame>
        <p:nvGraphicFramePr>
          <p:cNvPr id="29332" name="Group 2708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998720"/>
        </p:xfrm>
        <a:graphic>
          <a:graphicData uri="http://schemas.openxmlformats.org/drawingml/2006/table">
            <a:tbl>
              <a:tblPr/>
              <a:tblGrid>
                <a:gridCol w="488950"/>
                <a:gridCol w="515938"/>
                <a:gridCol w="515937"/>
                <a:gridCol w="515938"/>
                <a:gridCol w="515937"/>
                <a:gridCol w="515938"/>
                <a:gridCol w="517525"/>
                <a:gridCol w="515937"/>
                <a:gridCol w="515938"/>
                <a:gridCol w="515937"/>
                <a:gridCol w="515938"/>
                <a:gridCol w="515937"/>
                <a:gridCol w="515938"/>
                <a:gridCol w="515937"/>
                <a:gridCol w="515938"/>
                <a:gridCol w="515937"/>
              </a:tblGrid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Gd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Gd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Yb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7" name="Таблица 336"/>
          <p:cNvGraphicFramePr>
            <a:graphicFrameLocks noGrp="1"/>
          </p:cNvGraphicFramePr>
          <p:nvPr/>
        </p:nvGraphicFramePr>
        <p:xfrm>
          <a:off x="428625" y="1571625"/>
          <a:ext cx="8286807" cy="5000660"/>
        </p:xfrm>
        <a:graphic>
          <a:graphicData uri="http://schemas.openxmlformats.org/drawingml/2006/table">
            <a:tbl>
              <a:tblPr/>
              <a:tblGrid>
                <a:gridCol w="4143403"/>
                <a:gridCol w="2071702"/>
                <a:gridCol w="2071702"/>
              </a:tblGrid>
              <a:tr h="50006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-24"/>
            <a:ext cx="4500594" cy="23574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5720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71938" y="285750"/>
            <a:ext cx="5357812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dirty="0"/>
              <a:t>Особенности</a:t>
            </a:r>
            <a:br>
              <a:rPr lang="ru-RU" sz="2600" dirty="0"/>
            </a:br>
            <a:r>
              <a:rPr lang="ru-RU" sz="2600" dirty="0"/>
              <a:t> поведения коэффициентов корреляции*.</a:t>
            </a:r>
          </a:p>
        </p:txBody>
      </p:sp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0563"/>
            <a:ext cx="45720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1857375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4357688"/>
            <a:ext cx="46434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8189893" y="-142900"/>
            <a:ext cx="18473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1048</Words>
  <Application>Microsoft Office PowerPoint</Application>
  <PresentationFormat>Экран (4:3)</PresentationFormat>
  <Paragraphs>741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Казанский (Приволжский) Федеральный Университет</vt:lpstr>
      <vt:lpstr>Цели:</vt:lpstr>
      <vt:lpstr>Объект исследования</vt:lpstr>
      <vt:lpstr>Породы исследуемого объекта:</vt:lpstr>
      <vt:lpstr>Методика</vt:lpstr>
      <vt:lpstr>Лантаноиды </vt:lpstr>
      <vt:lpstr>Кристаллохимическая группировка  РЗЭ </vt:lpstr>
      <vt:lpstr>Корреляционная матрица лантаноидов и иттрия</vt:lpstr>
      <vt:lpstr>Слайд 9</vt:lpstr>
      <vt:lpstr>Европиевые аномалии </vt:lpstr>
      <vt:lpstr>Слайд 11</vt:lpstr>
      <vt:lpstr>Таким образом:</vt:lpstr>
      <vt:lpstr>Средние содержания лантаноидов и итрия в г/т по типам пород</vt:lpstr>
      <vt:lpstr>Резюмируя таблицу средних содержаний лантаноидов и иттрия хотелось бы остановиться на следующих пунктах:</vt:lpstr>
      <vt:lpstr>Спасибо за внимание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Здраствуйте</dc:title>
  <dc:creator>KSU_spectralca</dc:creator>
  <cp:lastModifiedBy>Glavatskih SP</cp:lastModifiedBy>
  <cp:revision>40</cp:revision>
  <dcterms:created xsi:type="dcterms:W3CDTF">2011-02-01T11:06:01Z</dcterms:created>
  <dcterms:modified xsi:type="dcterms:W3CDTF">2011-03-17T03:32:15Z</dcterms:modified>
</cp:coreProperties>
</file>