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2" r:id="rId4"/>
    <p:sldId id="259" r:id="rId5"/>
    <p:sldId id="274" r:id="rId6"/>
    <p:sldId id="263" r:id="rId7"/>
    <p:sldId id="275" r:id="rId8"/>
    <p:sldId id="264" r:id="rId9"/>
    <p:sldId id="267" r:id="rId10"/>
    <p:sldId id="272" r:id="rId11"/>
    <p:sldId id="273" r:id="rId12"/>
    <p:sldId id="268" r:id="rId13"/>
    <p:sldId id="271" r:id="rId14"/>
    <p:sldId id="270" r:id="rId15"/>
    <p:sldId id="276" r:id="rId16"/>
    <p:sldId id="269" r:id="rId17"/>
    <p:sldId id="260" r:id="rId18"/>
    <p:sldId id="261" r:id="rId19"/>
  </p:sldIdLst>
  <p:sldSz cx="9906000" cy="6858000" type="A4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0033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3" autoAdjust="0"/>
    <p:restoredTop sz="94750" autoAdjust="0"/>
  </p:normalViewPr>
  <p:slideViewPr>
    <p:cSldViewPr snapToGrid="0">
      <p:cViewPr varScale="1">
        <p:scale>
          <a:sx n="95" d="100"/>
          <a:sy n="95" d="100"/>
        </p:scale>
        <p:origin x="-90" y="-282"/>
      </p:cViewPr>
      <p:guideLst>
        <p:guide orient="horz" pos="2286"/>
        <p:guide pos="2935"/>
      </p:guideLst>
    </p:cSldViewPr>
  </p:slideViewPr>
  <p:outlineViewPr>
    <p:cViewPr varScale="1">
      <p:scale>
        <a:sx n="170" d="200"/>
        <a:sy n="170" d="200"/>
      </p:scale>
      <p:origin x="0" y="26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vgeniya\Documents\Work\Seeheim%20Workshop%20on%20Mossbauer%20spectroscopy\Omolon\Olivine%20Chondrites-Pallasites%20%20M1-M2%20QS%20I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vgeniya\Documents\Work\Seeheim%20Workshop%20on%20Mossbauer%20spectroscopy\Omolon\Olivine%20Chondrites-Pallasites%20%20M1-M2%20QS%20I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vgeniya\Documents\Work\Seeheim%20Workshop%20on%20Mossbauer%20spectroscopy\Seymchan\Olivine%20Seymchan%204096%20%20M1-M2%20QS%20I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vgeniya\Documents\Work\Seeheim%20Workshop%20on%20Mossbauer%20spectroscopy\Seymchan\Olivine%20Seymchan%204096%20%20M1-M2%20QS%20I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78496868475992"/>
          <c:y val="5.5829317768174277E-2"/>
          <c:w val="0.67432150313152406"/>
          <c:h val="0.77175821620711493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ysDash"/>
            </a:ln>
          </c:spPr>
          <c:marker>
            <c:symbol val="triang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Лист1!$C$2:$H$2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Лист1!$C$3:$H$3</c:f>
              <c:numCache>
                <c:formatCode>General</c:formatCode>
                <c:ptCount val="6"/>
                <c:pt idx="0">
                  <c:v>1.155</c:v>
                </c:pt>
                <c:pt idx="3">
                  <c:v>1.264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ys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Лист1!$C$2:$H$2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Лист1!$C$4:$H$4</c:f>
              <c:numCache>
                <c:formatCode>General</c:formatCode>
                <c:ptCount val="6"/>
                <c:pt idx="1">
                  <c:v>1.129</c:v>
                </c:pt>
                <c:pt idx="4">
                  <c:v>1.284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DotDot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1.4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Лист1!$C$2:$H$2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Лист1!$C$5:$H$5</c:f>
              <c:numCache>
                <c:formatCode>General</c:formatCode>
                <c:ptCount val="6"/>
                <c:pt idx="2">
                  <c:v>0.98</c:v>
                </c:pt>
                <c:pt idx="5">
                  <c:v>1.0469999999999999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16672"/>
        <c:axId val="74718592"/>
      </c:scatterChart>
      <c:valAx>
        <c:axId val="74716672"/>
        <c:scaling>
          <c:orientation val="minMax"/>
          <c:max val="31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TEMPERATURE,  </a:t>
                </a:r>
                <a:r>
                  <a:rPr lang="en-US" dirty="0"/>
                  <a:t>K</a:t>
                </a:r>
              </a:p>
            </c:rich>
          </c:tx>
          <c:layout>
            <c:manualLayout>
              <c:xMode val="edge"/>
              <c:yMode val="edge"/>
              <c:x val="0.37160751565762007"/>
              <c:y val="0.9129735493854381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718592"/>
        <c:crossesAt val="0.96"/>
        <c:crossBetween val="midCat"/>
        <c:majorUnit val="40"/>
      </c:valAx>
      <c:valAx>
        <c:axId val="74718592"/>
        <c:scaling>
          <c:orientation val="minMax"/>
          <c:max val="1.3"/>
          <c:min val="0.96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ISOMER  </a:t>
                </a:r>
                <a:r>
                  <a:rPr lang="en-US" smtClean="0"/>
                  <a:t>SHIFT,  </a:t>
                </a:r>
                <a:r>
                  <a:rPr lang="en-US" dirty="0"/>
                  <a:t>mm/s</a:t>
                </a:r>
              </a:p>
            </c:rich>
          </c:tx>
          <c:layout>
            <c:manualLayout>
              <c:xMode val="edge"/>
              <c:yMode val="edge"/>
              <c:x val="3.3402922755741124E-2"/>
              <c:y val="0.2430217361673468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716672"/>
        <c:crossesAt val="70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25052134302029"/>
          <c:y val="5.5829317768174277E-2"/>
          <c:w val="0.6750013732938096"/>
          <c:h val="0.771758216207114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Лист1!$M$2:$R$2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Лист1!$M$3:$R$3</c:f>
              <c:numCache>
                <c:formatCode>General</c:formatCode>
                <c:ptCount val="6"/>
                <c:pt idx="0">
                  <c:v>3.0270000000000001</c:v>
                </c:pt>
                <c:pt idx="3">
                  <c:v>3.2749999999999999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ys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4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Лист1!$M$2:$R$2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Лист1!$M$4:$R$4</c:f>
              <c:numCache>
                <c:formatCode>General</c:formatCode>
                <c:ptCount val="6"/>
                <c:pt idx="1">
                  <c:v>2.8620000000000001</c:v>
                </c:pt>
                <c:pt idx="4">
                  <c:v>3.0760000000000001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DotDot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1.4999999999999999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Лист1!$M$2:$R$2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Лист1!$M$5:$R$5</c:f>
              <c:numCache>
                <c:formatCode>General</c:formatCode>
                <c:ptCount val="6"/>
                <c:pt idx="2">
                  <c:v>2.9940000000000002</c:v>
                </c:pt>
                <c:pt idx="5">
                  <c:v>3.105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72864"/>
        <c:axId val="74774784"/>
      </c:scatterChart>
      <c:valAx>
        <c:axId val="74772864"/>
        <c:scaling>
          <c:orientation val="minMax"/>
          <c:max val="31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mtClean="0"/>
                  <a:t>TEMPERATURE,  </a:t>
                </a:r>
                <a:r>
                  <a:rPr lang="en-US" dirty="0"/>
                  <a:t>K</a:t>
                </a:r>
              </a:p>
            </c:rich>
          </c:tx>
          <c:layout>
            <c:manualLayout>
              <c:xMode val="edge"/>
              <c:yMode val="edge"/>
              <c:x val="0.37291742536911088"/>
              <c:y val="0.9129735493854381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774784"/>
        <c:crossesAt val="2.8"/>
        <c:crossBetween val="midCat"/>
        <c:majorUnit val="40"/>
      </c:valAx>
      <c:valAx>
        <c:axId val="74774784"/>
        <c:scaling>
          <c:orientation val="minMax"/>
          <c:max val="3.3"/>
          <c:min val="2.8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QUADRUPOLE  </a:t>
                </a:r>
                <a:r>
                  <a:rPr lang="en-US" smtClean="0"/>
                  <a:t>SPLITTING,  </a:t>
                </a:r>
                <a:r>
                  <a:rPr lang="en-US" dirty="0"/>
                  <a:t>mm/s</a:t>
                </a:r>
              </a:p>
            </c:rich>
          </c:tx>
          <c:layout>
            <c:manualLayout>
              <c:xMode val="edge"/>
              <c:yMode val="edge"/>
              <c:x val="3.3333401150311588E-2"/>
              <c:y val="0.1428573719362106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772864"/>
        <c:crossesAt val="70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25050281769457"/>
          <c:y val="6.1256014289010625E-2"/>
          <c:w val="0.6750013732938096"/>
          <c:h val="0.771758216207114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Лист1!$M$2:$R$2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Лист1!$M$3:$R$3</c:f>
              <c:numCache>
                <c:formatCode>General</c:formatCode>
                <c:ptCount val="6"/>
                <c:pt idx="0">
                  <c:v>3.0579999999999998</c:v>
                </c:pt>
                <c:pt idx="3">
                  <c:v>3.2869999999999999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ys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Лист1!$M$2:$R$2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Лист1!$M$4:$R$4</c:f>
              <c:numCache>
                <c:formatCode>General</c:formatCode>
                <c:ptCount val="6"/>
                <c:pt idx="1">
                  <c:v>2.8759999999999999</c:v>
                </c:pt>
                <c:pt idx="4">
                  <c:v>3.0880000000000001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DotDot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1.4999999999999999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Лист1!$M$2:$R$2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Лист1!$M$5:$R$5</c:f>
              <c:numCache>
                <c:formatCode>General</c:formatCode>
                <c:ptCount val="6"/>
                <c:pt idx="2">
                  <c:v>3.032</c:v>
                </c:pt>
                <c:pt idx="5">
                  <c:v>3.1030000000000002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99264"/>
        <c:axId val="75901184"/>
      </c:scatterChart>
      <c:valAx>
        <c:axId val="75899264"/>
        <c:scaling>
          <c:orientation val="minMax"/>
          <c:max val="31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mtClean="0"/>
                  <a:t>TEMPERATURE,  </a:t>
                </a:r>
                <a:r>
                  <a:rPr lang="en-US" dirty="0"/>
                  <a:t>K</a:t>
                </a:r>
              </a:p>
            </c:rich>
          </c:tx>
          <c:layout>
            <c:manualLayout>
              <c:xMode val="edge"/>
              <c:yMode val="edge"/>
              <c:x val="0.37291742536911088"/>
              <c:y val="0.9129735493854381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5901184"/>
        <c:crossesAt val="2.85"/>
        <c:crossBetween val="midCat"/>
        <c:majorUnit val="40"/>
      </c:valAx>
      <c:valAx>
        <c:axId val="75901184"/>
        <c:scaling>
          <c:orientation val="minMax"/>
          <c:max val="3.3"/>
          <c:min val="2.8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QUADRUPOLE  </a:t>
                </a:r>
                <a:r>
                  <a:rPr lang="en-US" smtClean="0"/>
                  <a:t>SPLITTING,  </a:t>
                </a:r>
                <a:r>
                  <a:rPr lang="en-US" dirty="0"/>
                  <a:t>mm/s</a:t>
                </a:r>
              </a:p>
            </c:rich>
          </c:tx>
          <c:layout>
            <c:manualLayout>
              <c:xMode val="edge"/>
              <c:yMode val="edge"/>
              <c:x val="3.3333401150311588E-2"/>
              <c:y val="0.1428573719362106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5899264"/>
        <c:crossesAt val="70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78496868475992"/>
          <c:y val="5.5829317768174277E-2"/>
          <c:w val="0.67432150313152406"/>
          <c:h val="0.77175821620711493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rgbClr val="000000"/>
              </a:solidFill>
              <a:prstDash val="sysDash"/>
            </a:ln>
          </c:spPr>
          <c:marker>
            <c:symbol val="triang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Лист1!$C$2:$H$2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Лист1!$C$3:$H$3</c:f>
              <c:numCache>
                <c:formatCode>General</c:formatCode>
                <c:ptCount val="6"/>
                <c:pt idx="0">
                  <c:v>1.1579999999999999</c:v>
                </c:pt>
                <c:pt idx="3">
                  <c:v>1.266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ysDash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3.0000000000000001E-3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Лист1!$C$2:$H$2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Лист1!$C$4:$H$4</c:f>
              <c:numCache>
                <c:formatCode>General</c:formatCode>
                <c:ptCount val="6"/>
                <c:pt idx="1">
                  <c:v>1.137</c:v>
                </c:pt>
                <c:pt idx="4">
                  <c:v>1.286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DotDot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fixedVal"/>
            <c:noEndCap val="0"/>
            <c:val val="1.4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Лист1!$C$2:$H$2</c:f>
              <c:numCache>
                <c:formatCode>General</c:formatCode>
                <c:ptCount val="6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xVal>
          <c:yVal>
            <c:numRef>
              <c:f>Лист1!$C$5:$H$5</c:f>
              <c:numCache>
                <c:formatCode>General</c:formatCode>
                <c:ptCount val="6"/>
                <c:pt idx="2">
                  <c:v>0.95199999999999996</c:v>
                </c:pt>
                <c:pt idx="5">
                  <c:v>1.0609999999999999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971584"/>
        <c:axId val="75973760"/>
      </c:scatterChart>
      <c:valAx>
        <c:axId val="75971584"/>
        <c:scaling>
          <c:orientation val="minMax"/>
          <c:max val="31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mtClean="0"/>
                  <a:t>TEMPERATURE,  </a:t>
                </a:r>
                <a:r>
                  <a:rPr lang="en-US" dirty="0"/>
                  <a:t>K</a:t>
                </a:r>
              </a:p>
            </c:rich>
          </c:tx>
          <c:layout>
            <c:manualLayout>
              <c:xMode val="edge"/>
              <c:yMode val="edge"/>
              <c:x val="0.37160751565762007"/>
              <c:y val="0.9129735493854381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5973760"/>
        <c:crossesAt val="0.92"/>
        <c:crossBetween val="midCat"/>
        <c:majorUnit val="40"/>
      </c:valAx>
      <c:valAx>
        <c:axId val="75973760"/>
        <c:scaling>
          <c:orientation val="minMax"/>
          <c:max val="1.3"/>
          <c:min val="0.9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ISOMER  </a:t>
                </a:r>
                <a:r>
                  <a:rPr lang="en-US" smtClean="0"/>
                  <a:t>SHIFT,  </a:t>
                </a:r>
                <a:r>
                  <a:rPr lang="en-US" dirty="0"/>
                  <a:t>mm/s</a:t>
                </a:r>
              </a:p>
            </c:rich>
          </c:tx>
          <c:layout>
            <c:manualLayout>
              <c:xMode val="edge"/>
              <c:yMode val="edge"/>
              <c:x val="3.3402922755741124E-2"/>
              <c:y val="0.2430217361673468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5971584"/>
        <c:crossesAt val="70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1027113"/>
            <a:ext cx="5341938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844289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1027113"/>
            <a:ext cx="53467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1027113"/>
            <a:ext cx="53467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1027113"/>
            <a:ext cx="53467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1027113"/>
            <a:ext cx="53467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1027113"/>
            <a:ext cx="53467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>
            <a:spLocks noChangeArrowheads="1"/>
          </p:cNvSpPr>
          <p:nvPr/>
        </p:nvSpPr>
        <p:spPr bwMode="auto">
          <a:xfrm>
            <a:off x="247650" y="228600"/>
            <a:ext cx="9420225" cy="603408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30188" y="5354638"/>
            <a:ext cx="9448800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512041"/>
            <a:ext cx="8262224" cy="16820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3360091"/>
            <a:ext cx="6804184" cy="13920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921D2D-79BA-4340-92EB-A6B9BEC418B5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CAE2-6862-4B4B-9155-E68D3DFB4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06970-373E-460B-A736-8CEE30C5CA4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D306-089D-4F08-B5C3-A252CEC5F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>
            <a:spLocks noChangeArrowheads="1"/>
          </p:cNvSpPr>
          <p:nvPr/>
        </p:nvSpPr>
        <p:spPr bwMode="hidden">
          <a:xfrm>
            <a:off x="247650" y="228600"/>
            <a:ext cx="9420225" cy="1425575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30188" y="714375"/>
            <a:ext cx="9448800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7191" y="1368038"/>
            <a:ext cx="2187059" cy="4240114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13" y="1368037"/>
            <a:ext cx="6399173" cy="424011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D5E73-213D-46D4-9099-F040A2B07E96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675DD-4B0F-47DD-8727-768C0F657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0A987-8CAC-4F43-A69A-26B9A03132BE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C3F-018F-4166-A0CE-6220D1976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>
            <a:spLocks noChangeArrowheads="1"/>
          </p:cNvSpPr>
          <p:nvPr/>
        </p:nvSpPr>
        <p:spPr bwMode="auto">
          <a:xfrm>
            <a:off x="247650" y="228600"/>
            <a:ext cx="9420225" cy="4735513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550025" y="4203700"/>
            <a:ext cx="3117850" cy="714375"/>
          </a:xfrm>
          <a:custGeom>
            <a:avLst/>
            <a:gdLst>
              <a:gd name="T0" fmla="*/ 3052329 w 2706"/>
              <a:gd name="T1" fmla="*/ 0 h 640"/>
              <a:gd name="T2" fmla="*/ 3052329 w 2706"/>
              <a:gd name="T3" fmla="*/ 0 h 640"/>
              <a:gd name="T4" fmla="*/ 2923453 w 2706"/>
              <a:gd name="T5" fmla="*/ 18976 h 640"/>
              <a:gd name="T6" fmla="*/ 2792316 w 2706"/>
              <a:gd name="T7" fmla="*/ 40060 h 640"/>
              <a:gd name="T8" fmla="*/ 2658918 w 2706"/>
              <a:gd name="T9" fmla="*/ 63252 h 640"/>
              <a:gd name="T10" fmla="*/ 2520998 w 2706"/>
              <a:gd name="T11" fmla="*/ 86444 h 640"/>
              <a:gd name="T12" fmla="*/ 2380817 w 2706"/>
              <a:gd name="T13" fmla="*/ 113854 h 640"/>
              <a:gd name="T14" fmla="*/ 2236114 w 2706"/>
              <a:gd name="T15" fmla="*/ 141263 h 640"/>
              <a:gd name="T16" fmla="*/ 2089150 w 2706"/>
              <a:gd name="T17" fmla="*/ 172889 h 640"/>
              <a:gd name="T18" fmla="*/ 1937664 w 2706"/>
              <a:gd name="T19" fmla="*/ 204515 h 640"/>
              <a:gd name="T20" fmla="*/ 1937664 w 2706"/>
              <a:gd name="T21" fmla="*/ 204515 h 640"/>
              <a:gd name="T22" fmla="*/ 1664085 w 2706"/>
              <a:gd name="T23" fmla="*/ 265658 h 640"/>
              <a:gd name="T24" fmla="*/ 1397288 w 2706"/>
              <a:gd name="T25" fmla="*/ 320477 h 640"/>
              <a:gd name="T26" fmla="*/ 1141797 w 2706"/>
              <a:gd name="T27" fmla="*/ 371078 h 640"/>
              <a:gd name="T28" fmla="*/ 895350 w 2706"/>
              <a:gd name="T29" fmla="*/ 419572 h 640"/>
              <a:gd name="T30" fmla="*/ 660207 w 2706"/>
              <a:gd name="T31" fmla="*/ 461740 h 640"/>
              <a:gd name="T32" fmla="*/ 431848 w 2706"/>
              <a:gd name="T33" fmla="*/ 499691 h 640"/>
              <a:gd name="T34" fmla="*/ 212533 w 2706"/>
              <a:gd name="T35" fmla="*/ 535534 h 640"/>
              <a:gd name="T36" fmla="*/ 0 w 2706"/>
              <a:gd name="T37" fmla="*/ 567160 h 640"/>
              <a:gd name="T38" fmla="*/ 0 w 2706"/>
              <a:gd name="T39" fmla="*/ 567160 h 640"/>
              <a:gd name="T40" fmla="*/ 146964 w 2706"/>
              <a:gd name="T41" fmla="*/ 586135 h 640"/>
              <a:gd name="T42" fmla="*/ 287145 w 2706"/>
              <a:gd name="T43" fmla="*/ 603002 h 640"/>
              <a:gd name="T44" fmla="*/ 422804 w 2706"/>
              <a:gd name="T45" fmla="*/ 617761 h 640"/>
              <a:gd name="T46" fmla="*/ 556202 w 2706"/>
              <a:gd name="T47" fmla="*/ 630412 h 640"/>
              <a:gd name="T48" fmla="*/ 685078 w 2706"/>
              <a:gd name="T49" fmla="*/ 643062 h 640"/>
              <a:gd name="T50" fmla="*/ 809432 w 2706"/>
              <a:gd name="T51" fmla="*/ 651496 h 640"/>
              <a:gd name="T52" fmla="*/ 929265 w 2706"/>
              <a:gd name="T53" fmla="*/ 659929 h 640"/>
              <a:gd name="T54" fmla="*/ 1046836 w 2706"/>
              <a:gd name="T55" fmla="*/ 666254 h 640"/>
              <a:gd name="T56" fmla="*/ 1162146 w 2706"/>
              <a:gd name="T57" fmla="*/ 670471 h 640"/>
              <a:gd name="T58" fmla="*/ 1272934 w 2706"/>
              <a:gd name="T59" fmla="*/ 672580 h 640"/>
              <a:gd name="T60" fmla="*/ 1379201 w 2706"/>
              <a:gd name="T61" fmla="*/ 674688 h 640"/>
              <a:gd name="T62" fmla="*/ 1483206 w 2706"/>
              <a:gd name="T63" fmla="*/ 674688 h 640"/>
              <a:gd name="T64" fmla="*/ 1584950 w 2706"/>
              <a:gd name="T65" fmla="*/ 672580 h 640"/>
              <a:gd name="T66" fmla="*/ 1684433 w 2706"/>
              <a:gd name="T67" fmla="*/ 670471 h 640"/>
              <a:gd name="T68" fmla="*/ 1779395 w 2706"/>
              <a:gd name="T69" fmla="*/ 666254 h 640"/>
              <a:gd name="T70" fmla="*/ 1872095 w 2706"/>
              <a:gd name="T71" fmla="*/ 659929 h 640"/>
              <a:gd name="T72" fmla="*/ 1960274 w 2706"/>
              <a:gd name="T73" fmla="*/ 653604 h 640"/>
              <a:gd name="T74" fmla="*/ 2048452 w 2706"/>
              <a:gd name="T75" fmla="*/ 645170 h 640"/>
              <a:gd name="T76" fmla="*/ 2132108 w 2706"/>
              <a:gd name="T77" fmla="*/ 634628 h 640"/>
              <a:gd name="T78" fmla="*/ 2215765 w 2706"/>
              <a:gd name="T79" fmla="*/ 624086 h 640"/>
              <a:gd name="T80" fmla="*/ 2294899 w 2706"/>
              <a:gd name="T81" fmla="*/ 611436 h 640"/>
              <a:gd name="T82" fmla="*/ 2374034 w 2706"/>
              <a:gd name="T83" fmla="*/ 598786 h 640"/>
              <a:gd name="T84" fmla="*/ 2448646 w 2706"/>
              <a:gd name="T85" fmla="*/ 584027 h 640"/>
              <a:gd name="T86" fmla="*/ 2523259 w 2706"/>
              <a:gd name="T87" fmla="*/ 569268 h 640"/>
              <a:gd name="T88" fmla="*/ 2595610 w 2706"/>
              <a:gd name="T89" fmla="*/ 552401 h 640"/>
              <a:gd name="T90" fmla="*/ 2665701 w 2706"/>
              <a:gd name="T91" fmla="*/ 535534 h 640"/>
              <a:gd name="T92" fmla="*/ 2733530 w 2706"/>
              <a:gd name="T93" fmla="*/ 516558 h 640"/>
              <a:gd name="T94" fmla="*/ 2801360 w 2706"/>
              <a:gd name="T95" fmla="*/ 497582 h 640"/>
              <a:gd name="T96" fmla="*/ 2930236 w 2706"/>
              <a:gd name="T97" fmla="*/ 455414 h 640"/>
              <a:gd name="T98" fmla="*/ 3054590 w 2706"/>
              <a:gd name="T99" fmla="*/ 411138 h 640"/>
              <a:gd name="T100" fmla="*/ 3054590 w 2706"/>
              <a:gd name="T101" fmla="*/ 411138 h 640"/>
              <a:gd name="T102" fmla="*/ 3059112 w 2706"/>
              <a:gd name="T103" fmla="*/ 409030 h 640"/>
              <a:gd name="T104" fmla="*/ 3059112 w 2706"/>
              <a:gd name="T105" fmla="*/ 409030 h 640"/>
              <a:gd name="T106" fmla="*/ 3059112 w 2706"/>
              <a:gd name="T107" fmla="*/ 0 h 640"/>
              <a:gd name="T108" fmla="*/ 3059112 w 2706"/>
              <a:gd name="T109" fmla="*/ 0 h 640"/>
              <a:gd name="T110" fmla="*/ 3052329 w 2706"/>
              <a:gd name="T111" fmla="*/ 0 h 640"/>
              <a:gd name="T112" fmla="*/ 3052329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38450" y="4075113"/>
            <a:ext cx="6005513" cy="850900"/>
          </a:xfrm>
          <a:custGeom>
            <a:avLst/>
            <a:gdLst>
              <a:gd name="T0" fmla="*/ 5894388 w 5216"/>
              <a:gd name="T1" fmla="*/ 752675 h 762"/>
              <a:gd name="T2" fmla="*/ 5632214 w 5216"/>
              <a:gd name="T3" fmla="*/ 723158 h 762"/>
              <a:gd name="T4" fmla="*/ 5060404 w 5216"/>
              <a:gd name="T5" fmla="*/ 643042 h 762"/>
              <a:gd name="T6" fmla="*/ 4423051 w 5216"/>
              <a:gd name="T7" fmla="*/ 535517 h 762"/>
              <a:gd name="T8" fmla="*/ 3713374 w 5216"/>
              <a:gd name="T9" fmla="*/ 394258 h 762"/>
              <a:gd name="T10" fmla="*/ 3329154 w 5216"/>
              <a:gd name="T11" fmla="*/ 312033 h 762"/>
              <a:gd name="T12" fmla="*/ 3030818 w 5216"/>
              <a:gd name="T13" fmla="*/ 248783 h 762"/>
              <a:gd name="T14" fmla="*/ 2746043 w 5216"/>
              <a:gd name="T15" fmla="*/ 193967 h 762"/>
              <a:gd name="T16" fmla="*/ 2474829 w 5216"/>
              <a:gd name="T17" fmla="*/ 147583 h 762"/>
              <a:gd name="T18" fmla="*/ 2214916 w 5216"/>
              <a:gd name="T19" fmla="*/ 107525 h 762"/>
              <a:gd name="T20" fmla="*/ 1966303 w 5216"/>
              <a:gd name="T21" fmla="*/ 75900 h 762"/>
              <a:gd name="T22" fmla="*/ 1507499 w 5216"/>
              <a:gd name="T23" fmla="*/ 29517 h 762"/>
              <a:gd name="T24" fmla="*/ 1096157 w 5216"/>
              <a:gd name="T25" fmla="*/ 4217 h 762"/>
              <a:gd name="T26" fmla="*/ 727758 w 5216"/>
              <a:gd name="T27" fmla="*/ 0 h 762"/>
              <a:gd name="T28" fmla="*/ 404561 w 5216"/>
              <a:gd name="T29" fmla="*/ 10542 h 762"/>
              <a:gd name="T30" fmla="*/ 124306 w 5216"/>
              <a:gd name="T31" fmla="*/ 33733 h 762"/>
              <a:gd name="T32" fmla="*/ 0 w 5216"/>
              <a:gd name="T33" fmla="*/ 50600 h 762"/>
              <a:gd name="T34" fmla="*/ 354839 w 5216"/>
              <a:gd name="T35" fmla="*/ 90658 h 762"/>
              <a:gd name="T36" fmla="*/ 736799 w 5216"/>
              <a:gd name="T37" fmla="*/ 147583 h 762"/>
              <a:gd name="T38" fmla="*/ 1145880 w 5216"/>
              <a:gd name="T39" fmla="*/ 221375 h 762"/>
              <a:gd name="T40" fmla="*/ 1584343 w 5216"/>
              <a:gd name="T41" fmla="*/ 312033 h 762"/>
              <a:gd name="T42" fmla="*/ 1984384 w 5216"/>
              <a:gd name="T43" fmla="*/ 398475 h 762"/>
              <a:gd name="T44" fmla="*/ 2721182 w 5216"/>
              <a:gd name="T45" fmla="*/ 543950 h 762"/>
              <a:gd name="T46" fmla="*/ 3060200 w 5216"/>
              <a:gd name="T47" fmla="*/ 602983 h 762"/>
              <a:gd name="T48" fmla="*/ 3381137 w 5216"/>
              <a:gd name="T49" fmla="*/ 653583 h 762"/>
              <a:gd name="T50" fmla="*/ 3683993 w 5216"/>
              <a:gd name="T51" fmla="*/ 697858 h 762"/>
              <a:gd name="T52" fmla="*/ 3968767 w 5216"/>
              <a:gd name="T53" fmla="*/ 731592 h 762"/>
              <a:gd name="T54" fmla="*/ 4237721 w 5216"/>
              <a:gd name="T55" fmla="*/ 761108 h 762"/>
              <a:gd name="T56" fmla="*/ 4490855 w 5216"/>
              <a:gd name="T57" fmla="*/ 780083 h 762"/>
              <a:gd name="T58" fmla="*/ 4728167 w 5216"/>
              <a:gd name="T59" fmla="*/ 794842 h 762"/>
              <a:gd name="T60" fmla="*/ 4954179 w 5216"/>
              <a:gd name="T61" fmla="*/ 803275 h 762"/>
              <a:gd name="T62" fmla="*/ 5164370 w 5216"/>
              <a:gd name="T63" fmla="*/ 803275 h 762"/>
              <a:gd name="T64" fmla="*/ 5363260 w 5216"/>
              <a:gd name="T65" fmla="*/ 799058 h 762"/>
              <a:gd name="T66" fmla="*/ 5550850 w 5216"/>
              <a:gd name="T67" fmla="*/ 788517 h 762"/>
              <a:gd name="T68" fmla="*/ 5727139 w 5216"/>
              <a:gd name="T69" fmla="*/ 771650 h 762"/>
              <a:gd name="T70" fmla="*/ 5894388 w 5216"/>
              <a:gd name="T71" fmla="*/ 752675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63875" y="4087813"/>
            <a:ext cx="5924550" cy="774700"/>
          </a:xfrm>
          <a:custGeom>
            <a:avLst/>
            <a:gdLst>
              <a:gd name="T0" fmla="*/ 0 w 5144"/>
              <a:gd name="T1" fmla="*/ 73816 h 694"/>
              <a:gd name="T2" fmla="*/ 0 w 5144"/>
              <a:gd name="T3" fmla="*/ 73816 h 694"/>
              <a:gd name="T4" fmla="*/ 20342 w 5144"/>
              <a:gd name="T5" fmla="*/ 69598 h 694"/>
              <a:gd name="T6" fmla="*/ 81370 w 5144"/>
              <a:gd name="T7" fmla="*/ 59053 h 694"/>
              <a:gd name="T8" fmla="*/ 185342 w 5144"/>
              <a:gd name="T9" fmla="*/ 44290 h 694"/>
              <a:gd name="T10" fmla="*/ 253151 w 5144"/>
              <a:gd name="T11" fmla="*/ 35854 h 694"/>
              <a:gd name="T12" fmla="*/ 332260 w 5144"/>
              <a:gd name="T13" fmla="*/ 27418 h 694"/>
              <a:gd name="T14" fmla="*/ 420411 w 5144"/>
              <a:gd name="T15" fmla="*/ 21090 h 694"/>
              <a:gd name="T16" fmla="*/ 522123 w 5144"/>
              <a:gd name="T17" fmla="*/ 14763 h 694"/>
              <a:gd name="T18" fmla="*/ 632877 w 5144"/>
              <a:gd name="T19" fmla="*/ 8436 h 694"/>
              <a:gd name="T20" fmla="*/ 757192 w 5144"/>
              <a:gd name="T21" fmla="*/ 4218 h 694"/>
              <a:gd name="T22" fmla="*/ 892808 w 5144"/>
              <a:gd name="T23" fmla="*/ 2109 h 694"/>
              <a:gd name="T24" fmla="*/ 1039726 w 5144"/>
              <a:gd name="T25" fmla="*/ 0 h 694"/>
              <a:gd name="T26" fmla="*/ 1197945 w 5144"/>
              <a:gd name="T27" fmla="*/ 2109 h 694"/>
              <a:gd name="T28" fmla="*/ 1367466 w 5144"/>
              <a:gd name="T29" fmla="*/ 6327 h 694"/>
              <a:gd name="T30" fmla="*/ 1550548 w 5144"/>
              <a:gd name="T31" fmla="*/ 14763 h 694"/>
              <a:gd name="T32" fmla="*/ 1744932 w 5144"/>
              <a:gd name="T33" fmla="*/ 25308 h 694"/>
              <a:gd name="T34" fmla="*/ 1950617 w 5144"/>
              <a:gd name="T35" fmla="*/ 42181 h 694"/>
              <a:gd name="T36" fmla="*/ 2169863 w 5144"/>
              <a:gd name="T37" fmla="*/ 61162 h 694"/>
              <a:gd name="T38" fmla="*/ 2402671 w 5144"/>
              <a:gd name="T39" fmla="*/ 84362 h 694"/>
              <a:gd name="T40" fmla="*/ 2646781 w 5144"/>
              <a:gd name="T41" fmla="*/ 111779 h 694"/>
              <a:gd name="T42" fmla="*/ 2904452 w 5144"/>
              <a:gd name="T43" fmla="*/ 145524 h 694"/>
              <a:gd name="T44" fmla="*/ 3173425 w 5144"/>
              <a:gd name="T45" fmla="*/ 183487 h 694"/>
              <a:gd name="T46" fmla="*/ 3455959 w 5144"/>
              <a:gd name="T47" fmla="*/ 227776 h 694"/>
              <a:gd name="T48" fmla="*/ 3752055 w 5144"/>
              <a:gd name="T49" fmla="*/ 280502 h 694"/>
              <a:gd name="T50" fmla="*/ 4061713 w 5144"/>
              <a:gd name="T51" fmla="*/ 337446 h 694"/>
              <a:gd name="T52" fmla="*/ 4384932 w 5144"/>
              <a:gd name="T53" fmla="*/ 400718 h 694"/>
              <a:gd name="T54" fmla="*/ 4721713 w 5144"/>
              <a:gd name="T55" fmla="*/ 472425 h 694"/>
              <a:gd name="T56" fmla="*/ 5072055 w 5144"/>
              <a:gd name="T57" fmla="*/ 550460 h 694"/>
              <a:gd name="T58" fmla="*/ 5435959 w 5144"/>
              <a:gd name="T59" fmla="*/ 636930 h 694"/>
              <a:gd name="T60" fmla="*/ 5813425 w 5144"/>
              <a:gd name="T61" fmla="*/ 73183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076950" y="4073525"/>
            <a:ext cx="3582988" cy="652463"/>
          </a:xfrm>
          <a:custGeom>
            <a:avLst/>
            <a:gdLst>
              <a:gd name="T0" fmla="*/ 0 w 3112"/>
              <a:gd name="T1" fmla="*/ 615950 h 584"/>
              <a:gd name="T2" fmla="*/ 0 w 3112"/>
              <a:gd name="T3" fmla="*/ 615950 h 584"/>
              <a:gd name="T4" fmla="*/ 101693 w 3112"/>
              <a:gd name="T5" fmla="*/ 590637 h 584"/>
              <a:gd name="T6" fmla="*/ 379653 w 3112"/>
              <a:gd name="T7" fmla="*/ 525245 h 584"/>
              <a:gd name="T8" fmla="*/ 571740 w 3112"/>
              <a:gd name="T9" fmla="*/ 480947 h 584"/>
              <a:gd name="T10" fmla="*/ 793204 w 3112"/>
              <a:gd name="T11" fmla="*/ 432431 h 584"/>
              <a:gd name="T12" fmla="*/ 1039527 w 3112"/>
              <a:gd name="T13" fmla="*/ 379695 h 584"/>
              <a:gd name="T14" fmla="*/ 1303928 w 3112"/>
              <a:gd name="T15" fmla="*/ 322741 h 584"/>
              <a:gd name="T16" fmla="*/ 1584149 w 3112"/>
              <a:gd name="T17" fmla="*/ 267896 h 584"/>
              <a:gd name="T18" fmla="*/ 1871149 w 3112"/>
              <a:gd name="T19" fmla="*/ 213051 h 584"/>
              <a:gd name="T20" fmla="*/ 2164928 w 3112"/>
              <a:gd name="T21" fmla="*/ 162425 h 584"/>
              <a:gd name="T22" fmla="*/ 2456447 w 3112"/>
              <a:gd name="T23" fmla="*/ 113909 h 584"/>
              <a:gd name="T24" fmla="*/ 2601077 w 3112"/>
              <a:gd name="T25" fmla="*/ 92814 h 584"/>
              <a:gd name="T26" fmla="*/ 2741187 w 3112"/>
              <a:gd name="T27" fmla="*/ 71720 h 584"/>
              <a:gd name="T28" fmla="*/ 2881298 w 3112"/>
              <a:gd name="T29" fmla="*/ 54845 h 584"/>
              <a:gd name="T30" fmla="*/ 3016888 w 3112"/>
              <a:gd name="T31" fmla="*/ 37970 h 584"/>
              <a:gd name="T32" fmla="*/ 3150219 w 3112"/>
              <a:gd name="T33" fmla="*/ 25313 h 584"/>
              <a:gd name="T34" fmla="*/ 3276770 w 3112"/>
              <a:gd name="T35" fmla="*/ 14766 h 584"/>
              <a:gd name="T36" fmla="*/ 3398801 w 3112"/>
              <a:gd name="T37" fmla="*/ 6328 h 584"/>
              <a:gd name="T38" fmla="*/ 351631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0188" y="4059238"/>
            <a:ext cx="9448800" cy="1328737"/>
          </a:xfrm>
          <a:custGeom>
            <a:avLst/>
            <a:gdLst>
              <a:gd name="T0" fmla="*/ 9268063 w 8196"/>
              <a:gd name="T1" fmla="*/ 539367 h 1192"/>
              <a:gd name="T2" fmla="*/ 9096097 w 8196"/>
              <a:gd name="T3" fmla="*/ 600467 h 1192"/>
              <a:gd name="T4" fmla="*/ 8912817 w 8196"/>
              <a:gd name="T5" fmla="*/ 653139 h 1192"/>
              <a:gd name="T6" fmla="*/ 8718224 w 8196"/>
              <a:gd name="T7" fmla="*/ 701598 h 1192"/>
              <a:gd name="T8" fmla="*/ 8510055 w 8196"/>
              <a:gd name="T9" fmla="*/ 739522 h 1192"/>
              <a:gd name="T10" fmla="*/ 8283783 w 8196"/>
              <a:gd name="T11" fmla="*/ 769019 h 1192"/>
              <a:gd name="T12" fmla="*/ 8039411 w 8196"/>
              <a:gd name="T13" fmla="*/ 790088 h 1192"/>
              <a:gd name="T14" fmla="*/ 7774674 w 8196"/>
              <a:gd name="T15" fmla="*/ 802729 h 1192"/>
              <a:gd name="T16" fmla="*/ 7487309 w 8196"/>
              <a:gd name="T17" fmla="*/ 800622 h 1192"/>
              <a:gd name="T18" fmla="*/ 7175055 w 8196"/>
              <a:gd name="T19" fmla="*/ 790088 h 1192"/>
              <a:gd name="T20" fmla="*/ 6835649 w 8196"/>
              <a:gd name="T21" fmla="*/ 764805 h 1192"/>
              <a:gd name="T22" fmla="*/ 6466827 w 8196"/>
              <a:gd name="T23" fmla="*/ 726881 h 1192"/>
              <a:gd name="T24" fmla="*/ 6068590 w 8196"/>
              <a:gd name="T25" fmla="*/ 676315 h 1192"/>
              <a:gd name="T26" fmla="*/ 5636412 w 8196"/>
              <a:gd name="T27" fmla="*/ 608894 h 1192"/>
              <a:gd name="T28" fmla="*/ 5168031 w 8196"/>
              <a:gd name="T29" fmla="*/ 526725 h 1192"/>
              <a:gd name="T30" fmla="*/ 4663447 w 8196"/>
              <a:gd name="T31" fmla="*/ 427701 h 1192"/>
              <a:gd name="T32" fmla="*/ 4118133 w 8196"/>
              <a:gd name="T33" fmla="*/ 311821 h 1192"/>
              <a:gd name="T34" fmla="*/ 3842083 w 8196"/>
              <a:gd name="T35" fmla="*/ 252828 h 1192"/>
              <a:gd name="T36" fmla="*/ 3319396 w 8196"/>
              <a:gd name="T37" fmla="*/ 155911 h 1192"/>
              <a:gd name="T38" fmla="*/ 2841965 w 8196"/>
              <a:gd name="T39" fmla="*/ 86383 h 1192"/>
              <a:gd name="T40" fmla="*/ 2405261 w 8196"/>
              <a:gd name="T41" fmla="*/ 37924 h 1192"/>
              <a:gd name="T42" fmla="*/ 2009287 w 8196"/>
              <a:gd name="T43" fmla="*/ 10535 h 1192"/>
              <a:gd name="T44" fmla="*/ 1654041 w 8196"/>
              <a:gd name="T45" fmla="*/ 0 h 1192"/>
              <a:gd name="T46" fmla="*/ 1337262 w 8196"/>
              <a:gd name="T47" fmla="*/ 4214 h 1192"/>
              <a:gd name="T48" fmla="*/ 1056686 w 8196"/>
              <a:gd name="T49" fmla="*/ 21069 h 1192"/>
              <a:gd name="T50" fmla="*/ 810050 w 8196"/>
              <a:gd name="T51" fmla="*/ 46352 h 1192"/>
              <a:gd name="T52" fmla="*/ 599618 w 8196"/>
              <a:gd name="T53" fmla="*/ 77955 h 1192"/>
              <a:gd name="T54" fmla="*/ 423127 w 8196"/>
              <a:gd name="T55" fmla="*/ 113773 h 1192"/>
              <a:gd name="T56" fmla="*/ 280576 w 8196"/>
              <a:gd name="T57" fmla="*/ 151697 h 1192"/>
              <a:gd name="T58" fmla="*/ 167441 w 8196"/>
              <a:gd name="T59" fmla="*/ 185407 h 1192"/>
              <a:gd name="T60" fmla="*/ 54305 w 8196"/>
              <a:gd name="T61" fmla="*/ 227545 h 1192"/>
              <a:gd name="T62" fmla="*/ 0 w 8196"/>
              <a:gd name="T63" fmla="*/ 252828 h 1192"/>
              <a:gd name="T64" fmla="*/ 9268063 w 8196"/>
              <a:gd name="T65" fmla="*/ 1255713 h 1192"/>
              <a:gd name="T66" fmla="*/ 9272588 w 8196"/>
              <a:gd name="T67" fmla="*/ 1249392 h 1192"/>
              <a:gd name="T68" fmla="*/ 9272588 w 8196"/>
              <a:gd name="T69" fmla="*/ 537260 h 1192"/>
              <a:gd name="T70" fmla="*/ 9268063 w 8196"/>
              <a:gd name="T71" fmla="*/ 53936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18" y="2327836"/>
            <a:ext cx="8262224" cy="1440039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538" y="1358256"/>
            <a:ext cx="6822185" cy="888025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CD7C2-63C3-4242-90A1-07162FB2965F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14E9-83E3-4933-94F6-9C03E87D2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9298" y="2531588"/>
            <a:ext cx="4063070" cy="3257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7894" y="2531588"/>
            <a:ext cx="4063070" cy="3257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43217F3-01D5-44A1-B518-6E7BCB382077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AD5EEEB-06CF-4BA9-8DD2-05C5BD522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299" y="2530570"/>
            <a:ext cx="4063070" cy="6045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19" y="3240088"/>
            <a:ext cx="4060798" cy="254856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34" y="2530569"/>
            <a:ext cx="4063070" cy="6045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3240088"/>
            <a:ext cx="4063070" cy="254856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B559B-AD69-419B-A1B9-DBBFBDA2DEB1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3E836-3C32-4612-860A-EC57D6FB26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B3094-8189-4F7F-8FE8-172C97CDFC1E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5A565-825A-4003-A2EC-C1AF3398D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>
            <a:spLocks noChangeArrowheads="1"/>
          </p:cNvSpPr>
          <p:nvPr/>
        </p:nvSpPr>
        <p:spPr bwMode="auto">
          <a:xfrm>
            <a:off x="247650" y="228600"/>
            <a:ext cx="9420225" cy="1425575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30188" y="714375"/>
            <a:ext cx="9448800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5F506-5D7F-4BE9-BFF6-CB7681A862A3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8438-7091-4FED-96C6-3D42C1D14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>
            <a:spLocks noChangeArrowheads="1"/>
          </p:cNvSpPr>
          <p:nvPr/>
        </p:nvSpPr>
        <p:spPr bwMode="auto">
          <a:xfrm>
            <a:off x="247650" y="228600"/>
            <a:ext cx="9420225" cy="1425575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30188" y="714375"/>
            <a:ext cx="9448800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027" y="3384092"/>
            <a:ext cx="3564096" cy="18000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72027" y="2160058"/>
            <a:ext cx="3564096" cy="1183712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3" y="1728047"/>
            <a:ext cx="4150114" cy="3600097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3B150-0B45-4907-B1A2-8C958DEDCC17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B8B1-A06D-4A8D-AF49-B0854D952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>
            <a:spLocks noChangeArrowheads="1"/>
          </p:cNvSpPr>
          <p:nvPr/>
        </p:nvSpPr>
        <p:spPr bwMode="auto">
          <a:xfrm>
            <a:off x="247650" y="228600"/>
            <a:ext cx="9420225" cy="603408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30188" y="5354638"/>
            <a:ext cx="9448800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329" y="320009"/>
            <a:ext cx="4052921" cy="2296063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5140" y="2632071"/>
            <a:ext cx="4059110" cy="2288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1024" y="1296035"/>
            <a:ext cx="3790903" cy="276487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850FA-0798-4A20-8FB5-7C441B53999E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47709-8802-4C1B-BB59-06D26EBC9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47650" y="228600"/>
            <a:ext cx="9420225" cy="247015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en-US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30188" y="1679575"/>
            <a:ext cx="9448800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8138"/>
            <a:ext cx="8915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7" tIns="47298" rIns="94597" bIns="472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594350" y="6249988"/>
            <a:ext cx="410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7" tIns="47298" rIns="94597" bIns="47298" numCol="1" anchor="ctr" anchorCtr="0" compatLnSpc="1">
            <a:prstTxWarp prst="textNoShape">
              <a:avLst/>
            </a:prstTxWarp>
          </a:bodyPr>
          <a:lstStyle>
            <a:lvl1pPr algn="r" defTabSz="465138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09550" y="6249988"/>
            <a:ext cx="410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7" tIns="47298" rIns="94597" bIns="47298" numCol="1" anchor="ctr" anchorCtr="0" compatLnSpc="1">
            <a:prstTxWarp prst="textNoShape">
              <a:avLst/>
            </a:prstTxWarp>
          </a:bodyPr>
          <a:lstStyle>
            <a:lvl1pPr defTabSz="465138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324350" y="6249988"/>
            <a:ext cx="125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7" tIns="47298" rIns="94597" bIns="47298" numCol="1" anchor="ctr" anchorCtr="0" compatLnSpc="1">
            <a:prstTxWarp prst="textNoShape">
              <a:avLst/>
            </a:prstTxWarp>
          </a:bodyPr>
          <a:lstStyle>
            <a:lvl1pPr algn="ctr" defTabSz="465138">
              <a:defRPr sz="1000">
                <a:solidFill>
                  <a:schemeClr val="tx2"/>
                </a:solidFill>
              </a:defRPr>
            </a:lvl1pPr>
          </a:lstStyle>
          <a:p>
            <a:fld id="{DC19C5B5-20F8-4069-9B5D-BF5F162A2C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4563" y="2674938"/>
            <a:ext cx="8026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7" tIns="47298" rIns="94597" bIns="47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46150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46150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Candara" pitchFamily="34" charset="0"/>
        </a:defRPr>
      </a:lvl2pPr>
      <a:lvl3pPr algn="ctr" defTabSz="946150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Candara" pitchFamily="34" charset="0"/>
        </a:defRPr>
      </a:lvl3pPr>
      <a:lvl4pPr algn="ctr" defTabSz="946150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Candara" pitchFamily="34" charset="0"/>
        </a:defRPr>
      </a:lvl4pPr>
      <a:lvl5pPr algn="ctr" defTabSz="946150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2575" indent="-282575" algn="l" defTabSz="9461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96900" indent="-282575" algn="l" defTabSz="9461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85825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82688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512888" indent="-236538" algn="l" defTabSz="9461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49275" y="838200"/>
            <a:ext cx="84597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endParaRPr lang="ru-RU" sz="290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5125" y="3357563"/>
            <a:ext cx="91249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035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УРАЛЬСКИЙ ФЕДЕРАЛЬНЫЙ УНИВЕРСИТЕТ </a:t>
            </a:r>
          </a:p>
          <a:p>
            <a:pPr eaLnBrk="1">
              <a:lnSpc>
                <a:spcPct val="95000"/>
              </a:lnSpc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имени первого президента России Б.Н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Ельцина,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>
              <a:lnSpc>
                <a:spcPct val="95000"/>
              </a:lnSpc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г. Екатеринбург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4488" y="2049162"/>
            <a:ext cx="9302750" cy="10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643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Е.В.Петрова, М.И.Оштрах, В.И.Гроховский,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Семенкин</a:t>
            </a: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evgeniya_zh@mail.ru</a:t>
            </a:r>
            <a:endParaRPr lang="ru-RU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300663"/>
            <a:ext cx="9159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445125"/>
            <a:ext cx="9540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661025"/>
            <a:ext cx="10985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57175" y="333375"/>
            <a:ext cx="9391650" cy="1584325"/>
          </a:xfrm>
        </p:spPr>
        <p:txBody>
          <a:bodyPr/>
          <a:lstStyle/>
          <a:p>
            <a:pPr algn="just" eaLnBrk="1" hangingPunct="1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ТЕМПЕРАТУРЫ КАТИОННОГО УПОРЯДОЧЕНИЯ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ОЛИВИНАХ ИЗ ПАЛЛАСИТОВ ОМОЛОН И СЕЙМЧАН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ДАННЫМ МЕССБАУЭРОВСКОЙ СПЕКТРОСКОПИИ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ВЫСОКИМ СКОРОСТНЫМ РАЗРЕШЕНИЕМ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73075" y="373063"/>
            <a:ext cx="89804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Тенденции температурных зависимостей параметров сверхтонкой структуры ядер </a:t>
            </a:r>
            <a:r>
              <a:rPr lang="en-US" sz="2900" baseline="300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57</a:t>
            </a:r>
            <a:r>
              <a:rPr lang="en-US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Fe </a:t>
            </a: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позициях М1 и М2 оливина из Омолона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501944" y="1579417"/>
          <a:ext cx="4083893" cy="479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952252" y="1579418"/>
          <a:ext cx="4183723" cy="482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3032125" y="6249988"/>
            <a:ext cx="36560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/>
            <a:r>
              <a:rPr lang="ru-RU" sz="25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М1, </a:t>
            </a:r>
            <a:r>
              <a:rPr lang="ru-RU" sz="25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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М2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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М3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952252" y="1524119"/>
          <a:ext cx="4257421" cy="495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49335" y="1600831"/>
          <a:ext cx="4048792" cy="48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032125" y="6249988"/>
            <a:ext cx="36560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/>
            <a:r>
              <a:rPr lang="ru-RU" sz="25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М1, </a:t>
            </a:r>
            <a:r>
              <a:rPr lang="ru-RU" sz="25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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М2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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М3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73075" y="373063"/>
            <a:ext cx="89804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Тенденции температурных зависимостей параметров сверхтонкой структуры ядер </a:t>
            </a:r>
            <a:r>
              <a:rPr lang="en-US" sz="2900" baseline="300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57</a:t>
            </a:r>
            <a:r>
              <a:rPr lang="en-US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Fe </a:t>
            </a: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позициях М1 и М2 оливина из Сеймчана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36575" y="603047"/>
            <a:ext cx="8916988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Оценка температур катионного упорядочения в оливине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339725" y="5908675"/>
            <a:ext cx="94170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/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Малышева,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Т.В.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Эффект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Мёссбауэра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геохимии и космохимии / Т.В. Малышева. – М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Наука,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1975. – 166 с.</a:t>
            </a:r>
          </a:p>
          <a:p>
            <a:pPr algn="just" eaLnBrk="1"/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Morozov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Brinkmann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Lottermoser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Tippelt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Amthauer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Kroll H.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Octahedral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Partitioning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Mg,Fe</a:t>
            </a:r>
            <a:r>
              <a:rPr lang="en-US" sz="1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-Olivine // Eur. J. Mineral.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2005. 17. P. 495-500.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276225" y="1344613"/>
            <a:ext cx="9417050" cy="4337050"/>
            <a:chOff x="174" y="847"/>
            <a:chExt cx="5932" cy="2732"/>
          </a:xfrm>
        </p:grpSpPr>
        <p:sp>
          <p:nvSpPr>
            <p:cNvPr id="25604" name="Прямоугольник 8"/>
            <p:cNvSpPr>
              <a:spLocks noChangeArrowheads="1"/>
            </p:cNvSpPr>
            <p:nvPr/>
          </p:nvSpPr>
          <p:spPr bwMode="auto">
            <a:xfrm>
              <a:off x="174" y="1237"/>
              <a:ext cx="5932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597" tIns="47298" rIns="94597" bIns="47298">
              <a:spAutoFit/>
            </a:bodyPr>
            <a:lstStyle/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где Δ</a:t>
              </a:r>
              <a:r>
                <a:rPr lang="en-US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свободная энергия Гиббса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2093,4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Дж для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оливина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), </a:t>
              </a: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R=8,31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Дж/K моль (универсальная газовая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постоянная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), </a:t>
              </a: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17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коэффициент равновесного распределения ионов Fe</a:t>
              </a:r>
              <a:r>
                <a:rPr lang="ru-RU" sz="17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2+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по неэквивалентным позициям М1 и М2:</a:t>
              </a: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где </a:t>
              </a:r>
              <a:r>
                <a:rPr lang="en-US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     – </a:t>
              </a:r>
              <a:r>
                <a:rPr lang="en-US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мольные доли </a:t>
              </a:r>
              <a:r>
                <a:rPr lang="ru-RU" sz="17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 позициях М1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М2,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соответственно. </a:t>
              </a:r>
              <a:endParaRPr 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Таким 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образом,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зная содержание Fe</a:t>
              </a:r>
              <a:r>
                <a:rPr lang="ru-RU" sz="17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2+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 позициях М1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М2,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можно оценить равновесную температуру. Оценить содержание ионов Fe</a:t>
              </a:r>
              <a:r>
                <a:rPr lang="ru-RU" sz="17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2+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 позициях М1 и М2 можно по соотношению относительных площадей компонент </a:t>
              </a:r>
              <a:r>
                <a:rPr lang="ru-RU" sz="17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мессбауэровских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спектров 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оливина,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предполагая равенство вероятности эффекта </a:t>
              </a:r>
              <a:r>
                <a:rPr lang="ru-RU" sz="17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Мессбауэра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для ядер </a:t>
              </a:r>
              <a:r>
                <a:rPr lang="ru-RU" sz="17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 в позициях M1 и M2.</a:t>
              </a:r>
            </a:p>
          </p:txBody>
        </p:sp>
        <p:graphicFrame>
          <p:nvGraphicFramePr>
            <p:cNvPr id="25605" name="Object 201"/>
            <p:cNvGraphicFramePr>
              <a:graphicFrameLocks noChangeAspect="1"/>
            </p:cNvGraphicFramePr>
            <p:nvPr/>
          </p:nvGraphicFramePr>
          <p:xfrm>
            <a:off x="216" y="847"/>
            <a:ext cx="1432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3" name="Формула" r:id="rId3" imgW="1269449" imgH="241195" progId="Equation.3">
                    <p:embed/>
                  </p:oleObj>
                </mc:Choice>
                <mc:Fallback>
                  <p:oleObj name="Формула" r:id="rId3" imgW="1269449" imgH="241195" progId="Equation.3">
                    <p:embed/>
                    <p:pic>
                      <p:nvPicPr>
                        <p:cNvPr id="0" name="Object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847"/>
                          <a:ext cx="1432" cy="2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606" name="Picture 2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1939"/>
              <a:ext cx="1555" cy="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07" name="Object 208"/>
            <p:cNvGraphicFramePr>
              <a:graphicFrameLocks noChangeAspect="1"/>
            </p:cNvGraphicFramePr>
            <p:nvPr/>
          </p:nvGraphicFramePr>
          <p:xfrm>
            <a:off x="451" y="2552"/>
            <a:ext cx="27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4" name="Формула" r:id="rId6" imgW="317225" imgH="241091" progId="Equation.3">
                    <p:embed/>
                  </p:oleObj>
                </mc:Choice>
                <mc:Fallback>
                  <p:oleObj name="Формула" r:id="rId6" imgW="317225" imgH="241091" progId="Equation.3">
                    <p:embed/>
                    <p:pic>
                      <p:nvPicPr>
                        <p:cNvPr id="0" name="Object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" y="2552"/>
                          <a:ext cx="278" cy="21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214"/>
            <p:cNvGraphicFramePr>
              <a:graphicFrameLocks noChangeAspect="1"/>
            </p:cNvGraphicFramePr>
            <p:nvPr/>
          </p:nvGraphicFramePr>
          <p:xfrm>
            <a:off x="845" y="2536"/>
            <a:ext cx="3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5" name="Формула" r:id="rId8" imgW="330057" imgH="241195" progId="Equation.3">
                    <p:embed/>
                  </p:oleObj>
                </mc:Choice>
                <mc:Fallback>
                  <p:oleObj name="Формула" r:id="rId8" imgW="330057" imgH="241195" progId="Equation.3">
                    <p:embed/>
                    <p:pic>
                      <p:nvPicPr>
                        <p:cNvPr id="0" name="Object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" y="2536"/>
                          <a:ext cx="320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65125" y="5764213"/>
            <a:ext cx="90757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Oshtrakh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M.I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Petrova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E.V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Grokhovsky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V.I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Semionkin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V.A.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Meteoritics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&amp; Planetary Sci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941 (2008).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/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Oshtrakh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M.I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Petrova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E.V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Grokhovsky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V.I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Semionkin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V.A.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Hyperfine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Interact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61 (2008).</a:t>
            </a:r>
          </a:p>
          <a:p>
            <a:pPr eaLnBrk="1"/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Grokhovsky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V.I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Oshtrakh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M.I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Petrova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E.V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Larionov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err="1">
                <a:latin typeface="Times New Roman" pitchFamily="18" charset="0"/>
                <a:cs typeface="Times New Roman" pitchFamily="18" charset="0"/>
              </a:rPr>
              <a:t>M.Yu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Uymina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K.A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Semionkin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V.A.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J.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51 (2009).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22275" y="618959"/>
            <a:ext cx="90693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Оценка температур катионного упорядочения в оливине по данным </a:t>
            </a: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мессбауэровской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спектроскопии</a:t>
            </a:r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301625" y="1841500"/>
            <a:ext cx="9415463" cy="3179763"/>
            <a:chOff x="254" y="1112"/>
            <a:chExt cx="5931" cy="2003"/>
          </a:xfrm>
        </p:grpSpPr>
        <p:sp>
          <p:nvSpPr>
            <p:cNvPr id="26628" name="Прямоугольник 8"/>
            <p:cNvSpPr>
              <a:spLocks noChangeArrowheads="1"/>
            </p:cNvSpPr>
            <p:nvPr/>
          </p:nvSpPr>
          <p:spPr bwMode="auto">
            <a:xfrm>
              <a:off x="254" y="1728"/>
              <a:ext cx="593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597" tIns="47298" rIns="94597" bIns="47298">
              <a:spAutoFit/>
            </a:bodyPr>
            <a:lstStyle/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где S</a:t>
              </a:r>
              <a:r>
                <a:rPr lang="ru-RU" sz="17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M1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 S</a:t>
              </a:r>
              <a:r>
                <a:rPr lang="ru-RU" sz="17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M2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относительные площади </a:t>
              </a:r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компонент </a:t>
              </a:r>
              <a:r>
                <a:rPr lang="ru-RU" sz="17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спектра,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связанных с ядрами </a:t>
              </a:r>
              <a:r>
                <a:rPr lang="ru-RU" sz="17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 в позициях М1 и М2 оливина. Поэтому величину K</a:t>
              </a:r>
              <a:r>
                <a:rPr lang="ru-RU" sz="17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можно определить на основании данных </a:t>
              </a:r>
              <a:r>
                <a:rPr lang="ru-RU" sz="17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мессбауэровской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спектроскопии по следующей формуле :</a:t>
              </a: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endParaRPr 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46150" hangingPunct="1">
                <a:lnSpc>
                  <a:spcPct val="100000"/>
                </a:lnSpc>
                <a:buClrTx/>
                <a:buSzTx/>
              </a:pP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где          – мольная доля Fe</a:t>
              </a:r>
              <a:r>
                <a:rPr lang="ru-RU" sz="17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2+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 оливине (доля фаялита).</a:t>
              </a:r>
            </a:p>
          </p:txBody>
        </p:sp>
        <p:graphicFrame>
          <p:nvGraphicFramePr>
            <p:cNvPr id="26629" name="Object 217"/>
            <p:cNvGraphicFramePr>
              <a:graphicFrameLocks noChangeAspect="1"/>
            </p:cNvGraphicFramePr>
            <p:nvPr/>
          </p:nvGraphicFramePr>
          <p:xfrm>
            <a:off x="301" y="1112"/>
            <a:ext cx="1139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6" name="Формула" r:id="rId3" imgW="990170" imgH="444307" progId="Equation.3">
                    <p:embed/>
                  </p:oleObj>
                </mc:Choice>
                <mc:Fallback>
                  <p:oleObj name="Формула" r:id="rId3" imgW="990170" imgH="444307" progId="Equation.3">
                    <p:embed/>
                    <p:pic>
                      <p:nvPicPr>
                        <p:cNvPr id="0" name="Object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" y="1112"/>
                          <a:ext cx="1139" cy="5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0" name="Object 221"/>
            <p:cNvGraphicFramePr>
              <a:graphicFrameLocks noChangeAspect="1"/>
            </p:cNvGraphicFramePr>
            <p:nvPr/>
          </p:nvGraphicFramePr>
          <p:xfrm>
            <a:off x="309" y="2301"/>
            <a:ext cx="1524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7" name="Формула" r:id="rId5" imgW="1358310" imgH="431613" progId="Equation.3">
                    <p:embed/>
                  </p:oleObj>
                </mc:Choice>
                <mc:Fallback>
                  <p:oleObj name="Формула" r:id="rId5" imgW="1358310" imgH="431613" progId="Equation.3">
                    <p:embed/>
                    <p:pic>
                      <p:nvPicPr>
                        <p:cNvPr id="0" name="Object 2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" y="2301"/>
                          <a:ext cx="1524" cy="4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1" name="Object 223"/>
            <p:cNvGraphicFramePr>
              <a:graphicFrameLocks noChangeAspect="1"/>
            </p:cNvGraphicFramePr>
            <p:nvPr/>
          </p:nvGraphicFramePr>
          <p:xfrm>
            <a:off x="531" y="2872"/>
            <a:ext cx="271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8" name="Формула" r:id="rId7" imgW="266584" imgH="228501" progId="Equation.3">
                    <p:embed/>
                  </p:oleObj>
                </mc:Choice>
                <mc:Fallback>
                  <p:oleObj name="Формула" r:id="rId7" imgW="266584" imgH="228501" progId="Equation.3">
                    <p:embed/>
                    <p:pic>
                      <p:nvPicPr>
                        <p:cNvPr id="0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" y="2872"/>
                          <a:ext cx="271" cy="24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96875" y="669611"/>
            <a:ext cx="90947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Оценка температур катионного упорядочения в оливинах из метеоритов </a:t>
            </a: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Омолон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Сеймчан</a:t>
            </a:r>
          </a:p>
        </p:txBody>
      </p:sp>
      <p:graphicFrame>
        <p:nvGraphicFramePr>
          <p:cNvPr id="27746" name="Group 98"/>
          <p:cNvGraphicFramePr>
            <a:graphicFrameLocks noGrp="1"/>
          </p:cNvGraphicFramePr>
          <p:nvPr/>
        </p:nvGraphicFramePr>
        <p:xfrm>
          <a:off x="549275" y="1989138"/>
          <a:ext cx="8878888" cy="3871278"/>
        </p:xfrm>
        <a:graphic>
          <a:graphicData uri="http://schemas.openxmlformats.org/drawingml/2006/table">
            <a:tbl>
              <a:tblPr/>
              <a:tblGrid>
                <a:gridCol w="3033713"/>
                <a:gridCol w="1068387"/>
                <a:gridCol w="1328738"/>
                <a:gridCol w="1327150"/>
                <a:gridCol w="1068387"/>
                <a:gridCol w="1052513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Палласит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53.56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46.44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1549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57.39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42.61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1.40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49.88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3193.45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52.52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47.48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54.98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50.26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48.94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48" name="Group 100"/>
          <p:cNvGraphicFramePr>
            <a:graphicFrameLocks noGrp="1"/>
          </p:cNvGraphicFramePr>
          <p:nvPr/>
        </p:nvGraphicFramePr>
        <p:xfrm>
          <a:off x="549275" y="1989138"/>
          <a:ext cx="8878888" cy="3871278"/>
        </p:xfrm>
        <a:graphic>
          <a:graphicData uri="http://schemas.openxmlformats.org/drawingml/2006/table">
            <a:tbl>
              <a:tblPr/>
              <a:tblGrid>
                <a:gridCol w="3033713"/>
                <a:gridCol w="1068387"/>
                <a:gridCol w="1328738"/>
                <a:gridCol w="1327150"/>
                <a:gridCol w="1068387"/>
                <a:gridCol w="1052513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Палласит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53.56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46.44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1549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57.39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42.61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1.40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49.88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3193.45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52.52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47.48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54.98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50.26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48.94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50" name="Text Box 102"/>
          <p:cNvSpPr txBox="1">
            <a:spLocks noChangeArrowheads="1"/>
          </p:cNvSpPr>
          <p:nvPr/>
        </p:nvSpPr>
        <p:spPr bwMode="auto">
          <a:xfrm>
            <a:off x="487363" y="6162675"/>
            <a:ext cx="72596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dirty="0"/>
              <a:t>Оценки по </a:t>
            </a:r>
            <a:r>
              <a:rPr lang="ru-RU"/>
              <a:t>параметрам </a:t>
            </a:r>
            <a:r>
              <a:rPr lang="ru-RU" smtClean="0"/>
              <a:t>спектров, </a:t>
            </a:r>
            <a:r>
              <a:rPr lang="ru-RU" dirty="0"/>
              <a:t>измеренных при Т=295К.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96875" y="669611"/>
            <a:ext cx="90947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Оценка температур катионного упорядочения в оливинах из метеоритов </a:t>
            </a: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Омолон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Сеймчан</a:t>
            </a:r>
          </a:p>
        </p:txBody>
      </p:sp>
      <p:graphicFrame>
        <p:nvGraphicFramePr>
          <p:cNvPr id="49318" name="Group 166"/>
          <p:cNvGraphicFramePr>
            <a:graphicFrameLocks noGrp="1"/>
          </p:cNvGraphicFramePr>
          <p:nvPr/>
        </p:nvGraphicFramePr>
        <p:xfrm>
          <a:off x="550863" y="1985963"/>
          <a:ext cx="8878887" cy="3871278"/>
        </p:xfrm>
        <a:graphic>
          <a:graphicData uri="http://schemas.openxmlformats.org/drawingml/2006/table">
            <a:tbl>
              <a:tblPr/>
              <a:tblGrid>
                <a:gridCol w="3033712"/>
                <a:gridCol w="1068388"/>
                <a:gridCol w="1328737"/>
                <a:gridCol w="1327150"/>
                <a:gridCol w="1068388"/>
                <a:gridCol w="1052512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Палласит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52.86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47.14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1929.43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55.52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44.48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997.04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49.88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50.12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-46028.79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52.54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47.46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2197.71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44.07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938.12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52.01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47.99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2777.99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71" name="Group 119"/>
          <p:cNvGraphicFramePr>
            <a:graphicFrameLocks noGrp="1"/>
          </p:cNvGraphicFramePr>
          <p:nvPr/>
        </p:nvGraphicFramePr>
        <p:xfrm>
          <a:off x="554038" y="1990725"/>
          <a:ext cx="8878887" cy="3871278"/>
        </p:xfrm>
        <a:graphic>
          <a:graphicData uri="http://schemas.openxmlformats.org/drawingml/2006/table">
            <a:tbl>
              <a:tblPr/>
              <a:tblGrid>
                <a:gridCol w="3033712"/>
                <a:gridCol w="1068388"/>
                <a:gridCol w="1328737"/>
                <a:gridCol w="1327150"/>
                <a:gridCol w="1068388"/>
                <a:gridCol w="1052512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Палласит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52.86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47.14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1929.43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55.52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44.48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997.04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5FA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49.88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50.12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-46028.79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52.54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47.46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2197.71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44.07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938.12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3AE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+S</a:t>
                      </a:r>
                      <a:r>
                        <a:rPr kumimoji="0" lang="en-US" sz="1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52.01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47.99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2777.99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319" name="Text Box 167"/>
          <p:cNvSpPr txBox="1">
            <a:spLocks noChangeArrowheads="1"/>
          </p:cNvSpPr>
          <p:nvPr/>
        </p:nvSpPr>
        <p:spPr bwMode="auto">
          <a:xfrm>
            <a:off x="487363" y="6162675"/>
            <a:ext cx="7124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dirty="0"/>
              <a:t>Оценки по </a:t>
            </a:r>
            <a:r>
              <a:rPr lang="ru-RU"/>
              <a:t>параметрам </a:t>
            </a:r>
            <a:r>
              <a:rPr lang="ru-RU" smtClean="0"/>
              <a:t>спектров, </a:t>
            </a:r>
            <a:r>
              <a:rPr lang="ru-RU" dirty="0"/>
              <a:t>измеренных при Т=90К.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49275" y="573611"/>
            <a:ext cx="84597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Выводы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49275" y="1676400"/>
            <a:ext cx="845978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marL="352425" indent="-35242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spcBef>
                <a:spcPts val="625"/>
              </a:spcBef>
              <a:buFont typeface="Candara" pitchFamily="34" charset="0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Впервые проведено исследование оливинов из палласитов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Омолон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и Сеймчан методом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мессбауэровской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спектроскопии с высоким скоростным разрешением.</a:t>
            </a:r>
          </a:p>
          <a:p>
            <a:pPr algn="just" eaLnBrk="1">
              <a:spcBef>
                <a:spcPts val="625"/>
              </a:spcBef>
              <a:buFont typeface="Candara" pitchFamily="34" charset="0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мессбауэровских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спектрах оливинов из палласитов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Омолон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и Сеймчан </a:t>
            </a:r>
            <a:r>
              <a:rPr lang="ru-RU" sz="2100">
                <a:latin typeface="Times New Roman" pitchFamily="18" charset="0"/>
                <a:cs typeface="Times New Roman" pitchFamily="18" charset="0"/>
              </a:rPr>
              <a:t>выявлены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компоненты,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соответствующие ядрам </a:t>
            </a:r>
            <a:r>
              <a:rPr lang="ru-RU" sz="2100" baseline="30000" dirty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позициях М1 </a:t>
            </a:r>
            <a:r>
              <a:rPr lang="ru-RU" sz="21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М2,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 также новая </a:t>
            </a:r>
            <a:r>
              <a:rPr lang="ru-RU" sz="2100">
                <a:latin typeface="Times New Roman" pitchFamily="18" charset="0"/>
                <a:cs typeface="Times New Roman" pitchFamily="18" charset="0"/>
              </a:rPr>
              <a:t>компонента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которую можно связать с ядрами </a:t>
            </a:r>
            <a:r>
              <a:rPr lang="ru-RU" sz="2100" baseline="30000" dirty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небольшом количестве позиций М1 с искажением структуры локального окружения.</a:t>
            </a:r>
          </a:p>
          <a:p>
            <a:pPr algn="just" eaLnBrk="1">
              <a:spcBef>
                <a:spcPts val="625"/>
              </a:spcBef>
              <a:buFont typeface="Candara" pitchFamily="34" charset="0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Получены оценки температур катионного упорядочения в оливинах по данным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мессбауэровской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спектроскопии с высоким скоростным разрешением.</a:t>
            </a:r>
          </a:p>
          <a:p>
            <a:pPr algn="just" eaLnBrk="1">
              <a:spcBef>
                <a:spcPts val="625"/>
              </a:spcBef>
              <a:buFont typeface="Candara" pitchFamily="34" charset="0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Показано,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что оценка температур катионного упорядочения по данным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мессбауэровской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спектроскопии с высоким скоростным разрешением при Т= 90 К является более реалистичной.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900488" y="4811713"/>
            <a:ext cx="22066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07" tIns="48416" rIns="93107" bIns="48416">
            <a:spAutoFit/>
          </a:bodyPr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В.И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Гроховский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доцент,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к.т.н.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3838" y="4456113"/>
            <a:ext cx="28606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07" tIns="48416" rIns="93107" bIns="48416">
            <a:spAutoFit/>
          </a:bodyPr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М.И.Оштрах, 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главный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научный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сотрудник,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д.ф.-м.н.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823075" y="4989513"/>
            <a:ext cx="26765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07" tIns="48416" rIns="93107" bIns="48416">
            <a:spAutoFit/>
          </a:bodyPr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В.А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Семенкин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ведущий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научный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сотрудник,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к.ф.-м.н.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98327" y="571574"/>
            <a:ext cx="2559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Мои коллеги:</a:t>
            </a:r>
          </a:p>
        </p:txBody>
      </p:sp>
      <p:pic>
        <p:nvPicPr>
          <p:cNvPr id="29702" name="Picture 9" descr="C:\Users\Evgeniya\Documents\Work\Foto\P1150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074863"/>
            <a:ext cx="29067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7390" r="12219"/>
          <a:stretch>
            <a:fillRect/>
          </a:stretch>
        </p:blipFill>
        <p:spPr bwMode="auto">
          <a:xfrm>
            <a:off x="3509963" y="2379663"/>
            <a:ext cx="287655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46" t="7390" r="122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9" descr="C:\Users\Evgeniya\Documents\Work\Foto\P11508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1559" r="5971"/>
          <a:stretch>
            <a:fillRect/>
          </a:stretch>
        </p:blipFill>
        <p:spPr bwMode="auto">
          <a:xfrm>
            <a:off x="6783388" y="2592388"/>
            <a:ext cx="27622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11200" y="549275"/>
            <a:ext cx="8459788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856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ru-RU" sz="48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29263" y="1484313"/>
            <a:ext cx="3948112" cy="4314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293E0"/>
            </a:solidFill>
            <a:round/>
            <a:headEnd/>
            <a:tailEnd/>
          </a:ln>
        </p:spPr>
        <p:txBody>
          <a:bodyPr lIns="94597" tIns="47298" rIns="94597" bIns="47298"/>
          <a:lstStyle/>
          <a:p>
            <a:pPr defTabSz="465138"/>
            <a:endParaRPr lang="ru-RU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60388" y="482600"/>
            <a:ext cx="8459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Оливины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77838" y="1501775"/>
            <a:ext cx="45466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07" tIns="46554" rIns="93107" bIns="46554"/>
          <a:lstStyle>
            <a:lvl1pPr indent="185738" defTabSz="465138" eaLnBrk="0"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2300" algn="l"/>
                <a:tab pos="2838450" algn="l"/>
                <a:tab pos="3784600" algn="l"/>
                <a:tab pos="4730750" algn="l"/>
                <a:tab pos="5675313" algn="l"/>
                <a:tab pos="6621463" algn="l"/>
                <a:tab pos="7567613" algn="l"/>
                <a:tab pos="8513763" algn="l"/>
                <a:tab pos="9459913" algn="l"/>
                <a:tab pos="10406063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lnSpc>
                <a:spcPct val="100000"/>
              </a:lnSpc>
              <a:spcBef>
                <a:spcPts val="625"/>
              </a:spcBef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Твердый раствор </a:t>
            </a:r>
            <a:r>
              <a:rPr lang="ru-RU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Fe,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1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1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составом от фаялита (Fe</a:t>
            </a:r>
            <a:r>
              <a:rPr lang="ru-RU" sz="21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1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до форстерита (Mg</a:t>
            </a:r>
            <a:r>
              <a:rPr lang="ru-RU" sz="21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21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 eaLnBrk="1">
              <a:lnSpc>
                <a:spcPct val="100000"/>
              </a:lnSpc>
              <a:spcBef>
                <a:spcPts val="625"/>
              </a:spcBef>
            </a:pP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Распределение ионов Fe</a:t>
            </a:r>
            <a:r>
              <a:rPr lang="ru-RU" sz="21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Mg</a:t>
            </a:r>
            <a:r>
              <a:rPr lang="ru-RU" sz="21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позициям М1 и М2 представляет интерес для оценки температуры равновесного упорядочения катионов. </a:t>
            </a:r>
          </a:p>
          <a:p>
            <a:pPr algn="just" eaLnBrk="1">
              <a:lnSpc>
                <a:spcPct val="100000"/>
              </a:lnSpc>
              <a:spcBef>
                <a:spcPts val="625"/>
              </a:spcBef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Показано,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что в разных оливинах ионы Fe</a:t>
            </a:r>
            <a:r>
              <a:rPr lang="ru-RU" sz="21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 различной вероятностью могут занимать позиции М1 </a:t>
            </a:r>
            <a:r>
              <a:rPr lang="ru-RU" sz="21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М2,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что определяется термической предысторией минерала.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Evgeniya\Documents\Work\Seeheim Workshop on Mossbauer spectroscopy\2011 Миасс\220px-Atomic_structure_of_olivin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060575"/>
            <a:ext cx="2422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5991225" y="4310063"/>
            <a:ext cx="33401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Структура элементарной ячейки оливина вдоль главной оси 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ru-RU" sz="17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▲</a:t>
            </a:r>
            <a:r>
              <a:rPr lang="en-US" sz="17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Si,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Fe/Mg.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Черный прямоугольник – проекция элементарной ячейки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4225" y="1484313"/>
            <a:ext cx="360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Позиции М1 и М2 в оливинах</a:t>
            </a:r>
            <a:endParaRPr lang="ru-RU" sz="2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415925" y="6122988"/>
            <a:ext cx="90011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/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Малышева,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Т.В.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Эффект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Мёссбауэра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геохимии и космохимии / Т.В. Малышева. – М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Наука,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1975. – 166 с.</a:t>
            </a:r>
          </a:p>
          <a:p>
            <a:pPr algn="just" eaLnBrk="1"/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Morozov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Brinkmann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Lottermoser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Tippelt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Amthauer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Kroll H.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Octahedral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Partitioning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Mg,Fe</a:t>
            </a:r>
            <a:r>
              <a:rPr lang="en-US" sz="1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-Olivine // Eur. J. Mineral.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2005. 17. P. 495-500.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167313" y="2425700"/>
            <a:ext cx="4556125" cy="23288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3366"/>
            </a:solidFill>
            <a:round/>
            <a:headEnd/>
            <a:tailEnd/>
          </a:ln>
        </p:spPr>
        <p:txBody>
          <a:bodyPr lIns="94597" tIns="47298" rIns="94597" bIns="47298"/>
          <a:lstStyle/>
          <a:p>
            <a:pPr defTabSz="465138"/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592638"/>
            <a:ext cx="209867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Evgeniya\Documents\Work\Seeheim Workshop on Mossbauer spectroscopy\Seymcha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557338"/>
            <a:ext cx="20701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49275" y="554038"/>
            <a:ext cx="84597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Подготовка образцов</a:t>
            </a: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5210175" y="2605088"/>
            <a:ext cx="443865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marL="352425" indent="-35242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>
              <a:buFont typeface="Candara" pitchFamily="34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Кристаллы оливина были извлечены из металлической матрицы палласитов и измельчены в агатовой ступке.</a:t>
            </a:r>
          </a:p>
          <a:p>
            <a:pPr algn="just" eaLnBrk="1">
              <a:buFont typeface="Candara" pitchFamily="34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Порошок наклеен на подложку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очищенного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железа,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клея БФ-6. Эффективная толщина образцов не превышала 10 мг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/см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70" name="Picture 12" descr="C:\Users\Evgeniya\Documents\Work\Foto\P1150835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8" t="35770" r="38933" b="34447"/>
          <a:stretch>
            <a:fillRect/>
          </a:stretch>
        </p:blipFill>
        <p:spPr bwMode="auto">
          <a:xfrm>
            <a:off x="3225800" y="45243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3430588" y="3960813"/>
            <a:ext cx="92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sz="1700">
                <a:latin typeface="Times New Roman" pitchFamily="18" charset="0"/>
                <a:cs typeface="Times New Roman" pitchFamily="18" charset="0"/>
              </a:rPr>
              <a:t>Омолон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1008063" y="3267075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sz="1700">
                <a:latin typeface="Times New Roman" pitchFamily="18" charset="0"/>
                <a:cs typeface="Times New Roman" pitchFamily="18" charset="0"/>
              </a:rPr>
              <a:t>Сеймчан</a:t>
            </a: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406400" y="6321425"/>
            <a:ext cx="209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sz="1700">
                <a:latin typeface="Times New Roman" pitchFamily="18" charset="0"/>
                <a:cs typeface="Times New Roman" pitchFamily="18" charset="0"/>
              </a:rPr>
              <a:t>Выделенный оливин</a:t>
            </a:r>
          </a:p>
        </p:txBody>
      </p: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2908300" y="5862638"/>
            <a:ext cx="1844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/>
            <a:r>
              <a:rPr lang="ru-RU" sz="1700">
                <a:latin typeface="Times New Roman" pitchFamily="18" charset="0"/>
                <a:cs typeface="Times New Roman" pitchFamily="18" charset="0"/>
              </a:rPr>
              <a:t>Образец для мессбауэровской спектроскопии</a:t>
            </a:r>
          </a:p>
        </p:txBody>
      </p:sp>
      <p:pic>
        <p:nvPicPr>
          <p:cNvPr id="15375" name="Picture 13" descr="C:\Users\Evgeniya\Documents\Work\Seeheim Workshop on Mossbauer spectroscopy\Omolon\Omolo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560513"/>
            <a:ext cx="1835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57200" y="1514475"/>
            <a:ext cx="912018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07" tIns="48416" rIns="93107" bIns="48416">
            <a:spAutoFit/>
          </a:bodyPr>
          <a:lstStyle/>
          <a:p>
            <a:pPr algn="just" defTabSz="465138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</a:pP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</a:rPr>
              <a:t>Мессбауэровские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 спектры измерялись на прецизионном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</a:rPr>
              <a:t>мессбауэровском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 спектрометрическом комплексе с высоким 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скоростным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</a:rPr>
              <a:t>разрешением,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созданном на базе спектрометров СМ–2201 и криостатов с движущимся поглотителем. Регистрация спектров производилась в 4096 каналов.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9275" y="629044"/>
            <a:ext cx="894556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13"/>
              </a:spcBef>
              <a:buClrTx/>
              <a:buFontTx/>
              <a:buNone/>
            </a:pP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Мессбауэровский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спектрометрический комплекс</a:t>
            </a:r>
            <a:r>
              <a:rPr lang="en-US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высоким скоростным разрешением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49275" y="6057900"/>
            <a:ext cx="90995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/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Семенкин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1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Оштрах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1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Мильдер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О.Б</a:t>
            </a:r>
            <a:r>
              <a:rPr lang="ru-RU" sz="1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Новиков Е.Г.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Мессбауэровский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спектрометрический комплекс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высоким скоростным разрешением для биомедицинских исследований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  <a:r>
              <a:rPr lang="ru-RU" sz="1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2010. 74. № 3. С. 475–479.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7" descr="C:\Users\Evgeniya\Documents\Work\Seeheim Workshop on Mossbauer spectroscopy\IMG_7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865438"/>
            <a:ext cx="3762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:\Users\Evgeniya\Documents\Work\Seeheim Workshop on Mossbauer spectroscopy\IMG_768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865438"/>
            <a:ext cx="3762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857750" y="1304925"/>
            <a:ext cx="2206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9275" y="496217"/>
            <a:ext cx="851376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  <a:tab pos="89868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813"/>
              </a:spcBef>
              <a:buClrTx/>
              <a:buFontTx/>
              <a:buNone/>
            </a:pP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Рентгеновская дифракция оливина из метеоритов </a:t>
            </a: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Омолон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Сеймчан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9461500" y="3736975"/>
            <a:ext cx="223838" cy="233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 anchor="ctr"/>
          <a:lstStyle/>
          <a:p>
            <a:pPr algn="ctr" defTabSz="465138"/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4600575" y="3532188"/>
            <a:ext cx="5197475" cy="3271837"/>
            <a:chOff x="2898" y="2225"/>
            <a:chExt cx="3274" cy="2061"/>
          </a:xfrm>
        </p:grpSpPr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34" r="11008" b="3131"/>
            <a:stretch>
              <a:fillRect/>
            </a:stretch>
          </p:blipFill>
          <p:spPr bwMode="auto">
            <a:xfrm>
              <a:off x="2898" y="2225"/>
              <a:ext cx="3274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12"/>
            <p:cNvSpPr txBox="1">
              <a:spLocks noChangeArrowheads="1"/>
            </p:cNvSpPr>
            <p:nvPr/>
          </p:nvSpPr>
          <p:spPr bwMode="auto">
            <a:xfrm>
              <a:off x="4425" y="2746"/>
              <a:ext cx="48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597" tIns="47298" rIns="94597" bIns="47298">
              <a:spAutoFit/>
            </a:bodyPr>
            <a:lstStyle>
              <a:lvl1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marL="768350" indent="-295275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marL="1182688" indent="-236538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marL="1655763" indent="-236538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marL="2128838" indent="-236538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860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30432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5004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9576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/>
              <a:r>
                <a:rPr lang="en-US" sz="2400" b="1" dirty="0" err="1">
                  <a:solidFill>
                    <a:srgbClr val="FF5050"/>
                  </a:solidFill>
                  <a:latin typeface="Times New Roman" pitchFamily="18" charset="0"/>
                  <a:cs typeface="Times New Roman" pitchFamily="18" charset="0"/>
                </a:rPr>
                <a:t>FeS</a:t>
              </a:r>
              <a:endParaRPr lang="ru-RU" sz="24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4653" y="3015"/>
              <a:ext cx="0" cy="84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11125" y="1376363"/>
            <a:ext cx="5078413" cy="3197225"/>
            <a:chOff x="70" y="723"/>
            <a:chExt cx="3199" cy="2014"/>
          </a:xfrm>
        </p:grpSpPr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08" b="51566"/>
            <a:stretch>
              <a:fillRect/>
            </a:stretch>
          </p:blipFill>
          <p:spPr bwMode="auto">
            <a:xfrm>
              <a:off x="70" y="723"/>
              <a:ext cx="3199" cy="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2"/>
            <p:cNvSpPr txBox="1">
              <a:spLocks noChangeArrowheads="1"/>
            </p:cNvSpPr>
            <p:nvPr/>
          </p:nvSpPr>
          <p:spPr bwMode="auto">
            <a:xfrm>
              <a:off x="1563" y="1225"/>
              <a:ext cx="48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597" tIns="47298" rIns="94597" bIns="47298">
              <a:spAutoFit/>
            </a:bodyPr>
            <a:lstStyle>
              <a:lvl1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marL="768350" indent="-295275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marL="1182688" indent="-236538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marL="1655763" indent="-236538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marL="2128838" indent="-236538"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860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30432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5004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957638" indent="-236538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/>
              <a:r>
                <a:rPr lang="en-US" sz="2400" b="1" dirty="0" err="1">
                  <a:solidFill>
                    <a:srgbClr val="FF5050"/>
                  </a:solidFill>
                  <a:latin typeface="Times New Roman" pitchFamily="18" charset="0"/>
                  <a:cs typeface="Times New Roman" pitchFamily="18" charset="0"/>
                </a:rPr>
                <a:t>FeS</a:t>
              </a:r>
              <a:endParaRPr lang="ru-RU" sz="24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791" y="1485"/>
              <a:ext cx="0" cy="801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08013" y="4548188"/>
            <a:ext cx="25622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>
                <a:latin typeface="Times New Roman" pitchFamily="18" charset="0"/>
              </a:rPr>
              <a:t>Оливин из Омолона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097713" y="3090863"/>
            <a:ext cx="2358081" cy="36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 dirty="0">
                <a:latin typeface="Times New Roman" pitchFamily="18" charset="0"/>
                <a:cs typeface="Times New Roman" pitchFamily="18" charset="0"/>
              </a:rPr>
              <a:t>Оливин из Сеймчана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Evgeniya\Documents\Work\Seeheim Workshop on Mossbauer spectroscopy\Omolon\OMOLON 295 K-4096 1s4d-diff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916113"/>
            <a:ext cx="44021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0688" y="575050"/>
            <a:ext cx="91313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Мессбауэровские</a:t>
            </a:r>
            <a:r>
              <a:rPr lang="ru-RU" sz="29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спектры оливина из метеорита </a:t>
            </a:r>
            <a:r>
              <a:rPr lang="ru-RU" sz="2900" dirty="0" err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Омолон</a:t>
            </a:r>
            <a:endParaRPr lang="ru-RU" sz="2900" dirty="0">
              <a:solidFill>
                <a:srgbClr val="0045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382588" y="1547813"/>
            <a:ext cx="483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>
                <a:latin typeface="Times New Roman" pitchFamily="18" charset="0"/>
                <a:cs typeface="Times New Roman" pitchFamily="18" charset="0"/>
              </a:rPr>
              <a:t>Измерение в большом скоростном диапазоне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153025" y="1547813"/>
            <a:ext cx="45593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>
                <a:latin typeface="Times New Roman" pitchFamily="18" charset="0"/>
                <a:cs typeface="Times New Roman" pitchFamily="18" charset="0"/>
              </a:rPr>
              <a:t>Измерение в малом скоростном диапазоне</a:t>
            </a:r>
          </a:p>
        </p:txBody>
      </p:sp>
      <p:pic>
        <p:nvPicPr>
          <p:cNvPr id="7170" name="Picture 3" descr="C:\Users\Evgeniya\Documents\Work\Seeheim Workshop on Mossbauer spectroscopy\Omolon\OMOLON 295 K-4096 4d-di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916113"/>
            <a:ext cx="4456113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617538" y="5540375"/>
            <a:ext cx="8902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ru-RU">
                <a:latin typeface="Times New Roman" pitchFamily="18" charset="0"/>
                <a:cs typeface="Times New Roman" pitchFamily="18" charset="0"/>
              </a:rPr>
              <a:t>Мессбауэровские спектры кристаллов оливина из палласита Омолон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Т=295 К.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73063" y="6156325"/>
            <a:ext cx="924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D.G.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Patrusheva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· M.I.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Oshtrakh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· E.V.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Petrova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fi-FI" sz="1400" i="1" dirty="0">
                <a:latin typeface="Times New Roman" pitchFamily="18" charset="0"/>
                <a:cs typeface="Times New Roman" pitchFamily="18" charset="0"/>
              </a:rPr>
              <a:t>V.I. Grokhovsky · V.A. Semionkin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Fe Hyperfine Interactions in M1 and M2 Sites of Olivine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from Omolon Meteorite: Study Using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Mössbauer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Spectroscopy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Hyperfine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Interact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295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(2010)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84175" y="153988"/>
            <a:ext cx="92090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Качество аппроксимации мессбауэровских спектров оливина из Омолона разными моделями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319713" y="5153025"/>
            <a:ext cx="41830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/>
            <a:r>
              <a:rPr lang="ru-RU">
                <a:latin typeface="Times New Roman" pitchFamily="18" charset="0"/>
                <a:cs typeface="Times New Roman" pitchFamily="18" charset="0"/>
              </a:rPr>
              <a:t>Мессбауэровские спектры кристаллов оливина из палласита Омолон при Т=295 К (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90 К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Показанные компоненты – результат наилучшей аппроксимации спектров.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25450" y="1382713"/>
            <a:ext cx="870902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12" name="Group 56"/>
          <p:cNvGraphicFramePr>
            <a:graphicFrameLocks noGrp="1"/>
          </p:cNvGraphicFramePr>
          <p:nvPr/>
        </p:nvGraphicFramePr>
        <p:xfrm>
          <a:off x="236538" y="5251450"/>
          <a:ext cx="4937125" cy="1139762"/>
        </p:xfrm>
        <a:graphic>
          <a:graphicData uri="http://schemas.openxmlformats.org/drawingml/2006/table">
            <a:tbl>
              <a:tblPr/>
              <a:tblGrid>
                <a:gridCol w="1235075"/>
                <a:gridCol w="1000125"/>
                <a:gridCol w="1060450"/>
                <a:gridCol w="820737"/>
                <a:gridCol w="820738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Модель аппроксимации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дублет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дублета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дублета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дублета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Значение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1,541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1,078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1,067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0,975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Стандартное отклонение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0942" marR="70942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9575" y="157163"/>
            <a:ext cx="89804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Мессбауэровские спектры оливина из метеорита Сеймчан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49275" y="5346700"/>
            <a:ext cx="89535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8" rIns="94597" bIns="47298">
            <a:spAutoFit/>
          </a:bodyPr>
          <a:lstStyle>
            <a:lvl1pPr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/>
            <a:r>
              <a:rPr lang="ru-RU">
                <a:latin typeface="Times New Roman" pitchFamily="18" charset="0"/>
                <a:cs typeface="Times New Roman" pitchFamily="18" charset="0"/>
              </a:rPr>
              <a:t>Мессбауэровские спектры кристаллов оливина из палласита Сеймчан. Т=295 К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90 К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Показанные компоненты – результат наилучшей аппроксимации спектров.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390525" y="1544638"/>
            <a:ext cx="8893175" cy="3686175"/>
            <a:chOff x="246" y="941"/>
            <a:chExt cx="5602" cy="2322"/>
          </a:xfrm>
        </p:grpSpPr>
        <p:pic>
          <p:nvPicPr>
            <p:cNvPr id="2150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99"/>
            <a:stretch>
              <a:fillRect/>
            </a:stretch>
          </p:blipFill>
          <p:spPr bwMode="auto">
            <a:xfrm>
              <a:off x="246" y="941"/>
              <a:ext cx="5602" cy="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702" y="2503"/>
              <a:ext cx="212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/>
              <a:r>
                <a:rPr lang="en-US" sz="2400" b="1" i="1">
                  <a:latin typeface="Times New Roman" pitchFamily="18" charset="0"/>
                </a:rPr>
                <a:t>a</a:t>
              </a:r>
              <a:endParaRPr lang="ru-RU" sz="2400" b="1" i="1">
                <a:latin typeface="Times New Roman" pitchFamily="18" charset="0"/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5550" y="2503"/>
              <a:ext cx="212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1pPr>
              <a:lvl2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2pPr>
              <a:lvl3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3pPr>
              <a:lvl4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4pPr>
              <a:lvl5pPr defTabSz="465138" eaLnBrk="0"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651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/>
              <a:r>
                <a:rPr lang="en-US" sz="2400" b="1" i="1">
                  <a:latin typeface="Times New Roman" pitchFamily="18" charset="0"/>
                </a:rPr>
                <a:t>b</a:t>
              </a:r>
              <a:endParaRPr lang="ru-RU" sz="2400" b="1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49275" y="842963"/>
            <a:ext cx="84597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49" rIns="0" bIns="0" anchor="ctr"/>
          <a:lstStyle>
            <a:lvl1pPr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68350" indent="-295275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8268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55763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128838" indent="-236538" defTabSz="465138" eaLnBrk="0"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860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30432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5004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957638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9300" algn="l"/>
                <a:tab pos="1498600" algn="l"/>
                <a:tab pos="2244725" algn="l"/>
                <a:tab pos="2994025" algn="l"/>
                <a:tab pos="3744913" algn="l"/>
                <a:tab pos="4494213" algn="l"/>
                <a:tab pos="5243513" algn="l"/>
                <a:tab pos="5992813" algn="l"/>
                <a:tab pos="6738938" algn="l"/>
                <a:tab pos="7488238" algn="l"/>
                <a:tab pos="8237538" algn="l"/>
              </a:tabLs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Мессбауэровские параметры</a:t>
            </a:r>
            <a:r>
              <a:rPr lang="en-US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90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Т=295 К</a:t>
            </a: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50251"/>
              </p:ext>
            </p:extLst>
          </p:nvPr>
        </p:nvGraphicFramePr>
        <p:xfrm>
          <a:off x="531813" y="1981200"/>
          <a:ext cx="8604250" cy="3727451"/>
        </p:xfrm>
        <a:graphic>
          <a:graphicData uri="http://schemas.openxmlformats.org/drawingml/2006/table">
            <a:tbl>
              <a:tblPr/>
              <a:tblGrid>
                <a:gridCol w="1304925"/>
                <a:gridCol w="1433512"/>
                <a:gridCol w="1433513"/>
                <a:gridCol w="1422400"/>
                <a:gridCol w="912812"/>
                <a:gridCol w="2097088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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мм/с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Компонента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Оливин из</a:t>
                      </a: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 (1)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Омолона</a:t>
                      </a: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 (2)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007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ru-RU" sz="1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Оливин из</a:t>
                      </a: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0,252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1,158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3,058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 (1)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Сеймчана</a:t>
                      </a: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0,269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1,137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2,876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 (2)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948" marR="709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0,292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0,952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3.032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ru-RU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</a:p>
                  </a:txBody>
                  <a:tcPr marL="70948" marR="7094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1418</Words>
  <Application>Microsoft Office PowerPoint</Application>
  <PresentationFormat>Лист A4 (210x297 мм)</PresentationFormat>
  <Paragraphs>308</Paragraphs>
  <Slides>18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Волна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Evgeniya</cp:lastModifiedBy>
  <cp:revision>70</cp:revision>
  <cp:lastPrinted>1601-01-01T00:00:00Z</cp:lastPrinted>
  <dcterms:created xsi:type="dcterms:W3CDTF">2011-03-12T13:14:25Z</dcterms:created>
  <dcterms:modified xsi:type="dcterms:W3CDTF">2011-03-16T09:11:31Z</dcterms:modified>
</cp:coreProperties>
</file>