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64" r:id="rId5"/>
    <p:sldId id="269" r:id="rId6"/>
    <p:sldId id="270" r:id="rId7"/>
    <p:sldId id="285" r:id="rId8"/>
    <p:sldId id="258" r:id="rId9"/>
    <p:sldId id="259" r:id="rId10"/>
    <p:sldId id="260" r:id="rId11"/>
    <p:sldId id="261" r:id="rId12"/>
    <p:sldId id="262" r:id="rId13"/>
    <p:sldId id="265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7" r:id="rId25"/>
    <p:sldId id="288" r:id="rId26"/>
    <p:sldId id="280" r:id="rId27"/>
    <p:sldId id="282" r:id="rId28"/>
    <p:sldId id="283" r:id="rId29"/>
    <p:sldId id="281" r:id="rId30"/>
    <p:sldId id="284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FF0000"/>
    <a:srgbClr val="15DC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45" autoAdjust="0"/>
    <p:restoredTop sz="84965" autoAdjust="0"/>
  </p:normalViewPr>
  <p:slideViewPr>
    <p:cSldViewPr>
      <p:cViewPr varScale="1">
        <p:scale>
          <a:sx n="96" d="100"/>
          <a:sy n="96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5DB846-6701-4AD6-B91A-821ACF64F272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C03EE5-9F92-4917-8113-E3148E14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9543C-355A-4233-B766-30862A5743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4972-57AC-43AB-963B-FCA7E14A6BAC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518C-45C3-407E-9200-2059ABEF0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F83F-32DD-4F6E-9F43-B5C61C33024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9BAB-934B-4630-B77B-1290E696C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B6B0-38E7-43BE-9390-9FC9A3A17499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8B15-99AA-4409-AE26-4206748F0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7F9B-CFA3-46C6-9CA4-0019A508955E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566D-615B-4D42-BEC2-89821437E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7F61-3D07-427B-9C23-17FC59AB1632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43C3-D82B-4598-8D8B-CB6A92440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CA7B-1327-4A7D-B2C4-60B902C7D251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A0D0-8D17-4C68-B2B3-48A3F4DF1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3C34-6F5E-41B2-BD92-6D09C5950AD7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A8AC-7501-48BB-9AF8-FC6D2DD52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C9CC-5A2F-4A31-9E08-A047D220CF7C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176D-B14F-49B1-A649-D3EBD7265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BB52-93E1-404E-9273-CF555CB277F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D7EA-03BC-4FAF-AFB9-481F87A2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401B-41CD-41C6-8A0C-C6143CE0C65C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F13E-8EC1-4825-BAB5-2A6D3CC9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5A7C-11BB-4AC2-8CCC-5E5478C5B5E8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743D-565D-4A8D-9925-6D558D593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6D0B24-ED18-4BEA-8708-DAD54623899D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CD7A0-1833-423C-A63C-A2AB15F3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187450" y="2133600"/>
            <a:ext cx="73882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>
                <a:latin typeface="Calibri" pitchFamily="34" charset="0"/>
              </a:rPr>
              <a:t>ПРОИСХОЖДЕНИЕ МЕТЕОРИТОВ И ИХ УЧАСТИЕ В ПРОЦЕССЕ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ФОРМИРОВАНИЯ ПЛАНЕТ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219700" y="908050"/>
            <a:ext cx="2665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В.Н.АНФИЛОГОВ</a:t>
            </a:r>
          </a:p>
          <a:p>
            <a:r>
              <a:rPr lang="ru-RU" sz="2400">
                <a:latin typeface="Calibri" pitchFamily="34" charset="0"/>
              </a:rPr>
              <a:t>Ю.В.ХАЧАЙ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900113" y="1628775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Основные проблемы, возникающие при попытке</a:t>
            </a:r>
          </a:p>
          <a:p>
            <a:pPr algn="just"/>
            <a:r>
              <a:rPr lang="ru-RU" sz="2400">
                <a:latin typeface="Calibri" pitchFamily="34" charset="0"/>
              </a:rPr>
              <a:t> объяснить природу  и разнообразие метеоритного </a:t>
            </a:r>
          </a:p>
          <a:p>
            <a:pPr algn="just"/>
            <a:r>
              <a:rPr lang="ru-RU" sz="2400">
                <a:latin typeface="Calibri" pitchFamily="34" charset="0"/>
              </a:rPr>
              <a:t>вещества, обусловлены тем, что образование и </a:t>
            </a:r>
          </a:p>
          <a:p>
            <a:pPr algn="just"/>
            <a:r>
              <a:rPr lang="ru-RU" sz="2400">
                <a:latin typeface="Calibri" pitchFamily="34" charset="0"/>
              </a:rPr>
              <a:t>эволюция родительских тел, которые являются</a:t>
            </a:r>
          </a:p>
          <a:p>
            <a:pPr algn="just"/>
            <a:r>
              <a:rPr lang="ru-RU" sz="2400">
                <a:latin typeface="Calibri" pitchFamily="34" charset="0"/>
              </a:rPr>
              <a:t> источниками метеоритного вещества, рассматривается</a:t>
            </a:r>
          </a:p>
          <a:p>
            <a:pPr algn="just"/>
            <a:r>
              <a:rPr lang="ru-RU" sz="2400">
                <a:latin typeface="Calibri" pitchFamily="34" charset="0"/>
              </a:rPr>
              <a:t> в них вне связи с процессом формирования планет.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341438"/>
            <a:ext cx="8569325" cy="337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основе модели гетерогенной аккумуляции планет</a:t>
            </a:r>
          </a:p>
          <a:p>
            <a:r>
              <a:rPr lang="ru-RU" sz="2400">
                <a:latin typeface="Calibri" pitchFamily="34" charset="0"/>
              </a:rPr>
              <a:t> лежат два предположения:</a:t>
            </a:r>
            <a:endParaRPr lang="en-US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Агломерация твердых частиц и  образование </a:t>
            </a:r>
          </a:p>
          <a:p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первичных зародышей планет происходит одновременно</a:t>
            </a:r>
          </a:p>
          <a:p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 с конденсацией твердых соединений из газовой фазы.</a:t>
            </a:r>
            <a:endParaRPr lang="en-US" sz="2400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  <a:p>
            <a:r>
              <a:rPr lang="ru-RU" sz="2400">
                <a:latin typeface="Calibri" pitchFamily="34" charset="0"/>
              </a:rPr>
              <a:t>2. </a:t>
            </a:r>
            <a:r>
              <a:rPr lang="ru-RU" sz="2400">
                <a:solidFill>
                  <a:schemeClr val="hlink"/>
                </a:solidFill>
                <a:latin typeface="Calibri" pitchFamily="34" charset="0"/>
              </a:rPr>
              <a:t>Конденсация соединений происходит в </a:t>
            </a:r>
          </a:p>
          <a:p>
            <a:r>
              <a:rPr lang="ru-RU" sz="2400">
                <a:solidFill>
                  <a:schemeClr val="hlink"/>
                </a:solidFill>
                <a:latin typeface="Calibri" pitchFamily="34" charset="0"/>
              </a:rPr>
              <a:t>последовательности, близкой к равновесной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condensed elem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42481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651500" y="1412875"/>
            <a:ext cx="3038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Последовательность</a:t>
            </a:r>
          </a:p>
          <a:p>
            <a:r>
              <a:rPr lang="ru-RU">
                <a:latin typeface="Calibri" pitchFamily="34" charset="0"/>
              </a:rPr>
              <a:t>равновесной конденсации </a:t>
            </a:r>
          </a:p>
          <a:p>
            <a:r>
              <a:rPr lang="ru-RU">
                <a:latin typeface="Calibri" pitchFamily="34" charset="0"/>
              </a:rPr>
              <a:t>соединений из газовой фазы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an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25538"/>
            <a:ext cx="4102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414588" y="3983038"/>
            <a:ext cx="431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Строение первичного зародыша Земли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FIG_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65175"/>
            <a:ext cx="56626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268538" y="1196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700338" y="148431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2195513" y="14843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1258888" y="5589588"/>
            <a:ext cx="6162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Распределение температуры в первичном зародыше Земли.</a:t>
            </a:r>
          </a:p>
          <a:p>
            <a:r>
              <a:rPr lang="ru-RU">
                <a:latin typeface="Calibri" pitchFamily="34" charset="0"/>
              </a:rPr>
              <a:t>Размер зародыша: 1 – 400 км; 2 – 300 км; 3 – 250 км.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a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92150"/>
            <a:ext cx="2520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827088" y="51577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Образование нового зародыша Земли при столкновении</a:t>
            </a:r>
          </a:p>
          <a:p>
            <a:pPr algn="ctr"/>
            <a:r>
              <a:rPr lang="ru-RU">
                <a:latin typeface="Calibri" pitchFamily="34" charset="0"/>
              </a:rPr>
              <a:t> двух первичных зародышей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T00_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545138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11188" y="5013325"/>
            <a:ext cx="8702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На основе численного моделирования теплового режима  процесса гетерогенной</a:t>
            </a:r>
          </a:p>
          <a:p>
            <a:r>
              <a:rPr lang="ru-RU" b="1">
                <a:latin typeface="Calibri" pitchFamily="34" charset="0"/>
              </a:rPr>
              <a:t> аккумуляции Земли, нами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получены варианты решения задачи, из которых</a:t>
            </a:r>
          </a:p>
          <a:p>
            <a:r>
              <a:rPr lang="ru-RU" b="1">
                <a:latin typeface="Calibri" pitchFamily="34" charset="0"/>
              </a:rPr>
              <a:t> следует,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что вещество мантии могло отлагаться на разогретой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поверхности,</a:t>
            </a:r>
          </a:p>
          <a:p>
            <a:r>
              <a:rPr lang="ru-RU" b="1">
                <a:latin typeface="Calibri" pitchFamily="34" charset="0"/>
              </a:rPr>
              <a:t> практически, полностью сформированного железо-никелевого ядра.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Мантия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5545138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6372225" y="1052513"/>
            <a:ext cx="2205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1.Расплавленное</a:t>
            </a:r>
          </a:p>
          <a:p>
            <a:r>
              <a:rPr lang="ru-RU" b="1">
                <a:latin typeface="Calibri" pitchFamily="34" charset="0"/>
              </a:rPr>
              <a:t>ядро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2. Слой силикатного</a:t>
            </a:r>
          </a:p>
          <a:p>
            <a:r>
              <a:rPr lang="ru-RU" b="1">
                <a:latin typeface="Calibri" pitchFamily="34" charset="0"/>
              </a:rPr>
              <a:t>расплава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3. Тонкая твердая</a:t>
            </a:r>
          </a:p>
          <a:p>
            <a:r>
              <a:rPr lang="ru-RU" b="1">
                <a:latin typeface="Calibri" pitchFamily="34" charset="0"/>
              </a:rPr>
              <a:t>оболочка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55650" y="5445125"/>
            <a:ext cx="6553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Тепловой режим при формировании </a:t>
            </a:r>
          </a:p>
          <a:p>
            <a:pPr algn="ctr"/>
            <a:r>
              <a:rPr lang="ru-RU" sz="2400">
                <a:latin typeface="Calibri" pitchFamily="34" charset="0"/>
              </a:rPr>
              <a:t>мантии Земли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755650" y="1196975"/>
            <a:ext cx="81454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Гетерогенная аккумуляция планет  заключается не только в осаждении конденсированного вещества на поверхность растущей планеты. Она сопровождается разрушением планетезималей при их столкновении друг с другом и выбросом вещества с поверхности планет при ударах</a:t>
            </a:r>
          </a:p>
          <a:p>
            <a:r>
              <a:rPr lang="ru-RU" sz="2400">
                <a:latin typeface="Calibri" pitchFamily="34" charset="0"/>
              </a:rPr>
              <a:t> крупных планетезималей. Из этого материала в зоне питания планеты формируются новые планетезимали и родительские тела метеоритов</a:t>
            </a:r>
            <a:r>
              <a:rPr lang="ru-RU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468313" y="692150"/>
            <a:ext cx="8280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Согласно последовательности конденсации минералов из газовой фазы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приведенной на рис.1, конденсация железа могла происходить </a:t>
            </a:r>
            <a:r>
              <a:rPr lang="ru-RU" sz="2400" dirty="0" smtClean="0">
                <a:latin typeface="Calibri" pitchFamily="34" charset="0"/>
              </a:rPr>
              <a:t>одновременно </a:t>
            </a:r>
            <a:r>
              <a:rPr lang="ru-RU" sz="2400" dirty="0">
                <a:latin typeface="Calibri" pitchFamily="34" charset="0"/>
              </a:rPr>
              <a:t>с оливином и в первичных зародышах планет на </a:t>
            </a:r>
            <a:r>
              <a:rPr lang="ru-RU" sz="2400" dirty="0" smtClean="0">
                <a:latin typeface="Calibri" pitchFamily="34" charset="0"/>
              </a:rPr>
              <a:t>границе </a:t>
            </a:r>
            <a:r>
              <a:rPr lang="ru-RU" sz="2400" dirty="0">
                <a:latin typeface="Calibri" pitchFamily="34" charset="0"/>
              </a:rPr>
              <a:t>расплавленной железной и твердой силикатной оболочки формировался слой, близкий по составу к палласитам</a:t>
            </a:r>
            <a:r>
              <a:rPr lang="ru-RU" sz="2400" dirty="0" smtClean="0">
                <a:latin typeface="Calibri" pitchFamily="34" charset="0"/>
              </a:rPr>
              <a:t>.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Из этого материала при столкновении первичных зародышей формировались палласиты  Наличие в палласитах крупных округлых кристаллов оливина, равномерно распределенных в </a:t>
            </a:r>
            <a:r>
              <a:rPr lang="ru-RU" sz="2400" dirty="0" err="1">
                <a:solidFill>
                  <a:srgbClr val="002060"/>
                </a:solidFill>
                <a:latin typeface="Calibri" pitchFamily="34" charset="0"/>
              </a:rPr>
              <a:t>железо-никелевой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 матрице, свидетельствует о том, что этот материал прошел стадию полного плавления. Другим способом получить такую структуру невозможно.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827088" y="1484313"/>
            <a:ext cx="77771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Главным источником информации о составе вещества, которое образуется в протопланетном облаке в процессе конденсации, являются метеориты</a:t>
            </a:r>
            <a:r>
              <a:rPr lang="ru-RU" sz="2400" dirty="0" smtClean="0">
                <a:latin typeface="Calibri" pitchFamily="34" charset="0"/>
              </a:rPr>
              <a:t>.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Эта информация используется во всех моделях образования планет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но в то же время сами метеориты рассматриваются </a:t>
            </a:r>
            <a:r>
              <a:rPr lang="ru-RU" sz="2400" dirty="0" smtClean="0">
                <a:latin typeface="Calibri" pitchFamily="34" charset="0"/>
              </a:rPr>
              <a:t>как </a:t>
            </a:r>
            <a:r>
              <a:rPr lang="ru-RU" sz="2400" dirty="0">
                <a:latin typeface="Calibri" pitchFamily="34" charset="0"/>
              </a:rPr>
              <a:t>некое первичное вещество, которое имеет самостоятельную историю образования и эволюции.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mhtml:file://C:\Documents%20and%20Settings\Администратор\Рабочий%20стол\Палласиты .mht!http://www.meteorite.narod.ru/proba/srezi_prichlifovki/Pal/_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0" y="44450"/>
            <a:ext cx="27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800" u="sng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ru-RU" sz="1000" u="sng">
                <a:solidFill>
                  <a:srgbClr val="000000"/>
                </a:solidFill>
                <a:latin typeface="Verdana" pitchFamily="34" charset="0"/>
              </a:rPr>
              <a:t>  </a:t>
            </a:r>
            <a:endParaRPr lang="ru-RU" sz="24200" u="sng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4819" name="Рисунок 17" descr="img1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9738"/>
            <a:ext cx="51847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18"/>
          <p:cNvSpPr txBox="1">
            <a:spLocks noChangeArrowheads="1"/>
          </p:cNvSpPr>
          <p:nvPr/>
        </p:nvSpPr>
        <p:spPr bwMode="auto">
          <a:xfrm>
            <a:off x="3563938" y="602138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ПАЛЛАСИТ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81375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Разделение вещества на железную и силикатную составляющие произошло в них в расплавленном состоянии, вследствие </a:t>
            </a:r>
            <a:r>
              <a:rPr lang="ru-RU" sz="2000" dirty="0" err="1">
                <a:solidFill>
                  <a:srgbClr val="7030A0"/>
                </a:solidFill>
                <a:latin typeface="Calibri" pitchFamily="34" charset="0"/>
              </a:rPr>
              <a:t>несмесимости</a:t>
            </a: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 железного и силикатного расплавов. Это позволяет утверждать, что температура железо-оливиновой расплавленной смеси в первичных зародышах планет была выше 1900</a:t>
            </a:r>
            <a:r>
              <a:rPr lang="ru-RU" sz="2000" baseline="30000" dirty="0">
                <a:solidFill>
                  <a:srgbClr val="7030A0"/>
                </a:solidFill>
                <a:latin typeface="Calibri" pitchFamily="34" charset="0"/>
              </a:rPr>
              <a:t>о</a:t>
            </a: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С – температуры плавления оливина. </a:t>
            </a:r>
            <a:endParaRPr lang="en-US" sz="2000" dirty="0">
              <a:solidFill>
                <a:srgbClr val="7030A0"/>
              </a:solidFill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Равномерное распределение кристаллов оливина в железной матрице палласитов говорит о том, что их структура сформировалась в телах, размеры которых не превышали первые сотни километров. </a:t>
            </a:r>
          </a:p>
          <a:p>
            <a:r>
              <a:rPr lang="ru-RU" sz="2000" dirty="0">
                <a:latin typeface="Calibri" pitchFamily="34" charset="0"/>
              </a:rPr>
              <a:t>Гравитационное ускорение в таких телах было мало и поэтому при формировании палласитов разделение жидких фаз по плотности не происходило.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8064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У поверхности растущей планеты возникают четыре температурных зоны: 1 –зона полного плавления; 2 – зона частичного плавления; 3 –зона высокотемпературного метаморфизма; 4 – зона, сложенная  рыхлым </a:t>
            </a:r>
            <a:r>
              <a:rPr lang="ru-RU" sz="2400" dirty="0" smtClean="0">
                <a:latin typeface="Calibri" pitchFamily="34" charset="0"/>
              </a:rPr>
              <a:t>мелкозернистым </a:t>
            </a:r>
            <a:r>
              <a:rPr lang="ru-RU" sz="2400" dirty="0">
                <a:latin typeface="Calibri" pitchFamily="34" charset="0"/>
              </a:rPr>
              <a:t>материалом</a:t>
            </a:r>
            <a:r>
              <a:rPr lang="ru-RU" sz="2400" dirty="0" smtClean="0">
                <a:latin typeface="Calibri" pitchFamily="34" charset="0"/>
              </a:rPr>
              <a:t>. 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В этих зонах </a:t>
            </a:r>
            <a:r>
              <a:rPr lang="ru-RU" sz="2400" dirty="0" smtClean="0">
                <a:latin typeface="Calibri" pitchFamily="34" charset="0"/>
              </a:rPr>
              <a:t>присутствуют все компоненты, необходимые для формирования обыкновенных и </a:t>
            </a:r>
            <a:r>
              <a:rPr lang="ru-RU" sz="2400" dirty="0" err="1" smtClean="0">
                <a:latin typeface="Calibri" pitchFamily="34" charset="0"/>
              </a:rPr>
              <a:t>энстатитовых</a:t>
            </a:r>
            <a:r>
              <a:rPr lang="ru-RU" sz="2400" dirty="0" smtClean="0">
                <a:latin typeface="Calibri" pitchFamily="34" charset="0"/>
              </a:rPr>
              <a:t> хондритов и все условия для формирования типичной для этих метеоритов структуры.</a:t>
            </a:r>
            <a:endParaRPr lang="ru-RU" sz="2400" dirty="0" smtClean="0"/>
          </a:p>
          <a:p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39750" y="1212850"/>
            <a:ext cx="79200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Крайне низкая величина ускорения силы тяжести в небольших по размеру телах приводит к тому, что процессы плавления и кристаллизации, протекают, практически, в условиях невесомости</a:t>
            </a:r>
          </a:p>
          <a:p>
            <a:r>
              <a:rPr lang="ru-RU">
                <a:solidFill>
                  <a:schemeClr val="hlink"/>
                </a:solidFill>
              </a:rPr>
              <a:t> в которых отсутствует конвективное перемешивание расплава и гравитационное осаждение кристаллов.</a:t>
            </a:r>
          </a:p>
          <a:p>
            <a:r>
              <a:rPr lang="ru-RU"/>
              <a:t> Поэтому в агломерате, образованном в  процессе аккумуляции, плавление будет происходить в диффузионном режиме и, прежде всего, на контакте зерен минералов, компоненты которых образуют наиболее легкоплавкие котектические смеси. </a:t>
            </a:r>
          </a:p>
          <a:p>
            <a:r>
              <a:rPr lang="ru-RU">
                <a:solidFill>
                  <a:schemeClr val="hlink"/>
                </a:solidFill>
              </a:rPr>
              <a:t>В этих условиях в агломерате образуются локальные очаги плавления, в которых состав расплава не находится в равновесии со средним составом агломерата. Из-за низкой скорости диффузионных процессов обмена компонентами могут также возникать капли неравновесных расплавов, не смешивающиеся друг с другом</a:t>
            </a:r>
          </a:p>
          <a:p>
            <a:r>
              <a:rPr lang="ru-RU"/>
              <a:t>При кристаллизации расплавленных котектических смесей, например смеси оливин + плагиоклаз,  в небольших по размеру телах в условиях невесомости вокруг растущего кристалла оливина возникает область расплава, обогащенная плагиоклазом. 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35150" y="63976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ПРОБЛЕМА ОБРАЗОВАНИЯ ХОНДР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5693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76238" y="5608638"/>
            <a:ext cx="716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ХОНДРЫ,СЛОЖЕННЫЕ СТЕКЛОМ С КРИСТАЛЛАМИ ОЛИВИНА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423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539750" y="188640"/>
            <a:ext cx="83534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УГЛИСТЫЕ ХОНДРИТЫ</a:t>
            </a:r>
          </a:p>
          <a:p>
            <a:r>
              <a:rPr lang="ru-RU" sz="2400" dirty="0">
                <a:latin typeface="Calibri" pitchFamily="34" charset="0"/>
              </a:rPr>
              <a:t>СО и </a:t>
            </a:r>
            <a:r>
              <a:rPr lang="en-US" sz="2400" dirty="0">
                <a:latin typeface="Calibri" pitchFamily="34" charset="0"/>
              </a:rPr>
              <a:t>CV</a:t>
            </a:r>
            <a:r>
              <a:rPr lang="ru-RU" sz="2400" dirty="0">
                <a:latin typeface="Calibri" pitchFamily="34" charset="0"/>
              </a:rPr>
              <a:t> хондриты характеризуются высоким содержанием высокотемпературных </a:t>
            </a:r>
            <a:r>
              <a:rPr lang="ru-RU" sz="2400" dirty="0" smtClean="0">
                <a:latin typeface="Calibri" pitchFamily="34" charset="0"/>
              </a:rPr>
              <a:t>фаз </a:t>
            </a:r>
            <a:r>
              <a:rPr lang="ru-RU" sz="2400" dirty="0">
                <a:latin typeface="Calibri" pitchFamily="34" charset="0"/>
              </a:rPr>
              <a:t>и большим их разнообразием и их можно рассматривать как </a:t>
            </a:r>
            <a:r>
              <a:rPr lang="ru-RU" sz="2400" dirty="0" smtClean="0">
                <a:latin typeface="Calibri" pitchFamily="34" charset="0"/>
              </a:rPr>
              <a:t>переходные </a:t>
            </a:r>
            <a:r>
              <a:rPr lang="ru-RU" sz="2400" dirty="0">
                <a:latin typeface="Calibri" pitchFamily="34" charset="0"/>
              </a:rPr>
              <a:t>разности между обыкновенными и углистыми хондритами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В СМ хондритах высокотемпературные фазы составляют 33-50% и </a:t>
            </a:r>
            <a:r>
              <a:rPr lang="ru-RU" sz="2400" dirty="0" smtClean="0">
                <a:latin typeface="Calibri" pitchFamily="34" charset="0"/>
              </a:rPr>
              <a:t>представлены </a:t>
            </a:r>
            <a:r>
              <a:rPr lang="ru-RU" sz="2400" dirty="0">
                <a:latin typeface="Calibri" pitchFamily="34" charset="0"/>
              </a:rPr>
              <a:t>оливином, пироксеном, </a:t>
            </a:r>
            <a:r>
              <a:rPr lang="ru-RU" sz="2400" dirty="0" err="1">
                <a:latin typeface="Calibri" pitchFamily="34" charset="0"/>
              </a:rPr>
              <a:t>Са-Аl</a:t>
            </a:r>
            <a:r>
              <a:rPr lang="ru-RU" sz="2400" dirty="0">
                <a:latin typeface="Calibri" pitchFamily="34" charset="0"/>
              </a:rPr>
              <a:t> силикатным стеклом, а также </a:t>
            </a:r>
            <a:r>
              <a:rPr lang="ru-RU" sz="2400" dirty="0" err="1">
                <a:latin typeface="Calibri" pitchFamily="34" charset="0"/>
              </a:rPr>
              <a:t>гибонитом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перовскитом </a:t>
            </a:r>
            <a:r>
              <a:rPr lang="ru-RU" sz="2400" dirty="0">
                <a:latin typeface="Calibri" pitchFamily="34" charset="0"/>
              </a:rPr>
              <a:t>и шпинелью [12]. 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В хондритах СI матрица, составляет 99% объема. Сложена она </a:t>
            </a:r>
            <a:r>
              <a:rPr lang="ru-RU" sz="2400" dirty="0" smtClean="0">
                <a:latin typeface="Calibri" pitchFamily="34" charset="0"/>
              </a:rPr>
              <a:t>наиболее </a:t>
            </a:r>
            <a:r>
              <a:rPr lang="ru-RU" sz="2400" dirty="0">
                <a:latin typeface="Calibri" pitchFamily="34" charset="0"/>
              </a:rPr>
              <a:t>низкотемпературными конденсатами: водными силикатами, магнетитом </a:t>
            </a:r>
            <a:r>
              <a:rPr lang="ru-RU" sz="2400" dirty="0" smtClean="0">
                <a:latin typeface="Calibri" pitchFamily="34" charset="0"/>
              </a:rPr>
              <a:t>и </a:t>
            </a:r>
            <a:r>
              <a:rPr lang="ru-RU" sz="2400" dirty="0">
                <a:latin typeface="Calibri" pitchFamily="34" charset="0"/>
              </a:rPr>
              <a:t>углеродом в форме органических соединений. 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331913" y="1412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хондрит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476250"/>
            <a:ext cx="63881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908175" y="60213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МАТРИЦА УГЛИСТОГО ХОНДРИТА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хондрит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181100"/>
            <a:ext cx="589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08175" y="5732463"/>
            <a:ext cx="511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ОЛИВИНОВАЯ ХОНДРА, ОКРУЖЕННАЯ КОЛЬЦОМ</a:t>
            </a:r>
          </a:p>
          <a:p>
            <a:pPr algn="ctr"/>
            <a:r>
              <a:rPr lang="ru-RU">
                <a:latin typeface="Calibri" pitchFamily="34" charset="0"/>
              </a:rPr>
              <a:t>ГИДРАТИРОВАННОГО МАТЕРИАЛА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Мантия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55451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325" y="620713"/>
            <a:ext cx="2695575" cy="4246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1.Расплавленное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ядро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2. Закристаллизованный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слой мантии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3. Слой расплава 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поверхности Земли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(«магматический океан»)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4. Твердая оболочка,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сложенная материалом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Углистых хондритов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971550" y="5589588"/>
            <a:ext cx="6686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Структура Земли на конечном этапе аккумуляции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0113" y="1557338"/>
          <a:ext cx="7200900" cy="4731703"/>
        </p:xfrm>
        <a:graphic>
          <a:graphicData uri="http://schemas.openxmlformats.org/drawingml/2006/table">
            <a:tbl>
              <a:tblPr/>
              <a:tblGrid>
                <a:gridCol w="3625850"/>
                <a:gridCol w="357505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Железные метеориты (сидериты)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 с 4—35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никеля и неболь­шими количествами Со,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 и С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Железокаменные метеориты (сидеро­литы)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Палласиты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Мезосидериты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Никелистое железо, оливин Никелистое железо, гиперстен,  каль­циевый плагиоклаз, оливин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Каменные метеориты (аэролиты)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Хондриты: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Оливин, ортопироксен, никелистое же­лезо, натриевый плагиоклаз. Облада­ют характерной сфероидальной струк­турой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Ахондриты: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С высоким содержанием Са (эвкриты и говардиты)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С низким содержанием Са (диогениты и обриты)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имеют сфероидальной структуры. Содержат мало металла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Состоят преимущественно из пижонита, гиперстена и кальциевого плагиоклаза Состоят преимущественно из гипер­стена (диогениты) и энстатита (обриты)</a:t>
                      </a:r>
                    </a:p>
                  </a:txBody>
                  <a:tcPr marL="66819" marR="668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TextBox 2"/>
          <p:cNvSpPr txBox="1">
            <a:spLocks noChangeArrowheads="1"/>
          </p:cNvSpPr>
          <p:nvPr/>
        </p:nvSpPr>
        <p:spPr bwMode="auto">
          <a:xfrm>
            <a:off x="2627313" y="908050"/>
            <a:ext cx="345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КЛАССИФИКАЦИЯ МЕТЕОРИТОВ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116013" y="549275"/>
            <a:ext cx="68405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ВОЗРАСТ МЕТЕОРИТОВ</a:t>
            </a:r>
          </a:p>
          <a:p>
            <a:r>
              <a:rPr lang="ru-RU" dirty="0">
                <a:latin typeface="Calibri" pitchFamily="34" charset="0"/>
              </a:rPr>
              <a:t>Наиболее древним веществом солнечной системы и точкой отсчета, с которой начинается формирования планет и метеоритов, считаются </a:t>
            </a:r>
            <a:r>
              <a:rPr lang="ru-RU" dirty="0" err="1">
                <a:latin typeface="Calibri" pitchFamily="34" charset="0"/>
              </a:rPr>
              <a:t>СAl</a:t>
            </a:r>
            <a:r>
              <a:rPr lang="ru-RU" dirty="0">
                <a:latin typeface="Calibri" pitchFamily="34" charset="0"/>
              </a:rPr>
              <a:t> - включения в метеоритах </a:t>
            </a:r>
            <a:r>
              <a:rPr lang="ru-RU" dirty="0" err="1">
                <a:latin typeface="Calibri" pitchFamily="34" charset="0"/>
              </a:rPr>
              <a:t>Алленде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</a:rPr>
              <a:t>Ефремовка</a:t>
            </a:r>
            <a:r>
              <a:rPr lang="ru-RU" dirty="0">
                <a:latin typeface="Calibri" pitchFamily="34" charset="0"/>
              </a:rPr>
              <a:t>. Их возраст, определенный </a:t>
            </a:r>
            <a:r>
              <a:rPr lang="en-US" dirty="0">
                <a:latin typeface="Calibri" pitchFamily="34" charset="0"/>
              </a:rPr>
              <a:t>U</a:t>
            </a:r>
            <a:r>
              <a:rPr lang="ru-RU" dirty="0">
                <a:latin typeface="Calibri" pitchFamily="34" charset="0"/>
              </a:rPr>
              <a:t>-</a:t>
            </a:r>
            <a:r>
              <a:rPr lang="en-US" dirty="0" err="1">
                <a:latin typeface="Calibri" pitchFamily="34" charset="0"/>
              </a:rPr>
              <a:t>Pb</a:t>
            </a:r>
            <a:r>
              <a:rPr lang="ru-RU" dirty="0">
                <a:latin typeface="Calibri" pitchFamily="34" charset="0"/>
              </a:rPr>
              <a:t> методом варьирует в пределах 4568.6 – 4567.2 млн. лет [21Клейне и </a:t>
            </a:r>
            <a:r>
              <a:rPr lang="ru-RU" dirty="0" err="1">
                <a:latin typeface="Calibri" pitchFamily="34" charset="0"/>
              </a:rPr>
              <a:t>др</a:t>
            </a:r>
            <a:r>
              <a:rPr lang="ru-RU" dirty="0">
                <a:latin typeface="Calibri" pitchFamily="34" charset="0"/>
              </a:rPr>
              <a:t>]. [</a:t>
            </a:r>
            <a:r>
              <a:rPr lang="en-US" dirty="0" err="1">
                <a:latin typeface="Calibri" pitchFamily="34" charset="0"/>
              </a:rPr>
              <a:t>Amelin</a:t>
            </a:r>
            <a:r>
              <a:rPr lang="en-US" dirty="0">
                <a:latin typeface="Calibri" pitchFamily="34" charset="0"/>
              </a:rPr>
              <a:t> et al</a:t>
            </a:r>
            <a:r>
              <a:rPr lang="ru-RU" dirty="0">
                <a:latin typeface="Calibri" pitchFamily="34" charset="0"/>
              </a:rPr>
              <a:t> 2002.2006]. </a:t>
            </a:r>
          </a:p>
          <a:p>
            <a:r>
              <a:rPr lang="ru-RU" dirty="0">
                <a:latin typeface="Calibri" pitchFamily="34" charset="0"/>
              </a:rPr>
              <a:t>Разница в возрасте железных метеоритов и включений СА1  по данным </a:t>
            </a:r>
            <a:r>
              <a:rPr lang="ru-RU" baseline="30000" dirty="0">
                <a:latin typeface="Calibri" pitchFamily="34" charset="0"/>
              </a:rPr>
              <a:t>187</a:t>
            </a:r>
            <a:r>
              <a:rPr lang="en-US" dirty="0">
                <a:latin typeface="Calibri" pitchFamily="34" charset="0"/>
              </a:rPr>
              <a:t>Re</a:t>
            </a:r>
            <a:r>
              <a:rPr lang="ru-RU" dirty="0">
                <a:latin typeface="Calibri" pitchFamily="34" charset="0"/>
              </a:rPr>
              <a:t>-</a:t>
            </a:r>
            <a:r>
              <a:rPr lang="ru-RU" baseline="30000" dirty="0">
                <a:latin typeface="Calibri" pitchFamily="34" charset="0"/>
              </a:rPr>
              <a:t>187</a:t>
            </a:r>
            <a:r>
              <a:rPr lang="en-US" dirty="0">
                <a:latin typeface="Calibri" pitchFamily="34" charset="0"/>
              </a:rPr>
              <a:t>Os</a:t>
            </a:r>
            <a:r>
              <a:rPr lang="ru-RU" dirty="0">
                <a:latin typeface="Calibri" pitchFamily="34" charset="0"/>
              </a:rPr>
              <a:t> изотопии варьирует от 0 до 3 млн. лет [Клейне стр5159</a:t>
            </a:r>
            <a:r>
              <a:rPr lang="en-US" dirty="0">
                <a:latin typeface="Calibri" pitchFamily="34" charset="0"/>
              </a:rPr>
              <a:t>]</a:t>
            </a:r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Возраст обыкновенного хондрита Санта </a:t>
            </a:r>
            <a:r>
              <a:rPr lang="ru-RU" dirty="0" err="1">
                <a:latin typeface="Calibri" pitchFamily="34" charset="0"/>
              </a:rPr>
              <a:t>Маргуерит</a:t>
            </a:r>
            <a:r>
              <a:rPr lang="ru-RU" dirty="0">
                <a:latin typeface="Calibri" pitchFamily="34" charset="0"/>
              </a:rPr>
              <a:t> варьирует  от 4565 до 4556 млн. лет []. Для хондрита </a:t>
            </a:r>
            <a:r>
              <a:rPr lang="ru-RU" dirty="0" err="1">
                <a:latin typeface="Calibri" pitchFamily="34" charset="0"/>
              </a:rPr>
              <a:t>Надиабонди</a:t>
            </a:r>
            <a:r>
              <a:rPr lang="ru-RU" dirty="0">
                <a:latin typeface="Calibri" pitchFamily="34" charset="0"/>
              </a:rPr>
              <a:t> этот интервал составляет 4559-4556 млн. лет, для </a:t>
            </a:r>
            <a:r>
              <a:rPr lang="ru-RU" dirty="0" err="1">
                <a:latin typeface="Calibri" pitchFamily="34" charset="0"/>
              </a:rPr>
              <a:t>Форест</a:t>
            </a:r>
            <a:r>
              <a:rPr lang="ru-RU" dirty="0">
                <a:latin typeface="Calibri" pitchFamily="34" charset="0"/>
              </a:rPr>
              <a:t> Сити 4556-4530 млн. лет. Для </a:t>
            </a:r>
            <a:r>
              <a:rPr lang="en-US" dirty="0">
                <a:latin typeface="Calibri" pitchFamily="34" charset="0"/>
              </a:rPr>
              <a:t>LL </a:t>
            </a:r>
            <a:r>
              <a:rPr lang="ru-RU" dirty="0">
                <a:latin typeface="Calibri" pitchFamily="34" charset="0"/>
              </a:rPr>
              <a:t>– хондритов авторы получили интервал 4553-4555 млн. </a:t>
            </a:r>
            <a:r>
              <a:rPr lang="ru-RU" smtClean="0">
                <a:latin typeface="Calibri" pitchFamily="34" charset="0"/>
              </a:rPr>
              <a:t>лет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Матрица углистых хондритов примерно на 50- 60 млн. лет моложе </a:t>
            </a:r>
            <a:r>
              <a:rPr lang="ru-RU" dirty="0" err="1">
                <a:latin typeface="Calibri" pitchFamily="34" charset="0"/>
              </a:rPr>
              <a:t>хондр</a:t>
            </a:r>
            <a:r>
              <a:rPr lang="ru-RU" dirty="0">
                <a:latin typeface="Calibri" pitchFamily="34" charset="0"/>
              </a:rPr>
              <a:t> и агрегатов [10]. Это согласуется  тем, что в углистых хондритах в состав матрицы входят наиболее поздние низкотемпературные конденсаты, которые цементируют фрагменты материала, образованного на начальной и последующей стадиях роста планеты.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21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СЛЕДСТВИЯ ИЗ ДАННЫХ ПОВОЗРАСТУ МЕТЕОРИТОВ</a:t>
            </a:r>
          </a:p>
          <a:p>
            <a:endParaRPr lang="ru-RU" dirty="0" smtClean="0"/>
          </a:p>
          <a:p>
            <a:r>
              <a:rPr lang="ru-RU" dirty="0" smtClean="0"/>
              <a:t>1. Аккумуляция Земли началась 4568 миллионов лет назад.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2. Первичные зародыши Земли сформировались в первые </a:t>
            </a:r>
          </a:p>
          <a:p>
            <a:pPr marL="342900" indent="-342900"/>
            <a:r>
              <a:rPr lang="ru-RU" dirty="0" smtClean="0"/>
              <a:t>три миллиона лет.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 Интенсивное разрушение первичных зародышей и образование </a:t>
            </a:r>
          </a:p>
          <a:p>
            <a:pPr marL="342900" indent="-342900"/>
            <a:r>
              <a:rPr lang="ru-RU" dirty="0" smtClean="0"/>
              <a:t>вторичных произошло в течение  5 - 10 миллионов лет.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Силикатная мантия Земли начала формироваться через 10 – 12 </a:t>
            </a:r>
          </a:p>
          <a:p>
            <a:pPr marL="342900" indent="-342900"/>
            <a:r>
              <a:rPr lang="ru-RU" dirty="0" smtClean="0"/>
              <a:t>миллионов лет после начала аккумуляции.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Материал углистых хондритов начал отлагаться на поверхности</a:t>
            </a:r>
          </a:p>
          <a:p>
            <a:pPr marL="342900" indent="-342900"/>
            <a:r>
              <a:rPr lang="ru-RU" dirty="0" smtClean="0"/>
              <a:t> Земли через 60 миллионов лет после начала ее аккумуляции.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12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/>
              <a:t>БЛАГОДАРЮ ЗА ВНИМАНИЕ</a:t>
            </a:r>
            <a:endParaRPr lang="ru-RU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49275"/>
          <a:ext cx="9144000" cy="6419215"/>
        </p:xfrm>
        <a:graphic>
          <a:graphicData uri="http://schemas.openxmlformats.org/drawingml/2006/table">
            <a:tbl>
              <a:tblPr/>
              <a:tblGrid>
                <a:gridCol w="2073275"/>
                <a:gridCol w="1257300"/>
                <a:gridCol w="3927475"/>
                <a:gridCol w="188595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Главные минералы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Наблюдав­шиеся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падения хондритов,  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Энстатитовые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хондриты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Энстатит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никелистое железо (содержащее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натриевый плагиоклаз,    троилит,    немного графита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Обыкновенные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хондриты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Оливин, бронзит,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никелистое    железо,    натриевый плагиоклаз, троилит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(обеднен-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 метал-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лами)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LL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(сильно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обедненные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металлами)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Оливин, гиперстен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никелистое железо, натриевый плагиоклаз, троилит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Оливин,     гиперстен   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никелистое железо, натриевый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плагиоклаз, троилит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Углистые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хондриты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CIII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Низкотемпературная         ассоциация минералов: гидратированные   силикаты,    углероди­стые соединения, магнетит, сера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60 % низкотемператур­ной ассоциации минералов. Ос­тальная    часть — оливины    и пироксены различного состава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30 % низкотемператур­ной ассоциации минералов. Ос­тальная часть: оливины и пи­роксены   различного   состава,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22559" marR="225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38" name="TextBox 2"/>
          <p:cNvSpPr txBox="1">
            <a:spLocks noChangeArrowheads="1"/>
          </p:cNvSpPr>
          <p:nvPr/>
        </p:nvSpPr>
        <p:spPr bwMode="auto">
          <a:xfrm>
            <a:off x="2051050" y="0"/>
            <a:ext cx="452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УПРЩЕННАЯ КЛАССИФИКАЦИЯ ХОНДРИТОВ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238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latin typeface="Verdana" pitchFamily="34" charset="0"/>
              </a:rPr>
              <a:t>Палласиты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Сложены крупными (иногда до 15 мм.) кристаллами </a:t>
            </a:r>
            <a:r>
              <a:rPr lang="ru-RU" sz="1000" b="1">
                <a:solidFill>
                  <a:srgbClr val="000000"/>
                </a:solidFill>
                <a:latin typeface="Verdana" pitchFamily="34" charset="0"/>
              </a:rPr>
              <a:t>оливина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, заключенными в Fe-Ni металлической матрице. Содержание никеля в металле - около 10%. Палласиты, вне всякого сомнения - самые красивые метеориты, особенно, в распиленном и отшлифованном виде! </a:t>
            </a:r>
            <a:endParaRPr lang="ru-RU" sz="80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  </a:t>
            </a:r>
            <a:endParaRPr lang="ru-RU" sz="80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ru-RU" sz="1000" b="1">
                <a:solidFill>
                  <a:srgbClr val="000000"/>
                </a:solidFill>
                <a:latin typeface="Verdana" pitchFamily="34" charset="0"/>
              </a:rPr>
              <a:t>Мариалахти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Verdana" pitchFamily="34" charset="0"/>
              </a:rPr>
              <a:t>(Россия)</a:t>
            </a:r>
            <a:endParaRPr lang="ru-RU" sz="232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9458" name="Picture 2" descr="mhtml:file://C:\Documents%20and%20Settings\Администратор\Рабочий%20стол\Палласиты .mht!http://www.meteorite.narod.ru/proba/srezi_prichlifovki/Pal/marjalah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16113"/>
            <a:ext cx="5472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mhtml:file://C:\Documents%20and%20Settings\Администратор\Рабочий%20стол\Палласиты .mht!http://www.meteorite.narod.ru/proba/srezi_prichlifovki/Pal/Brenham_PAL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133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хондрит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1438"/>
            <a:ext cx="78486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203575" y="62372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ХОНДРИТ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900113" y="1700213"/>
            <a:ext cx="7559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Все без исключения гипотезы образования метеоритов</a:t>
            </a:r>
          </a:p>
          <a:p>
            <a:r>
              <a:rPr lang="ru-RU" sz="2400">
                <a:latin typeface="Calibri" pitchFamily="34" charset="0"/>
              </a:rPr>
              <a:t> предполагают, что  их источником были первичные тела планетарного или астероидного размеров, при разрушении которых образовались обломки, которые поступают на поверхность Земли в виде метеоритов.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763713" y="1916113"/>
            <a:ext cx="655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Главной нерешенной проблемой для всех ранних  гипотез происхождения метеоритов является проблема источника энергии, необходимой для разогрева метеоритного вещества в родительских телах до температуры близкой к температуре плавления.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1426</Words>
  <Application>Microsoft Office PowerPoint</Application>
  <PresentationFormat>Экран (4:3)</PresentationFormat>
  <Paragraphs>181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Institute of mineralogy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Anfilogov</dc:creator>
  <cp:lastModifiedBy>Anfilogov</cp:lastModifiedBy>
  <cp:revision>47</cp:revision>
  <dcterms:created xsi:type="dcterms:W3CDTF">2011-03-01T03:41:19Z</dcterms:created>
  <dcterms:modified xsi:type="dcterms:W3CDTF">2011-03-16T04:31:42Z</dcterms:modified>
</cp:coreProperties>
</file>