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235745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ОРТОФОСФАТЫ СО СТРУКТУРОЙ МИНЕРАЛА ЛАНГБЕЙНИТА ДЛЯ ИММОБИЛИЗАЦИИ ОТРАБОТАВШИХ ХЛОРИДОВ ПИРОЭЛЕКТРОХИМИЧЕСКОГО </a:t>
            </a:r>
            <a:r>
              <a:rPr lang="ru-RU" sz="3200" b="1" dirty="0" smtClean="0"/>
              <a:t>ПРОЦЕССА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643182"/>
            <a:ext cx="8286808" cy="857256"/>
          </a:xfrm>
        </p:spPr>
        <p:txBody>
          <a:bodyPr>
            <a:normAutofit/>
          </a:bodyPr>
          <a:lstStyle/>
          <a:p>
            <a:r>
              <a:rPr lang="ru-RU" sz="2000" i="1" dirty="0">
                <a:solidFill>
                  <a:schemeClr val="tx1"/>
                </a:solidFill>
              </a:rPr>
              <a:t>ОАО «ГНЦ НИИ атомных реакторов», Радиохимическое </a:t>
            </a:r>
            <a:r>
              <a:rPr lang="ru-RU" sz="2000" i="1" dirty="0" smtClean="0">
                <a:solidFill>
                  <a:schemeClr val="tx1"/>
                </a:solidFill>
              </a:rPr>
              <a:t>Объединение</a:t>
            </a:r>
            <a:endParaRPr lang="en-US" sz="2000" i="1" dirty="0" smtClean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chemeClr val="tx1"/>
                </a:solidFill>
              </a:rPr>
              <a:t>Г. Димитровград-10</a:t>
            </a:r>
            <a:endParaRPr lang="ru-RU" sz="2000" i="1" dirty="0">
              <a:solidFill>
                <a:schemeClr val="tx1"/>
              </a:solidFill>
            </a:endParaRPr>
          </a:p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714752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u="sng" dirty="0" err="1" smtClean="0"/>
              <a:t>Гневашов</a:t>
            </a:r>
            <a:r>
              <a:rPr lang="ru-RU" sz="2400" u="sng" dirty="0" smtClean="0"/>
              <a:t> О.Е.</a:t>
            </a:r>
            <a:r>
              <a:rPr lang="ru-RU" sz="2400" dirty="0" smtClean="0"/>
              <a:t>, Лукиных А.Н., Лизин А.А., Томилин С.В.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6000768"/>
            <a:ext cx="14593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Миасс 2011</a:t>
            </a:r>
            <a:endParaRPr lang="ru-RU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714356"/>
            <a:ext cx="80010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Высокотемпературным твёрдофазным методом из хлоридов были получены следующие фосфатные композиции</a:t>
            </a:r>
            <a:r>
              <a:rPr lang="ru-RU" sz="2800" dirty="0" smtClean="0"/>
              <a:t>:</a:t>
            </a:r>
          </a:p>
          <a:p>
            <a:pPr algn="just"/>
            <a:endParaRPr lang="en-US" sz="2800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из </a:t>
            </a:r>
            <a:r>
              <a:rPr lang="ru-RU" sz="2800" dirty="0" smtClean="0"/>
              <a:t>системы </a:t>
            </a:r>
            <a:r>
              <a:rPr lang="en-US" sz="2800" dirty="0" err="1" smtClean="0"/>
              <a:t>NaCl-CsCl</a:t>
            </a:r>
            <a:r>
              <a:rPr lang="ru-RU" sz="2800" dirty="0" smtClean="0"/>
              <a:t> </a:t>
            </a:r>
            <a:r>
              <a:rPr lang="ru-RU" sz="2800" dirty="0" smtClean="0"/>
              <a:t>составы </a:t>
            </a:r>
            <a:r>
              <a:rPr lang="en-US" sz="2800" dirty="0" smtClean="0"/>
              <a:t>Na</a:t>
            </a:r>
            <a:r>
              <a:rPr lang="ru-RU" sz="2800" baseline="-25000" dirty="0" smtClean="0"/>
              <a:t>0,66</a:t>
            </a:r>
            <a:r>
              <a:rPr lang="en-US" sz="2800" dirty="0" smtClean="0"/>
              <a:t>Cs</a:t>
            </a:r>
            <a:r>
              <a:rPr lang="ru-RU" sz="2800" baseline="-25000" dirty="0" smtClean="0"/>
              <a:t>1,33</a:t>
            </a:r>
            <a:r>
              <a:rPr lang="en-US" sz="2800" dirty="0" err="1" smtClean="0"/>
              <a:t>FeZr</a:t>
            </a:r>
            <a:r>
              <a:rPr lang="ru-RU" sz="2800" dirty="0" smtClean="0"/>
              <a:t>(</a:t>
            </a:r>
            <a:r>
              <a:rPr lang="en-US" sz="2800" dirty="0" smtClean="0"/>
              <a:t>PO</a:t>
            </a:r>
            <a:r>
              <a:rPr lang="ru-RU" sz="2800" baseline="-25000" dirty="0" smtClean="0"/>
              <a:t>4</a:t>
            </a:r>
            <a:r>
              <a:rPr lang="ru-RU" sz="2800" dirty="0" smtClean="0"/>
              <a:t>)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 и </a:t>
            </a:r>
            <a:r>
              <a:rPr lang="en-US" sz="2800" dirty="0" smtClean="0"/>
              <a:t>Na</a:t>
            </a:r>
            <a:r>
              <a:rPr lang="ru-RU" sz="2800" baseline="-25000" dirty="0" smtClean="0"/>
              <a:t>0,66</a:t>
            </a:r>
            <a:r>
              <a:rPr lang="en-US" sz="2800" dirty="0" smtClean="0"/>
              <a:t>Cs</a:t>
            </a:r>
            <a:r>
              <a:rPr lang="ru-RU" sz="2800" baseline="-25000" dirty="0" smtClean="0"/>
              <a:t>1,33</a:t>
            </a:r>
            <a:r>
              <a:rPr lang="en-US" sz="2800" dirty="0" err="1" smtClean="0"/>
              <a:t>CrZr</a:t>
            </a:r>
            <a:r>
              <a:rPr lang="ru-RU" sz="2800" dirty="0" smtClean="0"/>
              <a:t>(</a:t>
            </a:r>
            <a:r>
              <a:rPr lang="en-US" sz="2800" dirty="0" smtClean="0"/>
              <a:t>PO</a:t>
            </a:r>
            <a:r>
              <a:rPr lang="ru-RU" sz="2800" baseline="-25000" dirty="0" smtClean="0"/>
              <a:t>4</a:t>
            </a:r>
            <a:r>
              <a:rPr lang="ru-RU" sz="2800" dirty="0" smtClean="0"/>
              <a:t>)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,</a:t>
            </a:r>
            <a:endParaRPr lang="en-US" sz="2800" dirty="0" smtClean="0"/>
          </a:p>
          <a:p>
            <a:pPr algn="just">
              <a:buFont typeface="Wingdings" pitchFamily="2" charset="2"/>
              <a:buChar char="ü"/>
            </a:pPr>
            <a:endParaRPr lang="en-US" sz="2800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из </a:t>
            </a:r>
            <a:r>
              <a:rPr lang="ru-RU" sz="2800" dirty="0" smtClean="0"/>
              <a:t>системы </a:t>
            </a:r>
            <a:r>
              <a:rPr lang="en-US" sz="2800" dirty="0" err="1" smtClean="0"/>
              <a:t>NaCl-KCl</a:t>
            </a:r>
            <a:r>
              <a:rPr lang="ru-RU" sz="2800" dirty="0" smtClean="0"/>
              <a:t> </a:t>
            </a:r>
            <a:r>
              <a:rPr lang="ru-RU" sz="2800" dirty="0" smtClean="0"/>
              <a:t>состав </a:t>
            </a:r>
            <a:r>
              <a:rPr lang="en-US" sz="2800" dirty="0" err="1" smtClean="0"/>
              <a:t>NaKFeZr</a:t>
            </a:r>
            <a:r>
              <a:rPr lang="ru-RU" sz="2800" dirty="0" smtClean="0"/>
              <a:t>(</a:t>
            </a:r>
            <a:r>
              <a:rPr lang="en-US" sz="2800" dirty="0" smtClean="0"/>
              <a:t>PO</a:t>
            </a:r>
            <a:r>
              <a:rPr lang="ru-RU" sz="2800" baseline="-25000" dirty="0" smtClean="0"/>
              <a:t>4</a:t>
            </a:r>
            <a:r>
              <a:rPr lang="ru-RU" sz="2800" dirty="0" smtClean="0"/>
              <a:t>)</a:t>
            </a:r>
            <a:r>
              <a:rPr lang="ru-RU" sz="2800" baseline="-25000" dirty="0" smtClean="0"/>
              <a:t>3</a:t>
            </a:r>
            <a:r>
              <a:rPr lang="en-US" sz="2800" dirty="0" smtClean="0"/>
              <a:t>,</a:t>
            </a:r>
          </a:p>
          <a:p>
            <a:pPr algn="just">
              <a:buFont typeface="Wingdings" pitchFamily="2" charset="2"/>
              <a:buChar char="ü"/>
            </a:pPr>
            <a:endParaRPr lang="en-US" sz="2800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из </a:t>
            </a:r>
            <a:r>
              <a:rPr lang="ru-RU" sz="2800" dirty="0" smtClean="0"/>
              <a:t>системы </a:t>
            </a:r>
            <a:r>
              <a:rPr lang="ru-RU" sz="2800" dirty="0" smtClean="0"/>
              <a:t>(</a:t>
            </a:r>
            <a:r>
              <a:rPr lang="en-US" sz="2800" dirty="0" smtClean="0"/>
              <a:t>Li, Na, K, Cs</a:t>
            </a:r>
            <a:r>
              <a:rPr lang="ru-RU" sz="2800" dirty="0" smtClean="0"/>
              <a:t>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Cl</a:t>
            </a:r>
            <a:r>
              <a:rPr lang="ru-RU" sz="2800" dirty="0" smtClean="0"/>
              <a:t> </a:t>
            </a:r>
            <a:r>
              <a:rPr lang="ru-RU" sz="2800" dirty="0" smtClean="0"/>
              <a:t>состав </a:t>
            </a:r>
            <a:r>
              <a:rPr lang="it-IT" sz="2800" dirty="0" smtClean="0"/>
              <a:t>Li</a:t>
            </a:r>
            <a:r>
              <a:rPr lang="ru-RU" sz="2800" baseline="-25000" dirty="0" smtClean="0"/>
              <a:t>0,18</a:t>
            </a:r>
            <a:r>
              <a:rPr lang="it-IT" sz="2800" dirty="0" smtClean="0"/>
              <a:t>Na</a:t>
            </a:r>
            <a:r>
              <a:rPr lang="ru-RU" sz="2800" baseline="-25000" dirty="0" smtClean="0"/>
              <a:t>0,82</a:t>
            </a:r>
            <a:r>
              <a:rPr lang="it-IT" sz="2800" dirty="0" smtClean="0"/>
              <a:t>K</a:t>
            </a:r>
            <a:r>
              <a:rPr lang="ru-RU" sz="2800" baseline="-25000" dirty="0" smtClean="0"/>
              <a:t>0,88</a:t>
            </a:r>
            <a:r>
              <a:rPr lang="it-IT" sz="2800" dirty="0" smtClean="0"/>
              <a:t>Cs</a:t>
            </a:r>
            <a:r>
              <a:rPr lang="ru-RU" sz="2800" baseline="-25000" dirty="0" smtClean="0"/>
              <a:t>0,12</a:t>
            </a:r>
            <a:r>
              <a:rPr lang="it-IT" sz="2800" dirty="0" smtClean="0"/>
              <a:t>FeZr</a:t>
            </a:r>
            <a:r>
              <a:rPr lang="ru-RU" sz="2800" dirty="0" smtClean="0"/>
              <a:t>(</a:t>
            </a:r>
            <a:r>
              <a:rPr lang="it-IT" sz="2800" dirty="0" smtClean="0"/>
              <a:t>PO</a:t>
            </a:r>
            <a:r>
              <a:rPr lang="ru-RU" sz="2800" baseline="-25000" dirty="0" smtClean="0"/>
              <a:t>4</a:t>
            </a:r>
            <a:r>
              <a:rPr lang="ru-RU" sz="2800" dirty="0" smtClean="0"/>
              <a:t>)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571480"/>
            <a:ext cx="83582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Методика </a:t>
            </a:r>
            <a:r>
              <a:rPr lang="ru-RU" sz="3200" b="1" dirty="0" err="1" smtClean="0"/>
              <a:t>синтезирования</a:t>
            </a:r>
            <a:endParaRPr lang="ru-RU" sz="3200" b="1" dirty="0" smtClean="0"/>
          </a:p>
          <a:p>
            <a:pPr algn="just"/>
            <a:endParaRPr lang="ru-RU" sz="3200" dirty="0" smtClean="0"/>
          </a:p>
          <a:p>
            <a:pPr algn="just"/>
            <a:r>
              <a:rPr lang="ru-RU" sz="3200" dirty="0" smtClean="0"/>
              <a:t>Смеси </a:t>
            </a:r>
            <a:r>
              <a:rPr lang="ru-RU" sz="3200" dirty="0" smtClean="0"/>
              <a:t>хлоридов </a:t>
            </a:r>
            <a:r>
              <a:rPr lang="ru-RU" sz="3200" dirty="0" err="1" smtClean="0"/>
              <a:t>термообрабатывали</a:t>
            </a:r>
            <a:r>
              <a:rPr lang="ru-RU" sz="3200" dirty="0" smtClean="0"/>
              <a:t> </a:t>
            </a:r>
            <a:r>
              <a:rPr lang="ru-RU" sz="3200" dirty="0" smtClean="0"/>
              <a:t>ступенчато</a:t>
            </a:r>
            <a:endParaRPr lang="en-US" sz="3200" dirty="0" smtClean="0"/>
          </a:p>
          <a:p>
            <a:pPr algn="just"/>
            <a:r>
              <a:rPr lang="ru-RU" sz="3200" dirty="0" smtClean="0"/>
              <a:t>при 200</a:t>
            </a:r>
            <a:r>
              <a:rPr lang="en-US" sz="3200" dirty="0" smtClean="0"/>
              <a:t> </a:t>
            </a:r>
            <a:r>
              <a:rPr lang="ru-RU" sz="3200" dirty="0" err="1" smtClean="0"/>
              <a:t>ºС</a:t>
            </a:r>
            <a:r>
              <a:rPr lang="ru-RU" sz="3200" dirty="0" err="1" smtClean="0"/>
              <a:t>,</a:t>
            </a:r>
            <a:endParaRPr lang="en-US" sz="3200" dirty="0" smtClean="0"/>
          </a:p>
          <a:p>
            <a:pPr algn="just"/>
            <a:r>
              <a:rPr lang="en-US" sz="3200" dirty="0" smtClean="0"/>
              <a:t> </a:t>
            </a:r>
            <a:r>
              <a:rPr lang="en-US" sz="3200" dirty="0" smtClean="0"/>
              <a:t>      </a:t>
            </a:r>
            <a:r>
              <a:rPr lang="ru-RU" sz="3200" dirty="0" smtClean="0"/>
              <a:t> 400</a:t>
            </a:r>
            <a:r>
              <a:rPr lang="en-US" sz="3200" dirty="0" smtClean="0"/>
              <a:t> </a:t>
            </a:r>
            <a:r>
              <a:rPr lang="ru-RU" sz="3200" dirty="0" err="1" smtClean="0"/>
              <a:t>ºС</a:t>
            </a:r>
            <a:r>
              <a:rPr lang="en-US" sz="3200" dirty="0" smtClean="0"/>
              <a:t>,</a:t>
            </a:r>
            <a:r>
              <a:rPr lang="ru-RU" sz="3200" dirty="0" smtClean="0"/>
              <a:t> </a:t>
            </a:r>
            <a:endParaRPr lang="en-US" sz="3200" dirty="0" smtClean="0"/>
          </a:p>
          <a:p>
            <a:pPr algn="just"/>
            <a:r>
              <a:rPr lang="en-US" sz="3200" dirty="0" smtClean="0"/>
              <a:t> </a:t>
            </a:r>
            <a:r>
              <a:rPr lang="en-US" sz="3200" dirty="0" smtClean="0"/>
              <a:t>       </a:t>
            </a:r>
            <a:r>
              <a:rPr lang="ru-RU" sz="3200" dirty="0" smtClean="0"/>
              <a:t>600</a:t>
            </a:r>
            <a:r>
              <a:rPr lang="en-US" sz="3200" dirty="0" smtClean="0"/>
              <a:t> </a:t>
            </a:r>
            <a:r>
              <a:rPr lang="ru-RU" sz="3200" dirty="0" err="1" smtClean="0"/>
              <a:t>ºС</a:t>
            </a:r>
            <a:r>
              <a:rPr lang="ru-RU" sz="3200" dirty="0" err="1" smtClean="0"/>
              <a:t>,</a:t>
            </a:r>
            <a:r>
              <a:rPr lang="ru-RU" sz="3200" dirty="0" smtClean="0"/>
              <a:t> </a:t>
            </a:r>
            <a:endParaRPr lang="en-US" sz="3200" dirty="0" smtClean="0"/>
          </a:p>
          <a:p>
            <a:pPr algn="just"/>
            <a:r>
              <a:rPr lang="en-US" sz="3200" dirty="0" smtClean="0"/>
              <a:t> </a:t>
            </a:r>
            <a:r>
              <a:rPr lang="en-US" sz="3200" dirty="0" smtClean="0"/>
              <a:t>       </a:t>
            </a:r>
            <a:r>
              <a:rPr lang="ru-RU" sz="3200" dirty="0" smtClean="0"/>
              <a:t>800 </a:t>
            </a:r>
            <a:r>
              <a:rPr lang="ru-RU" sz="3200" dirty="0" err="1" smtClean="0"/>
              <a:t>ºС</a:t>
            </a:r>
            <a:r>
              <a:rPr lang="ru-RU" sz="3200" dirty="0" smtClean="0"/>
              <a:t> </a:t>
            </a:r>
            <a:endParaRPr lang="en-US" sz="3200" dirty="0" smtClean="0"/>
          </a:p>
          <a:p>
            <a:pPr algn="just"/>
            <a:r>
              <a:rPr lang="ru-RU" sz="3200" dirty="0" smtClean="0"/>
              <a:t>с </a:t>
            </a:r>
            <a:r>
              <a:rPr lang="ru-RU" sz="3200" dirty="0" smtClean="0"/>
              <a:t>выдержкой 24 часа на каждой ступени и промежуточным диспергированием. 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1164725"/>
            <a:ext cx="842962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Полученные порошки прессовали в таблетки (диаметр пресс-формы 11 и 13 мм, давление прессования 150-200 МПа). Отжиг таблеток проводили при температурах от 800 до 1200 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0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С. Температуры оптимальные для образования фазы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лангбейнита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лежат в пределах 800-950°С.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785794"/>
            <a:ext cx="82153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Для увеличения плотности изготавливаемых образцов для состава </a:t>
            </a:r>
            <a:r>
              <a:rPr lang="en-US" sz="3200" dirty="0" smtClean="0"/>
              <a:t>Na</a:t>
            </a:r>
            <a:r>
              <a:rPr lang="ru-RU" sz="3200" baseline="-25000" dirty="0" smtClean="0"/>
              <a:t>0,66</a:t>
            </a:r>
            <a:r>
              <a:rPr lang="en-US" sz="3200" dirty="0" smtClean="0"/>
              <a:t>Cs</a:t>
            </a:r>
            <a:r>
              <a:rPr lang="ru-RU" sz="3200" baseline="-25000" dirty="0" smtClean="0"/>
              <a:t>1,33</a:t>
            </a:r>
            <a:r>
              <a:rPr lang="en-US" sz="3200" dirty="0" err="1" smtClean="0"/>
              <a:t>FeZr</a:t>
            </a:r>
            <a:r>
              <a:rPr lang="ru-RU" sz="3200" dirty="0" smtClean="0"/>
              <a:t>(</a:t>
            </a:r>
            <a:r>
              <a:rPr lang="en-US" sz="3200" dirty="0" smtClean="0"/>
              <a:t>PO</a:t>
            </a:r>
            <a:r>
              <a:rPr lang="ru-RU" sz="3200" baseline="-25000" dirty="0" smtClean="0"/>
              <a:t>4</a:t>
            </a:r>
            <a:r>
              <a:rPr lang="ru-RU" sz="3200" dirty="0" smtClean="0"/>
              <a:t>)</a:t>
            </a:r>
            <a:r>
              <a:rPr lang="ru-RU" sz="3200" baseline="-25000" dirty="0" smtClean="0"/>
              <a:t>3</a:t>
            </a:r>
            <a:r>
              <a:rPr lang="ru-RU" sz="3200" dirty="0" smtClean="0"/>
              <a:t> при прессовании керамических таблеток добавляли связующее (смесь 89 %</a:t>
            </a:r>
            <a:r>
              <a:rPr lang="en-US" sz="3200" dirty="0" smtClean="0"/>
              <a:t>Bi</a:t>
            </a:r>
            <a:r>
              <a:rPr lang="ru-RU" sz="3200" baseline="-25000" dirty="0" smtClean="0"/>
              <a:t>2</a:t>
            </a:r>
            <a:r>
              <a:rPr lang="en-US" sz="3200" dirty="0" smtClean="0"/>
              <a:t>O</a:t>
            </a:r>
            <a:r>
              <a:rPr lang="ru-RU" sz="3200" baseline="-25000" dirty="0" smtClean="0"/>
              <a:t>3</a:t>
            </a:r>
            <a:r>
              <a:rPr lang="ru-RU" sz="3200" dirty="0" smtClean="0"/>
              <a:t> +11 %</a:t>
            </a:r>
            <a:r>
              <a:rPr lang="en-US" sz="3200" dirty="0" err="1" smtClean="0"/>
              <a:t>NaF</a:t>
            </a:r>
            <a:r>
              <a:rPr lang="ru-RU" sz="3200" dirty="0" smtClean="0"/>
              <a:t>), в общем количестве 3% от исходной массы порошка. Отжиг образца проводили при температуре 850ºС в течение 12 часов.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714356"/>
            <a:ext cx="828680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Изучение фазового состава</a:t>
            </a:r>
          </a:p>
          <a:p>
            <a:pPr algn="just"/>
            <a:endParaRPr lang="ru-RU" sz="3200" dirty="0" smtClean="0"/>
          </a:p>
          <a:p>
            <a:pPr algn="just"/>
            <a:r>
              <a:rPr lang="ru-RU" sz="3200" dirty="0" smtClean="0"/>
              <a:t>Фазовый </a:t>
            </a:r>
            <a:r>
              <a:rPr lang="ru-RU" sz="3200" dirty="0" smtClean="0"/>
              <a:t>состав порошкообразных и таблеточных образцов исследовали </a:t>
            </a:r>
            <a:r>
              <a:rPr lang="ru-RU" sz="3200" dirty="0" err="1" smtClean="0"/>
              <a:t>рентгенографически</a:t>
            </a:r>
            <a:r>
              <a:rPr lang="ru-RU" sz="3200" dirty="0" smtClean="0"/>
              <a:t> (</a:t>
            </a:r>
            <a:r>
              <a:rPr lang="ru-RU" sz="3200" dirty="0" err="1" smtClean="0"/>
              <a:t>фотометодом</a:t>
            </a:r>
            <a:r>
              <a:rPr lang="ru-RU" sz="3200" dirty="0" smtClean="0"/>
              <a:t> в камере Дебая РКУ-114М и с использованием </a:t>
            </a:r>
            <a:r>
              <a:rPr lang="ru-RU" sz="3200" dirty="0" err="1" smtClean="0"/>
              <a:t>дифрактометра</a:t>
            </a:r>
            <a:r>
              <a:rPr lang="ru-RU" sz="3200" dirty="0" smtClean="0"/>
              <a:t> ДРОН-3М). Анализ </a:t>
            </a:r>
            <a:r>
              <a:rPr lang="ru-RU" sz="3200" dirty="0" err="1" smtClean="0"/>
              <a:t>дифрактограмм</a:t>
            </a:r>
            <a:r>
              <a:rPr lang="ru-RU" sz="3200" dirty="0" smtClean="0"/>
              <a:t> таблеточных образцов, полученных в интервале температур 800-1100ºС, показал доминирование фаз, со структурой </a:t>
            </a:r>
            <a:r>
              <a:rPr lang="ru-RU" sz="3200" dirty="0" err="1" smtClean="0"/>
              <a:t>лангбейнита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Рентгенограммы </a:t>
            </a:r>
            <a:r>
              <a:rPr lang="ru-RU" sz="2000" dirty="0" smtClean="0"/>
              <a:t>полученных фосфатов со структурой </a:t>
            </a:r>
            <a:r>
              <a:rPr lang="ru-RU" sz="2000" dirty="0" err="1" smtClean="0"/>
              <a:t>лангбейнита</a:t>
            </a:r>
            <a:r>
              <a:rPr lang="en-US" sz="2000" dirty="0" smtClean="0"/>
              <a:t>: </a:t>
            </a:r>
            <a:r>
              <a:rPr lang="ru-RU" sz="2000" dirty="0" smtClean="0"/>
              <a:t>а</a:t>
            </a:r>
            <a:r>
              <a:rPr lang="en-US" sz="2000" dirty="0" smtClean="0"/>
              <a:t> - Na</a:t>
            </a:r>
            <a:r>
              <a:rPr lang="en-US" sz="2000" baseline="-25000" dirty="0" smtClean="0"/>
              <a:t>0,66</a:t>
            </a:r>
            <a:r>
              <a:rPr lang="en-US" sz="2000" dirty="0" smtClean="0"/>
              <a:t>Cs</a:t>
            </a:r>
            <a:r>
              <a:rPr lang="en-US" sz="2000" baseline="-25000" dirty="0" smtClean="0"/>
              <a:t>1,33</a:t>
            </a:r>
            <a:r>
              <a:rPr lang="en-US" sz="2000" dirty="0" smtClean="0"/>
              <a:t>FeZr(PO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; </a:t>
            </a:r>
            <a:r>
              <a:rPr lang="ru-RU" sz="2000" dirty="0" smtClean="0"/>
              <a:t>б</a:t>
            </a:r>
            <a:r>
              <a:rPr lang="en-US" sz="2000" dirty="0" smtClean="0"/>
              <a:t> - </a:t>
            </a:r>
            <a:r>
              <a:rPr lang="en-US" sz="2000" dirty="0" err="1" smtClean="0"/>
              <a:t>NaKFeZr</a:t>
            </a:r>
            <a:r>
              <a:rPr lang="en-US" sz="2000" dirty="0" smtClean="0"/>
              <a:t>(PO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; </a:t>
            </a:r>
            <a:r>
              <a:rPr lang="ru-RU" sz="2000" dirty="0" smtClean="0"/>
              <a:t>в</a:t>
            </a:r>
            <a:r>
              <a:rPr lang="en-US" sz="2000" dirty="0" smtClean="0"/>
              <a:t> - Li</a:t>
            </a:r>
            <a:r>
              <a:rPr lang="en-US" sz="2000" baseline="-25000" dirty="0" smtClean="0"/>
              <a:t>0,18 </a:t>
            </a:r>
            <a:r>
              <a:rPr lang="en-US" sz="2000" dirty="0" smtClean="0"/>
              <a:t>Na</a:t>
            </a:r>
            <a:r>
              <a:rPr lang="en-US" sz="2000" baseline="-25000" dirty="0" smtClean="0"/>
              <a:t>0,82</a:t>
            </a:r>
            <a:r>
              <a:rPr lang="en-US" sz="2000" dirty="0" smtClean="0"/>
              <a:t>K</a:t>
            </a:r>
            <a:r>
              <a:rPr lang="en-US" sz="2000" baseline="-25000" dirty="0" smtClean="0"/>
              <a:t>0,88</a:t>
            </a:r>
            <a:r>
              <a:rPr lang="en-US" sz="2000" dirty="0" smtClean="0"/>
              <a:t>Cs</a:t>
            </a:r>
            <a:r>
              <a:rPr lang="en-US" sz="2000" baseline="-25000" dirty="0" smtClean="0"/>
              <a:t>0,12</a:t>
            </a:r>
            <a:r>
              <a:rPr lang="en-US" sz="2000" dirty="0" smtClean="0"/>
              <a:t>FeZr(PO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; </a:t>
            </a:r>
            <a:r>
              <a:rPr lang="ru-RU" sz="2000" dirty="0" smtClean="0"/>
              <a:t>г</a:t>
            </a:r>
            <a:r>
              <a:rPr lang="en-US" sz="2000" dirty="0" smtClean="0"/>
              <a:t> - Na</a:t>
            </a:r>
            <a:r>
              <a:rPr lang="en-US" sz="2000" baseline="-25000" dirty="0" smtClean="0"/>
              <a:t>0,66</a:t>
            </a:r>
            <a:r>
              <a:rPr lang="en-US" sz="2000" dirty="0" smtClean="0"/>
              <a:t>Cs</a:t>
            </a:r>
            <a:r>
              <a:rPr lang="en-US" sz="2000" baseline="-25000" dirty="0" smtClean="0"/>
              <a:t>1,33 </a:t>
            </a:r>
            <a:r>
              <a:rPr lang="en-US" sz="2000" dirty="0" err="1" smtClean="0"/>
              <a:t>CrZr</a:t>
            </a:r>
            <a:r>
              <a:rPr lang="en-US" sz="2000" dirty="0" smtClean="0"/>
              <a:t>(PO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; </a:t>
            </a:r>
            <a:r>
              <a:rPr lang="ru-RU" sz="2000" dirty="0" err="1" smtClean="0"/>
              <a:t>д</a:t>
            </a:r>
            <a:r>
              <a:rPr lang="en-US" sz="2000" dirty="0" smtClean="0"/>
              <a:t> - Rb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Mg</a:t>
            </a:r>
            <a:r>
              <a:rPr lang="en-US" sz="2000" baseline="-25000" dirty="0" smtClean="0"/>
              <a:t>0,5</a:t>
            </a:r>
            <a:r>
              <a:rPr lang="en-US" sz="2000" dirty="0" smtClean="0"/>
              <a:t>Zr</a:t>
            </a:r>
            <a:r>
              <a:rPr lang="en-US" sz="2000" baseline="-25000" dirty="0" smtClean="0"/>
              <a:t>1,5</a:t>
            </a:r>
            <a:r>
              <a:rPr lang="en-US" sz="2000" dirty="0" smtClean="0"/>
              <a:t>(PO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(</a:t>
            </a:r>
            <a:r>
              <a:rPr lang="ru-RU" sz="2000" dirty="0" smtClean="0"/>
              <a:t>литературные данные</a:t>
            </a:r>
            <a:r>
              <a:rPr lang="en-US" sz="2000" dirty="0" smtClean="0"/>
              <a:t>).</a:t>
            </a:r>
            <a:endParaRPr lang="ru-RU" sz="20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14422"/>
            <a:ext cx="8364465" cy="5033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/>
          <a:lstStyle/>
          <a:p>
            <a:r>
              <a:rPr lang="ru-RU" dirty="0" smtClean="0"/>
              <a:t>Выщелачивание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071942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Показатели химической устойчивости полученных фосфатов к выщелачиванию водой катионов щелочных металлов на 1-2 порядка выше требуемых по ГОСТ. Добавление связующего вещества в состав </a:t>
            </a:r>
            <a:r>
              <a:rPr lang="en-US" sz="2400" dirty="0" smtClean="0"/>
              <a:t>Na</a:t>
            </a:r>
            <a:r>
              <a:rPr lang="ru-RU" sz="2400" baseline="-25000" dirty="0" smtClean="0"/>
              <a:t>0,66</a:t>
            </a:r>
            <a:r>
              <a:rPr lang="en-US" sz="2400" dirty="0" smtClean="0"/>
              <a:t>Cs</a:t>
            </a:r>
            <a:r>
              <a:rPr lang="ru-RU" sz="2400" baseline="-25000" dirty="0" smtClean="0"/>
              <a:t>1,33</a:t>
            </a:r>
            <a:r>
              <a:rPr lang="en-US" sz="2400" dirty="0" err="1" smtClean="0"/>
              <a:t>FeZr</a:t>
            </a:r>
            <a:r>
              <a:rPr lang="ru-RU" sz="2400" dirty="0" smtClean="0"/>
              <a:t>(</a:t>
            </a:r>
            <a:r>
              <a:rPr lang="en-US" sz="2400" dirty="0" smtClean="0"/>
              <a:t>PO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)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 позволило существенно понизить значения скоростей выщелачивания цезия.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785794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Керамические образцы изучались на химическую устойчивость (тест МСС-1, дистиллят, 90ºС) [6]. Исследовались материалы, полученные с предварительной отмывкой водой порошков (до прессования) от захваченных хлоридов и без неё. Анализ растворов после выщелачивания на содержание основных катионов проводили эмиссионно-спектральным методом. 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214421"/>
          <a:ext cx="8643997" cy="5143538"/>
        </p:xfrm>
        <a:graphic>
          <a:graphicData uri="http://schemas.openxmlformats.org/drawingml/2006/table">
            <a:tbl>
              <a:tblPr/>
              <a:tblGrid>
                <a:gridCol w="857256"/>
                <a:gridCol w="1200837"/>
                <a:gridCol w="1513807"/>
                <a:gridCol w="1230319"/>
                <a:gridCol w="1920889"/>
                <a:gridCol w="1920889"/>
              </a:tblGrid>
              <a:tr h="3492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Элемент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Период выщелачивания,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сут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Скорость выщелачивания, г/(см</a:t>
                      </a:r>
                      <a:r>
                        <a:rPr lang="ru-RU" sz="20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·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сут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6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ru-RU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0,66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Cs</a:t>
                      </a:r>
                      <a:r>
                        <a:rPr lang="ru-RU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1,33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FeZr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PO</a:t>
                      </a:r>
                      <a:r>
                        <a:rPr lang="ru-RU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NaKFeZr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PO</a:t>
                      </a:r>
                      <a:r>
                        <a:rPr lang="ru-RU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Li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0,18</a:t>
                      </a: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0,82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0,</a:t>
                      </a:r>
                      <a:r>
                        <a:rPr lang="it-IT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Cs</a:t>
                      </a:r>
                      <a:r>
                        <a:rPr lang="it-IT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FeZr(PO</a:t>
                      </a:r>
                      <a:r>
                        <a:rPr lang="it-IT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it-IT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it-IT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0,66</a:t>
                      </a: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Cs</a:t>
                      </a:r>
                      <a:r>
                        <a:rPr lang="it-IT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1,33</a:t>
                      </a: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FeZr(PO</a:t>
                      </a:r>
                      <a:r>
                        <a:rPr lang="it-IT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it-IT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со связующим</a:t>
                      </a: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 Bi</a:t>
                      </a:r>
                      <a:r>
                        <a:rPr lang="it-IT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it-IT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+NaF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&gt;1,1</a:t>
                      </a:r>
                      <a:r>
                        <a:rPr lang="ru-RU" sz="2000" dirty="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 dirty="0"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9,8</a:t>
                      </a:r>
                      <a:r>
                        <a:rPr lang="ru-RU" sz="2000" dirty="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 dirty="0"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2,3</a:t>
                      </a:r>
                      <a:r>
                        <a:rPr lang="ru-RU" sz="200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1,0</a:t>
                      </a:r>
                      <a:r>
                        <a:rPr lang="ru-RU" sz="200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2,9</a:t>
                      </a:r>
                      <a:r>
                        <a:rPr lang="ru-RU" sz="200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1,7</a:t>
                      </a:r>
                      <a:r>
                        <a:rPr lang="ru-RU" sz="200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Cs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&gt;1,1</a:t>
                      </a:r>
                      <a:r>
                        <a:rPr lang="ru-RU" sz="2000" dirty="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 dirty="0"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5,9</a:t>
                      </a:r>
                      <a:r>
                        <a:rPr lang="ru-RU" sz="2000" dirty="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 dirty="0"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2,3</a:t>
                      </a:r>
                      <a:r>
                        <a:rPr lang="ru-RU" sz="2000" dirty="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 dirty="0"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1,0</a:t>
                      </a:r>
                      <a:r>
                        <a:rPr lang="ru-RU" sz="2000" dirty="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 dirty="0"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1,4·10</a:t>
                      </a:r>
                      <a:r>
                        <a:rPr lang="ru-RU" sz="2000" baseline="3000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 baseline="300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en-US" sz="2000">
                          <a:latin typeface="Arial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6,4·10</a:t>
                      </a:r>
                      <a:r>
                        <a:rPr lang="ru-RU" sz="2000" baseline="30000"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3,5</a:t>
                      </a:r>
                      <a:r>
                        <a:rPr lang="ru-RU" sz="200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4,8</a:t>
                      </a:r>
                      <a:r>
                        <a:rPr lang="ru-RU" sz="200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3,1</a:t>
                      </a:r>
                      <a:r>
                        <a:rPr lang="ru-RU" sz="2000" dirty="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 dirty="0"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r>
                        <a:rPr lang="ru-RU" sz="2000" dirty="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3,1</a:t>
                      </a:r>
                      <a:r>
                        <a:rPr lang="ru-RU" sz="2000" dirty="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 dirty="0"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1,7</a:t>
                      </a:r>
                      <a:r>
                        <a:rPr lang="ru-RU" sz="2000" dirty="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 dirty="0"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6,3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·10</a:t>
                      </a:r>
                      <a:r>
                        <a:rPr lang="ru-RU" sz="2000" baseline="30000" dirty="0"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3,7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·10</a:t>
                      </a:r>
                      <a:r>
                        <a:rPr lang="ru-RU" sz="2000" baseline="30000" dirty="0"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Zr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latin typeface="Symbol"/>
                          <a:ea typeface="Times New Roman"/>
                          <a:cs typeface="Arial"/>
                        </a:rPr>
                        <a:t>&lt;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6,6</a:t>
                      </a:r>
                      <a:r>
                        <a:rPr lang="ru-RU" sz="200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2000">
                          <a:latin typeface="Symbol"/>
                          <a:ea typeface="Times New Roman"/>
                          <a:cs typeface="Arial"/>
                        </a:rPr>
                        <a:t>&lt;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9,9</a:t>
                      </a:r>
                      <a:r>
                        <a:rPr lang="ru-RU" sz="200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1,6</a:t>
                      </a:r>
                      <a:r>
                        <a:rPr lang="ru-RU" sz="200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5,1</a:t>
                      </a:r>
                      <a:r>
                        <a:rPr lang="ru-RU" sz="200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1,0</a:t>
                      </a:r>
                      <a:r>
                        <a:rPr lang="ru-RU" sz="2000" dirty="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 dirty="0"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1,8</a:t>
                      </a:r>
                      <a:r>
                        <a:rPr lang="ru-RU" sz="2000" dirty="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baseline="30000" dirty="0"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&lt;7,2</a:t>
                      </a:r>
                      <a:r>
                        <a:rPr lang="en-US" sz="2000" dirty="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2000" baseline="30000" dirty="0"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&lt;6,1</a:t>
                      </a:r>
                      <a:r>
                        <a:rPr lang="en-US" sz="2000" dirty="0">
                          <a:latin typeface="Symbol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2000" baseline="30000" dirty="0"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357166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Значения </a:t>
            </a:r>
            <a:r>
              <a:rPr lang="ru-RU" sz="2000" b="1" dirty="0" smtClean="0"/>
              <a:t>скоростей выщелачивания фосфатных керамик со структурой </a:t>
            </a:r>
            <a:r>
              <a:rPr lang="ru-RU" sz="2000" b="1" dirty="0" err="1" smtClean="0"/>
              <a:t>лангбейнита</a:t>
            </a:r>
            <a:endParaRPr lang="ru-RU" sz="2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71480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Для образца состава </a:t>
            </a:r>
            <a:r>
              <a:rPr lang="it-IT" sz="3200" dirty="0" smtClean="0"/>
              <a:t>Na</a:t>
            </a:r>
            <a:r>
              <a:rPr lang="ru-RU" sz="3200" baseline="-25000" dirty="0" smtClean="0"/>
              <a:t>0,66</a:t>
            </a:r>
            <a:r>
              <a:rPr lang="it-IT" sz="3200" dirty="0" smtClean="0"/>
              <a:t>Cs</a:t>
            </a:r>
            <a:r>
              <a:rPr lang="ru-RU" sz="3200" baseline="-25000" dirty="0" smtClean="0"/>
              <a:t>1,33</a:t>
            </a:r>
            <a:r>
              <a:rPr lang="it-IT" sz="3200" dirty="0" smtClean="0"/>
              <a:t>FeZr</a:t>
            </a:r>
            <a:r>
              <a:rPr lang="ru-RU" sz="3200" dirty="0" smtClean="0"/>
              <a:t>(</a:t>
            </a:r>
            <a:r>
              <a:rPr lang="it-IT" sz="3200" dirty="0" smtClean="0"/>
              <a:t>PO</a:t>
            </a:r>
            <a:r>
              <a:rPr lang="ru-RU" sz="3200" baseline="-25000" dirty="0" smtClean="0"/>
              <a:t>4</a:t>
            </a:r>
            <a:r>
              <a:rPr lang="ru-RU" sz="3200" dirty="0" smtClean="0"/>
              <a:t>)</a:t>
            </a:r>
            <a:r>
              <a:rPr lang="ru-RU" sz="3200" baseline="-25000" dirty="0" smtClean="0"/>
              <a:t>3</a:t>
            </a:r>
            <a:r>
              <a:rPr lang="ru-RU" sz="3200" dirty="0" smtClean="0"/>
              <a:t> был </a:t>
            </a:r>
            <a:r>
              <a:rPr lang="ru-RU" sz="3200" b="1" dirty="0" smtClean="0"/>
              <a:t>количественно</a:t>
            </a:r>
            <a:r>
              <a:rPr lang="ru-RU" sz="3200" dirty="0" smtClean="0"/>
              <a:t> проанализирован химический состав. Для этих целей использовали сканирующую электронную микроскопию (</a:t>
            </a:r>
            <a:r>
              <a:rPr lang="ru-RU" sz="3200" b="1" dirty="0" smtClean="0"/>
              <a:t>СЭМ</a:t>
            </a:r>
            <a:r>
              <a:rPr lang="ru-RU" sz="3200" dirty="0" smtClean="0"/>
              <a:t>) и микрорентгеноспектральный анализ (аналитический комплекс </a:t>
            </a:r>
            <a:r>
              <a:rPr lang="en-US" sz="3200" dirty="0" smtClean="0"/>
              <a:t>JSM</a:t>
            </a:r>
            <a:r>
              <a:rPr lang="ru-RU" sz="3200" dirty="0" smtClean="0"/>
              <a:t>-5300+ </a:t>
            </a:r>
            <a:r>
              <a:rPr lang="en-US" sz="3200" dirty="0" smtClean="0"/>
              <a:t>Link ISIS</a:t>
            </a:r>
            <a:r>
              <a:rPr lang="ru-RU" sz="3200" dirty="0" smtClean="0"/>
              <a:t>). Результаты СЭМ свидетельствуют, что фазовый состав керамики </a:t>
            </a:r>
            <a:r>
              <a:rPr lang="it-IT" sz="3200" dirty="0" smtClean="0"/>
              <a:t>Na</a:t>
            </a:r>
            <a:r>
              <a:rPr lang="ru-RU" sz="3200" baseline="-25000" dirty="0" smtClean="0"/>
              <a:t>0,66</a:t>
            </a:r>
            <a:r>
              <a:rPr lang="it-IT" sz="3200" dirty="0" smtClean="0"/>
              <a:t>Cs</a:t>
            </a:r>
            <a:r>
              <a:rPr lang="ru-RU" sz="3200" baseline="-25000" dirty="0" smtClean="0"/>
              <a:t>1,33</a:t>
            </a:r>
            <a:r>
              <a:rPr lang="it-IT" sz="3200" dirty="0" smtClean="0"/>
              <a:t>FeZr</a:t>
            </a:r>
            <a:r>
              <a:rPr lang="ru-RU" sz="3200" dirty="0" smtClean="0"/>
              <a:t>(</a:t>
            </a:r>
            <a:r>
              <a:rPr lang="it-IT" sz="3200" dirty="0" smtClean="0"/>
              <a:t>PO</a:t>
            </a:r>
            <a:r>
              <a:rPr lang="ru-RU" sz="3200" baseline="-25000" dirty="0" smtClean="0"/>
              <a:t>4</a:t>
            </a:r>
            <a:r>
              <a:rPr lang="ru-RU" sz="3200" dirty="0" smtClean="0"/>
              <a:t>)</a:t>
            </a:r>
            <a:r>
              <a:rPr lang="ru-RU" sz="3200" baseline="-25000" dirty="0" smtClean="0"/>
              <a:t>3</a:t>
            </a:r>
            <a:r>
              <a:rPr lang="ru-RU" sz="3200" dirty="0" smtClean="0"/>
              <a:t> образован светло-серой и темно-серой </a:t>
            </a:r>
            <a:r>
              <a:rPr lang="ru-RU" sz="3200" dirty="0" smtClean="0"/>
              <a:t>фазами.</a:t>
            </a: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285862"/>
          <a:ext cx="8358247" cy="4867856"/>
        </p:xfrm>
        <a:graphic>
          <a:graphicData uri="http://schemas.openxmlformats.org/drawingml/2006/table">
            <a:tbl>
              <a:tblPr/>
              <a:tblGrid>
                <a:gridCol w="1420572"/>
                <a:gridCol w="1982193"/>
                <a:gridCol w="2477741"/>
                <a:gridCol w="2477741"/>
              </a:tblGrid>
              <a:tr h="1507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Элемент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Масс. доля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(расчет), %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Масс. доля (эксперимент),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светло-серая фаза, %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Масс. доля (эксперимент),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темно-серая фаза, %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60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2,45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2,06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3,59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0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Cs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28,37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29,52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21,13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0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8,94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7,04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6,87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0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Zr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14,61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16,47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20,19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0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14,87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14,63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16,08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0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30,74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30,16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32,14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Расчетный и экспериментальный (данные микрорентгеноспектрального анализа) состав фосфата </a:t>
            </a:r>
            <a:r>
              <a:rPr lang="en-US" sz="2400" b="1" dirty="0" smtClean="0"/>
              <a:t>Na</a:t>
            </a:r>
            <a:r>
              <a:rPr lang="ru-RU" sz="2400" b="1" baseline="-25000" dirty="0" smtClean="0"/>
              <a:t>0,66</a:t>
            </a:r>
            <a:r>
              <a:rPr lang="en-US" sz="2400" b="1" dirty="0" smtClean="0"/>
              <a:t>Cs</a:t>
            </a:r>
            <a:r>
              <a:rPr lang="ru-RU" sz="2400" b="1" baseline="-25000" dirty="0" smtClean="0"/>
              <a:t>1,33</a:t>
            </a:r>
            <a:r>
              <a:rPr lang="en-US" sz="2400" b="1" dirty="0" err="1" smtClean="0"/>
              <a:t>FeZr</a:t>
            </a:r>
            <a:r>
              <a:rPr lang="ru-RU" sz="2400" b="1" dirty="0" smtClean="0"/>
              <a:t>(</a:t>
            </a:r>
            <a:r>
              <a:rPr lang="en-US" sz="2400" b="1" dirty="0" smtClean="0"/>
              <a:t>PO</a:t>
            </a:r>
            <a:r>
              <a:rPr lang="ru-RU" sz="2400" b="1" baseline="-25000" dirty="0" smtClean="0"/>
              <a:t>4</a:t>
            </a:r>
            <a:r>
              <a:rPr lang="ru-RU" sz="2400" b="1" dirty="0" smtClean="0"/>
              <a:t>)</a:t>
            </a:r>
            <a:r>
              <a:rPr lang="ru-RU" sz="2400" b="1" baseline="-25000" dirty="0" smtClean="0"/>
              <a:t>3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571480"/>
            <a:ext cx="835824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Природный сульфатный минерал </a:t>
            </a:r>
            <a:r>
              <a:rPr lang="ru-RU" sz="4000" b="1" dirty="0" err="1" smtClean="0"/>
              <a:t>лангбейнит</a:t>
            </a:r>
            <a:r>
              <a:rPr lang="ru-RU" sz="4000" b="1" dirty="0" smtClean="0"/>
              <a:t> </a:t>
            </a:r>
            <a:endParaRPr lang="ru-RU" sz="4000" b="1" dirty="0" smtClean="0"/>
          </a:p>
          <a:p>
            <a:pPr algn="ctr"/>
            <a:endParaRPr lang="ru-RU" sz="4000" dirty="0" smtClean="0"/>
          </a:p>
          <a:p>
            <a:pPr algn="ctr"/>
            <a:r>
              <a:rPr lang="en-US" sz="3600" dirty="0" smtClean="0"/>
              <a:t>K</a:t>
            </a:r>
            <a:r>
              <a:rPr lang="ru-RU" sz="3600" baseline="-25000" dirty="0" smtClean="0"/>
              <a:t>2</a:t>
            </a:r>
            <a:r>
              <a:rPr lang="en-US" sz="3600" dirty="0" smtClean="0"/>
              <a:t>Mg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(</a:t>
            </a:r>
            <a:r>
              <a:rPr lang="en-US" sz="3600" dirty="0" smtClean="0"/>
              <a:t>SO</a:t>
            </a:r>
            <a:r>
              <a:rPr lang="ru-RU" sz="3600" baseline="-25000" dirty="0" smtClean="0"/>
              <a:t>4</a:t>
            </a:r>
            <a:r>
              <a:rPr lang="ru-RU" sz="3600" dirty="0" smtClean="0"/>
              <a:t>)</a:t>
            </a:r>
            <a:r>
              <a:rPr lang="ru-RU" sz="3600" baseline="-25000" dirty="0" smtClean="0"/>
              <a:t>3</a:t>
            </a:r>
            <a:r>
              <a:rPr lang="ru-RU" sz="3600" dirty="0" smtClean="0"/>
              <a:t> (пр. гр. P2</a:t>
            </a:r>
            <a:r>
              <a:rPr lang="ru-RU" sz="3600" baseline="-25000" dirty="0" smtClean="0"/>
              <a:t>1</a:t>
            </a:r>
            <a:r>
              <a:rPr lang="ru-RU" sz="3600" dirty="0" smtClean="0"/>
              <a:t>3, а=9,920 </a:t>
            </a:r>
            <a:r>
              <a:rPr lang="en-US" sz="3600" dirty="0" smtClean="0"/>
              <a:t>Å</a:t>
            </a:r>
            <a:r>
              <a:rPr lang="ru-RU" sz="3600" dirty="0" smtClean="0"/>
              <a:t>, </a:t>
            </a:r>
            <a:r>
              <a:rPr lang="en-US" sz="3600" dirty="0" smtClean="0"/>
              <a:t>Z</a:t>
            </a:r>
            <a:r>
              <a:rPr lang="ru-RU" sz="3600" dirty="0" smtClean="0"/>
              <a:t>=4) </a:t>
            </a:r>
            <a:endParaRPr lang="ru-RU" sz="3600" dirty="0" smtClean="0"/>
          </a:p>
          <a:p>
            <a:endParaRPr lang="ru-RU" sz="4000" dirty="0" smtClean="0"/>
          </a:p>
          <a:p>
            <a:r>
              <a:rPr lang="ru-RU" sz="4000" dirty="0" smtClean="0"/>
              <a:t>открыт </a:t>
            </a:r>
            <a:r>
              <a:rPr lang="ru-RU" sz="4000" dirty="0" smtClean="0"/>
              <a:t>в 1891 году А</a:t>
            </a:r>
            <a:r>
              <a:rPr lang="ru-RU" sz="4000" dirty="0" smtClean="0"/>
              <a:t>. </a:t>
            </a:r>
            <a:r>
              <a:rPr lang="ru-RU" sz="4000" dirty="0" err="1" smtClean="0"/>
              <a:t>Лангбейном</a:t>
            </a:r>
            <a:r>
              <a:rPr lang="ru-RU" sz="4000" dirty="0" smtClean="0"/>
              <a:t>. Основные месторождения: Северная Германия, Австрия, Украина, Индия, США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785794"/>
            <a:ext cx="83582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Наблюдается достаточно хорошее совпадение расчетного состава при синтезе фосфатного материала, и данных микрорентгеноспектрального химического анализа. В целом состав обеих фаз близок к расчетному. Небольшое отличие в составе фаз заключается в том, что светло-серая фаза несколько обогащена цезием, а темно-серая – натрием. Однако, по структуре обе фазы относятся к </a:t>
            </a:r>
            <a:r>
              <a:rPr lang="ru-RU" sz="3200" dirty="0" err="1" smtClean="0"/>
              <a:t>лангбейнитовому</a:t>
            </a:r>
            <a:r>
              <a:rPr lang="ru-RU" sz="3200" dirty="0" smtClean="0"/>
              <a:t> типу. </a:t>
            </a:r>
            <a:endParaRPr lang="ru-RU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14393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Выводы</a:t>
            </a:r>
          </a:p>
          <a:p>
            <a:endParaRPr lang="ru-RU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Экспериментально </a:t>
            </a:r>
            <a:r>
              <a:rPr lang="ru-RU" sz="3200" dirty="0" smtClean="0"/>
              <a:t>показано количественное включение цезия в состав полученных керамических </a:t>
            </a:r>
            <a:r>
              <a:rPr lang="ru-RU" sz="3200" dirty="0" smtClean="0"/>
              <a:t>материалов;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Устойчивость </a:t>
            </a:r>
            <a:r>
              <a:rPr lang="ru-RU" sz="3200" dirty="0" smtClean="0"/>
              <a:t>таких составов при температуре 800-850</a:t>
            </a:r>
            <a:r>
              <a:rPr lang="ru-RU" sz="3200" baseline="30000" dirty="0" smtClean="0"/>
              <a:t>0</a:t>
            </a:r>
            <a:r>
              <a:rPr lang="ru-RU" sz="3200" dirty="0" smtClean="0"/>
              <a:t>С. </a:t>
            </a:r>
            <a:endParaRPr lang="ru-RU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На </a:t>
            </a:r>
            <a:r>
              <a:rPr lang="ru-RU" sz="3200" dirty="0" smtClean="0"/>
              <a:t>примере </a:t>
            </a:r>
            <a:r>
              <a:rPr lang="en-US" sz="3200" dirty="0" smtClean="0"/>
              <a:t>Na</a:t>
            </a:r>
            <a:r>
              <a:rPr lang="ru-RU" sz="3200" baseline="-25000" dirty="0" smtClean="0"/>
              <a:t>0,66</a:t>
            </a:r>
            <a:r>
              <a:rPr lang="en-US" sz="3200" dirty="0" smtClean="0"/>
              <a:t>Cs</a:t>
            </a:r>
            <a:r>
              <a:rPr lang="ru-RU" sz="3200" baseline="-25000" dirty="0" smtClean="0"/>
              <a:t>1,33</a:t>
            </a:r>
            <a:r>
              <a:rPr lang="en-US" sz="3200" dirty="0" err="1" smtClean="0"/>
              <a:t>FeZr</a:t>
            </a:r>
            <a:r>
              <a:rPr lang="ru-RU" sz="3200" dirty="0" smtClean="0"/>
              <a:t>(</a:t>
            </a:r>
            <a:r>
              <a:rPr lang="en-US" sz="3200" dirty="0" smtClean="0"/>
              <a:t>PO</a:t>
            </a:r>
            <a:r>
              <a:rPr lang="ru-RU" sz="3200" baseline="-25000" dirty="0" smtClean="0"/>
              <a:t>4</a:t>
            </a:r>
            <a:r>
              <a:rPr lang="ru-RU" sz="3200" dirty="0" smtClean="0"/>
              <a:t>)</a:t>
            </a:r>
            <a:r>
              <a:rPr lang="ru-RU" sz="3200" baseline="-25000" dirty="0" smtClean="0"/>
              <a:t>3</a:t>
            </a:r>
            <a:r>
              <a:rPr lang="ru-RU" sz="3200" dirty="0" smtClean="0"/>
              <a:t> продемонстрировано соответствие расчетного стехиометрического и реального состава.</a:t>
            </a:r>
            <a:endParaRPr lang="ru-RU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71744"/>
            <a:ext cx="8229600" cy="1143000"/>
          </a:xfrm>
          <a:solidFill>
            <a:srgbClr val="FFFF00"/>
          </a:solidFill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ru-RU" sz="6000" dirty="0" smtClean="0"/>
              <a:t>Спасибо За Внимание!!!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642918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Основным элементом структуры </a:t>
            </a:r>
            <a:r>
              <a:rPr lang="ru-RU" sz="3200" dirty="0" err="1" smtClean="0"/>
              <a:t>лангбейнита</a:t>
            </a:r>
            <a:r>
              <a:rPr lang="ru-RU" sz="3200" dirty="0" smtClean="0"/>
              <a:t> является </a:t>
            </a:r>
            <a:r>
              <a:rPr lang="ru-RU" sz="3200" dirty="0" err="1" smtClean="0"/>
              <a:t>димер</a:t>
            </a:r>
            <a:r>
              <a:rPr lang="ru-RU" sz="3200" dirty="0" smtClean="0"/>
              <a:t>, состоящий из двух октаэдров MgO</a:t>
            </a:r>
            <a:r>
              <a:rPr lang="ru-RU" sz="3200" baseline="-25000" dirty="0" smtClean="0"/>
              <a:t>6</a:t>
            </a:r>
            <a:r>
              <a:rPr lang="ru-RU" sz="3200" dirty="0" smtClean="0"/>
              <a:t> и трех тетраэдров SO</a:t>
            </a:r>
            <a:r>
              <a:rPr lang="ru-RU" sz="3200" baseline="-25000" dirty="0" smtClean="0"/>
              <a:t>4</a:t>
            </a:r>
            <a:r>
              <a:rPr lang="ru-RU" sz="3200" dirty="0" smtClean="0"/>
              <a:t>, [Mg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(SO</a:t>
            </a:r>
            <a:r>
              <a:rPr lang="ru-RU" sz="3200" baseline="-25000" dirty="0" smtClean="0"/>
              <a:t>4</a:t>
            </a:r>
            <a:r>
              <a:rPr lang="ru-RU" sz="3200" dirty="0" smtClean="0"/>
              <a:t>)</a:t>
            </a:r>
            <a:r>
              <a:rPr lang="ru-RU" sz="3200" baseline="-25000" dirty="0" smtClean="0"/>
              <a:t>3</a:t>
            </a:r>
            <a:r>
              <a:rPr lang="ru-RU" sz="3200" dirty="0" smtClean="0"/>
              <a:t>]. </a:t>
            </a:r>
            <a:r>
              <a:rPr lang="ru-RU" sz="3200" dirty="0" err="1" smtClean="0"/>
              <a:t>Димеры</a:t>
            </a:r>
            <a:r>
              <a:rPr lang="ru-RU" sz="3200" dirty="0" smtClean="0"/>
              <a:t>, объединяясь через общие кислородные вершины сульфатных тетраэдров, образуют сложную трехмерную конструкцию (каркас), в пустотах которого располагаются катионы компенсаторы (K</a:t>
            </a:r>
            <a:r>
              <a:rPr lang="ru-RU" sz="3200" baseline="30000" dirty="0" smtClean="0"/>
              <a:t>+</a:t>
            </a:r>
            <a:r>
              <a:rPr lang="ru-RU" sz="3200" dirty="0" smtClean="0"/>
              <a:t>, ΝΗ</a:t>
            </a:r>
            <a:r>
              <a:rPr lang="ru-RU" sz="3200" baseline="-25000" dirty="0" smtClean="0"/>
              <a:t>4</a:t>
            </a:r>
            <a:r>
              <a:rPr lang="ru-RU" sz="3200" baseline="30000" dirty="0" smtClean="0"/>
              <a:t>+</a:t>
            </a:r>
            <a:r>
              <a:rPr lang="ru-RU" sz="3200" dirty="0" smtClean="0"/>
              <a:t>).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714488"/>
            <a:ext cx="8072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Лангбейнит</a:t>
            </a:r>
            <a:r>
              <a:rPr lang="ru-RU" sz="3600" dirty="0" smtClean="0"/>
              <a:t> обладает высокой изоморфной ёмкостью по отношению к катионам щелочных металлов, а каркас его структуры может быть образован фосфатными тетраэдрами </a:t>
            </a:r>
            <a:r>
              <a:rPr lang="en-US" sz="3600" dirty="0" smtClean="0"/>
              <a:t>PO</a:t>
            </a:r>
            <a:r>
              <a:rPr lang="ru-RU" sz="3600" baseline="-25000" dirty="0" smtClean="0"/>
              <a:t>4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Элементарная </a:t>
            </a:r>
            <a:r>
              <a:rPr lang="ru-RU" sz="2400" b="1" dirty="0" smtClean="0"/>
              <a:t>ячейка </a:t>
            </a:r>
            <a:r>
              <a:rPr lang="ru-RU" sz="2400" b="1" dirty="0" err="1" smtClean="0"/>
              <a:t>ортофосфата</a:t>
            </a:r>
            <a:r>
              <a:rPr lang="ru-RU" sz="2400" b="1" dirty="0" smtClean="0"/>
              <a:t> </a:t>
            </a:r>
            <a:r>
              <a:rPr lang="en-US" sz="2400" b="1" dirty="0" smtClean="0"/>
              <a:t>K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PrZr(PO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)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</a:t>
            </a:r>
            <a:r>
              <a:rPr lang="ru-RU" sz="2400" b="1" dirty="0" smtClean="0"/>
              <a:t>со структурой минерала </a:t>
            </a:r>
            <a:r>
              <a:rPr lang="ru-RU" sz="2400" b="1" dirty="0" err="1" smtClean="0"/>
              <a:t>лангбейнита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" contrast="25000"/>
          </a:blip>
          <a:srcRect/>
          <a:stretch>
            <a:fillRect/>
          </a:stretch>
        </p:blipFill>
        <p:spPr bwMode="auto">
          <a:xfrm>
            <a:off x="808634" y="1071546"/>
            <a:ext cx="7621018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785794"/>
            <a:ext cx="85725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Уточнение структуры этого соединения методом </a:t>
            </a:r>
            <a:r>
              <a:rPr lang="ru-RU" sz="3200" dirty="0" err="1" smtClean="0"/>
              <a:t>Ритвельда</a:t>
            </a:r>
            <a:r>
              <a:rPr lang="ru-RU" sz="3200" dirty="0" smtClean="0"/>
              <a:t>, показало, что две каркасные позиции упорядоченно занимают </a:t>
            </a:r>
            <a:r>
              <a:rPr lang="en-US" sz="3200" dirty="0" smtClean="0"/>
              <a:t>Pr</a:t>
            </a:r>
            <a:r>
              <a:rPr lang="ru-RU" sz="3200" dirty="0" smtClean="0"/>
              <a:t> и </a:t>
            </a:r>
            <a:r>
              <a:rPr lang="en-US" sz="3200" dirty="0" err="1" smtClean="0"/>
              <a:t>Zr</a:t>
            </a:r>
            <a:r>
              <a:rPr lang="ru-RU" sz="3200" dirty="0" smtClean="0"/>
              <a:t>, а калий располагается в позициях полостей </a:t>
            </a:r>
            <a:r>
              <a:rPr lang="ru-RU" sz="3200" dirty="0" smtClean="0"/>
              <a:t>каркаса. </a:t>
            </a:r>
            <a:r>
              <a:rPr lang="ru-RU" sz="3200" dirty="0" smtClean="0"/>
              <a:t>Кристаллохимическую формулу </a:t>
            </a:r>
            <a:r>
              <a:rPr lang="ru-RU" sz="3200" dirty="0" err="1" smtClean="0"/>
              <a:t>лангбейнита</a:t>
            </a:r>
            <a:r>
              <a:rPr lang="ru-RU" sz="3200" dirty="0" smtClean="0"/>
              <a:t> можно записать в общем виде </a:t>
            </a:r>
            <a:r>
              <a:rPr lang="ru-RU" sz="3200" dirty="0" smtClean="0"/>
              <a:t>как</a:t>
            </a:r>
          </a:p>
          <a:p>
            <a:pPr algn="just"/>
            <a:endParaRPr lang="ru-RU" sz="3200" dirty="0" smtClean="0"/>
          </a:p>
          <a:p>
            <a:pPr algn="ctr"/>
            <a:r>
              <a:rPr lang="ru-RU" sz="3200" dirty="0" smtClean="0"/>
              <a:t> </a:t>
            </a:r>
            <a:r>
              <a:rPr lang="ru-RU" sz="3200" dirty="0" smtClean="0"/>
              <a:t>(</a:t>
            </a:r>
            <a:r>
              <a:rPr lang="en-US" sz="3200" dirty="0" smtClean="0"/>
              <a:t>M</a:t>
            </a:r>
            <a:r>
              <a:rPr lang="ru-RU" sz="3200" baseline="-25000" dirty="0" smtClean="0"/>
              <a:t>1</a:t>
            </a:r>
            <a:r>
              <a:rPr lang="ru-RU" sz="3200" dirty="0" smtClean="0"/>
              <a:t>)</a:t>
            </a:r>
            <a:r>
              <a:rPr lang="ru-RU" sz="3200" baseline="30000" dirty="0" smtClean="0"/>
              <a:t>[9]</a:t>
            </a:r>
            <a:r>
              <a:rPr lang="ru-RU" sz="3200" dirty="0" smtClean="0"/>
              <a:t>(</a:t>
            </a:r>
            <a:r>
              <a:rPr lang="en-US" sz="3200" dirty="0" smtClean="0"/>
              <a:t>M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)</a:t>
            </a:r>
            <a:r>
              <a:rPr lang="ru-RU" sz="3200" baseline="30000" dirty="0" smtClean="0"/>
              <a:t>[9]</a:t>
            </a:r>
            <a:r>
              <a:rPr lang="ru-RU" sz="3200" dirty="0" smtClean="0"/>
              <a:t>[(</a:t>
            </a:r>
            <a:r>
              <a:rPr lang="en-US" sz="3200" dirty="0" smtClean="0"/>
              <a:t>L</a:t>
            </a:r>
            <a:r>
              <a:rPr lang="ru-RU" sz="3200" baseline="-25000" dirty="0" smtClean="0"/>
              <a:t>1</a:t>
            </a:r>
            <a:r>
              <a:rPr lang="ru-RU" sz="3200" dirty="0" smtClean="0"/>
              <a:t>)</a:t>
            </a:r>
            <a:r>
              <a:rPr lang="ru-RU" sz="3200" baseline="30000" dirty="0" smtClean="0"/>
              <a:t>[6]</a:t>
            </a:r>
            <a:r>
              <a:rPr lang="ru-RU" sz="3200" dirty="0" smtClean="0"/>
              <a:t>(</a:t>
            </a:r>
            <a:r>
              <a:rPr lang="en-US" sz="3200" dirty="0" smtClean="0"/>
              <a:t>L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)</a:t>
            </a:r>
            <a:r>
              <a:rPr lang="ru-RU" sz="3200" baseline="30000" dirty="0" smtClean="0"/>
              <a:t>[6]</a:t>
            </a:r>
            <a:r>
              <a:rPr lang="ru-RU" sz="3200" dirty="0" smtClean="0"/>
              <a:t>(</a:t>
            </a:r>
            <a:r>
              <a:rPr lang="en-US" sz="3200" dirty="0" smtClean="0"/>
              <a:t>P</a:t>
            </a:r>
            <a:r>
              <a:rPr lang="ru-RU" sz="3200" baseline="30000" dirty="0" smtClean="0"/>
              <a:t>[4]</a:t>
            </a:r>
            <a:r>
              <a:rPr lang="en-US" sz="3200" dirty="0" smtClean="0"/>
              <a:t>O</a:t>
            </a:r>
            <a:r>
              <a:rPr lang="ru-RU" sz="3200" baseline="-25000" dirty="0" smtClean="0"/>
              <a:t>4</a:t>
            </a:r>
            <a:r>
              <a:rPr lang="ru-RU" sz="3200" dirty="0" smtClean="0"/>
              <a:t>)</a:t>
            </a:r>
            <a:r>
              <a:rPr lang="ru-RU" sz="3200" baseline="-25000" dirty="0" smtClean="0"/>
              <a:t>3</a:t>
            </a:r>
            <a:r>
              <a:rPr lang="ru-RU" sz="3200" dirty="0" smtClean="0"/>
              <a:t>],</a:t>
            </a:r>
          </a:p>
          <a:p>
            <a:pPr algn="just"/>
            <a:r>
              <a:rPr lang="ru-RU" sz="3200" dirty="0" smtClean="0"/>
              <a:t> </a:t>
            </a:r>
            <a:r>
              <a:rPr lang="ru-RU" sz="3200" dirty="0" smtClean="0"/>
              <a:t>где </a:t>
            </a:r>
            <a:r>
              <a:rPr lang="en-US" sz="3200" dirty="0" smtClean="0"/>
              <a:t>L</a:t>
            </a:r>
            <a:r>
              <a:rPr lang="ru-RU" sz="3200" baseline="-25000" dirty="0" smtClean="0"/>
              <a:t>1</a:t>
            </a:r>
            <a:r>
              <a:rPr lang="ru-RU" sz="3200" dirty="0" smtClean="0"/>
              <a:t> и </a:t>
            </a:r>
            <a:r>
              <a:rPr lang="en-US" sz="3200" dirty="0" smtClean="0"/>
              <a:t>L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 – две </a:t>
            </a:r>
            <a:r>
              <a:rPr lang="ru-RU" sz="3200" dirty="0" err="1" smtClean="0"/>
              <a:t>кристаллографически</a:t>
            </a:r>
            <a:r>
              <a:rPr lang="ru-RU" sz="3200" dirty="0" smtClean="0"/>
              <a:t> различные позиции в каркасе, а </a:t>
            </a:r>
            <a:r>
              <a:rPr lang="en-US" sz="3200" dirty="0" smtClean="0"/>
              <a:t>M</a:t>
            </a:r>
            <a:r>
              <a:rPr lang="ru-RU" sz="3200" baseline="-25000" dirty="0" smtClean="0"/>
              <a:t>1</a:t>
            </a:r>
            <a:r>
              <a:rPr lang="ru-RU" sz="3200" dirty="0" smtClean="0"/>
              <a:t> и </a:t>
            </a:r>
            <a:r>
              <a:rPr lang="en-US" sz="3200" dirty="0" smtClean="0"/>
              <a:t>M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 –две </a:t>
            </a:r>
            <a:r>
              <a:rPr lang="ru-RU" sz="3200" dirty="0" err="1" smtClean="0"/>
              <a:t>межкаркасные</a:t>
            </a:r>
            <a:r>
              <a:rPr lang="ru-RU" sz="3200" dirty="0" smtClean="0"/>
              <a:t> позиции полостей.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000108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Синтетические </a:t>
            </a:r>
            <a:r>
              <a:rPr lang="ru-RU" sz="3200" dirty="0" err="1" smtClean="0"/>
              <a:t>ортофосфаты</a:t>
            </a:r>
            <a:r>
              <a:rPr lang="ru-RU" sz="3200" dirty="0" smtClean="0"/>
              <a:t> со структурой </a:t>
            </a:r>
            <a:r>
              <a:rPr lang="ru-RU" sz="3200" dirty="0" err="1" smtClean="0"/>
              <a:t>лангбейнита</a:t>
            </a:r>
            <a:r>
              <a:rPr lang="ru-RU" sz="3200" dirty="0" smtClean="0"/>
              <a:t>, в отличие от сульфатных аналогов, обладают высокими показателями химической и термической устойчивости</a:t>
            </a:r>
            <a:r>
              <a:rPr lang="ru-RU" sz="3200" dirty="0" smtClean="0"/>
              <a:t>. </a:t>
            </a:r>
            <a:r>
              <a:rPr lang="ru-RU" sz="3200" dirty="0" smtClean="0"/>
              <a:t>Такие свойства обосновывают выбор </a:t>
            </a:r>
            <a:r>
              <a:rPr lang="ru-RU" sz="3200" dirty="0" err="1" smtClean="0"/>
              <a:t>лангбейнита</a:t>
            </a:r>
            <a:r>
              <a:rPr lang="ru-RU" sz="3200" dirty="0" smtClean="0"/>
              <a:t> в качестве объекта исследования для включения радиоактивных отходов (РАО) с высоким содержанием растворимых в воде солей.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84296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В ОАО «ГНЦ НИИАР» разрабатывается </a:t>
            </a:r>
            <a:r>
              <a:rPr lang="ru-RU" sz="3200" dirty="0" err="1" smtClean="0"/>
              <a:t>пироэлектрохимический</a:t>
            </a:r>
            <a:r>
              <a:rPr lang="ru-RU" sz="3200" dirty="0" smtClean="0"/>
              <a:t> процесс переработки облученного ядерного топлива в расплавах хлоридов щелочных металлов</a:t>
            </a:r>
            <a:r>
              <a:rPr lang="ru-RU" sz="3200" dirty="0" smtClean="0"/>
              <a:t>. </a:t>
            </a:r>
            <a:r>
              <a:rPr lang="ru-RU" sz="3200" dirty="0" smtClean="0"/>
              <a:t>Электролиты </a:t>
            </a:r>
            <a:r>
              <a:rPr lang="ru-RU" sz="3200" dirty="0" err="1" smtClean="0"/>
              <a:t>пироэлектрохимического</a:t>
            </a:r>
            <a:r>
              <a:rPr lang="ru-RU" sz="3200" dirty="0" smtClean="0"/>
              <a:t> процесса (хлориды щелочных металлов) после многократного использования в технологическом процессе превращаются в форму радиоактивных отходов, требующих перевода в устойчивые матрицы для длительного безопасного геологического хранения.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71480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u="sng" dirty="0" smtClean="0"/>
              <a:t>Цель</a:t>
            </a:r>
            <a:r>
              <a:rPr lang="ru-RU" sz="3200" dirty="0" smtClean="0"/>
              <a:t> настоящей работы </a:t>
            </a:r>
            <a:r>
              <a:rPr lang="ru-RU" sz="3200" dirty="0" smtClean="0"/>
              <a:t>заключалась </a:t>
            </a:r>
            <a:r>
              <a:rPr lang="ru-RU" sz="3200" dirty="0" smtClean="0"/>
              <a:t>в изучении возможности перевода хлоридных систем </a:t>
            </a:r>
            <a:r>
              <a:rPr lang="ru-RU" sz="3200" dirty="0" err="1" smtClean="0"/>
              <a:t>пироэлектрохимического</a:t>
            </a:r>
            <a:r>
              <a:rPr lang="ru-RU" sz="3200" dirty="0" smtClean="0"/>
              <a:t> процесса в </a:t>
            </a:r>
            <a:r>
              <a:rPr lang="ru-RU" sz="3200" dirty="0" err="1" smtClean="0"/>
              <a:t>ортофосфаты</a:t>
            </a:r>
            <a:r>
              <a:rPr lang="ru-RU" sz="3200" dirty="0" smtClean="0"/>
              <a:t> со структурой минерала </a:t>
            </a:r>
            <a:r>
              <a:rPr lang="ru-RU" sz="3200" dirty="0" err="1" smtClean="0"/>
              <a:t>лангбейнита</a:t>
            </a:r>
            <a:r>
              <a:rPr lang="ru-RU" sz="3200" dirty="0" smtClean="0"/>
              <a:t> и изучение их свойств.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1040</Words>
  <Application>Microsoft Office PowerPoint</Application>
  <PresentationFormat>Экран (4:3)</PresentationFormat>
  <Paragraphs>134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ОРТОФОСФАТЫ СО СТРУКТУРОЙ МИНЕРАЛА ЛАНГБЕЙНИТА ДЛЯ ИММОБИЛИЗАЦИИ ОТРАБОТАВШИХ ХЛОРИДОВ ПИРОЭЛЕКТРОХИМИЧЕСКОГО ПРОЦЕССА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Выщелачивание</vt:lpstr>
      <vt:lpstr>Слайд 17</vt:lpstr>
      <vt:lpstr>Слайд 18</vt:lpstr>
      <vt:lpstr>Слайд 19</vt:lpstr>
      <vt:lpstr>Слайд 20</vt:lpstr>
      <vt:lpstr>Слайд 21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ОРТОФОСФАТЫ СО СТРУКТУРОЙ МИНЕРАЛА ЛАНГБЕЙНИТА ДЛЯ ИММОБИЛИЗАЦИИ ОТРАБОТАВШИХ ХЛОРИДОВ ПИРОЭЛЕКТРОХИМИЧЕСКОГО ПРОЦЕССА</dc:title>
  <cp:lastModifiedBy>Admin</cp:lastModifiedBy>
  <cp:revision>22</cp:revision>
  <dcterms:modified xsi:type="dcterms:W3CDTF">2011-03-15T19:04:49Z</dcterms:modified>
</cp:coreProperties>
</file>