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1" r:id="rId11"/>
    <p:sldId id="265" r:id="rId12"/>
    <p:sldId id="272" r:id="rId13"/>
    <p:sldId id="267" r:id="rId14"/>
    <p:sldId id="270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CED3-85A8-4FA9-A221-A5408051C89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1735-7C12-49C9-8009-2762EEB538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7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1735-7C12-49C9-8009-2762EEB538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1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ВСЁ\фото природа\P1040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4766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/>
                <a:ea typeface="Calibri"/>
              </a:rPr>
              <a:t>ЭКОЛОГО-ЭКОНОМИЧЕСКОЕ ОБОСНОВАНИЕ ПОЛУЧЕНИЯ ГИПЕРПРЕССОВАННОГО КИРПИЧА ИЗ ОТХОДОВ ОБОГАЩЕНИЯ АПАТИТ-НЕФЕЛИНОВЫХ РУД</a:t>
            </a:r>
            <a:endParaRPr lang="ru-RU" i="1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5733256"/>
            <a:ext cx="9144000" cy="1124744"/>
          </a:xfrm>
          <a:prstGeom prst="rect">
            <a:avLst/>
          </a:prstGeom>
          <a:solidFill>
            <a:srgbClr val="0000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1813" marR="0" lvl="0" indent="-27305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</a:rPr>
              <a:t>  </a:t>
            </a:r>
            <a:r>
              <a:rPr lang="ru-RU" i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БОКАРЕВА  В.А.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kern="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 ХИМИИ И ТЕХНОЛОГИИ РЕДКИХ ЭЛЕМЕНТОВ И МИНЕРАЛЬНОГО СЫРЬЯ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kern="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 И.В. ТАНАНАЕВА КНЦ РАН, г. АПАТИТЫ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093" y="476672"/>
            <a:ext cx="8352928" cy="520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настоящее время 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в различных отраслях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промышленности Российской Федерации ежегодно образуется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около 7 млрд. т отходов. </a:t>
            </a:r>
            <a:endParaRPr lang="ru-RU" sz="17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7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Используется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же 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только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около 2 млрд. т, или 28% от общего объема. </a:t>
            </a:r>
            <a:endParaRPr lang="ru-RU" sz="17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акоплено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около 80 млрд. т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 только твердых отходов. </a:t>
            </a:r>
            <a:endParaRPr lang="ru-RU" sz="17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7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Под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полигоны для их хранения ежегодно отчуждается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около 10 тыс. га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пригодных для сельского хозяйства земель</a:t>
            </a: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Годовой экономический ущерб от загрязнения окружающей среды отходами производства и потребления оценивается на уровне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10% валового внутреннего продукта</a:t>
            </a:r>
            <a:r>
              <a:rPr lang="ru-RU" sz="17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Применение 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отходов промышленности позволяет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на 10-30%</a:t>
            </a: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 снизить затраты на изготовление строительных материалов по сравнению с производством их из природного сырья, экономия капитальных вложений при этом составляет </a:t>
            </a:r>
            <a:r>
              <a:rPr lang="ru-RU" sz="1700" b="1" dirty="0">
                <a:latin typeface="Times New Roman" pitchFamily="18" charset="0"/>
                <a:ea typeface="Calibri"/>
                <a:cs typeface="Times New Roman" pitchFamily="18" charset="0"/>
              </a:rPr>
              <a:t>35-50%.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200" i="1" dirty="0">
                <a:latin typeface="Times New Roman"/>
                <a:ea typeface="Calibri"/>
              </a:rPr>
              <a:t>Дворкин Л. И., Дворкин О. Л. </a:t>
            </a:r>
            <a:r>
              <a:rPr lang="ru-RU" sz="1200" dirty="0">
                <a:latin typeface="Times New Roman"/>
                <a:ea typeface="Calibri"/>
              </a:rPr>
              <a:t>Строительные материалы из отходов промышленности. Ростов на Дону: Феникс, 2007. 368 с.</a:t>
            </a:r>
            <a:endParaRPr lang="ru-RU" sz="1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9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948" y="692696"/>
            <a:ext cx="8136904" cy="4658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оценке экономической эффективности получения изделий из отходов обогащения экономия </a:t>
            </a:r>
            <a:r>
              <a:rPr lang="ru-RU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будет включать в себя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уменьшение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платы за сырье. В случае переработки техногенных руд сырье может рассматриваться как отходы или попутный продукт, не имеющий стоимости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снижение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платы за размещение твердых отходов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снижение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платы за загрязнение воздушного бассейна и поверхностных водоемов пылью и тяжелыми металлами;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предотвращенный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экологический ущерб.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450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856" y="1268760"/>
            <a:ext cx="727280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Э</a:t>
            </a:r>
            <a:r>
              <a:rPr lang="ru-RU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)·(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840" y="2420888"/>
            <a:ext cx="75608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где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соответственно себестоимость (заводская или по конечной продукции) строительных материалов из утилизируемого и традиционного сырья;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ежегодные затраты на содержание отвалов, транспортировку побочных продуктов;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коэффициент, учитывающий частичную или полную ликвидацию отвалов при утилизации отходов (0.3–1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удельные капитальные вложения на производство строительных материалов из отходов и заменяемой ими продукции;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</a:t>
            </a:r>
            <a:r>
              <a:rPr lang="en-US" sz="1600" b="1" baseline="-25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нормативный коэффициент экономической эффективности;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α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удельный расход утилизируемого сырья в кг на единицу продукции;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1600" b="1" baseline="-25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капитальные вложения на сооружение отвалов; </a:t>
            </a:r>
          </a:p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поправочный коэффициент, учитывающий долю затрат на данный вид материала в общих затратах на сырье (0.2-0.9).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357" y="5486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У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дельный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экономический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эффект (Э</a:t>
            </a:r>
            <a:r>
              <a:rPr lang="ru-RU" b="1" i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уд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 утилизации 1т твердых отходов</a:t>
            </a:r>
            <a:r>
              <a:rPr lang="ru-RU" b="1" i="1" baseline="-25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>производстве строительных </a:t>
            </a:r>
            <a:r>
              <a:rPr lang="ru-RU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материалов :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9" y="1987501"/>
            <a:ext cx="8266113" cy="43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6981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/>
                <a:ea typeface="Times New Roman"/>
              </a:rPr>
              <a:t>Удельный экономический эффект (Э</a:t>
            </a:r>
            <a:r>
              <a:rPr lang="ru-RU" b="1" i="1" baseline="-25000" dirty="0">
                <a:latin typeface="Times New Roman"/>
                <a:ea typeface="Times New Roman"/>
              </a:rPr>
              <a:t>уд</a:t>
            </a:r>
            <a:r>
              <a:rPr lang="ru-RU" b="1" i="1" dirty="0">
                <a:latin typeface="Times New Roman"/>
                <a:ea typeface="Times New Roman"/>
              </a:rPr>
              <a:t>) утилизации 1т твердых отходов</a:t>
            </a:r>
            <a:r>
              <a:rPr lang="ru-RU" b="1" i="1" baseline="-25000" dirty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в производстве строительных материалов </a:t>
            </a:r>
            <a:r>
              <a:rPr lang="ru-RU" b="1" i="1" dirty="0" smtClean="0">
                <a:latin typeface="Times New Roman"/>
                <a:ea typeface="Times New Roman"/>
              </a:rPr>
              <a:t>: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820891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(0.4/3.7)·(4320 + 1·4.28 – 2430) + 0.12·(5451000.3 +1·0.015 – 5450500.8) = 264.60 руб./т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656676"/>
            <a:ext cx="81369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)·(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645024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Замена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традиционного сырья на техногенное дает экономический эффект по приведенным затратам до 264.60 руб./т. </a:t>
            </a:r>
            <a:endParaRPr lang="ru-RU" sz="20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4000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отходов обогащения апатит-нефелиновых руд при производстве гиперпрессованного кирпича обеспечит годовой экономический эффект по приведенным затратам 5.2 млн. руб. в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15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3143">
            <a:off x="763992" y="1726975"/>
            <a:ext cx="1743075" cy="173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3634">
            <a:off x="3473108" y="1765868"/>
            <a:ext cx="1746250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0039">
            <a:off x="5996747" y="1653909"/>
            <a:ext cx="18192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2343">
            <a:off x="6842557" y="3824343"/>
            <a:ext cx="164623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6575">
            <a:off x="2737158" y="3965307"/>
            <a:ext cx="1609725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0234">
            <a:off x="4687008" y="3960295"/>
            <a:ext cx="1736725" cy="171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51324">
            <a:off x="620685" y="3966646"/>
            <a:ext cx="1689100" cy="170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2780" y="548680"/>
            <a:ext cx="81384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Гиперпрессованные строительные материалы из отходов горнопромышленного комплекса </a:t>
            </a:r>
            <a:endParaRPr kumimoji="0" lang="ru-RU" sz="19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305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ВЫВОДЫ</a:t>
            </a:r>
            <a:r>
              <a:rPr lang="ru-RU" sz="2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22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75000"/>
              </a:lnSpc>
              <a:buFont typeface="Wingdings" pitchFamily="2" charset="2"/>
              <a:buChar char="ü"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Проведены исследования  отходов обогащения апатит-нефелиновых руд, включающие изучение гранулометрического, минерального составов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, а также радиационно-гигиенических и инженерно-геологических характеристик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и пр.;</a:t>
            </a:r>
          </a:p>
          <a:p>
            <a:pPr marL="342900" lvl="0" indent="-342900" algn="just">
              <a:lnSpc>
                <a:spcPct val="75000"/>
              </a:lnSpc>
              <a:buFont typeface="Wingdings" pitchFamily="2" charset="2"/>
              <a:buChar char="ü"/>
            </a:pPr>
            <a:endParaRPr lang="ru-RU" sz="2000" b="1" i="1" dirty="0">
              <a:solidFill>
                <a:prstClr val="black"/>
              </a:solidFill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marL="342900" lvl="0" indent="-342900" algn="just">
              <a:lnSpc>
                <a:spcPct val="75000"/>
              </a:lnSpc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проведенные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предварительные исследования и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эколого-экономические расчеты показали, что отходы обогащения апатит-нефелиновых руд можно рекомендовать в качестве сырья для производства гиперпрессованного кирпича;</a:t>
            </a:r>
          </a:p>
          <a:p>
            <a:pPr lvl="0" algn="just">
              <a:lnSpc>
                <a:spcPct val="7500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>
              <a:lnSpc>
                <a:spcPct val="75000"/>
              </a:lnSpc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замена традиционного сырья на техногенное дает экономический эффект по приведенным затратам до 264.60 руб./т. Использование отходов обогащения апатит-нефелиновых руд при производстве гиперпрессованного кирпича обеспечит годовой экономический эффект по приведенным затратам 5.2 млн. руб. в год.</a:t>
            </a:r>
            <a:endParaRPr lang="ru-RU" sz="2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8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КонференцияМГТУ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702" y="764704"/>
            <a:ext cx="8712968" cy="76944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747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2229" y="692696"/>
            <a:ext cx="8352928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ru-RU" sz="1700" b="1" i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АКТУАЛЬНОСТЬ: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снижение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отрицательного воздействия отходов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обогащения руд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окружающую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среду.</a:t>
            </a:r>
          </a:p>
          <a:p>
            <a:pPr algn="just"/>
            <a:r>
              <a:rPr lang="ru-RU" sz="1700" b="1" i="1" u="sng" dirty="0" smtClean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7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</a:rPr>
              <a:t>э</a:t>
            </a:r>
            <a:r>
              <a:rPr lang="ru-RU" dirty="0" smtClean="0">
                <a:latin typeface="Times New Roman"/>
                <a:ea typeface="Calibri"/>
              </a:rPr>
              <a:t>колого-экономическое обоснование получения гиперпрессованного кирпича из отходов обогащения апатит-нефелиновых руд. </a:t>
            </a:r>
          </a:p>
          <a:p>
            <a:pPr algn="just"/>
            <a:r>
              <a:rPr lang="ru-RU" b="1" i="1" u="sng" dirty="0" smtClean="0">
                <a:latin typeface="Times New Roman"/>
                <a:ea typeface="Calibri"/>
              </a:rPr>
              <a:t>ЗАДАЧИ:</a:t>
            </a:r>
            <a:r>
              <a:rPr lang="ru-RU" dirty="0" smtClean="0">
                <a:latin typeface="Times New Roman"/>
                <a:ea typeface="Calibri"/>
              </a:rPr>
              <a:t> </a:t>
            </a:r>
          </a:p>
          <a:p>
            <a:pPr algn="just">
              <a:buAutoNum type="arabicParenR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провести изучение гранулометрического, минерального и химического составов, а также инженерно-геологических и радиационно-гигиенических характеристик отходов обогащения апатит-нефелиновых руд с целью дальнейшего их использования в качестве компонента для получения гиперпрессованных (ГП) строительных материалов;</a:t>
            </a:r>
          </a:p>
          <a:p>
            <a:pPr algn="just"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 провести анализ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физико-механических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характеристик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ГП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образцов на основе отходов обогащения апатит-нефелиновых руд;</a:t>
            </a:r>
          </a:p>
          <a:p>
            <a:pPr algn="just"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показать,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вовлечение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отходов обогащения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 производстве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ГП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материалов будет положительно влиять на снижение экологической нагрузки на окружающую среду;</a:t>
            </a:r>
          </a:p>
          <a:p>
            <a:pPr algn="just">
              <a:buAutoNum type="arabicParenR"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провести расчеты экономической эффективности использования отходов обогащения взамен традиционному сырью в получении материалов методом гиперпрессования.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7984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666112"/>
              </p:ext>
            </p:extLst>
          </p:nvPr>
        </p:nvGraphicFramePr>
        <p:xfrm>
          <a:off x="467544" y="1343172"/>
          <a:ext cx="8208910" cy="3209544"/>
        </p:xfrm>
        <a:graphic>
          <a:graphicData uri="http://schemas.openxmlformats.org/drawingml/2006/table">
            <a:tbl>
              <a:tblPr/>
              <a:tblGrid>
                <a:gridCol w="2021553"/>
                <a:gridCol w="669791"/>
                <a:gridCol w="669791"/>
                <a:gridCol w="426231"/>
                <a:gridCol w="669791"/>
                <a:gridCol w="669791"/>
                <a:gridCol w="426231"/>
                <a:gridCol w="669791"/>
                <a:gridCol w="669791"/>
                <a:gridCol w="1316149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 Показатели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Кировское</a:t>
                      </a:r>
                      <a:r>
                        <a:rPr lang="ru-RU" sz="1300" baseline="30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Апатитское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Титанское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3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±ε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3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Грансостав, (класс)</a:t>
                      </a:r>
                      <a:r>
                        <a:rPr lang="ru-RU" sz="1300" baseline="30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, мас.%: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фр. 0.5-0.25 мм (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ПЕСср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  <a:latin typeface="Times New Roman"/>
                          <a:ea typeface="Times New Roman"/>
                        </a:rPr>
                        <a:t>20.7</a:t>
                      </a:r>
                      <a:r>
                        <a:rPr lang="ru-RU" sz="1300" i="1" baseline="30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16.7-23.7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25.0-31.5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28.7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23.8-33.5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фр. 0.25-0.1 мм (ПЕСмел)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58.8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54.3-63.2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51.3-54.8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58.1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54.1-62.1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фр. 0.1-0.05 мм (ПЕСтон)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14.3-17.7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15.3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13.5-17.1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  <a:latin typeface="Times New Roman"/>
                          <a:ea typeface="Times New Roman"/>
                        </a:rPr>
                        <a:t>10.4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7.8-12.9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фр. &lt; 0.05 мм (ПЫЛ и ГЛ)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4.3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2.6-6.0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2.9-3.9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1.9-3.9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Средний размер зерен,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0.18-0.20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i="1">
                          <a:effectLst/>
                          <a:latin typeface="Times New Roman"/>
                          <a:ea typeface="Times New Roman"/>
                        </a:rPr>
                        <a:t>0,15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0.14-0.16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0.23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0.21-0.25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Коэффициент неоднородности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по размеру</a:t>
                      </a:r>
                      <a:r>
                        <a:rPr lang="ru-RU" sz="1300" baseline="30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1.68-4.07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2.85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2.69-3.02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2.16-2.42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0.07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58112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000" b="1" dirty="0">
                <a:latin typeface="Times New Roman"/>
                <a:ea typeface="Times New Roman"/>
              </a:rPr>
              <a:t>Примечания 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1 По вертикальному разрезу Кировского, Апатитского и Титанского хранилищ отобрано соответственно 10, 14 и 6 проб, а глубина опробования составляет 1.5, 1.9 и 0.7 м.</a:t>
            </a:r>
            <a:endParaRPr lang="ru-RU" sz="1000" b="1" dirty="0">
              <a:latin typeface="Times New Roman"/>
              <a:ea typeface="Times New Roman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000" b="1" dirty="0">
                <a:latin typeface="Times New Roman"/>
                <a:ea typeface="Times New Roman"/>
              </a:rPr>
              <a:t>2 Статистические характеристики: Х</a:t>
            </a:r>
            <a:r>
              <a:rPr lang="ru-RU" sz="1000" b="1" baseline="-25000" dirty="0">
                <a:latin typeface="Times New Roman"/>
                <a:ea typeface="Times New Roman"/>
              </a:rPr>
              <a:t>ср</a:t>
            </a:r>
            <a:r>
              <a:rPr lang="ru-RU" sz="1000" b="1" dirty="0">
                <a:latin typeface="Times New Roman"/>
                <a:ea typeface="Times New Roman"/>
              </a:rPr>
              <a:t> - среднее значение, Х</a:t>
            </a:r>
            <a:r>
              <a:rPr lang="ru-RU" sz="1000" b="1" baseline="-25000" dirty="0">
                <a:latin typeface="Times New Roman"/>
                <a:ea typeface="Times New Roman"/>
              </a:rPr>
              <a:t>ср</a:t>
            </a:r>
            <a:r>
              <a:rPr lang="ru-RU" sz="1000" b="1" dirty="0">
                <a:latin typeface="Times New Roman"/>
                <a:ea typeface="Times New Roman"/>
              </a:rPr>
              <a:t>±ε доверительный интервал при Р-0.95, К</a:t>
            </a:r>
            <a:r>
              <a:rPr lang="ru-RU" sz="1000" b="1" baseline="-25000" dirty="0">
                <a:latin typeface="Times New Roman"/>
                <a:ea typeface="Times New Roman"/>
              </a:rPr>
              <a:t>вар</a:t>
            </a:r>
            <a:r>
              <a:rPr lang="ru-RU" sz="1000" b="1" dirty="0">
                <a:latin typeface="Times New Roman"/>
                <a:ea typeface="Times New Roman"/>
              </a:rPr>
              <a:t> - коэффициент вариации среднего значения. 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3 Классы крупности зерен: ПЕСср – песок средний, ПЕСмел – песок мелкий, ПЕСтон – песок тонкий, ПЫЛ и ГЛ – пылевыдные и глинистые частицы. </a:t>
            </a:r>
            <a:endParaRPr lang="ru-RU" sz="1000" b="1" dirty="0">
              <a:latin typeface="Times New Roman"/>
              <a:ea typeface="Times New Roman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4 Коэффициент неоднородности по размеру зерен, Кнр=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000" b="1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60</a:t>
            </a: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 / </a:t>
            </a:r>
            <a:r>
              <a:rPr lang="en-US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000" b="1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ru-RU" sz="10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ru-RU" sz="1000" b="1" dirty="0"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Times New Roman"/>
                <a:ea typeface="Times New Roman"/>
              </a:rPr>
              <a:t>5 Выделены жирным шрифтом и курсивом средние значения, которые соответственно выше и ниже доверительных интервалов, установленных для конкретного показателя, других хвостохранилищ.</a:t>
            </a:r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206" y="62504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Сравнительная характеристика гранулометрического состава отходов обогащения апатит-нефелиновых руд, слагающих верхнюю часть хранилищ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095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89753"/>
              </p:ext>
            </p:extLst>
          </p:nvPr>
        </p:nvGraphicFramePr>
        <p:xfrm>
          <a:off x="487413" y="1196752"/>
          <a:ext cx="8172907" cy="4075176"/>
        </p:xfrm>
        <a:graphic>
          <a:graphicData uri="http://schemas.openxmlformats.org/drawingml/2006/table">
            <a:tbl>
              <a:tblPr/>
              <a:tblGrid>
                <a:gridCol w="1532422"/>
                <a:gridCol w="802696"/>
                <a:gridCol w="802696"/>
                <a:gridCol w="802696"/>
                <a:gridCol w="523986"/>
                <a:gridCol w="792088"/>
                <a:gridCol w="654179"/>
                <a:gridCol w="729724"/>
                <a:gridCol w="729724"/>
                <a:gridCol w="80269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Кировское</a:t>
                      </a:r>
                      <a:r>
                        <a:rPr lang="ru-RU" sz="1050" baseline="30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Апатитское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Титанское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050" baseline="30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050" baseline="-25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Плотность в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естественном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состоянии, г/см</a:t>
                      </a:r>
                      <a:r>
                        <a:rPr lang="ru-RU" sz="1050" baseline="30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1.70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1.66-1.77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1.74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1.67-1.81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0.10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i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i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1.62</a:t>
                      </a:r>
                      <a:r>
                        <a:rPr lang="ru-RU" sz="1100" i="1" u="none" baseline="30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1.61-1.64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Плотность в </a:t>
                      </a: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сухом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состоянии, г/см</a:t>
                      </a:r>
                      <a:r>
                        <a:rPr lang="ru-RU" sz="1050" baseline="30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1.51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1.47-1.55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0.06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1.50-1.55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1.49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1.48-1.51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Влажность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мас.%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9.7-14.2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0.46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10.0-18.3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0.67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i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i="1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8.6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8.0-9.1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7.1-7.3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7.2-7.5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8.1-8.5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0.07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Пористость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47-49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0.06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46-48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47-48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 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пористости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0.94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0.90-0.98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0.11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1.15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1.07-1.23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0.90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0.88-0.92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u="none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0.09</a:t>
                      </a:r>
                      <a:endParaRPr lang="ru-RU" sz="1100" u="none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7413" y="476672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Сравнительная инженерно-геологическая характеристика отходов обогащения апатит-нефелиновых руд, слагающих поверхность </a:t>
            </a:r>
            <a:r>
              <a:rPr lang="ru-RU" sz="1600" b="1" i="1" dirty="0" smtClean="0">
                <a:latin typeface="Times New Roman"/>
                <a:ea typeface="Times New Roman"/>
              </a:rPr>
              <a:t>хранилищ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405" y="537321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Примечание. </a:t>
            </a:r>
            <a:r>
              <a:rPr lang="ru-RU" sz="1400" dirty="0" smtClean="0">
                <a:latin typeface="Times New Roman"/>
                <a:ea typeface="Times New Roman"/>
              </a:rPr>
              <a:t>К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оличество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проб, отобранных на поверхности и по вертикальному разрезу хранилищ, соответственно составляет: Кировское – 21 и 10, Апатитское – 20 и 14, Титанское – 41 и 5.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610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53146"/>
              </p:ext>
            </p:extLst>
          </p:nvPr>
        </p:nvGraphicFramePr>
        <p:xfrm>
          <a:off x="477491" y="1412776"/>
          <a:ext cx="8208911" cy="4206240"/>
        </p:xfrm>
        <a:graphic>
          <a:graphicData uri="http://schemas.openxmlformats.org/drawingml/2006/table">
            <a:tbl>
              <a:tblPr/>
              <a:tblGrid>
                <a:gridCol w="1466755"/>
                <a:gridCol w="765493"/>
                <a:gridCol w="792088"/>
                <a:gridCol w="720080"/>
                <a:gridCol w="792088"/>
                <a:gridCol w="648072"/>
                <a:gridCol w="648072"/>
                <a:gridCol w="792088"/>
                <a:gridCol w="792088"/>
                <a:gridCol w="79208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Содержание,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мас.%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Кировское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Апатитское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Титанское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 smtClean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±ε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0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/>
                          <a:ea typeface="Times New Roman"/>
                        </a:rPr>
                        <a:t>Компоненты: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лейкократовые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сростки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красные агрегаты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</a:rPr>
                        <a:t>меланократовые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64.8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15.3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12.1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62.3-67.4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13.7-16.8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10.2-14.0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6.5-9.2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0.19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0.30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79.1</a:t>
                      </a:r>
                      <a:r>
                        <a:rPr lang="ru-RU" sz="1000" b="1" baseline="300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10.6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5.6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4.7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76.3-82.9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9.1-12.1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3.9-7.2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3.5-5.9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69.3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9.4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66.9-71.7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13.1-14.0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7.2-11.7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7.0-8.5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/>
                          <a:ea typeface="Times New Roman"/>
                        </a:rPr>
                        <a:t>Минералы: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нефелин (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Ne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пироксен+амфибол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полевые шпаты (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</a:rPr>
                        <a:t>Fsp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вторичные по 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Ne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</a:rPr>
                        <a:t>Fsp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апатит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Fe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Ti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 рудные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слюды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59.1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13.7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5.7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57.0-61.2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12.8-14.6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6.5-9.1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4.9-6.6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5.0-6.3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4.4-6.4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1.6-3.5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61.9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6.4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9.3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60.1-63.6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7.9-9.9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5.8-7.1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7.5-11.2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8.4-10.2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1.9-2.7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1.5-2.3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0.38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0.19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0.37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67.1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8.1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9.5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1.8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/>
                          <a:ea typeface="Times New Roman"/>
                        </a:rPr>
                        <a:t>0.1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65.2-69.1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8.6-9.9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7.6-8.6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8.3-10.7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3.4-4.8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1.6-2.0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0.0-0.2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0.14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0.11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0.32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1.60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latin typeface="Times New Roman"/>
                          <a:ea typeface="Times New Roman"/>
                        </a:rPr>
                        <a:t>Оксиды: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SiO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Al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O+K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/>
                          <a:ea typeface="Times New Roman"/>
                        </a:rPr>
                        <a:t>CaO+MgO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Fe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TiO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+FeO+MnO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1000" baseline="-25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40.9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19.8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40.0-41.9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18.6-20.9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15.1-18.1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5.5-9.5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5.3-7.0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6.3-7.8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2.3-2.9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0.37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41.6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20.0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5.6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40.5-42.6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19.3-20.5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13.3-14.2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6.3-8.4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4.9-6.0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6.6-7.3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5.3-5.9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0.25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0.08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0.10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42.3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20.9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14.6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5.4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/>
                          <a:ea typeface="Times New Roman"/>
                        </a:rPr>
                        <a:t>4.5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41.1-43.5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20.6-21.6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14.0-15.2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3.9-6.8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4.8-6.5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3.4-5.7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2.5-4.1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0.03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0.27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0.25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0.24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77491" y="6926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Сравнительная характеристика минерального и химического составов отходов обогащения апатит-нефелиновых руд, слагающих верхнюю часть хранилищ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5919281"/>
            <a:ext cx="82908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Times New Roman"/>
                <a:ea typeface="Times New Roman"/>
              </a:rPr>
              <a:t>Примечание. </a:t>
            </a:r>
            <a:r>
              <a:rPr lang="ru-RU" sz="1100" dirty="0" smtClean="0">
                <a:latin typeface="Times New Roman"/>
                <a:ea typeface="Times New Roman"/>
              </a:rPr>
              <a:t>Минералы</a:t>
            </a:r>
            <a:r>
              <a:rPr lang="ru-RU" sz="1100" dirty="0">
                <a:latin typeface="Times New Roman"/>
                <a:ea typeface="Times New Roman"/>
              </a:rPr>
              <a:t>: </a:t>
            </a:r>
            <a:r>
              <a:rPr lang="ru-RU" sz="1100" dirty="0" err="1">
                <a:latin typeface="Times New Roman"/>
                <a:ea typeface="Times New Roman"/>
              </a:rPr>
              <a:t>пироксен+амфибол</a:t>
            </a:r>
            <a:r>
              <a:rPr lang="ru-RU" sz="1100" dirty="0">
                <a:latin typeface="Times New Roman"/>
                <a:ea typeface="Times New Roman"/>
              </a:rPr>
              <a:t> (</a:t>
            </a:r>
            <a:r>
              <a:rPr lang="ru-RU" sz="1100" dirty="0" err="1">
                <a:latin typeface="Times New Roman"/>
                <a:ea typeface="Times New Roman"/>
              </a:rPr>
              <a:t>эгирин+арфведсонит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 err="1">
                <a:latin typeface="Times New Roman"/>
                <a:ea typeface="Times New Roman"/>
              </a:rPr>
              <a:t>Eg</a:t>
            </a:r>
            <a:r>
              <a:rPr lang="ru-RU" sz="1100" dirty="0">
                <a:latin typeface="Times New Roman"/>
                <a:ea typeface="Times New Roman"/>
              </a:rPr>
              <a:t>+</a:t>
            </a:r>
            <a:r>
              <a:rPr lang="en-US" sz="1100" dirty="0" err="1">
                <a:latin typeface="Times New Roman"/>
                <a:ea typeface="Times New Roman"/>
              </a:rPr>
              <a:t>Arf</a:t>
            </a:r>
            <a:r>
              <a:rPr lang="ru-RU" sz="1100" dirty="0">
                <a:latin typeface="Times New Roman"/>
                <a:ea typeface="Times New Roman"/>
              </a:rPr>
              <a:t>); вторичные по нефелину и полевым шпатам: содалит, </a:t>
            </a:r>
            <a:r>
              <a:rPr lang="ru-RU" sz="1100" dirty="0" err="1">
                <a:latin typeface="Times New Roman"/>
                <a:ea typeface="Times New Roman"/>
              </a:rPr>
              <a:t>канкринит</a:t>
            </a:r>
            <a:r>
              <a:rPr lang="ru-RU" sz="1100" dirty="0">
                <a:latin typeface="Times New Roman"/>
                <a:ea typeface="Times New Roman"/>
              </a:rPr>
              <a:t>, натролит (</a:t>
            </a:r>
            <a:r>
              <a:rPr lang="en-US" sz="1100" dirty="0">
                <a:latin typeface="Times New Roman"/>
                <a:ea typeface="Times New Roman"/>
              </a:rPr>
              <a:t>Sod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>
                <a:latin typeface="Times New Roman"/>
                <a:ea typeface="Times New Roman"/>
              </a:rPr>
              <a:t>Can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>
                <a:latin typeface="Times New Roman"/>
                <a:ea typeface="Times New Roman"/>
              </a:rPr>
              <a:t>Nat</a:t>
            </a:r>
            <a:r>
              <a:rPr lang="ru-RU" sz="1100" dirty="0">
                <a:latin typeface="Times New Roman"/>
                <a:ea typeface="Times New Roman"/>
              </a:rPr>
              <a:t>); железо и титаносодержащие минералы: магнетит, титанит, перовскит (</a:t>
            </a:r>
            <a:r>
              <a:rPr lang="en-US" sz="1100" dirty="0">
                <a:latin typeface="Times New Roman"/>
                <a:ea typeface="Times New Roman"/>
              </a:rPr>
              <a:t>Mt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>
                <a:latin typeface="Times New Roman"/>
                <a:ea typeface="Times New Roman"/>
              </a:rPr>
              <a:t>Tit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>
                <a:latin typeface="Times New Roman"/>
                <a:ea typeface="Times New Roman"/>
              </a:rPr>
              <a:t>Per</a:t>
            </a:r>
            <a:r>
              <a:rPr lang="ru-RU" sz="1100" dirty="0">
                <a:latin typeface="Times New Roman"/>
                <a:ea typeface="Times New Roman"/>
              </a:rPr>
              <a:t>); слюды: биотит, </a:t>
            </a:r>
            <a:r>
              <a:rPr lang="ru-RU" sz="1100" dirty="0" err="1">
                <a:latin typeface="Times New Roman"/>
                <a:ea typeface="Times New Roman"/>
              </a:rPr>
              <a:t>лампрофиллит</a:t>
            </a:r>
            <a:r>
              <a:rPr lang="ru-RU" sz="1100" dirty="0">
                <a:latin typeface="Times New Roman"/>
                <a:ea typeface="Times New Roman"/>
              </a:rPr>
              <a:t>, гидрослюда (</a:t>
            </a:r>
            <a:r>
              <a:rPr lang="en-US" sz="1100" dirty="0" err="1">
                <a:latin typeface="Times New Roman"/>
                <a:ea typeface="Times New Roman"/>
              </a:rPr>
              <a:t>Bt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>
                <a:latin typeface="Times New Roman"/>
                <a:ea typeface="Times New Roman"/>
              </a:rPr>
              <a:t>Lam</a:t>
            </a:r>
            <a:r>
              <a:rPr lang="ru-RU" sz="1100" dirty="0">
                <a:latin typeface="Times New Roman"/>
                <a:ea typeface="Times New Roman"/>
              </a:rPr>
              <a:t>, </a:t>
            </a:r>
            <a:r>
              <a:rPr lang="en-US" sz="1100" dirty="0" err="1">
                <a:latin typeface="Times New Roman"/>
                <a:ea typeface="Times New Roman"/>
              </a:rPr>
              <a:t>Hmica</a:t>
            </a:r>
            <a:r>
              <a:rPr lang="ru-RU" sz="1100" dirty="0">
                <a:latin typeface="Times New Roman"/>
                <a:ea typeface="Times New Roman"/>
              </a:rPr>
              <a:t>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47782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49657"/>
              </p:ext>
            </p:extLst>
          </p:nvPr>
        </p:nvGraphicFramePr>
        <p:xfrm>
          <a:off x="467543" y="2204865"/>
          <a:ext cx="8208910" cy="2523728"/>
        </p:xfrm>
        <a:graphic>
          <a:graphicData uri="http://schemas.openxmlformats.org/drawingml/2006/table">
            <a:tbl>
              <a:tblPr/>
              <a:tblGrid>
                <a:gridCol w="1415330"/>
                <a:gridCol w="636898"/>
                <a:gridCol w="919964"/>
                <a:gridCol w="636898"/>
                <a:gridCol w="636898"/>
                <a:gridCol w="990731"/>
                <a:gridCol w="566132"/>
                <a:gridCol w="636898"/>
                <a:gridCol w="1061497"/>
                <a:gridCol w="707664"/>
              </a:tblGrid>
              <a:tr h="30284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Показатели, 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Бк/кг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Кировское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Апатитское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Титанское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±ε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ср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± 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вар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Содержание радионуклидов: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400" baseline="30000" dirty="0">
                          <a:effectLst/>
                          <a:latin typeface="Times New Roman"/>
                          <a:ea typeface="Times New Roman"/>
                        </a:rPr>
                        <a:t>232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1416-1584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38-49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72-90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0.09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1548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1513-1583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38-43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44-47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1577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1460-1694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50-71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55-63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0.10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0.23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Общая удельная активность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268-298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239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234-244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260-298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980728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latin typeface="Times New Roman"/>
                <a:ea typeface="Times New Roman"/>
              </a:rPr>
              <a:t>Сравнительная радиационно-гигиеническая характеристика отходов обогащения апатит-нефелиновых руд, слагающих вертикальный разрез хранилищ</a:t>
            </a:r>
            <a:endParaRPr lang="ru-RU" sz="1700" b="1" i="1" dirty="0"/>
          </a:p>
        </p:txBody>
      </p:sp>
    </p:spTree>
    <p:extLst>
      <p:ext uri="{BB962C8B-B14F-4D97-AF65-F5344CB8AC3E}">
        <p14:creationId xmlns:p14="http://schemas.microsoft.com/office/powerpoint/2010/main" val="114844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96933"/>
              </p:ext>
            </p:extLst>
          </p:nvPr>
        </p:nvGraphicFramePr>
        <p:xfrm>
          <a:off x="683568" y="1124744"/>
          <a:ext cx="4608512" cy="3673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Plot" r:id="rId3" imgW="24869422" imgH="22724533" progId="">
                  <p:embed/>
                </p:oleObj>
              </mc:Choice>
              <mc:Fallback>
                <p:oleObj name="Plot" r:id="rId3" imgW="24869422" imgH="22724533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24744"/>
                        <a:ext cx="4608512" cy="36735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28026" y="2132856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Цифрами обозначены рефлексы: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– портландит;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– нефелин;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– натролит;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– содалит.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88440"/>
              </p:ext>
            </p:extLst>
          </p:nvPr>
        </p:nvGraphicFramePr>
        <p:xfrm>
          <a:off x="539552" y="4797152"/>
          <a:ext cx="8064500" cy="1401762"/>
        </p:xfrm>
        <a:graphic>
          <a:graphicData uri="http://schemas.openxmlformats.org/drawingml/2006/table">
            <a:tbl>
              <a:tblPr/>
              <a:tblGrid>
                <a:gridCol w="1804988"/>
                <a:gridCol w="449262"/>
                <a:gridCol w="1352550"/>
                <a:gridCol w="414338"/>
                <a:gridCol w="2465387"/>
                <a:gridCol w="450850"/>
                <a:gridCol w="1127125"/>
              </a:tblGrid>
              <a:tr h="3961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2NaAlSiO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3Ca(OH)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[Al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2H</a:t>
                      </a:r>
                      <a:r>
                        <a:rPr kumimoji="0" lang="en-US" sz="13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2NaOH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1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10" marB="4571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Дифрактограммы модельной системы нефелин – портландит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после 28 суток (а) и трех месяцев (б) </a:t>
            </a:r>
          </a:p>
        </p:txBody>
      </p:sp>
    </p:spTree>
    <p:extLst>
      <p:ext uri="{BB962C8B-B14F-4D97-AF65-F5344CB8AC3E}">
        <p14:creationId xmlns:p14="http://schemas.microsoft.com/office/powerpoint/2010/main" val="110139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7227"/>
              </p:ext>
            </p:extLst>
          </p:nvPr>
        </p:nvGraphicFramePr>
        <p:xfrm>
          <a:off x="1619672" y="2780928"/>
          <a:ext cx="6129020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2550160"/>
                <a:gridCol w="900430"/>
                <a:gridCol w="900430"/>
                <a:gridCol w="899795"/>
                <a:gridCol w="878205"/>
              </a:tblGrid>
              <a:tr h="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13000" algn="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Компоненты  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13000" algn="r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Состав	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Содержание, 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Отходы обогащения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Цемент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Вода, сверх 100%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1840" y="2141637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Составы прессмасс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3523"/>
              </p:ext>
            </p:extLst>
          </p:nvPr>
        </p:nvGraphicFramePr>
        <p:xfrm>
          <a:off x="467544" y="1844824"/>
          <a:ext cx="8208912" cy="38313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4136"/>
                <a:gridCol w="1030954"/>
                <a:gridCol w="1039254"/>
                <a:gridCol w="1039254"/>
                <a:gridCol w="1162324"/>
                <a:gridCol w="1292686"/>
                <a:gridCol w="1420304"/>
              </a:tblGrid>
              <a:tr h="6385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Давление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прессования,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Плотность,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кг/м</a:t>
                      </a:r>
                      <a:r>
                        <a:rPr lang="ru-RU" sz="1400" baseline="30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Предел прочности, МПа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Водопогло-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щение, %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Морозостой-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кость,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циклы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Теплопровод-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ность,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Вт/м°К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сжатии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изгибе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7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 №1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10.97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50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0.532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50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2330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10.63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50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76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 №2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50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0.544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50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9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более 50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017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5326" y="908720"/>
            <a:ext cx="7848872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Свойства гиперпрессованных материалов на основе отходов обогащения апатит-нефелиновых руд</a:t>
            </a:r>
            <a:endParaRPr lang="ru-RU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6047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1765</TotalTime>
  <Words>1459</Words>
  <Application>Microsoft Office PowerPoint</Application>
  <PresentationFormat>Экран (4:3)</PresentationFormat>
  <Paragraphs>724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Аспект</vt:lpstr>
      <vt:lpstr>Plot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Bokar_VA</dc:creator>
  <cp:lastModifiedBy>Bokar_VA</cp:lastModifiedBy>
  <cp:revision>86</cp:revision>
  <dcterms:created xsi:type="dcterms:W3CDTF">2012-05-28T08:13:09Z</dcterms:created>
  <dcterms:modified xsi:type="dcterms:W3CDTF">2012-06-15T10:55:15Z</dcterms:modified>
</cp:coreProperties>
</file>