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75" r:id="rId4"/>
    <p:sldId id="281" r:id="rId5"/>
    <p:sldId id="288" r:id="rId6"/>
    <p:sldId id="289" r:id="rId7"/>
    <p:sldId id="258" r:id="rId8"/>
    <p:sldId id="282" r:id="rId9"/>
    <p:sldId id="301" r:id="rId10"/>
    <p:sldId id="290" r:id="rId11"/>
    <p:sldId id="291" r:id="rId12"/>
    <p:sldId id="302" r:id="rId13"/>
    <p:sldId id="292" r:id="rId14"/>
    <p:sldId id="303" r:id="rId15"/>
    <p:sldId id="293" r:id="rId16"/>
    <p:sldId id="304" r:id="rId17"/>
    <p:sldId id="295" r:id="rId18"/>
    <p:sldId id="296" r:id="rId19"/>
    <p:sldId id="305" r:id="rId20"/>
    <p:sldId id="300" r:id="rId21"/>
    <p:sldId id="299" r:id="rId22"/>
    <p:sldId id="29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</a:t>
            </a:r>
            <a:r>
              <a:rPr lang="ru-RU" sz="18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изученных хромитовых объектов по массивам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052812680106023"/>
          <c:y val="1.3565162646897492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DF-4B71-AC62-7CC52C40CE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DF-4B71-AC62-7CC52C40CE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DF-4B71-AC62-7CC52C40CE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ADF-4B71-AC62-7CC52C40CE16}"/>
              </c:ext>
            </c:extLst>
          </c:dPt>
          <c:cat>
            <c:strRef>
              <c:f>'Размер включений платиноидов_09'!$X$10:$AA$10</c:f>
              <c:strCache>
                <c:ptCount val="4"/>
                <c:pt idx="0">
                  <c:v>Южный Крака</c:v>
                </c:pt>
                <c:pt idx="1">
                  <c:v>Средний Крака</c:v>
                </c:pt>
                <c:pt idx="2">
                  <c:v>Северный</c:v>
                </c:pt>
                <c:pt idx="3">
                  <c:v>Узянский</c:v>
                </c:pt>
              </c:strCache>
            </c:strRef>
          </c:cat>
          <c:val>
            <c:numRef>
              <c:f>'Размер включений платиноидов_09'!$X$11:$AA$11</c:f>
              <c:numCache>
                <c:formatCode>General</c:formatCode>
                <c:ptCount val="4"/>
                <c:pt idx="0">
                  <c:v>24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DF-4B71-AC62-7CC52C40CE16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2153E-76F9-4314-872C-8DC9D68AE729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32486-BA97-4D0B-848A-7CBDF575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2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 день, уважаемые коллеги. Вашему вниманию представляется доклад на тему «Минералы платиновой группы в </a:t>
            </a:r>
            <a:r>
              <a:rPr lang="ru-RU" dirty="0" err="1"/>
              <a:t>хромититах</a:t>
            </a:r>
            <a:r>
              <a:rPr lang="ru-RU" dirty="0"/>
              <a:t> </a:t>
            </a:r>
            <a:r>
              <a:rPr lang="ru-RU" dirty="0" err="1"/>
              <a:t>ультрамафитов</a:t>
            </a:r>
            <a:r>
              <a:rPr lang="ru-RU" dirty="0"/>
              <a:t> </a:t>
            </a:r>
            <a:r>
              <a:rPr lang="ru-RU" dirty="0" err="1"/>
              <a:t>Крака</a:t>
            </a:r>
            <a:r>
              <a:rPr lang="ru-RU" dirty="0"/>
              <a:t> (Южный Урал)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2486-BA97-4D0B-848A-7CBDF57580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675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F7DF5-5DD5-921F-A572-9221F316D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DF65270-DAC7-2E5B-9EA9-89440F6A7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C02BF61-1017-ED81-AFB3-1F64DDF92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Узянский</a:t>
            </a:r>
            <a:r>
              <a:rPr lang="ru-RU" dirty="0"/>
              <a:t> </a:t>
            </a:r>
            <a:r>
              <a:rPr lang="ru-RU" dirty="0" err="1"/>
              <a:t>Крака</a:t>
            </a:r>
            <a:r>
              <a:rPr lang="ru-RU" dirty="0"/>
              <a:t> – наименьший из массивов группы, здесь были изучены </a:t>
            </a:r>
            <a:r>
              <a:rPr lang="ru-RU" dirty="0" err="1"/>
              <a:t>хромититы</a:t>
            </a:r>
            <a:r>
              <a:rPr lang="ru-RU" dirty="0"/>
              <a:t> рудопроявлений Орловское и Чёрная речка. Рудообразующий хромшпинелид высокохромистый, представлен хромитом.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93823B-B279-9275-0EE4-9CC12460CF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04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1F74-02B3-72B6-003D-529037E18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B0F787A-1491-688D-981B-325E6D4F6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5DFE695-812C-1F04-8DC9-B124AE7E3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Полифазные включения платиноидов размером 3,5-9,5 мкм, обнаруженные внутри зёрен хромитов, в их краевых частях, а также в </a:t>
            </a:r>
            <a:r>
              <a:rPr lang="ru-RU" dirty="0" err="1"/>
              <a:t>интерстиции</a:t>
            </a:r>
            <a:r>
              <a:rPr lang="ru-RU" dirty="0"/>
              <a:t>, представлены лауритом, </a:t>
            </a:r>
            <a:r>
              <a:rPr lang="ru-RU" dirty="0" err="1"/>
              <a:t>ирарситом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85637-5F20-DFBE-3C63-6597E1C1B3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64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CEAD6-D3DE-B4A6-76A3-320E74B6F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C078156-D8E3-C6E6-956A-EFD607AE0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E3356E1-6B39-957F-EA19-EB27DF7F9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окисленными сульфидами существенно рутениевого состава (скорее всего первоначально - лауритом).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865E6C-6E59-7CC7-269D-11D0BA03F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707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DA5B9-CD70-8424-B73F-85A3FB632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FD2D15E-9392-1DDE-CAB9-7E19A2B94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91D199B-E4F0-524B-6039-110AAA050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Массив Средний </a:t>
            </a:r>
            <a:r>
              <a:rPr lang="ru-RU" dirty="0" err="1"/>
              <a:t>Крака</a:t>
            </a:r>
            <a:r>
              <a:rPr lang="ru-RU" dirty="0"/>
              <a:t> обладает большим разнообразием геологического строения. Его восточная часть представлена мантийным комплексом, включающим преобладающие </a:t>
            </a:r>
            <a:r>
              <a:rPr lang="ru-RU" dirty="0" err="1"/>
              <a:t>лерцолиты</a:t>
            </a:r>
            <a:r>
              <a:rPr lang="ru-RU" dirty="0"/>
              <a:t>, к западу они сменяются </a:t>
            </a:r>
            <a:r>
              <a:rPr lang="ru-RU" dirty="0" err="1"/>
              <a:t>гарцбургитами</a:t>
            </a:r>
            <a:r>
              <a:rPr lang="ru-RU" dirty="0"/>
              <a:t> и зоной краевых дунитов вблизи перехода к </a:t>
            </a:r>
            <a:r>
              <a:rPr lang="ru-RU" dirty="0" err="1"/>
              <a:t>коровому</a:t>
            </a:r>
            <a:r>
              <a:rPr lang="ru-RU" dirty="0"/>
              <a:t> (существенно габброидному) разрезу. </a:t>
            </a:r>
          </a:p>
          <a:p>
            <a:r>
              <a:rPr lang="ru-RU" dirty="0"/>
              <a:t>Изученные хромитовые объекты расположены как в мантийном части массива, например месторождение №33, Ключевское, </a:t>
            </a:r>
            <a:r>
              <a:rPr lang="ru-RU" dirty="0" err="1"/>
              <a:t>Акбура</a:t>
            </a:r>
            <a:r>
              <a:rPr lang="ru-RU" dirty="0"/>
              <a:t>, так и в переходном верлит-</a:t>
            </a:r>
            <a:r>
              <a:rPr lang="ru-RU" dirty="0" err="1"/>
              <a:t>клинопироксенитовом</a:t>
            </a:r>
            <a:r>
              <a:rPr lang="ru-RU" dirty="0"/>
              <a:t> комплексе (Логиновское, Западно-</a:t>
            </a:r>
            <a:r>
              <a:rPr lang="ru-RU" dirty="0" err="1"/>
              <a:t>Саксейское</a:t>
            </a:r>
            <a:r>
              <a:rPr lang="ru-RU" dirty="0"/>
              <a:t>), и в зоне </a:t>
            </a:r>
            <a:r>
              <a:rPr lang="ru-RU" dirty="0" err="1"/>
              <a:t>серпентинитового</a:t>
            </a:r>
            <a:r>
              <a:rPr lang="ru-RU" dirty="0"/>
              <a:t> меланжа (</a:t>
            </a:r>
            <a:r>
              <a:rPr lang="ru-RU" dirty="0" err="1"/>
              <a:t>Сарангаевское</a:t>
            </a:r>
            <a:r>
              <a:rPr lang="ru-RU" dirty="0"/>
              <a:t>, Бабай). Рудообразующие хромшпинелиды </a:t>
            </a:r>
            <a:r>
              <a:rPr lang="ru-RU" dirty="0" err="1"/>
              <a:t>хромититов</a:t>
            </a:r>
            <a:r>
              <a:rPr lang="ru-RU" dirty="0"/>
              <a:t> мантийной части массива представлены </a:t>
            </a:r>
            <a:r>
              <a:rPr lang="ru-RU" dirty="0" err="1"/>
              <a:t>алюмохромитом</a:t>
            </a:r>
            <a:r>
              <a:rPr lang="ru-RU" dirty="0"/>
              <a:t> и хромитом, территории переходного комплекса – </a:t>
            </a:r>
            <a:r>
              <a:rPr lang="ru-RU" dirty="0" err="1"/>
              <a:t>субферриалюмохромитом</a:t>
            </a:r>
            <a:r>
              <a:rPr lang="ru-RU" dirty="0"/>
              <a:t>, а также зоны меланжа – преимущественно </a:t>
            </a:r>
            <a:r>
              <a:rPr lang="ru-RU" dirty="0" err="1"/>
              <a:t>алюмохромитом</a:t>
            </a:r>
            <a:r>
              <a:rPr lang="ru-RU" dirty="0"/>
              <a:t> и </a:t>
            </a:r>
            <a:r>
              <a:rPr lang="ru-RU" dirty="0" err="1"/>
              <a:t>хромпикотитом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DFB63C-3BDB-AA24-10B0-7CFE7DF34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678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65B1C-6151-1208-B4FE-4ACDFCA05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23FBEAF-278A-B707-7891-2C586BB322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124CA53-7FF2-2C65-22D8-350A3289A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Включения платиноидов однородные, размером 1-18 мкм, реже до 30 мкм, встречаются внутри рудообразующих хромшпинелидов, в интерметаллидах и в </a:t>
            </a:r>
            <a:r>
              <a:rPr lang="ru-RU" dirty="0" err="1"/>
              <a:t>интерстициях</a:t>
            </a:r>
            <a:r>
              <a:rPr lang="ru-RU" dirty="0"/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1CF8D4-BC7E-F695-3AFF-D194C819B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63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4CE45-43F5-F881-F055-129ABB64A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8A2C377-FD58-D918-5C22-4F05412162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0487429-6A0D-FC08-C8C0-B9DBC6F5F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Минералогический состав очень разнообразный. В рудопроявлениях мантийной части массива преобладают тугоплавкие платиноиды Ru-</a:t>
            </a:r>
            <a:r>
              <a:rPr lang="ru-RU" dirty="0" err="1"/>
              <a:t>Os</a:t>
            </a:r>
            <a:r>
              <a:rPr lang="ru-RU" dirty="0"/>
              <a:t>-</a:t>
            </a:r>
            <a:r>
              <a:rPr lang="ru-RU" dirty="0" err="1"/>
              <a:t>Ir</a:t>
            </a:r>
            <a:r>
              <a:rPr lang="ru-RU" dirty="0"/>
              <a:t> состава: лаурит, </a:t>
            </a:r>
            <a:r>
              <a:rPr lang="ru-RU" dirty="0" err="1"/>
              <a:t>эрликманит</a:t>
            </a:r>
            <a:r>
              <a:rPr lang="ru-RU" dirty="0"/>
              <a:t>, </a:t>
            </a:r>
            <a:r>
              <a:rPr lang="ru-RU" dirty="0" err="1"/>
              <a:t>ирарсит</a:t>
            </a:r>
            <a:r>
              <a:rPr lang="ru-RU" dirty="0"/>
              <a:t>, сплавы рутения, иридия, осмия, также окисленные сульфиды, арсениды, сплавы рутениевого состава. Реже встречается </a:t>
            </a:r>
            <a:r>
              <a:rPr lang="ru-RU" dirty="0" err="1"/>
              <a:t>закаринит</a:t>
            </a:r>
            <a:r>
              <a:rPr lang="ru-RU" dirty="0"/>
              <a:t>. </a:t>
            </a:r>
          </a:p>
          <a:p>
            <a:r>
              <a:rPr lang="ru-RU" dirty="0"/>
              <a:t>В рудопроявлениях переходного комплекса состав минералов платиновой группы резко контрастирует с таковым мантийного разреза. Здесь преобладают минералы платины (Западно-</a:t>
            </a:r>
            <a:r>
              <a:rPr lang="ru-RU" dirty="0" err="1"/>
              <a:t>Саксейское</a:t>
            </a:r>
            <a:r>
              <a:rPr lang="ru-RU" dirty="0"/>
              <a:t>), либо палладия и платины (Логиновское). Они представлены </a:t>
            </a:r>
            <a:r>
              <a:rPr lang="ru-RU" dirty="0" err="1"/>
              <a:t>тетраферроплатиной</a:t>
            </a:r>
            <a:r>
              <a:rPr lang="ru-RU" dirty="0"/>
              <a:t>, </a:t>
            </a:r>
            <a:r>
              <a:rPr lang="ru-RU" dirty="0" err="1"/>
              <a:t>потаритом</a:t>
            </a:r>
            <a:r>
              <a:rPr lang="ru-RU" dirty="0"/>
              <a:t>, </a:t>
            </a:r>
            <a:r>
              <a:rPr lang="ru-RU" dirty="0" err="1"/>
              <a:t>сперрилитом</a:t>
            </a:r>
            <a:r>
              <a:rPr lang="ru-RU" dirty="0"/>
              <a:t>, </a:t>
            </a:r>
            <a:r>
              <a:rPr lang="ru-RU" dirty="0" err="1"/>
              <a:t>стибиопалладинитом</a:t>
            </a:r>
            <a:r>
              <a:rPr lang="ru-RU" dirty="0"/>
              <a:t>, железистой платиной (состав переходный от тетра- к </a:t>
            </a:r>
            <a:r>
              <a:rPr lang="ru-RU" dirty="0" err="1"/>
              <a:t>изоферроплатине</a:t>
            </a:r>
            <a:r>
              <a:rPr lang="ru-RU" dirty="0"/>
              <a:t>). В рудопроявлениях зоны </a:t>
            </a:r>
            <a:r>
              <a:rPr lang="ru-RU" dirty="0" err="1"/>
              <a:t>серпентинитового</a:t>
            </a:r>
            <a:r>
              <a:rPr lang="ru-RU" dirty="0"/>
              <a:t> меланжа как и в мантийной части массива платиноиды Ru-</a:t>
            </a:r>
            <a:r>
              <a:rPr lang="ru-RU" dirty="0" err="1"/>
              <a:t>Os</a:t>
            </a:r>
            <a:r>
              <a:rPr lang="ru-RU" dirty="0"/>
              <a:t>-</a:t>
            </a:r>
            <a:r>
              <a:rPr lang="ru-RU" dirty="0" err="1"/>
              <a:t>Ir</a:t>
            </a:r>
            <a:r>
              <a:rPr lang="ru-RU" dirty="0"/>
              <a:t> состава: лаурит, </a:t>
            </a:r>
            <a:r>
              <a:rPr lang="ru-RU" dirty="0" err="1"/>
              <a:t>эрликманит</a:t>
            </a:r>
            <a:r>
              <a:rPr lang="ru-RU" dirty="0"/>
              <a:t> и окисленные сплавы рутения.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88D2BD-FC8E-7BC8-5170-E9102697C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1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06F02-2A35-538D-0D7F-5E670EF2E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BC55F9-2C77-B559-A87C-384CEDD87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B34DEB4-E3D3-2A43-1D0D-2D4851D47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Южный </a:t>
            </a:r>
            <a:r>
              <a:rPr lang="ru-RU" dirty="0" err="1"/>
              <a:t>Крака</a:t>
            </a:r>
            <a:r>
              <a:rPr lang="ru-RU" dirty="0"/>
              <a:t> – самый большой представитель массивов </a:t>
            </a:r>
            <a:r>
              <a:rPr lang="ru-RU" dirty="0" err="1"/>
              <a:t>кракинской</a:t>
            </a:r>
            <a:r>
              <a:rPr lang="ru-RU" dirty="0"/>
              <a:t> группы, площадью 450 км2. Он полностью представлен «мантийным разрезом». В строении массива примерно в равных количествах распространены </a:t>
            </a:r>
            <a:r>
              <a:rPr lang="ru-RU" dirty="0" err="1"/>
              <a:t>лерцолиты</a:t>
            </a:r>
            <a:r>
              <a:rPr lang="ru-RU" dirty="0"/>
              <a:t> и </a:t>
            </a:r>
            <a:r>
              <a:rPr lang="ru-RU" dirty="0" err="1"/>
              <a:t>гарцбургиты</a:t>
            </a:r>
            <a:r>
              <a:rPr lang="ru-RU" dirty="0"/>
              <a:t>, подчиненным значением пользуются тела дунитов. Довольно часто встречаются дайки габбро-долеритов и мелкозернистых роговообманковых </a:t>
            </a:r>
            <a:r>
              <a:rPr lang="ru-RU" dirty="0" err="1"/>
              <a:t>габбро</a:t>
            </a:r>
            <a:r>
              <a:rPr lang="ru-RU" dirty="0"/>
              <a:t> мощностью 0,5-5 м. По периферии массива развит </a:t>
            </a:r>
            <a:r>
              <a:rPr lang="ru-RU" dirty="0" err="1"/>
              <a:t>серпентинитовый</a:t>
            </a:r>
            <a:r>
              <a:rPr lang="ru-RU" dirty="0"/>
              <a:t> меланж, включающий блоки </a:t>
            </a:r>
            <a:r>
              <a:rPr lang="ru-RU" dirty="0" err="1"/>
              <a:t>родингитов</a:t>
            </a:r>
            <a:r>
              <a:rPr lang="ru-RU" dirty="0"/>
              <a:t>. </a:t>
            </a:r>
          </a:p>
          <a:p>
            <a:r>
              <a:rPr lang="ru-RU" dirty="0"/>
              <a:t>Это самый богатый на хромитовые объекты массив </a:t>
            </a:r>
            <a:r>
              <a:rPr lang="ru-RU" dirty="0" err="1"/>
              <a:t>Кракинской</a:t>
            </a:r>
            <a:r>
              <a:rPr lang="ru-RU" dirty="0"/>
              <a:t> группы. Здесь можно выделить на западе </a:t>
            </a:r>
            <a:r>
              <a:rPr lang="ru-RU" dirty="0" err="1"/>
              <a:t>Апшакскую</a:t>
            </a:r>
            <a:r>
              <a:rPr lang="ru-RU" dirty="0"/>
              <a:t> и Мало-</a:t>
            </a:r>
            <a:r>
              <a:rPr lang="ru-RU" dirty="0" err="1"/>
              <a:t>Башартовскую</a:t>
            </a:r>
            <a:r>
              <a:rPr lang="ru-RU" dirty="0"/>
              <a:t> площади, отдельно месторождение Большой </a:t>
            </a:r>
            <a:r>
              <a:rPr lang="ru-RU" dirty="0" err="1"/>
              <a:t>Башарт</a:t>
            </a:r>
            <a:r>
              <a:rPr lang="ru-RU" dirty="0"/>
              <a:t> и </a:t>
            </a:r>
            <a:r>
              <a:rPr lang="ru-RU" dirty="0" err="1"/>
              <a:t>им.Менжинского</a:t>
            </a:r>
            <a:r>
              <a:rPr lang="ru-RU" dirty="0"/>
              <a:t>, на севере месторождение Коминтерн и рудопроявление устье Большого Лога, а также несколько рудопроявлений на востоке массива. Рудообразующие хромшпинелиды представлены преимущественно </a:t>
            </a:r>
            <a:r>
              <a:rPr lang="ru-RU" dirty="0" err="1"/>
              <a:t>алюмохромитом</a:t>
            </a:r>
            <a:r>
              <a:rPr lang="ru-RU" dirty="0"/>
              <a:t> и хромитом, реже более железистыми и высокоглиноземистыми разностями.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B924B2-F499-FD50-7E0B-078FB99B7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85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CA386-52A7-E8D8-236D-611823067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193F5B4-DBC3-DD38-6B65-5D4CAA3C25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6523C36-D156-E616-1A49-2A90A02DA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Включения платиноидов размером до 17-34 мкм в подавляющем большинстве однородные. Были встречены как внутри зёрен рудообразующих хромитов и </a:t>
            </a:r>
            <a:r>
              <a:rPr lang="ru-RU" dirty="0" err="1"/>
              <a:t>алюмохромитов</a:t>
            </a:r>
            <a:r>
              <a:rPr lang="ru-RU" dirty="0"/>
              <a:t>, так и в </a:t>
            </a:r>
            <a:r>
              <a:rPr lang="ru-RU" dirty="0" err="1"/>
              <a:t>интерстициях</a:t>
            </a:r>
            <a:r>
              <a:rPr lang="ru-RU" dirty="0"/>
              <a:t>. Минералогический состав, как в массиве Средний </a:t>
            </a:r>
            <a:r>
              <a:rPr lang="ru-RU" dirty="0" err="1"/>
              <a:t>Крака</a:t>
            </a:r>
            <a:r>
              <a:rPr lang="ru-RU" dirty="0"/>
              <a:t>, также разнообразный. Здесь встречается лаурит, </a:t>
            </a:r>
            <a:r>
              <a:rPr lang="ru-RU" dirty="0" err="1"/>
              <a:t>ирарсит</a:t>
            </a:r>
            <a:r>
              <a:rPr lang="ru-RU" dirty="0"/>
              <a:t>, </a:t>
            </a:r>
            <a:r>
              <a:rPr lang="ru-RU" dirty="0" err="1"/>
              <a:t>купроиридсит</a:t>
            </a:r>
            <a:r>
              <a:rPr lang="ru-RU" dirty="0"/>
              <a:t>, </a:t>
            </a:r>
            <a:r>
              <a:rPr lang="ru-RU" dirty="0" err="1"/>
              <a:t>эрликманит</a:t>
            </a:r>
            <a:r>
              <a:rPr lang="ru-RU" dirty="0"/>
              <a:t>, </a:t>
            </a:r>
            <a:r>
              <a:rPr lang="ru-RU" dirty="0" err="1"/>
              <a:t>руарсит</a:t>
            </a:r>
            <a:r>
              <a:rPr lang="ru-RU" dirty="0"/>
              <a:t>, </a:t>
            </a:r>
            <a:r>
              <a:rPr lang="ru-RU" dirty="0" err="1"/>
              <a:t>закаринит</a:t>
            </a:r>
            <a:r>
              <a:rPr lang="ru-RU" dirty="0"/>
              <a:t>, </a:t>
            </a:r>
            <a:r>
              <a:rPr lang="ru-RU" dirty="0" err="1"/>
              <a:t>черепановит</a:t>
            </a:r>
            <a:r>
              <a:rPr lang="ru-RU" dirty="0"/>
              <a:t>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570BA6-5759-5A20-C87E-81CC8B80F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659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64F28-72AE-18F9-92FC-855277C41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B3B11E3-F62A-38B2-26C4-15023F37B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2BFCCAD-020D-ECC1-9251-7F756B71E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также сплавы и окисленные фазы преимущественно рутениевого состава.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0E56D0-07BD-C93C-C47B-DCD6FD8471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078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2486-BA97-4D0B-848A-7CBDF57580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14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Данное исследование продолжает изучение включений минералов платиновой группы (МПГ) в </a:t>
            </a:r>
            <a:r>
              <a:rPr lang="ru-RU" dirty="0" err="1"/>
              <a:t>хромититах</a:t>
            </a:r>
            <a:r>
              <a:rPr lang="ru-RU" dirty="0"/>
              <a:t> рудопроявлений различного типа, начатое в работах Савельева Дмитрия Евгеньевича, Пушкарёва Евгения Владимировича с соавторами и других. </a:t>
            </a:r>
            <a:r>
              <a:rPr lang="ru-RU" dirty="0" err="1"/>
              <a:t>Ультрамафитовые</a:t>
            </a:r>
            <a:r>
              <a:rPr lang="ru-RU" dirty="0"/>
              <a:t> массивы </a:t>
            </a:r>
            <a:r>
              <a:rPr lang="ru-RU" dirty="0" err="1"/>
              <a:t>Крака</a:t>
            </a:r>
            <a:r>
              <a:rPr lang="ru-RU" dirty="0"/>
              <a:t>, расположенные в северном замыкании Зилаирского </a:t>
            </a:r>
            <a:r>
              <a:rPr lang="ru-RU" dirty="0" err="1"/>
              <a:t>синклинория</a:t>
            </a:r>
            <a:r>
              <a:rPr lang="ru-RU" dirty="0"/>
              <a:t> на западном склоне Южного Урала, представляют собой крупные выходы </a:t>
            </a:r>
            <a:r>
              <a:rPr lang="ru-RU" dirty="0" err="1"/>
              <a:t>верхнемантийных</a:t>
            </a:r>
            <a:r>
              <a:rPr lang="ru-RU" dirty="0"/>
              <a:t> пород, тектонически перемещенные в верхние горизонты коры в процессе закрытия Уральского </a:t>
            </a:r>
            <a:r>
              <a:rPr lang="ru-RU" dirty="0" err="1"/>
              <a:t>палеоокеана</a:t>
            </a:r>
            <a:r>
              <a:rPr lang="ru-RU" dirty="0"/>
              <a:t>. Общая площадь выхода </a:t>
            </a:r>
            <a:r>
              <a:rPr lang="ru-RU" dirty="0" err="1"/>
              <a:t>ультрамафитов</a:t>
            </a:r>
            <a:r>
              <a:rPr lang="ru-RU" dirty="0"/>
              <a:t> составляет более 900 </a:t>
            </a:r>
            <a:r>
              <a:rPr lang="ru-RU" dirty="0" err="1"/>
              <a:t>кв.км</a:t>
            </a:r>
            <a:r>
              <a:rPr lang="ru-RU" dirty="0"/>
              <a:t>, они представлены четырьмя обособленными телами (Северный, Средний, Южный и </a:t>
            </a:r>
            <a:r>
              <a:rPr lang="ru-RU" dirty="0" err="1"/>
              <a:t>Узянский</a:t>
            </a:r>
            <a:r>
              <a:rPr lang="ru-RU" dirty="0"/>
              <a:t> </a:t>
            </a:r>
            <a:r>
              <a:rPr lang="ru-RU" dirty="0" err="1"/>
              <a:t>Крака</a:t>
            </a:r>
            <a:r>
              <a:rPr lang="ru-RU" dirty="0"/>
              <a:t>).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666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этом у меня всё. Спасибо за внимание.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2486-BA97-4D0B-848A-7CBDF57580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632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2486-BA97-4D0B-848A-7CBDF57580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713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D105A-6F09-3023-6451-3C296BC33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C79AEA5-CCD6-3686-F859-400844F88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90BF445-0DD2-D430-D429-4509C6C9C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Первые упоминания об </a:t>
            </a:r>
            <a:r>
              <a:rPr lang="ru-RU" dirty="0" err="1"/>
              <a:t>ультрамафитах</a:t>
            </a:r>
            <a:r>
              <a:rPr lang="ru-RU" dirty="0"/>
              <a:t> данной территории известны со второй половины ХIX в., а с 20–30-х годов ХХ в. началось их планомерное изучение в связи с поисками </a:t>
            </a:r>
            <a:r>
              <a:rPr lang="ru-RU" dirty="0" err="1"/>
              <a:t>хромититов</a:t>
            </a:r>
            <a:r>
              <a:rPr lang="ru-RU" dirty="0"/>
              <a:t>. В дальнейшем массивы изучались геологами-съемщиками и академическими исследователями. </a:t>
            </a:r>
          </a:p>
          <a:p>
            <a:r>
              <a:rPr lang="ru-RU" dirty="0"/>
              <a:t>Несмотря на длительное изучение массивов, остались нерешенными некоторые проблемы, в первую очередь остается слабой минералогическая изученность </a:t>
            </a:r>
            <a:r>
              <a:rPr lang="ru-RU" dirty="0" err="1"/>
              <a:t>ультрамафитов</a:t>
            </a:r>
            <a:r>
              <a:rPr lang="ru-RU" dirty="0"/>
              <a:t> и </a:t>
            </a:r>
            <a:r>
              <a:rPr lang="ru-RU" dirty="0" err="1"/>
              <a:t>хромититов</a:t>
            </a:r>
            <a:r>
              <a:rPr lang="ru-RU" dirty="0"/>
              <a:t>.</a:t>
            </a:r>
          </a:p>
          <a:p>
            <a:r>
              <a:rPr lang="ru-RU" dirty="0"/>
              <a:t>Главной целью исследования является выявление закономерностей распространения и состава </a:t>
            </a:r>
            <a:r>
              <a:rPr lang="ru-RU" dirty="0" err="1"/>
              <a:t>платиноидной</a:t>
            </a:r>
            <a:r>
              <a:rPr lang="ru-RU" dirty="0"/>
              <a:t> минерализации в </a:t>
            </a:r>
            <a:r>
              <a:rPr lang="ru-RU" dirty="0" err="1"/>
              <a:t>хромититах</a:t>
            </a:r>
            <a:r>
              <a:rPr lang="ru-RU" dirty="0"/>
              <a:t> массивов </a:t>
            </a:r>
            <a:r>
              <a:rPr lang="ru-RU" dirty="0" err="1"/>
              <a:t>Крака</a:t>
            </a:r>
            <a:endParaRPr lang="ru-RU" dirty="0"/>
          </a:p>
          <a:p>
            <a:r>
              <a:rPr lang="ru-RU" dirty="0"/>
              <a:t>В соответствии с целью были поставлены следующие задачи:</a:t>
            </a:r>
          </a:p>
          <a:p>
            <a:r>
              <a:rPr lang="ru-RU" dirty="0"/>
              <a:t>1)Провести количественную оценку встреченных в </a:t>
            </a:r>
            <a:r>
              <a:rPr lang="ru-RU" dirty="0" err="1"/>
              <a:t>хромититах</a:t>
            </a:r>
            <a:r>
              <a:rPr lang="ru-RU" dirty="0"/>
              <a:t> платиноидов;</a:t>
            </a:r>
          </a:p>
          <a:p>
            <a:r>
              <a:rPr lang="ru-RU" dirty="0"/>
              <a:t>2) Изучить морфологические особенности обнаруженных включений;</a:t>
            </a:r>
          </a:p>
          <a:p>
            <a:r>
              <a:rPr lang="ru-RU" dirty="0"/>
              <a:t>3)Сравнить ассоциации минералов платиновой группы в </a:t>
            </a:r>
            <a:r>
              <a:rPr lang="ru-RU" dirty="0" err="1"/>
              <a:t>хромититах</a:t>
            </a:r>
            <a:r>
              <a:rPr lang="ru-RU" dirty="0"/>
              <a:t> изученных массивов.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8A2430-29B6-2C70-E4A0-FB2532AE0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101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Материал для исследований был отобран сотрудниками лаборатории рудных месторождений ИГ УФИЦ РАН в 1995–2024 гг. из 36 рудопроявлений и месторождений. Образцы изучались в аншлифах размером 30×20 мм на сканирующем электронном микроскопе с ЭДС в ИГ УФИЦ РАН.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2486-BA97-4D0B-848A-7CBDF57580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16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D1DD1-7DF4-431F-831A-8F5E43AD4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01FB78E-C854-217F-E1D7-F73843D0D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80DD6E8-0794-A9F9-22DF-495651C50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Хромититы</a:t>
            </a:r>
            <a:r>
              <a:rPr lang="ru-RU" dirty="0"/>
              <a:t>, широко распространенные в пределах массивов, образуют таблитчатые, линзовидные либо столбообразные тела. Подавляющее большинство рудопроявлений и месторождений расположено в мантийном разрезе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BB59B7-741E-E3E6-D4FB-6881926E6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92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только единичные приурочены к переходному </a:t>
            </a:r>
            <a:r>
              <a:rPr lang="ru-RU" dirty="0" err="1"/>
              <a:t>мантийно-коровому</a:t>
            </a:r>
            <a:r>
              <a:rPr lang="ru-RU" dirty="0"/>
              <a:t> комплексу массива Средний </a:t>
            </a:r>
            <a:r>
              <a:rPr lang="ru-RU" dirty="0" err="1"/>
              <a:t>Крака</a:t>
            </a:r>
            <a:r>
              <a:rPr lang="ru-RU" dirty="0"/>
              <a:t> (Логиновское, Западно-</a:t>
            </a:r>
            <a:r>
              <a:rPr lang="ru-RU" dirty="0" err="1"/>
              <a:t>Саксейское</a:t>
            </a:r>
            <a:r>
              <a:rPr lang="ru-RU" dirty="0"/>
              <a:t>) и к серпентинитам меланжа, проникающим вглубь </a:t>
            </a:r>
            <a:r>
              <a:rPr lang="ru-RU" dirty="0" err="1"/>
              <a:t>мафитового</a:t>
            </a:r>
            <a:r>
              <a:rPr lang="ru-RU" dirty="0"/>
              <a:t> разреза (</a:t>
            </a:r>
            <a:r>
              <a:rPr lang="ru-RU" dirty="0" err="1"/>
              <a:t>Сарангаевское</a:t>
            </a:r>
            <a:r>
              <a:rPr lang="ru-RU" dirty="0"/>
              <a:t>, Бабай).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B9377-D589-4404-8F2E-FE4718AA007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525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7004F-A4A3-8418-5F2A-CD4462C30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E612FF1-D0C1-1539-7B73-B0D5F2559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4198223-99E1-3148-C60A-364D2F62A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начну последовательно давать характеристику массивам с севера на юг от Северного </a:t>
            </a:r>
            <a:r>
              <a:rPr lang="ru-RU" dirty="0" err="1"/>
              <a:t>Крака</a:t>
            </a:r>
            <a:r>
              <a:rPr lang="ru-RU" dirty="0"/>
              <a:t>, через </a:t>
            </a:r>
            <a:r>
              <a:rPr lang="ru-RU" dirty="0" err="1"/>
              <a:t>Узянский</a:t>
            </a:r>
            <a:r>
              <a:rPr lang="ru-RU" dirty="0"/>
              <a:t> и Средний к Южному. </a:t>
            </a:r>
          </a:p>
          <a:p>
            <a:r>
              <a:rPr lang="ru-RU" dirty="0"/>
              <a:t>Массивы Северный, </a:t>
            </a:r>
            <a:r>
              <a:rPr lang="ru-RU" dirty="0" err="1"/>
              <a:t>Узянский</a:t>
            </a:r>
            <a:r>
              <a:rPr lang="ru-RU" dirty="0"/>
              <a:t> и Южный сложены породами мантийного разреза, среди которых преобладают </a:t>
            </a:r>
            <a:r>
              <a:rPr lang="ru-RU" dirty="0" err="1"/>
              <a:t>лерцолиты</a:t>
            </a:r>
            <a:r>
              <a:rPr lang="ru-RU" dirty="0"/>
              <a:t> и </a:t>
            </a:r>
            <a:r>
              <a:rPr lang="ru-RU" dirty="0" err="1"/>
              <a:t>гарцбургиты</a:t>
            </a:r>
            <a:r>
              <a:rPr lang="ru-RU" dirty="0"/>
              <a:t>, роль дунитов возрастает от Северного массива к </a:t>
            </a:r>
            <a:r>
              <a:rPr lang="ru-RU" dirty="0" err="1"/>
              <a:t>Узянскому</a:t>
            </a:r>
            <a:r>
              <a:rPr lang="ru-RU" dirty="0"/>
              <a:t> и Южному. </a:t>
            </a:r>
          </a:p>
          <a:p>
            <a:r>
              <a:rPr lang="ru-RU" dirty="0"/>
              <a:t>На массиве Северный </a:t>
            </a:r>
            <a:r>
              <a:rPr lang="ru-RU" dirty="0" err="1"/>
              <a:t>Крака</a:t>
            </a:r>
            <a:r>
              <a:rPr lang="ru-RU" dirty="0"/>
              <a:t> были изучены три </a:t>
            </a:r>
            <a:r>
              <a:rPr lang="ru-RU" dirty="0" err="1"/>
              <a:t>хромитопроявления</a:t>
            </a:r>
            <a:r>
              <a:rPr lang="ru-RU" dirty="0"/>
              <a:t>: Шигаево-1, Рудная гора и Шигаево-2. Рудообразующие хромшпинелиды представлены преимущественно хромитом, реже – </a:t>
            </a:r>
            <a:r>
              <a:rPr lang="ru-RU" dirty="0" err="1"/>
              <a:t>алюмохромитом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29BE66-42AC-AA37-7723-EBE37EB49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26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88271-B8D5-9064-C5EA-EAA11F1B6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53A7702-B58D-2968-73B9-927615DD7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975EF14-804D-9961-92BE-71476EFC1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 всех трёх рудопроявлениях были встречены включения минералов платиновой группы, размером от 3 до 17 мкм. В подавляющем большинстве включения однородные. Расположенные как внутри зёрен рудообразующего хромита и </a:t>
            </a:r>
            <a:r>
              <a:rPr lang="ru-RU" dirty="0" err="1"/>
              <a:t>алюмохромита</a:t>
            </a:r>
            <a:r>
              <a:rPr lang="ru-RU" dirty="0"/>
              <a:t>, так и в </a:t>
            </a:r>
            <a:r>
              <a:rPr lang="ru-RU" dirty="0" err="1"/>
              <a:t>интерстициях</a:t>
            </a:r>
            <a:r>
              <a:rPr lang="ru-RU" dirty="0"/>
              <a:t> между ними включения платиноидов представлены лауритом, </a:t>
            </a:r>
            <a:r>
              <a:rPr lang="ru-RU" dirty="0" err="1"/>
              <a:t>ираситом</a:t>
            </a:r>
            <a:r>
              <a:rPr lang="ru-RU" dirty="0"/>
              <a:t>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C1CD89-CE09-B37B-969D-6A8004D14E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719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597F3-B302-C3AD-F54A-78923EFF3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5C649B0-82BB-07A2-9B86-275150AE5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94262E6-B8E1-91A0-0019-76106F6CB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также сплавами и окисленными сульфидами, арсенидами и сульфоарсенидами с преобладающей ролью в составе рутения.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C9E6A9-890C-6B30-9B02-D02916EE5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0505-C9BD-46AB-B075-CC3A9C6D5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17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EA9-B293-4887-B81A-D69D9012318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51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EA9-B293-4887-B81A-D69D9012318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50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EA9-B293-4887-B81A-D69D9012318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408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12A8B-1F48-54F8-6351-7751D6A8C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49CB33-5235-4F73-F4A0-BC95801D1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844493-36B0-99D7-BD9B-BAF813FAE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816B17-DB9E-6BCB-EF8C-CF1B7D7FA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161BE4-53AD-7225-9D27-29647284B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291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F80D4-B59E-9CD0-9CAF-A43AEED5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595A96-20C1-D219-2FCE-210C2EE24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EF0E14-6E3E-B759-2C36-B25AFAE8D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9D38B-CFEF-4DFA-B46B-B22184B00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287647-FD27-84DC-9004-9F5B32D3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30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2A464-D8C1-3238-C59B-042C5D74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85DA4A-C685-AC46-0663-4DD8F9FEA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9D4BC-4C6C-1DCE-A780-09AC6EA6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FDAC9-C7FB-7F9B-DAAF-5A85F21F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7C6A9E-88F6-FD7E-1E04-2AEE569D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901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87F86-7EC1-5125-D7BF-B2A03AEF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394A-FE59-E028-F5EB-94D775CD7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C0CB5D-C393-785D-1A7D-A37352EB1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9B8AE7-9B82-93CA-3AA9-84A3CB8F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E8D51C-EC4E-C6F1-3A6B-BB4C7F541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5AA5B0-3758-8446-4C1C-ACEFF2BC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075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CECF5-64C6-0283-DD92-1E644D8E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80A051-537F-A6EE-90EF-100A2635B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B82571-DA92-3406-D44A-576213216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1C70F4-6C8A-44F0-3DFB-BFE09ED59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2D78C8-B448-642B-83F9-F2E66885E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D1BB7A1-C521-47C2-ED9F-0D80A089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7315B6B-43A0-A451-015E-C0DA42609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6625B5-712D-DC3F-0708-EF292362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598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3B7F3-2FDF-6C79-0B6F-6A4404A6D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543D41-A2D7-40A0-612E-635D87A23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4BC00F-2911-6701-B0F6-678D3418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4F9DA4-7AEF-A337-ED7F-4C3733212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17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8E8936-4AE9-438E-C492-2F1B4071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7D680A-2AD0-420E-DB72-F4B0C7B7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3E328E-DEC5-792B-ACA8-C6EB2B1F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280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0E87E-7C59-8981-FEAD-DAF4EF54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3EB99F-164A-E39F-DD55-78AC5D400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D6D069-5AB0-8138-D115-23211F22F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B6BD40-F0A9-E7E6-2B51-52C043A7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0EB532-18A1-7476-0FF5-18CDFB64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881997-8233-5513-D8BE-D52ADA32F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01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EA9-B293-4887-B81A-D69D9012318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649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776E0-471A-3EDD-5478-4E7B4D79E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14F9F2-C3EF-9243-A71A-DDEC675053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F069AE-FD3A-7AB7-9831-8D5DF8F17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476E7E-1279-93DC-FC96-115E09D8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4DB014-626F-847E-76D8-92F361BCB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42E37-9C96-9E75-0A7B-70119A35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710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06F9A-2BBA-1F3B-0CB8-F86B8DA0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BE2E3F-FFEE-8240-88E5-A9E74164E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C79BAC-D342-747B-F2B5-7E2BB9B7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586FE-E926-C7E2-A0C4-ECD5A516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F6908-8C04-E81F-5C34-47BB7E38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54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22C636-C0E3-CF94-5172-BE54AAFFD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6C78FB-FFAC-9BC8-42BF-86A206310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CA298E-DF55-E521-2ECA-EFA82465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4301F-ECE4-0C2F-9F62-88AF381E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E10C0-63CA-11DF-D40D-A421C87E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27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EA9-B293-4887-B81A-D69D9012318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65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EA9-B293-4887-B81A-D69D9012318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39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EA9-B293-4887-B81A-D69D9012318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49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EA9-B293-4887-B81A-D69D9012318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70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EA9-B293-4887-B81A-D69D9012318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64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EA9-B293-4887-B81A-D69D9012318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0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CEA9-B293-4887-B81A-D69D9012318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1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DD302-6B52-4209-B8E3-DEC81830F2B0}" type="datetime1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7ADE6-04A5-489E-AACC-FDA273748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58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196D9-DE8C-AC42-0A56-1DBC25EDF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AE3A8A-66DB-1478-1354-EB12556BE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86D348-5EBC-71B1-B274-9FDA0B6F8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34B55B-63ED-4938-BB6E-5EB7397189B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A01B69-5E00-56E8-249D-234D98D11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AF8C01-AD02-B5F0-9E2C-5A9AF41A6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AF0388-2AC0-492F-BAA3-A4B8B0F18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65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9A0CE-3BA0-C08B-C4D0-B96FF3163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390" y="1992883"/>
            <a:ext cx="10888436" cy="2387600"/>
          </a:xfrm>
          <a:noFill/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 платиновой группы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ультрамафитов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(Южный Урал)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DD3987-5213-2263-E548-8F98CAB14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72" y="5393978"/>
            <a:ext cx="1566808" cy="1219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91342D-E830-D038-75C0-C83A65C37386}"/>
              </a:ext>
            </a:extLst>
          </p:cNvPr>
          <p:cNvSpPr txBox="1"/>
          <p:nvPr/>
        </p:nvSpPr>
        <p:spPr>
          <a:xfrm>
            <a:off x="1760582" y="5484403"/>
            <a:ext cx="73651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XXXII МОЛОДЕЖН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НАУЧНАЯ ШКОЛА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ИМ. ПРОФ. В.В. ЗАЙКОВА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«Металлогения древних и современных океанов-2026.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Стратегические элементы: минералого-геохимические и цифровые модели»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(20–24 апреля 2026 г.)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7BCBF-C65B-9B35-2736-C5148646E1DA}"/>
              </a:ext>
            </a:extLst>
          </p:cNvPr>
          <p:cNvSpPr txBox="1"/>
          <p:nvPr/>
        </p:nvSpPr>
        <p:spPr>
          <a:xfrm>
            <a:off x="7649308" y="204046"/>
            <a:ext cx="42101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Шабутдинов Тимур Денисович,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Савельев Дмитрий Евгеньевич,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Гатауллин Руслан Азатович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Институт геологии УФИЦ РАН, </a:t>
            </a:r>
            <a:r>
              <a:rPr kumimoji="0" 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г.Уфа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631F92-36CC-29CA-5D7F-A6799AF026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20" r="-1403" b="20740"/>
          <a:stretch>
            <a:fillRect/>
          </a:stretch>
        </p:blipFill>
        <p:spPr>
          <a:xfrm>
            <a:off x="127037" y="107556"/>
            <a:ext cx="2634452" cy="13727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5688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8120C-FE58-6FB7-81CE-57FC0BA41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BDE6134C-6CC9-A4A2-EFFA-81D2DE23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E3126-DAED-DEE6-68A8-4D4E935FC9B5}"/>
              </a:ext>
            </a:extLst>
          </p:cNvPr>
          <p:cNvSpPr txBox="1">
            <a:spLocks/>
          </p:cNvSpPr>
          <p:nvPr/>
        </p:nvSpPr>
        <p:spPr>
          <a:xfrm>
            <a:off x="3973263" y="73277"/>
            <a:ext cx="4401312" cy="537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Узянский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49535-484E-505B-C735-958EF14F7B23}"/>
              </a:ext>
            </a:extLst>
          </p:cNvPr>
          <p:cNvSpPr txBox="1"/>
          <p:nvPr/>
        </p:nvSpPr>
        <p:spPr>
          <a:xfrm>
            <a:off x="7056451" y="5437846"/>
            <a:ext cx="46636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Классификационная диаграмма хромшпинелидов: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хромит, 2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алюмохромит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субферриалюмохромит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хромпикотит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субферрихромпикотит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пикотит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субалюмоферрихромит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хроммагнетит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субалюмохроммагнетит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 – магнетит, поля по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Павлов, 1949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87ACB5-1A85-DCE9-B446-2275140CC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" y="912322"/>
            <a:ext cx="6848856" cy="53350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8C91B8-C612-54EB-0E91-2165062D56B4}"/>
              </a:ext>
            </a:extLst>
          </p:cNvPr>
          <p:cNvSpPr txBox="1"/>
          <p:nvPr/>
        </p:nvSpPr>
        <p:spPr>
          <a:xfrm>
            <a:off x="337893" y="4906470"/>
            <a:ext cx="28350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Схема расположения массива 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Узянский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Крака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Составлена по материалам  Денисовой Е.А., Кузнецова Н.Б., Савельевой Г.Н., Савельева Д.Е., Князева Ю.Г., Князевой О.Ю., Ларионова Н.Н.)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E99815-0F2A-FFF5-31F1-B3CA8CBFE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31" y="912322"/>
            <a:ext cx="5072176" cy="434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2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2BC7F-1432-C97C-67AE-94386BF7D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93715341-40B9-A823-211B-C6D9D25CB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DFC76-CE78-ED7F-594D-0F8E03E4DC3D}"/>
              </a:ext>
            </a:extLst>
          </p:cNvPr>
          <p:cNvSpPr txBox="1"/>
          <p:nvPr/>
        </p:nvSpPr>
        <p:spPr>
          <a:xfrm>
            <a:off x="165559" y="5090826"/>
            <a:ext cx="55510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Количественная характеристика включений МПГ, обнаруженных в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рудопроявлений массива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Узянский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- общее количество включений;  б - размер обнаруженных включений МПГ и степень их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изометричности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отношению длинной и коротких осей (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dmax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dmin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в – количество однородных и полифазных включений; г –  количество обнаруженных минеральных фаз. 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E83BD7-F8CB-99BD-E809-226EA8AEA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75" y="385053"/>
            <a:ext cx="6009948" cy="4044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6DBDE-D049-DDBF-7E45-88062648F4C0}"/>
              </a:ext>
            </a:extLst>
          </p:cNvPr>
          <p:cNvSpPr txBox="1"/>
          <p:nvPr/>
        </p:nvSpPr>
        <p:spPr>
          <a:xfrm>
            <a:off x="6012318" y="4553661"/>
            <a:ext cx="60099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 платиновой группы в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массива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Узянский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комковатые включения лаурита (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Lrt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ирарсита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Irs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интерстиции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между рудными зёрнами (Орловское); б – полифазное включение неправильной формы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ирарсита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миллеритом (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Mlr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окисленного сульфида  (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Sb,Ni,Rh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)S_O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краевой части хромита (Орловское); в, г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идиоморфные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включения лаурита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брускообразной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полигональной формы в хромите (в – Орловское; г – Чёрная речка); д, е – угловатые, неоднородные включения окисленных фаз сульфидов, встречающихся в краевой части хромита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C58BA3-B6FF-EEDB-EDEC-E3CC77CD6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7" y="382179"/>
            <a:ext cx="5792094" cy="46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05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678B2-7707-8E0A-1CD6-E3A96AF59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E39EEC-910D-1AF9-0DF5-6C2AE7FCA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1" y="1316770"/>
            <a:ext cx="11059270" cy="5113195"/>
          </a:xfrm>
          <a:prstGeom prst="rect">
            <a:avLst/>
          </a:prstGeom>
        </p:spPr>
      </p:pic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DC8E5034-6F7E-8C07-87D0-9EE02220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CF3A21-A107-81EC-E7B7-AF7192C0E453}"/>
              </a:ext>
            </a:extLst>
          </p:cNvPr>
          <p:cNvSpPr txBox="1"/>
          <p:nvPr/>
        </p:nvSpPr>
        <p:spPr>
          <a:xfrm>
            <a:off x="1766128" y="245472"/>
            <a:ext cx="7682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 составов  минералов платиновой группы (МПГ)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сульфиды, сульфоарсениды, б – окисленные сульфиды (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38321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2C6B6-B8E9-175E-9850-08CA427D6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14EB98-B82E-3630-57E4-6DF0EF13F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17" y="3204088"/>
            <a:ext cx="3306614" cy="35903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2F7742-BA4B-2C70-4B06-38101322B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78" y="720970"/>
            <a:ext cx="6332010" cy="40241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3CE3CA-040E-FD8A-89AE-736A157B6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9" y="393450"/>
            <a:ext cx="2545080" cy="6355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4DBAE0-A127-407E-F618-4F3CC9DC8DA2}"/>
              </a:ext>
            </a:extLst>
          </p:cNvPr>
          <p:cNvSpPr txBox="1"/>
          <p:nvPr/>
        </p:nvSpPr>
        <p:spPr>
          <a:xfrm>
            <a:off x="2395024" y="393450"/>
            <a:ext cx="3770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Схема строения массива Средний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Крака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Составлена по материалам  Денисовой Е.А., Кузнецова Н.Б., Савельевой Г.Н., Савельева Д.Е., Князева Ю.Г., Князевой О.Ю., Ларионова Н.Н.)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0B736378-5C8F-758D-F365-9234928D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989FF-0011-D64D-EF6B-B168F04558D8}"/>
              </a:ext>
            </a:extLst>
          </p:cNvPr>
          <p:cNvSpPr txBox="1">
            <a:spLocks/>
          </p:cNvSpPr>
          <p:nvPr/>
        </p:nvSpPr>
        <p:spPr>
          <a:xfrm>
            <a:off x="3945831" y="-70503"/>
            <a:ext cx="4401312" cy="537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D2088A-64A9-1C20-0E2C-235D79D1F82F}"/>
              </a:ext>
            </a:extLst>
          </p:cNvPr>
          <p:cNvSpPr txBox="1"/>
          <p:nvPr/>
        </p:nvSpPr>
        <p:spPr>
          <a:xfrm>
            <a:off x="6227955" y="5100897"/>
            <a:ext cx="53901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Классификационная диаграмма хромшпинелидов: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хромит, 2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алюмохромит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субферриалюмохромит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хромпикотит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субферрихромпикотит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пикотит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субалюмоферрихромит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хроммагнетит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субалюмохроммагнетит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 – магнетит, поля по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Павлов, 1949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EA8A6-715F-01C6-476F-2B28E6C203EE}"/>
              </a:ext>
            </a:extLst>
          </p:cNvPr>
          <p:cNvSpPr txBox="1"/>
          <p:nvPr/>
        </p:nvSpPr>
        <p:spPr>
          <a:xfrm>
            <a:off x="2626717" y="2317541"/>
            <a:ext cx="3098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изученных хромитовых объектов по массиву Средний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853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960CB-BA63-0D3D-27D7-10263FB65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92A8B6-9685-4DE9-3869-7B7DBA0BD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2" y="363528"/>
            <a:ext cx="6106493" cy="5214311"/>
          </a:xfrm>
          <a:prstGeom prst="rect">
            <a:avLst/>
          </a:prstGeom>
        </p:spPr>
      </p:pic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A51B16C8-077D-69F6-7300-D677BBD8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D2CBA-C3AA-ADAE-C29E-3EDCEE48FB9C}"/>
              </a:ext>
            </a:extLst>
          </p:cNvPr>
          <p:cNvSpPr txBox="1"/>
          <p:nvPr/>
        </p:nvSpPr>
        <p:spPr>
          <a:xfrm>
            <a:off x="92997" y="5739571"/>
            <a:ext cx="60168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Количественная характеристика хромититов и приуроченных к ним включений МПГ в рудопроявлениях массива Средний 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- общее количество включений;  б - размер обнаруженных включений МПГ и степень их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изометричности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отношению длинной и коротких осей (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dmax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dmin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в – количество однородных и полифазных включений; г –  количество обнаруженных минеральных фаз. 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FA96AB-A3A6-AE9A-DAE0-FD8CC1AF5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879" y="262945"/>
            <a:ext cx="5872079" cy="3911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126ABA-4282-502D-3E37-2F876EDD4235}"/>
              </a:ext>
            </a:extLst>
          </p:cNvPr>
          <p:cNvSpPr txBox="1"/>
          <p:nvPr/>
        </p:nvSpPr>
        <p:spPr>
          <a:xfrm>
            <a:off x="6452718" y="4241539"/>
            <a:ext cx="55292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Минералы платиновой группы в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хромититах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массива Средний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Крака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–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идиоморфное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ромбоидальное включение лаурита(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Lrt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хромшпинелидах (Логиновское); б – ксеноморфные, комковатые включения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тетраферроплатины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Tfpt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потерита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Ptr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окисленного сульфида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Pt,Fe,Pd,Ru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)S_O)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интерстиции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(Логиновское);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в,г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включения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ирарсита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Irs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закаринита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Zcr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сплавов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рутения, иридия и окисленного арсенида (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Ru,Ir,Ni,Rh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As_O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краевых частях хромитов (месторождение №33);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д,е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включения комковатой формы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сперрилита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Spy),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стибиопаладинита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Stpd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тетроферроплатины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интерстициях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между рудообразующими хромшпинелидами (Западно-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Саксейское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14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CD79E-F97A-1628-4736-8E751AF49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B702CF-0B0E-0788-79D0-306B8D767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" y="376637"/>
            <a:ext cx="8731483" cy="6053328"/>
          </a:xfrm>
          <a:prstGeom prst="rect">
            <a:avLst/>
          </a:prstGeom>
        </p:spPr>
      </p:pic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02EC135E-1DF0-E7A0-D27D-9BB0B834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3B291B-6464-B284-71D3-AD4DE6D49A86}"/>
              </a:ext>
            </a:extLst>
          </p:cNvPr>
          <p:cNvSpPr txBox="1"/>
          <p:nvPr/>
        </p:nvSpPr>
        <p:spPr>
          <a:xfrm>
            <a:off x="8321040" y="4373064"/>
            <a:ext cx="36850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Диаграммы составов  минералов платиновой группы (МПГ)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– сульфиды, сульфоарсениды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 – состав МПГ из хромититов полосчатого комплекса; в – сплавы (в том числе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 содержащие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фазы)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 –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окисленные сульфиды, арсениды, сульфоарсениды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Ru-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-Ir.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Сульфиды и сплавы из работы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(Garuti et al.,2021)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5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A4BDF-DB7E-5CC9-BA2B-4F3EB77BD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17B4222C-93D4-85D0-AA2B-E25DFB5D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B35CF-D3E2-CFE1-CFC8-917760E9BA3A}"/>
              </a:ext>
            </a:extLst>
          </p:cNvPr>
          <p:cNvSpPr txBox="1">
            <a:spLocks/>
          </p:cNvSpPr>
          <p:nvPr/>
        </p:nvSpPr>
        <p:spPr>
          <a:xfrm>
            <a:off x="3945831" y="-70503"/>
            <a:ext cx="4401312" cy="537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Южный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03410-9B01-B0B6-620E-48A77779A0ED}"/>
              </a:ext>
            </a:extLst>
          </p:cNvPr>
          <p:cNvSpPr txBox="1"/>
          <p:nvPr/>
        </p:nvSpPr>
        <p:spPr>
          <a:xfrm>
            <a:off x="5725296" y="4329571"/>
            <a:ext cx="61635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статистический подсчет хромититов для оценки преобладающего типа руд (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N=38)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б – классификационная диаграмма для рудообразующих хромшпинелидов: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хромит, 2 –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алюмохромит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–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субферриалюмохромит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–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хромпикотит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–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субферрихромпикотит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–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пикотит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–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субалюмоферрихромит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–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хроммагнетит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 –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субалюмохроммагнетит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 – магнетит, поля по (Павлов, 1949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72EB87-7215-E0F3-54BF-A161359F8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4" y="466817"/>
            <a:ext cx="5279594" cy="5364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6D275-A112-E0C4-33DB-89E5190F239F}"/>
              </a:ext>
            </a:extLst>
          </p:cNvPr>
          <p:cNvSpPr txBox="1"/>
          <p:nvPr/>
        </p:nvSpPr>
        <p:spPr>
          <a:xfrm>
            <a:off x="258453" y="5985793"/>
            <a:ext cx="5324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Геологическое строение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Апшакской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площади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Савельев и др., 2008;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Шабутдинов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др., 2026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6F70AA-585F-F113-1856-C178D284A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96" y="466817"/>
            <a:ext cx="6380988" cy="383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99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CAE7F-E806-621E-4971-88E995AD8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2C493E-DF8A-6751-626F-260CBE038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7" y="493776"/>
            <a:ext cx="6472734" cy="4725903"/>
          </a:xfrm>
          <a:prstGeom prst="rect">
            <a:avLst/>
          </a:prstGeom>
        </p:spPr>
      </p:pic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FCA242FC-3AC4-4216-C7B5-7B0D31B93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0C6FA-2F4A-270C-1535-612E0C0E8DAD}"/>
              </a:ext>
            </a:extLst>
          </p:cNvPr>
          <p:cNvSpPr txBox="1"/>
          <p:nvPr/>
        </p:nvSpPr>
        <p:spPr>
          <a:xfrm>
            <a:off x="79887" y="5710137"/>
            <a:ext cx="6992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Количественная характеристика включений МПГ, обнаруженных в 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рудопроявлений массива Южный 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- общее количество включений;  б - размер обнаруженных включений МПГ и степень их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изометричности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отношению длинной и коротких осей (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dmax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dmin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в – количество однородных и полифазных включений; г –  количество обнаруженных минеральных фаз.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733A9C-25A1-424C-F027-7BE6B30B4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00" y="610580"/>
            <a:ext cx="5396145" cy="3581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B2BB6-63A8-A622-399A-87A779952B87}"/>
              </a:ext>
            </a:extLst>
          </p:cNvPr>
          <p:cNvSpPr txBox="1"/>
          <p:nvPr/>
        </p:nvSpPr>
        <p:spPr>
          <a:xfrm>
            <a:off x="6698499" y="4204016"/>
            <a:ext cx="53961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Акцессорные минералы рудопроявлений Ашкарка-3 (а), Западно-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Лактыбашское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(б),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Саптарат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(в),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Апшак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(г), Медвежье (д) и Новое (е):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а–д – включения лаурита (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Lrt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купроиридсита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Cir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ирарсита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Irs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и 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эрликманита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Erl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в хромшпинелиде; е – 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закаринит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Zcr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в 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интерстиции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между рудными зернами.</a:t>
            </a:r>
          </a:p>
        </p:txBody>
      </p:sp>
    </p:spTree>
    <p:extLst>
      <p:ext uri="{BB962C8B-B14F-4D97-AF65-F5344CB8AC3E}">
        <p14:creationId xmlns:p14="http://schemas.microsoft.com/office/powerpoint/2010/main" val="2994320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C1909-A68C-1BFE-6D4A-860CA5BAE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15D7D19C-0FAA-9714-E095-E57E8EFB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23B0E-3489-6CAE-A7F3-809AFF482FB3}"/>
              </a:ext>
            </a:extLst>
          </p:cNvPr>
          <p:cNvSpPr txBox="1"/>
          <p:nvPr/>
        </p:nvSpPr>
        <p:spPr>
          <a:xfrm>
            <a:off x="7637048" y="4844352"/>
            <a:ext cx="4114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Диаграммы составов  минералов платиновой группы (МПГ)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– сульфиды, сульфоарсениды; б – сплавы (в том числе кислород содержащие фазы)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 – окисленные сульфиды, арсениды, сульфоарсениды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-Ir.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Сульфиды из работы (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Garuti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al.,2021).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6FC3AF-23C1-5AD0-BDC8-C7DE6AF14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41"/>
            <a:ext cx="7637048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20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2EB0D-3F19-2D21-18AF-E7E020241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04FEB-9B18-0C06-AE2F-F92C590C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179" y="0"/>
            <a:ext cx="2611316" cy="4572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307E88-D9B9-61F1-035E-956CD3104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13" y="277197"/>
            <a:ext cx="12072248" cy="644427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Подавляющее большинство изученных хромитовых объектов локализовано в дунитовых телах мантийной части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офиолитового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разреза и представлено металлургическим  типом руд с высокохромистым хромшпинелидом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(High-Cr)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составляет массив Средний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рудопроявления и месторождения встречаются также в переходном комплексе и в зоне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серпентинитового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меланжа.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переходного комплекса сложены хромшпинелидами с повышенными содержаниями железа и алюминия. </a:t>
            </a:r>
          </a:p>
          <a:p>
            <a:pPr algn="just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исследования состава МПГ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показали, что в мантийной части разреза повсеместно развита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IPGE-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минерализация с преобладанием сульфидов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сульфоарсенидов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 же время для переходного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мантийно-корового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PPGE-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минерализация, представленная минералами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Наблюдаемая закономерность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подиформных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хромититов согласуется с другими работами (Попова и др., 2023;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Zaccarini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2025).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разнообразные составы МПГ характерны для массивов Средний и Южный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помимо лаурита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Ru,Os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)S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ирарсита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Ir,Ru,Rh,Pt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встречаются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эрликманит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Os,Ru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)S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купроиридсит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Cu,Fe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)Ir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закаринит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RhNiAs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руарсит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Ru,Os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черепановит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RhAs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сперрилит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PtAs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тетраферроплатина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PtFe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потарит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PdHg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стибиопаладинит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сплавы и оксидные фазы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-Ir.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 тугоплавкой триады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-Ru) предположительно имеют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реститовый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генезис. Первоначально эти элементы могли входить в сульфиды, образовавшие включения, преимущественно, в пироксенах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лерцолитов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Gonzalez-Jimenez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2014; Савельев, Гатауллин, 2023). В результате частичного плавления и распада пироксенов произошло разделение ЭПГ: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экстрагировались в частичный расплав,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Ru концентрировались в остаточных фазах, в первую очередь, в хромите, и затем при его рекристаллизации происходило их выделение в виде собственных минералов. Сульфоарсениды и другие соединения платиновых металлов с другими металлами и сурьмой, вероятно, образовались в результате гидротермальной обработки хромититов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коровых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условиях. Оксидные фазы формировались при низкотемпературной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десульфуризации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дальнейшем окислении предсуществующих МПГ, как предложено в работе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Zaccarini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2004).</a:t>
            </a:r>
          </a:p>
          <a:p>
            <a:pPr algn="just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рудопроявлениях переходного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мантийно-корового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комплекса Среднего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образовались в результате дифференциации магматических расплавов, отделенных от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рестита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выполнены по теме государственного задания Института геологии УФИЦ РАН (г. Уфа) № FMRS-2025-0014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8DAC4E-4626-170F-3B00-C6D3E51E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33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BBA2942-6134-267E-C1F7-8F8B217BE776}"/>
              </a:ext>
            </a:extLst>
          </p:cNvPr>
          <p:cNvGrpSpPr/>
          <p:nvPr/>
        </p:nvGrpSpPr>
        <p:grpSpPr>
          <a:xfrm>
            <a:off x="6195954" y="681262"/>
            <a:ext cx="5286800" cy="6086069"/>
            <a:chOff x="6048490" y="782237"/>
            <a:chExt cx="4899189" cy="5773412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961CA8A3-924E-41AA-4E34-6563A2249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8490" y="782237"/>
              <a:ext cx="4785775" cy="5773412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B99FEA04-3601-3F89-2DD7-9A03908EAED1}"/>
                </a:ext>
              </a:extLst>
            </p:cNvPr>
            <p:cNvSpPr/>
            <p:nvPr/>
          </p:nvSpPr>
          <p:spPr>
            <a:xfrm>
              <a:off x="7641143" y="868176"/>
              <a:ext cx="3306536" cy="2800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Рисунок 9" descr="Изображение выглядит как текст, кар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7F8BF0-9ACA-D13E-F208-33FA2BB28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3" r="44895"/>
          <a:stretch/>
        </p:blipFill>
        <p:spPr>
          <a:xfrm>
            <a:off x="274459" y="403147"/>
            <a:ext cx="5721587" cy="6290009"/>
          </a:xfrm>
          <a:prstGeom prst="rect">
            <a:avLst/>
          </a:prstGeom>
        </p:spPr>
      </p:pic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91C32723-78B1-2C35-CC37-37C7CB01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B408CF-DBF8-8682-4777-94B1E83FE514}"/>
              </a:ext>
            </a:extLst>
          </p:cNvPr>
          <p:cNvSpPr txBox="1"/>
          <p:nvPr/>
        </p:nvSpPr>
        <p:spPr>
          <a:xfrm>
            <a:off x="8433580" y="565562"/>
            <a:ext cx="35591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Условные обозначения: А –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Предуральский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краевой прогиб, Б – Западноуральская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мегазона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 –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Центральноуральская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мегазона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Г –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Тагило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-Магнитогорская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мегазона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Д –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Восточноуральская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мегазона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Е – Зауральская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мегазона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[Пучков, 2010]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26DD831-1D06-C02F-A211-0091C9E99AD1}"/>
              </a:ext>
            </a:extLst>
          </p:cNvPr>
          <p:cNvSpPr txBox="1">
            <a:spLocks/>
          </p:cNvSpPr>
          <p:nvPr/>
        </p:nvSpPr>
        <p:spPr>
          <a:xfrm>
            <a:off x="2249424" y="90669"/>
            <a:ext cx="7893060" cy="393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Обзорная карта расположения массивов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63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7E729-6F8E-820C-1858-C6C3AAD93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E02E3-2400-5C9F-6ADB-ECD495A6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3472"/>
            <a:ext cx="10515600" cy="71383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96A2BE-E473-F217-B674-D40ABD3B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49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AA785-824E-23F1-CC62-AC847FAD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1383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0CA244-FECD-5DBB-C724-AAF51F7CB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64" y="713835"/>
            <a:ext cx="11548872" cy="5505990"/>
          </a:xfrm>
        </p:spPr>
        <p:txBody>
          <a:bodyPr>
            <a:normAutofit fontScale="85000" lnSpcReduction="20000"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 Н.В. Химический состав хромшпинелидов в связи с петрографическим составом пород ультраосновных интрузивов // Труды института геологических наук АН СССР, № 13, 1949. С. 10–35.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В.И., Белогуб Е.В.,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Рассомахин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М.А., Попов В.А., Попов В.А., Хворов П.В. Минералогия Поклонной горы Карабашского массива на Южном Урале // Минералогия. 2022. Т. 8. № 4. С. 15–33.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Пучков В. Н. Геология Урала и Приуралья (актуальные вопросы стратиграфии, тектоники, геодинамики и металлогении). Уфа: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ДизайнПолиграфСервис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2010. 280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Савельев Д.Е., Белогуб Е.В., Зайков В.В.,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Сначев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В.И., Котляров В.А., Блинов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Платинометальная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минерализация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ультрамафитах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массива Средний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(Южный Урал) // Руды и металлы, 2014, №6. с.33–42.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Савельев Д.Е., Гатауллин Р.А. Акцессорная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платиноидная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минерализация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лерцолитах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массива Северный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(Южный Урал) //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Георесурсы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25(3), c. 208–215. https://doi.org/10.18599/grs.2023.3.24.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Савельев Д.Е. МПГ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массивов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(Южный Урал): разнообразие и происхождение //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Георесурсы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2024. Т.26. №4. С.275–286.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Савельев Д.Е.,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Сначев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В.И., Савельева Е.Н.,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Бажин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Е.А. Геология,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петрогеохимия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хромитоносность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габбро-гипербазитовых массивов Южного Урала. Уфа: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ДизайнПолиграфСервис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2008, 320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Шабутдинов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Т.Д., Савельев Д.Е., Гатауллин Р.А. Минералого-геохимические особенности хромититов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Апшакской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ультрамафитовый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массив Южный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Южный Урал) // Минералогия. 2026. Т.12. №1. С.17–43. https://doi.org/10.35597/2313-545X-2026-12-1-2.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Garuti G.,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Pushkarev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E.V., Gottman I.A.,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Zaccarini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 Chromite-PGM mineralization in the lherzolite mantle tectonite of the Kraka ophiolite complex (Southern Urals, Russia) // Minerals. 2021. Vol. 11. #1287.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Gonzalez-Jimenez J.M., Griffin W.L.,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Gervilla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F., Proenza J.A., O’Reilly S.Y., Pearson N.J.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Chromitites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ophiolites: How, where, when, why? Part I. A review and new ideas on the origin and significance of platinum-group minerals.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2014, V.189, pp. 127–139. https://doi.org/10.1016/j.lithos.2013.06.016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Zaccarini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F., Economou-Eliopoulos M.,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Tsikouras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B., Garuti G. Chromite composition and Platinum-group elements distribution in Tethyan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chromitites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Mediterranean Basin: an overview // Minerals. 2025. Vol. 14. #744.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521C96-C626-D456-7809-47C7577B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A6-FA15-4F73-8953-3FAB5F96C1F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51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BEF75-2576-9836-5C4A-B852B526A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A2BCC4-0E76-A8C6-2BF8-7F1B01DA4E28}"/>
              </a:ext>
            </a:extLst>
          </p:cNvPr>
          <p:cNvSpPr txBox="1"/>
          <p:nvPr/>
        </p:nvSpPr>
        <p:spPr>
          <a:xfrm>
            <a:off x="160419" y="5006986"/>
            <a:ext cx="4176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Схема расположения массива Южный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Крака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Составлена по материалам  Денисовой Е.А., Кузнецова Н.Б., Савельевой Г.Н., Савельева Д.Е., Князева Ю.Г., Князевой О.Ю., Ларионова Н.Н.)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6F58033-DEF1-D749-B83F-426F44AE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19" y="96688"/>
            <a:ext cx="5123758" cy="46071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закономерности распространения и состава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платиноидной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минерализации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массивов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342900" indent="-342900" algn="just">
              <a:buAutoNum type="arabicParenR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количественную оценку встреченных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платиноидов;</a:t>
            </a:r>
          </a:p>
          <a:p>
            <a:pPr marL="342900" indent="-342900" algn="just">
              <a:buAutoNum type="arabicParenR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морфологические особенности обнаруженных включений;</a:t>
            </a:r>
          </a:p>
          <a:p>
            <a:pPr marL="342900" indent="-342900" algn="just">
              <a:buAutoNum type="arabicParenR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Сравнить ассоциации минералов платиновой группы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изученных массивов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исследование продолжает изучение включений минералов платиновой группы (МПГ)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рудопроявлений различного типа, начатое в работах [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Garuti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2021; Савельев, 2024]. </a:t>
            </a:r>
          </a:p>
        </p:txBody>
      </p:sp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D095154E-F843-2458-930D-6E3091F8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B6F127-4747-F4AA-7EB1-9D9955910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12" y="96688"/>
            <a:ext cx="6609418" cy="65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04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616CF-87F5-9C2E-5093-1E20E7AA7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9">
            <a:extLst>
              <a:ext uri="{FF2B5EF4-FFF2-40B4-BE49-F238E27FC236}">
                <a16:creationId xmlns:a16="http://schemas.microsoft.com/office/drawing/2014/main" id="{1C80D281-C942-3EA9-FBC4-4A5B7875B962}"/>
              </a:ext>
            </a:extLst>
          </p:cNvPr>
          <p:cNvSpPr txBox="1">
            <a:spLocks/>
          </p:cNvSpPr>
          <p:nvPr/>
        </p:nvSpPr>
        <p:spPr>
          <a:xfrm>
            <a:off x="9375488" y="634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D23AEDA-3502-EBF5-A444-A42033C18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414714"/>
              </p:ext>
            </p:extLst>
          </p:nvPr>
        </p:nvGraphicFramePr>
        <p:xfrm>
          <a:off x="424958" y="1205784"/>
          <a:ext cx="5204620" cy="480983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55396">
                  <a:extLst>
                    <a:ext uri="{9D8B030D-6E8A-4147-A177-3AD203B41FA5}">
                      <a16:colId xmlns:a16="http://schemas.microsoft.com/office/drawing/2014/main" val="1631552466"/>
                    </a:ext>
                  </a:extLst>
                </a:gridCol>
                <a:gridCol w="2236060">
                  <a:extLst>
                    <a:ext uri="{9D8B030D-6E8A-4147-A177-3AD203B41FA5}">
                      <a16:colId xmlns:a16="http://schemas.microsoft.com/office/drawing/2014/main" val="2416307823"/>
                    </a:ext>
                  </a:extLst>
                </a:gridCol>
                <a:gridCol w="424080">
                  <a:extLst>
                    <a:ext uri="{9D8B030D-6E8A-4147-A177-3AD203B41FA5}">
                      <a16:colId xmlns:a16="http://schemas.microsoft.com/office/drawing/2014/main" val="281694684"/>
                    </a:ext>
                  </a:extLst>
                </a:gridCol>
                <a:gridCol w="1889084">
                  <a:extLst>
                    <a:ext uri="{9D8B030D-6E8A-4147-A177-3AD203B41FA5}">
                      <a16:colId xmlns:a16="http://schemas.microsoft.com/office/drawing/2014/main" val="1755548336"/>
                    </a:ext>
                  </a:extLst>
                </a:gridCol>
              </a:tblGrid>
              <a:tr h="1139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b"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Хромитовый объект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361001"/>
                  </a:ext>
                </a:extLst>
              </a:tr>
              <a:tr h="1965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Саптарат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Бала-Елга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570027524"/>
                  </a:ext>
                </a:extLst>
              </a:tr>
              <a:tr h="1965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Ашкарка-3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Башарт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2534176520"/>
                  </a:ext>
                </a:extLst>
              </a:tr>
              <a:tr h="1965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Апшак-2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Малый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Башарт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2337380058"/>
                  </a:ext>
                </a:extLst>
              </a:tr>
              <a:tr h="6866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Рудопроявление 45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Устье Большого Лога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2006131570"/>
                  </a:ext>
                </a:extLst>
              </a:tr>
              <a:tr h="1240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Западно-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Лактыбашское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им.Менжинского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4021117518"/>
                  </a:ext>
                </a:extLst>
              </a:tr>
              <a:tr h="1613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Россыпь Большой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Апшак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Придорожное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3262786278"/>
                  </a:ext>
                </a:extLst>
              </a:tr>
              <a:tr h="1965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Апшак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Орловское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166240856"/>
                  </a:ext>
                </a:extLst>
              </a:tr>
              <a:tr h="1965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Чёрная Речка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2216032230"/>
                  </a:ext>
                </a:extLst>
              </a:tr>
              <a:tr h="15419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Малый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Апшак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Шигаево-1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3270515534"/>
                  </a:ext>
                </a:extLst>
              </a:tr>
              <a:tr h="1965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Медвежье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Рудная Гора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4185758740"/>
                  </a:ext>
                </a:extLst>
              </a:tr>
              <a:tr h="13724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Верхне-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Апшакское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Шигаево-2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4217196306"/>
                  </a:ext>
                </a:extLst>
              </a:tr>
              <a:tr h="1965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№652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Логиновское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564624763"/>
                  </a:ext>
                </a:extLst>
              </a:tr>
              <a:tr h="1965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Горелый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Акбура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3679144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№820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3247735344"/>
                  </a:ext>
                </a:extLst>
              </a:tr>
              <a:tr h="1965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№2342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Бабай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877773003"/>
                  </a:ext>
                </a:extLst>
              </a:tr>
              <a:tr h="1139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№2379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№33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4070820528"/>
                  </a:ext>
                </a:extLst>
              </a:tr>
              <a:tr h="1965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№2346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Западно-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Саксейское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3415668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Коминтерн</a:t>
                      </a:r>
                      <a:endParaRPr lang="ru-RU" sz="1600" dirty="0"/>
                    </a:p>
                  </a:txBody>
                  <a:tcPr marL="5428" marR="5428" marT="542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Сарангаевское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8" marR="5428" marT="5428" marB="0" anchor="ctr"/>
                </a:tc>
                <a:extLst>
                  <a:ext uri="{0D108BD9-81ED-4DB2-BD59-A6C34878D82A}">
                    <a16:rowId xmlns:a16="http://schemas.microsoft.com/office/drawing/2014/main" val="159255035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77E73EB-02EB-2131-5A59-AA3CBE3A81F0}"/>
              </a:ext>
            </a:extLst>
          </p:cNvPr>
          <p:cNvSpPr txBox="1"/>
          <p:nvPr/>
        </p:nvSpPr>
        <p:spPr>
          <a:xfrm>
            <a:off x="240739" y="6119993"/>
            <a:ext cx="5594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1-24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25-26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Узянский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27-29 – Северный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30-36 – Средний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B1624-0B9C-C57E-4CBD-637200E01EEA}"/>
              </a:ext>
            </a:extLst>
          </p:cNvPr>
          <p:cNvSpPr txBox="1"/>
          <p:nvPr/>
        </p:nvSpPr>
        <p:spPr>
          <a:xfrm>
            <a:off x="229864" y="63976"/>
            <a:ext cx="55948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Рудопроявления и месторождения массивов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27C40-6F63-86A8-8824-F074D8092F56}"/>
              </a:ext>
            </a:extLst>
          </p:cNvPr>
          <p:cNvSpPr txBox="1"/>
          <p:nvPr/>
        </p:nvSpPr>
        <p:spPr>
          <a:xfrm>
            <a:off x="5872122" y="173384"/>
            <a:ext cx="61676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Материал для исследований был отобран сотрудниками лаборатории рудных месторождений ИГ УФИЦ РАН в 1995–2024 гг. из 36 рудопроявлений и месторождений, расположенных на территории массивов: Северного (3), Среднего (7), Южного (24) 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Узянского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(2)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Крака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Образцы изучены в аншлифах размером 30×20 мм на поляризационном (ПОЛАМ Р-312) и сканирующем электронном (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Tescan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Vega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Compact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Tescan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 ЭДС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Xplorer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15) микроскопах в Институте геологии УФИЦ РАН, г. Уфа. 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C380007-C1E0-CAF1-6070-83CA5C805C92}"/>
              </a:ext>
            </a:extLst>
          </p:cNvPr>
          <p:cNvGrpSpPr/>
          <p:nvPr/>
        </p:nvGrpSpPr>
        <p:grpSpPr>
          <a:xfrm>
            <a:off x="5579366" y="2539904"/>
            <a:ext cx="6053326" cy="3984497"/>
            <a:chOff x="5579366" y="2539904"/>
            <a:chExt cx="6053326" cy="3984497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5A45D281-A3F1-CC8E-1D14-5D71F220DC62}"/>
                </a:ext>
              </a:extLst>
            </p:cNvPr>
            <p:cNvGrpSpPr/>
            <p:nvPr/>
          </p:nvGrpSpPr>
          <p:grpSpPr>
            <a:xfrm>
              <a:off x="5579366" y="2539904"/>
              <a:ext cx="6053326" cy="3984497"/>
              <a:chOff x="5163314" y="2856660"/>
              <a:chExt cx="6053326" cy="3850304"/>
            </a:xfrm>
          </p:grpSpPr>
          <p:graphicFrame>
            <p:nvGraphicFramePr>
              <p:cNvPr id="14" name="Диаграмма 13">
                <a:extLst>
                  <a:ext uri="{FF2B5EF4-FFF2-40B4-BE49-F238E27FC236}">
                    <a16:creationId xmlns:a16="http://schemas.microsoft.com/office/drawing/2014/main" id="{95487B2D-8BB7-3010-0296-75208705B5F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66615124"/>
                  </p:ext>
                </p:extLst>
              </p:nvPr>
            </p:nvGraphicFramePr>
            <p:xfrm>
              <a:off x="5607097" y="2856660"/>
              <a:ext cx="5609543" cy="38503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987F43-AA6A-C23C-8258-402EDFA2D89F}"/>
                  </a:ext>
                </a:extLst>
              </p:cNvPr>
              <p:cNvSpPr txBox="1"/>
              <p:nvPr/>
            </p:nvSpPr>
            <p:spPr>
              <a:xfrm>
                <a:off x="7840980" y="5428375"/>
                <a:ext cx="19293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Южный </a:t>
                </a:r>
                <a:r>
                  <a:rPr lang="ru-RU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Крака</a:t>
                </a:r>
                <a:r>
                  <a:rPr lang="ru-RU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67% (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N=24)</a:t>
                </a:r>
                <a:endPara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C7A1B5-7DD9-C2F1-5D1A-C193C72E96EC}"/>
                  </a:ext>
                </a:extLst>
              </p:cNvPr>
              <p:cNvSpPr txBox="1"/>
              <p:nvPr/>
            </p:nvSpPr>
            <p:spPr>
              <a:xfrm>
                <a:off x="5163314" y="4566492"/>
                <a:ext cx="19293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Средний </a:t>
                </a:r>
                <a:r>
                  <a:rPr lang="ru-RU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Крака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19% (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N=7)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5FDCD4-37EF-B811-1269-5EAD0B8F9628}"/>
                  </a:ext>
                </a:extLst>
              </p:cNvPr>
              <p:cNvSpPr txBox="1"/>
              <p:nvPr/>
            </p:nvSpPr>
            <p:spPr>
              <a:xfrm>
                <a:off x="8730224" y="3440443"/>
                <a:ext cx="2218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Узянский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Крака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6%</a:t>
                </a:r>
              </a:p>
            </p:txBody>
          </p:sp>
        </p:grp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A6974103-8DBF-8BA3-1EF9-3B47E5370B05}"/>
                </a:ext>
              </a:extLst>
            </p:cNvPr>
            <p:cNvCxnSpPr>
              <a:endCxn id="18" idx="1"/>
            </p:cNvCxnSpPr>
            <p:nvPr/>
          </p:nvCxnSpPr>
          <p:spPr>
            <a:xfrm flipV="1">
              <a:off x="8765596" y="3335135"/>
              <a:ext cx="380680" cy="966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3250FA7A-732C-3354-13FD-932C9B3604FB}"/>
                </a:ext>
              </a:extLst>
            </p:cNvPr>
            <p:cNvCxnSpPr/>
            <p:nvPr/>
          </p:nvCxnSpPr>
          <p:spPr>
            <a:xfrm flipH="1" flipV="1">
              <a:off x="7452360" y="3566160"/>
              <a:ext cx="804672" cy="4663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432DDC-3A5B-7A08-03DC-531318860E9F}"/>
                </a:ext>
              </a:extLst>
            </p:cNvPr>
            <p:cNvSpPr txBox="1"/>
            <p:nvPr/>
          </p:nvSpPr>
          <p:spPr>
            <a:xfrm>
              <a:off x="5958842" y="3089130"/>
              <a:ext cx="1929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Северный </a:t>
              </a:r>
              <a:r>
                <a:rPr lang="ru-RU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Крака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8%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(N=3)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63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022A6-44F5-6E0C-2872-4EEE87882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9">
            <a:extLst>
              <a:ext uri="{FF2B5EF4-FFF2-40B4-BE49-F238E27FC236}">
                <a16:creationId xmlns:a16="http://schemas.microsoft.com/office/drawing/2014/main" id="{ED6D17FA-FD6A-CBC2-13AD-C87464379D9A}"/>
              </a:ext>
            </a:extLst>
          </p:cNvPr>
          <p:cNvSpPr txBox="1">
            <a:spLocks/>
          </p:cNvSpPr>
          <p:nvPr/>
        </p:nvSpPr>
        <p:spPr>
          <a:xfrm>
            <a:off x="9375488" y="634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CFF5D1-B60E-02F3-3DFC-BDF295FCE33E}"/>
              </a:ext>
            </a:extLst>
          </p:cNvPr>
          <p:cNvSpPr txBox="1"/>
          <p:nvPr/>
        </p:nvSpPr>
        <p:spPr>
          <a:xfrm>
            <a:off x="40550" y="6135408"/>
            <a:ext cx="532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Геологическое строение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Апшакской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площади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Савельев и др., 2008; </a:t>
            </a:r>
            <a:r>
              <a:rPr kumimoji="0" lang="ru-RU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Шабутдинов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др., 2026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]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EDBCC7-32CC-9402-4983-FB7F485858B0}"/>
              </a:ext>
            </a:extLst>
          </p:cNvPr>
          <p:cNvSpPr txBox="1"/>
          <p:nvPr/>
        </p:nvSpPr>
        <p:spPr>
          <a:xfrm>
            <a:off x="6678376" y="5827631"/>
            <a:ext cx="5137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Месторождение Коминтерн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(а) фотографии горных выработок на месторождении и (б) геологическая карта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51100-8A34-ACC1-58AC-50FE33BD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2" y="557837"/>
            <a:ext cx="5280774" cy="53644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BE1B26-8D91-0014-CD41-2E21D24D8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968" y="452192"/>
            <a:ext cx="2036240" cy="51271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80A1B0-36F6-3FF4-69B1-778922013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445" y="557837"/>
            <a:ext cx="2926334" cy="21947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E68668-5F55-F3A8-C45C-C482F8982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845" y="2791779"/>
            <a:ext cx="2926933" cy="204539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DDA8FF4-0DBF-8108-BB4B-CFA76B7C7956}"/>
              </a:ext>
            </a:extLst>
          </p:cNvPr>
          <p:cNvSpPr/>
          <p:nvPr/>
        </p:nvSpPr>
        <p:spPr>
          <a:xfrm>
            <a:off x="9728968" y="4279392"/>
            <a:ext cx="1060952" cy="1299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964DC-6EF8-EF6B-3FA7-324B76E2E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967" y="4388353"/>
            <a:ext cx="1231464" cy="10820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0C58D0-433A-AC5C-04B9-C6D93ED0D0B9}"/>
              </a:ext>
            </a:extLst>
          </p:cNvPr>
          <p:cNvSpPr txBox="1"/>
          <p:nvPr/>
        </p:nvSpPr>
        <p:spPr>
          <a:xfrm>
            <a:off x="6530739" y="452725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AD96A8-AB9B-E1CC-EEAB-6376422AAE42}"/>
              </a:ext>
            </a:extLst>
          </p:cNvPr>
          <p:cNvSpPr txBox="1"/>
          <p:nvPr/>
        </p:nvSpPr>
        <p:spPr>
          <a:xfrm>
            <a:off x="11469934" y="5088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255B962-0615-592A-415A-6E9F2152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424" y="90669"/>
            <a:ext cx="7893060" cy="39309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Хромитовые объекты мантийного комплекса</a:t>
            </a:r>
          </a:p>
        </p:txBody>
      </p:sp>
    </p:spTree>
    <p:extLst>
      <p:ext uri="{BB962C8B-B14F-4D97-AF65-F5344CB8AC3E}">
        <p14:creationId xmlns:p14="http://schemas.microsoft.com/office/powerpoint/2010/main" val="3208603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1319DB-9D8C-8FD4-C569-D6EC520EF08C}"/>
              </a:ext>
            </a:extLst>
          </p:cNvPr>
          <p:cNvSpPr txBox="1"/>
          <p:nvPr/>
        </p:nvSpPr>
        <p:spPr>
          <a:xfrm>
            <a:off x="6271847" y="3902376"/>
            <a:ext cx="528523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Геологическое строение юго-западной части массива Средний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Крака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по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Савельев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др., 2014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где: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– вмещающие осадочные и вулканогенно-осадочные породы силура и девона, 2 –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габброиды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–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клинопироксениты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верлиты, 4 – преимущественно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лерцолиты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 подчиненными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гарцбургитами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дунитами, 5 – дунит-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гарцбургитовый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комплекс, 6 – преимущественно дуниты («краевые дуниты»), 7 – серпентиниты, 8 – структурные элементы мафитов 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ультрамафитов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полосчатость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минеральная уплощенность), 9 – разрывные нарушения, 10 –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хромитопроявления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EEAEC80-EBA6-E314-D600-755F75219059}"/>
              </a:ext>
            </a:extLst>
          </p:cNvPr>
          <p:cNvSpPr txBox="1">
            <a:spLocks/>
          </p:cNvSpPr>
          <p:nvPr/>
        </p:nvSpPr>
        <p:spPr>
          <a:xfrm>
            <a:off x="9338771" y="63302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C1FE8-185F-4C58-9141-224CCAB645AB}" type="slidenum"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E91839-68A3-58B8-7115-7F3F6A45F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7" y="40908"/>
            <a:ext cx="5956483" cy="64654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80595E1-1F30-005E-CC38-689AAF5D25C6}"/>
              </a:ext>
            </a:extLst>
          </p:cNvPr>
          <p:cNvSpPr txBox="1">
            <a:spLocks/>
          </p:cNvSpPr>
          <p:nvPr/>
        </p:nvSpPr>
        <p:spPr>
          <a:xfrm>
            <a:off x="6537960" y="471526"/>
            <a:ext cx="4401312" cy="537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Хромитовые объекты переходного полосчатого  комплекса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79510A-20C9-68A2-D95F-C55DA46FD0BE}"/>
              </a:ext>
            </a:extLst>
          </p:cNvPr>
          <p:cNvSpPr txBox="1"/>
          <p:nvPr/>
        </p:nvSpPr>
        <p:spPr>
          <a:xfrm>
            <a:off x="6181344" y="1385965"/>
            <a:ext cx="56418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Подавляющее большинство рудопроявлений и месторождений расположено в мантийном разрезе и только несколько на территории Среднего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приурочено к переходному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мантийно-коровому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комплексу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Сарангаевское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Логиновское, Западно-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Саксейское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к серпентинитам меланжа, проникающим вглубь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мафитового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разреза (Бабай).</a:t>
            </a:r>
          </a:p>
        </p:txBody>
      </p:sp>
    </p:spTree>
    <p:extLst>
      <p:ext uri="{BB962C8B-B14F-4D97-AF65-F5344CB8AC3E}">
        <p14:creationId xmlns:p14="http://schemas.microsoft.com/office/powerpoint/2010/main" val="1711431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348BC-B624-3E6E-9A28-4B81EDD32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01AA45-E147-B8FF-5238-70359B1F7ECB}"/>
              </a:ext>
            </a:extLst>
          </p:cNvPr>
          <p:cNvSpPr txBox="1"/>
          <p:nvPr/>
        </p:nvSpPr>
        <p:spPr>
          <a:xfrm>
            <a:off x="-88518" y="5952911"/>
            <a:ext cx="46126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Схема расположения массива Северный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Крака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Составлена по материалам  Денисовой Е.А., Кузнецова Н.Б., Савельевой Г.Н., Савельева Д.Е., Князева Ю.Г., Князевой О.Ю., Ларионова Н.Н.)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409F61AD-BF99-9DCA-82C3-C8B8BAD9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B1220-B8E1-8943-1C49-C46333714B5B}"/>
              </a:ext>
            </a:extLst>
          </p:cNvPr>
          <p:cNvSpPr txBox="1">
            <a:spLocks/>
          </p:cNvSpPr>
          <p:nvPr/>
        </p:nvSpPr>
        <p:spPr>
          <a:xfrm>
            <a:off x="3895344" y="14233"/>
            <a:ext cx="4401312" cy="537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B3650F-6A35-2B19-DC7E-C256D60F1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2" y="109567"/>
            <a:ext cx="4401312" cy="5657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8A8A81-9274-F37D-3D47-AEE1581E877D}"/>
              </a:ext>
            </a:extLst>
          </p:cNvPr>
          <p:cNvSpPr txBox="1"/>
          <p:nvPr/>
        </p:nvSpPr>
        <p:spPr>
          <a:xfrm>
            <a:off x="5175504" y="5351700"/>
            <a:ext cx="6508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Классификационная диаграмма хромшпинелидов: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хромит, 2 –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алюмохромит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–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субферриалюмохромит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–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хромпикотит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–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субферрихромпикотит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–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пикотит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–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субалюмоферрихромит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–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хроммагнетит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 –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субалюмохроммагнетит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 – магнетит, поля по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Павлов, 1949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8967DE-64D8-9F10-A67C-81F5D8CAF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56" y="540281"/>
            <a:ext cx="5601219" cy="479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BC700-0170-5F17-4186-4207C0BE1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C5E184-AF6E-47CD-5D95-503B78C1F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6" y="89395"/>
            <a:ext cx="5495209" cy="5404542"/>
          </a:xfrm>
          <a:prstGeom prst="rect">
            <a:avLst/>
          </a:prstGeom>
        </p:spPr>
      </p:pic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8155B891-E9C4-F28E-E2FE-C9765C78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5E901-EBE4-592D-4F98-6E457F13E273}"/>
              </a:ext>
            </a:extLst>
          </p:cNvPr>
          <p:cNvSpPr txBox="1"/>
          <p:nvPr/>
        </p:nvSpPr>
        <p:spPr>
          <a:xfrm>
            <a:off x="-36971" y="5493937"/>
            <a:ext cx="59311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Количественная характеристика включений МПГ, обнаруженных в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рудопроявлений массива Северный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- общее количество включений;  б - размер обнаруженных включений МПГ и степень их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изометричности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отношению длинной и коротких осей (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dmax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dmin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в – количество однородных и полифазных включений; г –  количество обнаруженных минеральных фаз. 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B05B3C-6DD5-9F91-001E-0E2A9432F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88" y="245472"/>
            <a:ext cx="5567965" cy="3705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D1C8ED-292C-09D0-6E74-B83E3B0F2B6B}"/>
              </a:ext>
            </a:extLst>
          </p:cNvPr>
          <p:cNvSpPr txBox="1"/>
          <p:nvPr/>
        </p:nvSpPr>
        <p:spPr>
          <a:xfrm>
            <a:off x="6122247" y="3951178"/>
            <a:ext cx="59311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 платиновой группы в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массива Северный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Крака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идиоморфное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включение размером лаурита (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Lrt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хромите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(Шигаево-1); б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идиоморфное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полигональное включение лаурита в амфиболе (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Amp)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заключенного в хромит (Шигаево-1); в – ксеноморфное, полифазное  включение комковатой формы, представленное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ирарситом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Irs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окисленным сульфоарсенидом (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(Ru,Os,Ir,Rh)(AsS)_О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обнаруженное в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интерстиции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между рудообразующими хромшпинелидами (Рудная гора); г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субтреугольное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включение окисленного арсенида (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(Ru,Os,Fe,Ir)As_O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краевой части хромита (Рудная гора); д – полифазное включение лаурита и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ирарсита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комковатой формы в хромите (Шигаево-2); е –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идиоморфное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ромбоидальное включение окисленной фазы сплава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Ru,Os,Ir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Шигаево-2)</a:t>
            </a:r>
            <a:endParaRPr lang="pt-BR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1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F10D3-1DC0-AC90-6B93-F2AD5760A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0B8FD8DF-F644-59C8-5E79-668C6EC9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47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7ADE6-04A5-489E-AACC-FDA27374816E}" type="slidenum"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B88BF3-AF4E-AF65-0E8C-12C689BC10BB}"/>
              </a:ext>
            </a:extLst>
          </p:cNvPr>
          <p:cNvSpPr txBox="1"/>
          <p:nvPr/>
        </p:nvSpPr>
        <p:spPr>
          <a:xfrm>
            <a:off x="904085" y="159916"/>
            <a:ext cx="9793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 составов  минералов платиновой группы (МПГ):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сульфиды, сульфоарсениды, б – кислород содержащие сплавы, в – окисленные сульфиды, арсениды и сульфоарсениды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7A479E-2748-7560-1C2A-14CF61EFB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7"/>
          <a:stretch>
            <a:fillRect/>
          </a:stretch>
        </p:blipFill>
        <p:spPr>
          <a:xfrm>
            <a:off x="362535" y="1955051"/>
            <a:ext cx="7580819" cy="35589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1DDD3-DEAF-2262-0173-FF324BDBE5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338"/>
          <a:stretch>
            <a:fillRect/>
          </a:stretch>
        </p:blipFill>
        <p:spPr>
          <a:xfrm>
            <a:off x="8039056" y="1816692"/>
            <a:ext cx="4035895" cy="369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40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 2013–2022">
  <a:themeElements>
    <a:clrScheme name="Тема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1761</TotalTime>
  <Words>3776</Words>
  <Application>Microsoft Office PowerPoint</Application>
  <PresentationFormat>Широкоэкранный</PresentationFormat>
  <Paragraphs>236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Times New Roman</vt:lpstr>
      <vt:lpstr>Тема Office 2013–2022</vt:lpstr>
      <vt:lpstr>Тема Office</vt:lpstr>
      <vt:lpstr>Минералы платиновой группы в хромититах ультрамафитов Крака (Южный Урал)</vt:lpstr>
      <vt:lpstr>Презентация PowerPoint</vt:lpstr>
      <vt:lpstr>Презентация PowerPoint</vt:lpstr>
      <vt:lpstr>Презентация PowerPoint</vt:lpstr>
      <vt:lpstr>Хромитовые объекты мантийного комплекса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СПАСИБО ЗА ВНИМАНИЕ</vt:lpstr>
      <vt:lpstr>Список литературы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hap</dc:creator>
  <cp:lastModifiedBy>hap</cp:lastModifiedBy>
  <cp:revision>72</cp:revision>
  <dcterms:created xsi:type="dcterms:W3CDTF">2026-04-10T12:30:26Z</dcterms:created>
  <dcterms:modified xsi:type="dcterms:W3CDTF">2026-04-21T16:25:03Z</dcterms:modified>
</cp:coreProperties>
</file>