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325" r:id="rId3"/>
    <p:sldId id="287" r:id="rId4"/>
    <p:sldId id="263" r:id="rId5"/>
    <p:sldId id="321" r:id="rId6"/>
    <p:sldId id="269" r:id="rId7"/>
    <p:sldId id="264" r:id="rId8"/>
    <p:sldId id="319" r:id="rId9"/>
    <p:sldId id="262" r:id="rId10"/>
    <p:sldId id="320" r:id="rId11"/>
    <p:sldId id="290" r:id="rId12"/>
    <p:sldId id="322" r:id="rId13"/>
    <p:sldId id="324" r:id="rId14"/>
    <p:sldId id="323" r:id="rId15"/>
    <p:sldId id="299" r:id="rId16"/>
    <p:sldId id="302" r:id="rId17"/>
    <p:sldId id="311" r:id="rId18"/>
    <p:sldId id="304" r:id="rId19"/>
    <p:sldId id="310" r:id="rId20"/>
    <p:sldId id="309" r:id="rId21"/>
    <p:sldId id="303" r:id="rId22"/>
    <p:sldId id="305" r:id="rId23"/>
    <p:sldId id="315" r:id="rId24"/>
    <p:sldId id="306" r:id="rId25"/>
    <p:sldId id="317" r:id="rId26"/>
    <p:sldId id="312" r:id="rId27"/>
    <p:sldId id="318" r:id="rId28"/>
    <p:sldId id="283" r:id="rId29"/>
    <p:sldId id="265" r:id="rId30"/>
    <p:sldId id="266" r:id="rId31"/>
    <p:sldId id="272" r:id="rId32"/>
    <p:sldId id="274" r:id="rId33"/>
    <p:sldId id="275" r:id="rId34"/>
    <p:sldId id="279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37041" autoAdjust="0"/>
  </p:normalViewPr>
  <p:slideViewPr>
    <p:cSldViewPr snapToGrid="0">
      <p:cViewPr varScale="1">
        <p:scale>
          <a:sx n="34" d="100"/>
          <a:sy n="34" d="100"/>
        </p:scale>
        <p:origin x="253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9DA0F-C82A-4AD6-BB38-5CB10383EB4E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6527A-5F55-444D-B493-726CF681E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41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</p:spPr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920" cy="48103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 dirty="0">
                <a:latin typeface="Arial"/>
              </a:rPr>
              <a:t>Рассматриваемые фрагменты в работе </a:t>
            </a:r>
            <a:r>
              <a:rPr lang="ru-RU" sz="2000" b="0" strike="noStrike" spc="-1" dirty="0" err="1">
                <a:latin typeface="Arial"/>
              </a:rPr>
              <a:t>добрецова</a:t>
            </a:r>
            <a:r>
              <a:rPr lang="ru-RU" sz="2000" b="0" strike="noStrike" spc="-1" dirty="0">
                <a:latin typeface="Arial"/>
              </a:rPr>
              <a:t> и других 2004 выделены в составе </a:t>
            </a:r>
            <a:r>
              <a:rPr lang="ru-RU" sz="2000" b="0" strike="noStrike" spc="-1" dirty="0" err="1">
                <a:latin typeface="Arial"/>
              </a:rPr>
              <a:t>акк</a:t>
            </a:r>
            <a:r>
              <a:rPr lang="ru-RU" sz="2000" b="0" strike="noStrike" spc="-1" dirty="0">
                <a:latin typeface="Arial"/>
              </a:rPr>
              <a:t> комплекса </a:t>
            </a:r>
            <a:r>
              <a:rPr lang="ru-RU" sz="2000" b="0" strike="noStrike" spc="-1" dirty="0" err="1">
                <a:latin typeface="Arial"/>
              </a:rPr>
              <a:t>салаира</a:t>
            </a:r>
            <a:r>
              <a:rPr lang="ru-RU" sz="2000" b="0" strike="noStrike" spc="-1" dirty="0">
                <a:latin typeface="Arial"/>
              </a:rPr>
              <a:t> в строении которого учувствуют также фрагменты палеосимаунта и турбидиты глубоководного желоба</a:t>
            </a:r>
            <a:br>
              <a:rPr lang="ru-RU" sz="2000" b="0" strike="noStrike" spc="-1" dirty="0">
                <a:latin typeface="Arial"/>
              </a:rPr>
            </a:br>
            <a:br>
              <a:rPr lang="ru-RU" sz="2000" b="0" strike="noStrike" spc="-1" dirty="0">
                <a:latin typeface="Arial"/>
              </a:rPr>
            </a:br>
            <a:r>
              <a:rPr lang="ru-RU" sz="2000" b="0" strike="noStrike" spc="-1" dirty="0">
                <a:latin typeface="Arial"/>
              </a:rPr>
              <a:t>02:30 – </a:t>
            </a:r>
            <a:r>
              <a:rPr lang="ru-RU" sz="2000" b="0" strike="noStrike" spc="-1" dirty="0" err="1">
                <a:latin typeface="Arial"/>
              </a:rPr>
              <a:t>петрохимия</a:t>
            </a:r>
            <a:endParaRPr lang="ru-RU" sz="2000" b="0" strike="noStrike" spc="-1" dirty="0">
              <a:latin typeface="Arial"/>
            </a:endParaRPr>
          </a:p>
          <a:p>
            <a:endParaRPr lang="ru-RU" sz="2000" b="0" strike="noStrike" spc="-1" dirty="0">
              <a:latin typeface="Arial"/>
            </a:endParaRPr>
          </a:p>
          <a:p>
            <a:r>
              <a:rPr lang="ru-RU" sz="2000" b="0" strike="noStrike" spc="-1" dirty="0">
                <a:latin typeface="Arial"/>
              </a:rPr>
              <a:t>02:50 – про возраст меланжа и пород</a:t>
            </a:r>
          </a:p>
          <a:p>
            <a:endParaRPr lang="ru-RU" sz="2000" b="0" strike="noStrike" spc="-1" dirty="0">
              <a:latin typeface="Arial"/>
            </a:endParaRPr>
          </a:p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333" name="CustomShape 3"/>
          <p:cNvSpPr/>
          <p:nvPr/>
        </p:nvSpPr>
        <p:spPr>
          <a:xfrm>
            <a:off x="4278960" y="10157400"/>
            <a:ext cx="3279960" cy="533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fld id="{BCD5F921-F423-4C69-8D85-95708179155D}" type="slidenum">
              <a:rPr lang="ru-RU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5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280"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-1" dirty="0">
                <a:latin typeface="Arial"/>
              </a:rPr>
              <a:t>Добавить меланжи и другие фотографии </a:t>
            </a:r>
          </a:p>
        </p:txBody>
      </p:sp>
      <p:sp>
        <p:nvSpPr>
          <p:cNvPr id="354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FDE7627E-6E22-4659-9C8D-9AEECB76590C}" type="slidenum">
              <a:rPr lang="ru-RU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11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4235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</p:spPr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920" cy="48103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 dirty="0">
                <a:latin typeface="Times New Roman"/>
                <a:ea typeface="Calibri"/>
              </a:rPr>
              <a:t>Научная значимость и актуальность работы</a:t>
            </a:r>
            <a:r>
              <a:rPr lang="ru-RU" sz="1800" b="1" i="1" strike="noStrike" spc="-1" dirty="0">
                <a:latin typeface="Times New Roman"/>
                <a:ea typeface="Calibri"/>
              </a:rPr>
              <a:t> </a:t>
            </a:r>
            <a:r>
              <a:rPr lang="ru-RU" sz="1800" b="0" strike="noStrike" spc="-1" dirty="0">
                <a:latin typeface="Times New Roman"/>
                <a:ea typeface="Calibri"/>
              </a:rPr>
              <a:t>определяется тем, что в связи с плохой обнаженностью и сложным тектоническим строением, офиолиты Салаира являются одними из наименее изученных в Алтае-Саянской складчатой области. Отсутствует общая петролого-геохимическая характеристика всего набора пород, который принято выделять в стандартном </a:t>
            </a:r>
            <a:r>
              <a:rPr lang="ru-RU" sz="1800" b="0" strike="noStrike" spc="-1" dirty="0" err="1">
                <a:latin typeface="Times New Roman"/>
                <a:ea typeface="Calibri"/>
              </a:rPr>
              <a:t>офиолитовом</a:t>
            </a:r>
            <a:r>
              <a:rPr lang="ru-RU" sz="1800" b="0" strike="noStrike" spc="-1" dirty="0">
                <a:latin typeface="Times New Roman"/>
                <a:ea typeface="Calibri"/>
              </a:rPr>
              <a:t> разрезе. </a:t>
            </a:r>
            <a:r>
              <a:rPr lang="ru-RU" sz="2800" b="0" strike="noStrike" spc="-1" dirty="0">
                <a:latin typeface="Times New Roman"/>
                <a:ea typeface="Calibri"/>
              </a:rPr>
              <a:t>Также есть проявления никеля и кобальта в </a:t>
            </a:r>
            <a:r>
              <a:rPr lang="ru-RU" sz="2800" b="0" strike="noStrike" spc="-1" dirty="0" err="1">
                <a:latin typeface="Times New Roman"/>
                <a:ea typeface="Calibri"/>
              </a:rPr>
              <a:t>корах</a:t>
            </a:r>
            <a:r>
              <a:rPr lang="ru-RU" sz="2800" b="0" strike="noStrike" spc="-1" dirty="0">
                <a:latin typeface="Times New Roman"/>
                <a:ea typeface="Calibri"/>
              </a:rPr>
              <a:t> выветривания, россыпного золота и платиноидов, проявления хромитов, талька, асбеста и магнезитов.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lang="ru-RU" sz="2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r>
              <a:rPr lang="ru-RU" sz="1800" b="0" strike="noStrike" spc="-1" dirty="0">
                <a:latin typeface="Times New Roman"/>
                <a:ea typeface="Calibri"/>
              </a:rPr>
              <a:t>Таким образом </a:t>
            </a:r>
            <a:r>
              <a:rPr lang="ru-RU" sz="1800" b="1" strike="noStrike" spc="-1" dirty="0">
                <a:latin typeface="Times New Roman"/>
                <a:ea typeface="Calibri"/>
              </a:rPr>
              <a:t>объектом исследования…</a:t>
            </a:r>
          </a:p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br>
              <a:rPr lang="ru-RU" sz="1800" b="0" strike="noStrike" spc="-1" dirty="0">
                <a:latin typeface="Calibri"/>
                <a:ea typeface="Calibri"/>
              </a:rPr>
            </a:br>
            <a:r>
              <a:rPr lang="ru-RU" sz="1800" b="0" strike="noStrike" spc="-1" dirty="0">
                <a:latin typeface="Calibri"/>
                <a:ea typeface="Calibri"/>
              </a:rPr>
              <a:t>Для исследования минерального состава были отобраны образцы серпентинитов и </a:t>
            </a:r>
            <a:r>
              <a:rPr lang="ru-RU" sz="1800" b="0" strike="noStrike" spc="-1" dirty="0" err="1">
                <a:latin typeface="Calibri"/>
                <a:ea typeface="Calibri"/>
              </a:rPr>
              <a:t>хромитита</a:t>
            </a:r>
            <a:r>
              <a:rPr lang="ru-RU" sz="1800" b="0" strike="noStrike" spc="-1" dirty="0">
                <a:latin typeface="Calibri"/>
                <a:ea typeface="Calibri"/>
              </a:rPr>
              <a:t> из отвалов и стенок карьеров в ранее перечисленных массивах</a:t>
            </a:r>
          </a:p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latin typeface="Calibri"/>
              <a:ea typeface="Calibri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ru-RU" sz="1800" b="0" strike="noStrike" spc="-1" dirty="0">
                <a:latin typeface="Calibri"/>
                <a:ea typeface="Calibri"/>
              </a:rPr>
              <a:t>Было проведено петрографическое изучение, а также </a:t>
            </a:r>
            <a:r>
              <a:rPr lang="ru-RU" sz="18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Методом СЭМ были изучены также минеральные составы тяжелой фракции, выделенные из массивного </a:t>
            </a:r>
            <a:r>
              <a:rPr lang="ru-RU" sz="1800" b="0" i="0" dirty="0" err="1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хромитита</a:t>
            </a:r>
            <a:r>
              <a:rPr lang="ru-RU" sz="18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и серпентинитов.</a:t>
            </a:r>
            <a:endParaRPr lang="ru-RU" sz="18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339" name="CustomShape 3"/>
          <p:cNvSpPr/>
          <p:nvPr/>
        </p:nvSpPr>
        <p:spPr>
          <a:xfrm>
            <a:off x="4278960" y="10157400"/>
            <a:ext cx="3279960" cy="533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fld id="{BFF30495-90BD-48A6-BC0E-89C0BED40F21}" type="slidenum">
              <a:rPr lang="ru-RU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ru-RU" sz="1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2729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</p:spPr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920" cy="48103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ru-RU" sz="40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Если кто-нибудь помнит то, </a:t>
            </a:r>
            <a:br>
              <a:rPr lang="ru-RU" sz="40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</a:br>
            <a:r>
              <a:rPr lang="ru-RU" sz="40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Мой доклад в прошлом году был посвящен характеристике базитов из меланжей АМЗ. Было показано, что при формировании базитовых комплексов Аламбая фактически действовали две основные магматические системы: одна тесно связана с образованием офиолитовых габбро-гипербазитов в </a:t>
            </a:r>
            <a:r>
              <a:rPr lang="ru-RU" sz="4000" b="0" i="0" dirty="0" err="1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палеогеодинамической</a:t>
            </a:r>
            <a:r>
              <a:rPr lang="ru-RU" sz="40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обстановке сопоставимой с офиолитами внутриокеанических островных дуг; в ходе эволюции другой системы происходило формирование лав в обстановке океанического внутриплитного магматизма.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lang="ru-RU" sz="4000" b="0" i="0" dirty="0">
              <a:solidFill>
                <a:srgbClr val="2C2D2E"/>
              </a:solidFill>
              <a:effectLst/>
              <a:latin typeface="Arial" panose="020B0604020202020204" pitchFamily="34" charset="0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ru-RU" sz="40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Таким образом широкое развитие пород с </a:t>
            </a:r>
            <a:r>
              <a:rPr lang="ru-RU" sz="4000" b="0" i="0" dirty="0" err="1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островодужными</a:t>
            </a:r>
            <a:r>
              <a:rPr lang="ru-RU" sz="40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геохимическими характеристиками позволяет относить АМЗ к </a:t>
            </a:r>
            <a:r>
              <a:rPr lang="ru-RU" sz="4000" b="0" i="0" dirty="0" err="1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надсубдукционным</a:t>
            </a:r>
            <a:r>
              <a:rPr lang="ru-RU" sz="40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ru-RU" sz="4000" b="0" i="0" dirty="0" err="1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преддуговым</a:t>
            </a:r>
            <a:r>
              <a:rPr lang="ru-RU" sz="40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ru-RU" sz="4000" b="0" i="0" dirty="0" err="1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офиолитам</a:t>
            </a:r>
            <a:r>
              <a:rPr lang="ru-RU" sz="40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(Жимулев и др., 2025). </a:t>
            </a:r>
            <a:r>
              <a:rPr lang="ru-RU" sz="4000" b="0" i="0" dirty="0" err="1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Надсубдукционные</a:t>
            </a:r>
            <a:r>
              <a:rPr lang="ru-RU" sz="40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офиолиты Салаира имеют раннекембрийский возраст 530±3 млн лет. Возраст пород </a:t>
            </a:r>
            <a:r>
              <a:rPr lang="ru-RU" sz="4000" b="0" i="0" dirty="0" err="1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преддугового</a:t>
            </a:r>
            <a:r>
              <a:rPr lang="ru-RU" sz="40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блока (около 535-540 млн лет</a:t>
            </a:r>
            <a:r>
              <a:rPr lang="ru-RU" sz="4000" b="0" i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), ч </a:t>
            </a:r>
            <a:r>
              <a:rPr lang="ru-RU" sz="40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соответствует времени заложения зоны субдукции в данном секторе Палеоазиатского океана (</a:t>
            </a:r>
            <a:r>
              <a:rPr lang="ru-RU" sz="4000" b="0" i="0" dirty="0" err="1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Фидлер</a:t>
            </a:r>
            <a:r>
              <a:rPr lang="ru-RU" sz="40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и др., 2026 в печати).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lang="ru-RU" sz="4000" b="0" i="0" strike="noStrike" spc="-1" dirty="0">
              <a:solidFill>
                <a:srgbClr val="2C2D2E"/>
              </a:solidFill>
              <a:effectLst/>
              <a:latin typeface="Arial" panose="020B0604020202020204" pitchFamily="34" charset="0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ru-RU" sz="28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Этот текст для справки: Датировались цирконы из образцов </a:t>
            </a:r>
            <a:r>
              <a:rPr lang="ru-RU" sz="2800" b="0" i="0" dirty="0" err="1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плагиогранитита</a:t>
            </a:r>
            <a:br>
              <a:rPr lang="ru-RU" sz="2800" dirty="0"/>
            </a:br>
            <a:r>
              <a:rPr lang="ru-RU" sz="28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и габбро Верхне-Аламбайского габбро-гипербазитового массива методом</a:t>
            </a:r>
            <a:br>
              <a:rPr lang="ru-RU" sz="2800" dirty="0"/>
            </a:br>
            <a:r>
              <a:rPr lang="ru-RU" sz="28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LA-ICP-MS на квадрупольном </a:t>
            </a:r>
            <a:r>
              <a:rPr lang="ru-RU" sz="2800" b="0" i="0" dirty="0" err="1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массспектрометре</a:t>
            </a:r>
            <a:r>
              <a:rPr lang="ru-RU" sz="28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800" b="0" i="0" dirty="0" err="1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Agilent</a:t>
            </a:r>
            <a:r>
              <a:rPr lang="ru-RU" sz="28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7900 в университете</a:t>
            </a:r>
            <a:br>
              <a:rPr lang="ru-RU" sz="2800" dirty="0"/>
            </a:br>
            <a:r>
              <a:rPr lang="ru-RU" sz="28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г. Ухань.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339" name="CustomShape 3"/>
          <p:cNvSpPr/>
          <p:nvPr/>
        </p:nvSpPr>
        <p:spPr>
          <a:xfrm>
            <a:off x="4278960" y="10157400"/>
            <a:ext cx="3279960" cy="533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fld id="{BFF30495-90BD-48A6-BC0E-89C0BED40F21}" type="slidenum">
              <a:rPr lang="ru-RU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ru-RU" sz="1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8778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</p:spPr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920" cy="48103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ru-RU" sz="2800" b="0" strike="noStrike" spc="-1" dirty="0">
                <a:latin typeface="Arial"/>
              </a:rPr>
              <a:t>Таким образом, можно сделать предположение, что формирование АМЗ происходило в кембрии в результате субдукции </a:t>
            </a:r>
            <a:r>
              <a:rPr lang="ru-RU" sz="2800" b="0" strike="noStrike" spc="-1" dirty="0" err="1">
                <a:latin typeface="Arial"/>
              </a:rPr>
              <a:t>палеосимаунтов</a:t>
            </a:r>
            <a:r>
              <a:rPr lang="ru-RU" sz="2800" b="0" strike="noStrike" spc="-1" dirty="0">
                <a:latin typeface="Arial"/>
              </a:rPr>
              <a:t> под внутриокеаническую островную дугу и структурной перестройки аккреционной призмы. Возраст меланжевого комплекса на данном этапе изученности следует принимать позднекембрийским. </a:t>
            </a:r>
          </a:p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endParaRPr lang="ru-RU" sz="2800" b="0" i="0" dirty="0">
              <a:solidFill>
                <a:srgbClr val="2C2D2E"/>
              </a:solidFill>
              <a:effectLst/>
              <a:latin typeface="Arial" panose="020B0604020202020204" pitchFamily="34" charset="0"/>
            </a:endParaRPr>
          </a:p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endParaRPr lang="ru-RU" sz="2800" b="0" i="0" dirty="0">
              <a:solidFill>
                <a:srgbClr val="2C2D2E"/>
              </a:solidFill>
              <a:effectLst/>
              <a:latin typeface="Arial" panose="020B0604020202020204" pitchFamily="34" charset="0"/>
            </a:endParaRPr>
          </a:p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r>
              <a:rPr lang="ru-RU" sz="28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В тектоническом плане АМЗ Аламбайская зона Салаира, представляет собой</a:t>
            </a:r>
            <a:br>
              <a:rPr lang="ru-RU" sz="2800" dirty="0"/>
            </a:br>
            <a:r>
              <a:rPr lang="ru-RU" sz="28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фрагмент аккреционной призмы и образована включениями терригенного и</a:t>
            </a:r>
            <a:br>
              <a:rPr lang="ru-RU" sz="2800" dirty="0"/>
            </a:br>
            <a:r>
              <a:rPr lang="ru-RU" sz="28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серпентинитового меланжа в толще турбидитов и относится к </a:t>
            </a:r>
            <a:r>
              <a:rPr lang="ru-RU" sz="2800" b="0" i="0" dirty="0" err="1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Салаирскому</a:t>
            </a:r>
            <a:br>
              <a:rPr lang="ru-RU" sz="2800" dirty="0"/>
            </a:br>
            <a:r>
              <a:rPr lang="ru-RU" sz="28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сектору </a:t>
            </a:r>
            <a:r>
              <a:rPr lang="ru-RU" sz="2800" b="0" i="0" dirty="0" err="1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Кузнецко</a:t>
            </a:r>
            <a:r>
              <a:rPr lang="ru-RU" sz="28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-Алтайской палеоостроводужной системы.</a:t>
            </a:r>
            <a:br>
              <a:rPr lang="ru-RU" sz="2800" dirty="0"/>
            </a:br>
            <a:r>
              <a:rPr lang="ru-RU" sz="28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Базит-гипербазитовая ассоциация пород меланжевой зоны представляет собой</a:t>
            </a:r>
            <a:br>
              <a:rPr lang="ru-RU" sz="2800" dirty="0"/>
            </a:br>
            <a:r>
              <a:rPr lang="ru-RU" sz="28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совокупность пород палеосимаунта и </a:t>
            </a:r>
            <a:r>
              <a:rPr lang="ru-RU" sz="2800" b="0" i="0" dirty="0" err="1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преддугового</a:t>
            </a:r>
            <a:r>
              <a:rPr lang="ru-RU" sz="28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блока. Представленная</a:t>
            </a:r>
            <a:br>
              <a:rPr lang="ru-RU" sz="2800" dirty="0"/>
            </a:br>
            <a:r>
              <a:rPr lang="ru-RU" sz="28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модель учитывает образование меланжей зоны в связи с субдукцией</a:t>
            </a:r>
            <a:br>
              <a:rPr lang="ru-RU" sz="2800" dirty="0"/>
            </a:br>
            <a:r>
              <a:rPr lang="ru-RU" sz="28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палеосимаунта (Жимулев и др., 2025).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339" name="CustomShape 3"/>
          <p:cNvSpPr/>
          <p:nvPr/>
        </p:nvSpPr>
        <p:spPr>
          <a:xfrm>
            <a:off x="4278960" y="10157400"/>
            <a:ext cx="3279960" cy="533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fld id="{BFF30495-90BD-48A6-BC0E-89C0BED40F21}" type="slidenum">
              <a:rPr lang="ru-RU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ru-RU" sz="1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0723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/>
              <a:t>Теперь, что касается исследования ультрабазитов АМЗ, в минеральном составе серпентиниты были установлен преобладающий </a:t>
            </a:r>
            <a:r>
              <a:rPr lang="ru-RU" sz="1800" dirty="0" err="1"/>
              <a:t>антигорит</a:t>
            </a:r>
            <a:r>
              <a:rPr lang="ru-RU" sz="1800" dirty="0"/>
              <a:t> и более редкие </a:t>
            </a:r>
            <a:r>
              <a:rPr lang="ru-RU" sz="1800" dirty="0" err="1"/>
              <a:t>лизардит</a:t>
            </a:r>
            <a:r>
              <a:rPr lang="ru-RU" sz="1800" dirty="0"/>
              <a:t> и </a:t>
            </a:r>
            <a:r>
              <a:rPr lang="ru-RU" sz="1800" dirty="0" err="1"/>
              <a:t>хрихотил</a:t>
            </a:r>
            <a:r>
              <a:rPr lang="ru-RU" sz="1800" dirty="0"/>
              <a:t>.  </a:t>
            </a:r>
          </a:p>
          <a:p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Оливин в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аподунитах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полностью замещен мелкочешуйчатым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антигоритом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Порода имеет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метельчато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-лучистую структуру. Встречаются единичные псевдоморфозы серпентина по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ортопироксену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 реликтами спайности. В серпентинитах присутствует акцессорный хромшпинелид в количестве до 1%, Породы пронизаны различными мелкими жилками размерами до 2 мм, состоящие из карбоната, талька и серпентина.</a:t>
            </a:r>
            <a:br>
              <a:rPr lang="ru-RU" dirty="0"/>
            </a:br>
            <a:br>
              <a:rPr lang="ru-RU" dirty="0"/>
            </a:br>
            <a:r>
              <a:rPr lang="ru-RU" b="0" i="0" dirty="0">
                <a:solidFill>
                  <a:srgbClr val="E6E8F0"/>
                </a:solidFill>
                <a:effectLst/>
                <a:latin typeface="Google Sans"/>
              </a:rPr>
              <a:t>Хлорит развит, преимущественно, в </a:t>
            </a:r>
            <a:r>
              <a:rPr lang="ru-RU" b="0" i="0" dirty="0" err="1">
                <a:solidFill>
                  <a:srgbClr val="E6E8F0"/>
                </a:solidFill>
                <a:effectLst/>
                <a:latin typeface="Google Sans"/>
              </a:rPr>
              <a:t>интерстициях</a:t>
            </a:r>
            <a:r>
              <a:rPr lang="ru-RU" b="0" i="0" dirty="0">
                <a:solidFill>
                  <a:srgbClr val="E6E8F0"/>
                </a:solidFill>
                <a:effectLst/>
                <a:latin typeface="Google Sans"/>
              </a:rPr>
              <a:t> хромшпинелидов в массивных хромитах, где он образует агрегаты с серпентином. Реже хлорит образует прожилки и включения в серпентините. Химический состав хлорита соответствует </a:t>
            </a:r>
            <a:r>
              <a:rPr lang="ru-RU" b="1" i="0" dirty="0" err="1">
                <a:solidFill>
                  <a:srgbClr val="E6E8F0"/>
                </a:solidFill>
                <a:effectLst/>
                <a:latin typeface="Google Sans"/>
              </a:rPr>
              <a:t>клинохлору</a:t>
            </a:r>
            <a:r>
              <a:rPr lang="ru-RU" b="1" i="0" dirty="0">
                <a:solidFill>
                  <a:srgbClr val="E6E8F0"/>
                </a:solidFill>
                <a:effectLst/>
                <a:latin typeface="Google Sans"/>
              </a:rPr>
              <a:t>. И характеризуются небольшими примесями железа и хрома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6527A-5F55-444D-B493-726CF681E75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825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5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-1" dirty="0" err="1">
                <a:latin typeface="Arial"/>
              </a:rPr>
              <a:t>Хромитит</a:t>
            </a:r>
            <a:r>
              <a:rPr lang="ru-RU" sz="2000" b="0" strike="noStrike" spc="-1" dirty="0">
                <a:latin typeface="Arial"/>
              </a:rPr>
              <a:t> отобранный из Тогул-Сунгайского массива характеризуется массивной текстурой. Размер зерен </a:t>
            </a:r>
            <a:r>
              <a:rPr lang="ru-RU" sz="3200" b="0" i="0" dirty="0">
                <a:solidFill>
                  <a:srgbClr val="E6E8F0"/>
                </a:solidFill>
                <a:effectLst/>
                <a:latin typeface="Google Sans"/>
              </a:rPr>
              <a:t>1–2 мм до 5–20 мм, </a:t>
            </a:r>
            <a:r>
              <a:rPr lang="ru-RU" sz="3200" b="0" i="0" dirty="0" err="1">
                <a:solidFill>
                  <a:srgbClr val="E6E8F0"/>
                </a:solidFill>
                <a:effectLst/>
                <a:latin typeface="Google Sans"/>
              </a:rPr>
              <a:t>интерстиции</a:t>
            </a:r>
            <a:r>
              <a:rPr lang="ru-RU" sz="3200" b="0" i="0" dirty="0">
                <a:solidFill>
                  <a:srgbClr val="E6E8F0"/>
                </a:solidFill>
                <a:effectLst/>
                <a:latin typeface="Google Sans"/>
              </a:rPr>
              <a:t> которых заполнены преимущественно минералами группы серпентина и </a:t>
            </a:r>
            <a:r>
              <a:rPr lang="ru-RU" sz="3200" b="0" i="0" dirty="0" err="1">
                <a:solidFill>
                  <a:srgbClr val="E6E8F0"/>
                </a:solidFill>
                <a:effectLst/>
                <a:latin typeface="Google Sans"/>
              </a:rPr>
              <a:t>клинохлором</a:t>
            </a:r>
            <a:r>
              <a:rPr lang="ru-RU" sz="3200" b="0" i="0" dirty="0">
                <a:solidFill>
                  <a:srgbClr val="E6E8F0"/>
                </a:solidFill>
                <a:effectLst/>
                <a:latin typeface="Google Sans"/>
              </a:rPr>
              <a:t> и в меньшей степени карбонатами (кальцитом, доломитом).</a:t>
            </a:r>
            <a:br>
              <a:rPr lang="ru-RU" sz="3200" b="0" i="0" dirty="0">
                <a:solidFill>
                  <a:srgbClr val="E6E8F0"/>
                </a:solidFill>
                <a:effectLst/>
                <a:latin typeface="Google Sans"/>
              </a:rPr>
            </a:br>
            <a:r>
              <a:rPr lang="ru-RU" sz="3200" b="0" i="0" dirty="0">
                <a:solidFill>
                  <a:srgbClr val="E6E8F0"/>
                </a:solidFill>
                <a:effectLst/>
                <a:latin typeface="Google Sans"/>
              </a:rPr>
              <a:t>Наблюдаются включение хлорита внутри зерен, предположительно замещающие </a:t>
            </a:r>
            <a:r>
              <a:rPr lang="ru-RU" sz="3200" b="0" i="0" dirty="0" err="1">
                <a:solidFill>
                  <a:srgbClr val="E6E8F0"/>
                </a:solidFill>
                <a:effectLst/>
                <a:latin typeface="Google Sans"/>
              </a:rPr>
              <a:t>ортопироксен</a:t>
            </a:r>
            <a:r>
              <a:rPr lang="ru-RU" sz="3200" b="0" i="0" dirty="0">
                <a:solidFill>
                  <a:srgbClr val="E6E8F0"/>
                </a:solidFill>
                <a:effectLst/>
                <a:latin typeface="Google Sans"/>
              </a:rPr>
              <a:t> и оливин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60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08798E9-F4A3-4EAB-ADA8-67BA945EE43E}" type="slidenum">
              <a:rPr lang="ru-RU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16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7690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5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marR="0" lvl="0" indent="4503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трещиноватых участках хромшпинелида, замещенных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</a:t>
            </a: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-магнетитом </a:t>
            </a:r>
            <a:r>
              <a:rPr lang="ru-RU" sz="3200" dirty="0"/>
              <a:t>установлен акцессорный </a:t>
            </a:r>
            <a:r>
              <a:rPr lang="ru-RU" sz="3200" dirty="0" err="1"/>
              <a:t>маухерит</a:t>
            </a:r>
            <a:r>
              <a:rPr lang="ru-RU" sz="3200" dirty="0"/>
              <a:t>, Ni11As8, достаточно распространенный для офиолитовых ультрабазитов и хромититов.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Присутствуют и другие сульфиды и арсениды никеля такие как :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хизлевудит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орселит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16000" indent="450360">
              <a:lnSpc>
                <a:spcPct val="100000"/>
              </a:lnSpc>
              <a:tabLst>
                <a:tab pos="0" algn="l"/>
              </a:tabLst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360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08798E9-F4A3-4EAB-ADA8-67BA945EE43E}" type="slidenum">
              <a:rPr lang="ru-RU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17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19821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5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marR="0" lvl="0" indent="4503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Сопряженная с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хромититами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ЭПГ минерализация представлена очень редкими каплевидными выделениями самородного рутения либо его оксида. Наблюдается также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примесью мышьяка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(15-20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мас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%), который находится внутри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маухерита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Примеси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5,36-11,52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мас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%;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Ir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7,11-15,51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мас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%).</a:t>
            </a:r>
          </a:p>
          <a:p>
            <a:pPr marL="216000" indent="450360">
              <a:lnSpc>
                <a:spcPct val="100000"/>
              </a:lnSpc>
              <a:tabLst>
                <a:tab pos="0" algn="l"/>
              </a:tabLst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360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08798E9-F4A3-4EAB-ADA8-67BA945EE43E}" type="slidenum">
              <a:rPr lang="ru-RU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18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0436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5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450360">
              <a:lnSpc>
                <a:spcPct val="100000"/>
              </a:lnSpc>
              <a:tabLst>
                <a:tab pos="0" algn="l"/>
              </a:tabLst>
            </a:pPr>
            <a:r>
              <a:rPr lang="ru-RU" sz="2000" dirty="0"/>
              <a:t>Хромшпинелиды </a:t>
            </a:r>
            <a:r>
              <a:rPr lang="ru-RU" sz="3200" b="1" spc="-1" dirty="0"/>
              <a:t>из </a:t>
            </a:r>
            <a:r>
              <a:rPr lang="ru-RU" sz="3200" b="1" spc="-1" dirty="0" err="1"/>
              <a:t>аподунитов</a:t>
            </a:r>
            <a:r>
              <a:rPr lang="ru-RU" sz="2000" b="1" strike="noStrike" spc="-1" dirty="0"/>
              <a:t> Тогул-Сунгайского и Верхне-Аламбайского массивов</a:t>
            </a:r>
            <a:r>
              <a:rPr lang="ru-RU" sz="2000" dirty="0"/>
              <a:t> встречаются как акцессорная вкрапленность, редко в виде небольших скоплений. отмечены </a:t>
            </a:r>
            <a:r>
              <a:rPr lang="ru-RU" sz="2000" dirty="0" err="1"/>
              <a:t>субгедральные</a:t>
            </a:r>
            <a:r>
              <a:rPr lang="ru-RU" sz="2000" dirty="0"/>
              <a:t> и амебовидные разности</a:t>
            </a:r>
          </a:p>
          <a:p>
            <a:pPr marL="216000" indent="450360">
              <a:lnSpc>
                <a:spcPct val="100000"/>
              </a:lnSpc>
              <a:tabLst>
                <a:tab pos="0" algn="l"/>
              </a:tabLst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крупные кристаллы разрушены. В катаклазированных зернах развивается магнетит, появляются примеси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MnO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(0,2-2.2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мас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%),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ZnO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(0,2-0,7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мас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%), V</a:t>
            </a:r>
            <a:r>
              <a:rPr lang="ru-RU" sz="14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ru-RU" sz="14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(0,1-0,4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мас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%), TiO</a:t>
            </a:r>
            <a:r>
              <a:rPr lang="ru-RU" sz="14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(0,1-0,3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мас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%). </a:t>
            </a:r>
            <a:endParaRPr lang="ru-RU" sz="1400" b="0" strike="noStrike" spc="-1" dirty="0">
              <a:latin typeface="Arial"/>
            </a:endParaRPr>
          </a:p>
          <a:p>
            <a:pPr marL="216000" indent="450360">
              <a:lnSpc>
                <a:spcPct val="100000"/>
              </a:lnSpc>
              <a:tabLst>
                <a:tab pos="0" algn="l"/>
              </a:tabLst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360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08798E9-F4A3-4EAB-ADA8-67BA945EE43E}" type="slidenum">
              <a:rPr lang="ru-RU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19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70536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5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450360">
              <a:lnSpc>
                <a:spcPct val="100000"/>
              </a:lnSpc>
              <a:tabLst>
                <a:tab pos="0" algn="l"/>
              </a:tabLst>
            </a:pPr>
            <a:r>
              <a:rPr lang="ru-RU" sz="3200" dirty="0"/>
              <a:t>Хромшпинелиды </a:t>
            </a:r>
            <a:r>
              <a:rPr lang="ru-RU" sz="4400" b="1" spc="-1" dirty="0"/>
              <a:t>из </a:t>
            </a:r>
            <a:r>
              <a:rPr lang="ru-RU" sz="4400" b="1" spc="-1" dirty="0" err="1"/>
              <a:t>аподунитов</a:t>
            </a:r>
            <a:r>
              <a:rPr lang="ru-RU" sz="3200" b="1" strike="noStrike" spc="-1" dirty="0"/>
              <a:t> Тогул-Сунгайского и Верхне-Аламбайского массивов</a:t>
            </a:r>
            <a:r>
              <a:rPr lang="ru-RU" sz="3200" dirty="0"/>
              <a:t> встречаются как акцессорная вкрапленность, редко в виде небольших скоплений. отмечены </a:t>
            </a:r>
            <a:r>
              <a:rPr lang="ru-RU" sz="3200" dirty="0" err="1"/>
              <a:t>субгедральные</a:t>
            </a:r>
            <a:r>
              <a:rPr lang="ru-RU" sz="3200" dirty="0"/>
              <a:t> и амебовидные разности</a:t>
            </a:r>
          </a:p>
          <a:p>
            <a:pPr marL="216000" indent="450360">
              <a:lnSpc>
                <a:spcPct val="100000"/>
              </a:lnSpc>
              <a:tabLst>
                <a:tab pos="0" algn="l"/>
              </a:tabLs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крупные кристаллы разрушены. В катаклазированных зернах развивается магнетит, появляются примеси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MnO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(0,2-2.2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мас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%),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ZnO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(0,2-0,7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мас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%), V</a:t>
            </a:r>
            <a:r>
              <a:rPr lang="ru-RU" sz="2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ru-RU" sz="2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(0,1-0,4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мас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%), TiO</a:t>
            </a:r>
            <a:r>
              <a:rPr lang="ru-RU" sz="2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(0,1-0,3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мас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%). </a:t>
            </a:r>
            <a:endParaRPr lang="ru-RU" sz="2000" b="0" strike="noStrike" spc="-1" dirty="0">
              <a:latin typeface="Arial"/>
            </a:endParaRPr>
          </a:p>
          <a:p>
            <a:pPr marL="216000" indent="450360">
              <a:lnSpc>
                <a:spcPct val="100000"/>
              </a:lnSpc>
              <a:tabLst>
                <a:tab pos="0" algn="l"/>
              </a:tabLst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360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08798E9-F4A3-4EAB-ADA8-67BA945EE43E}" type="slidenum">
              <a:rPr lang="ru-RU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20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2199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430781A1-2A23-490A-AC70-2E16A844CAD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0F3DD9-F510-4F73-B3C6-A2BF2C795D45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82DAD746-5453-4623-8AA0-1694FADA559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2C1D4BA9-5A51-477B-8729-29612EF2CCF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/>
              <a:t>В АССО, а именно в северо-западной ее части находится Аламбайская меланжевая зона….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5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450360"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-1" dirty="0">
                <a:latin typeface="Arial"/>
              </a:rPr>
              <a:t>В апогарцбургитовых серпентинитах отобранных вблизи </a:t>
            </a:r>
            <a:r>
              <a:rPr lang="ru-RU" sz="2000" b="0" strike="noStrike" spc="-1" dirty="0" err="1">
                <a:latin typeface="Arial"/>
              </a:rPr>
              <a:t>ангурепской</a:t>
            </a:r>
            <a:r>
              <a:rPr lang="ru-RU" sz="2000" b="0" strike="noStrike" spc="-1" dirty="0">
                <a:latin typeface="Arial"/>
              </a:rPr>
              <a:t> м/ф пластины на юге Салаира наблюдаются </a:t>
            </a:r>
            <a:r>
              <a:rPr lang="ru-RU" sz="2000" b="0" strike="noStrike" spc="-1" dirty="0" err="1">
                <a:latin typeface="Arial"/>
              </a:rPr>
              <a:t>субэвгедральные</a:t>
            </a:r>
            <a:r>
              <a:rPr lang="ru-RU" sz="2000" b="0" strike="noStrike" spc="-1" dirty="0">
                <a:latin typeface="Arial"/>
              </a:rPr>
              <a:t> и в основном амебовидные  зерна магнетитов с </a:t>
            </a:r>
            <a:r>
              <a:rPr lang="ru-RU" sz="2000" b="0" strike="noStrike" spc="-1" dirty="0" err="1">
                <a:latin typeface="Arial"/>
              </a:rPr>
              <a:t>хромистостью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</a:t>
            </a:r>
            <a:r>
              <a:rPr lang="ru-RU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ru-RU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4-12</a:t>
            </a:r>
            <a:r>
              <a:rPr lang="ru-RU" sz="2000" b="0" strike="noStrike" spc="-1" dirty="0">
                <a:effectLst/>
                <a:latin typeface="Arial"/>
                <a:ea typeface="Times New Roman" panose="02020603050405020304" pitchFamily="18" charset="0"/>
              </a:rPr>
              <a:t> масс %, предположительно являющиеся </a:t>
            </a:r>
            <a:r>
              <a:rPr lang="ru-RU" sz="2000" b="0" strike="noStrike" spc="-1" dirty="0" err="1">
                <a:effectLst/>
                <a:latin typeface="Arial"/>
                <a:ea typeface="Times New Roman" panose="02020603050405020304" pitchFamily="18" charset="0"/>
              </a:rPr>
              <a:t>изменными</a:t>
            </a:r>
            <a:r>
              <a:rPr lang="ru-RU" sz="2000" b="0" strike="noStrike" spc="-1" dirty="0">
                <a:effectLst/>
                <a:latin typeface="Arial"/>
                <a:ea typeface="Times New Roman" panose="02020603050405020304" pitchFamily="18" charset="0"/>
              </a:rPr>
              <a:t> хромшпинелидами.</a:t>
            </a:r>
            <a:br>
              <a:rPr lang="ru-RU" sz="2000" b="0" strike="noStrike" spc="-1" dirty="0">
                <a:effectLst/>
                <a:latin typeface="Arial"/>
                <a:ea typeface="Times New Roman" panose="02020603050405020304" pitchFamily="18" charset="0"/>
              </a:rPr>
            </a:br>
            <a:r>
              <a:rPr lang="ru-RU" sz="2000" b="0" strike="noStrike" spc="-1" dirty="0">
                <a:effectLst/>
                <a:latin typeface="Arial"/>
                <a:ea typeface="Times New Roman" panose="02020603050405020304" pitchFamily="18" charset="0"/>
              </a:rPr>
              <a:t>В этих же магнетитах найдены включения </a:t>
            </a:r>
            <a:r>
              <a:rPr lang="en-US" sz="2000" b="0" strike="noStrike" spc="-1" dirty="0" err="1">
                <a:effectLst/>
                <a:latin typeface="Arial"/>
                <a:ea typeface="Times New Roman" panose="02020603050405020304" pitchFamily="18" charset="0"/>
              </a:rPr>
              <a:t>Ol</a:t>
            </a:r>
            <a:r>
              <a:rPr lang="en-US" sz="2000" b="0" strike="noStrike" spc="-1" dirty="0">
                <a:effectLst/>
                <a:latin typeface="Arial"/>
                <a:ea typeface="Times New Roman" panose="02020603050405020304" pitchFamily="18" charset="0"/>
              </a:rPr>
              <a:t> </a:t>
            </a:r>
            <a:r>
              <a:rPr lang="ru-RU" sz="2000" b="0" strike="noStrike" spc="-1" dirty="0">
                <a:effectLst/>
                <a:latin typeface="Arial"/>
                <a:ea typeface="Times New Roman" panose="02020603050405020304" pitchFamily="18" charset="0"/>
              </a:rPr>
              <a:t>и </a:t>
            </a:r>
            <a:r>
              <a:rPr lang="en-US" sz="2000" b="0" strike="noStrike" spc="-1" dirty="0" err="1">
                <a:effectLst/>
                <a:latin typeface="Arial"/>
                <a:ea typeface="Times New Roman" panose="02020603050405020304" pitchFamily="18" charset="0"/>
              </a:rPr>
              <a:t>Opx</a:t>
            </a:r>
            <a:r>
              <a:rPr lang="en-US" sz="2000" b="0" strike="noStrike" spc="-1" dirty="0">
                <a:effectLst/>
                <a:latin typeface="Arial"/>
                <a:ea typeface="Times New Roman" panose="02020603050405020304" pitchFamily="18" charset="0"/>
              </a:rPr>
              <a:t>. </a:t>
            </a:r>
            <a:r>
              <a:rPr lang="ru-RU" sz="2000" b="0" strike="noStrike" spc="-1" dirty="0">
                <a:effectLst/>
                <a:latin typeface="Arial"/>
                <a:ea typeface="Times New Roman" panose="02020603050405020304" pitchFamily="18" charset="0"/>
              </a:rPr>
              <a:t>Они представлены </a:t>
            </a:r>
            <a:r>
              <a:rPr lang="ru-RU" sz="2000" b="0" strike="noStrike" spc="-1" dirty="0" err="1">
                <a:effectLst/>
                <a:latin typeface="Arial"/>
                <a:ea typeface="Times New Roman" panose="02020603050405020304" pitchFamily="18" charset="0"/>
              </a:rPr>
              <a:t>изометричными</a:t>
            </a:r>
            <a:r>
              <a:rPr lang="ru-RU" sz="2000" b="0" strike="noStrike" spc="-1" dirty="0">
                <a:effectLst/>
                <a:latin typeface="Arial"/>
                <a:ea typeface="Times New Roman" panose="02020603050405020304" pitchFamily="18" charset="0"/>
              </a:rPr>
              <a:t> угловатыми зернами и округлыми выделениями, располагающиеся преимущественно краевых частях зерен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60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08798E9-F4A3-4EAB-ADA8-67BA945EE43E}" type="slidenum">
              <a:rPr lang="ru-RU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21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05648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</p:spPr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920" cy="48103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 dirty="0" err="1">
                <a:latin typeface="Arial"/>
              </a:rPr>
              <a:t>Крансыми</a:t>
            </a:r>
            <a:r>
              <a:rPr lang="ru-RU" sz="1200" b="0" strike="noStrike" spc="-1" dirty="0">
                <a:latin typeface="Arial"/>
              </a:rPr>
              <a:t> отмечены хромшпинелиды из </a:t>
            </a:r>
            <a:r>
              <a:rPr lang="ru-RU" sz="1200" b="0" strike="noStrike" spc="-1" dirty="0" err="1">
                <a:latin typeface="Arial"/>
              </a:rPr>
              <a:t>хромитита</a:t>
            </a:r>
            <a:r>
              <a:rPr lang="ru-RU" sz="1200" b="0" strike="noStrike" spc="-1" dirty="0">
                <a:latin typeface="Arial"/>
              </a:rPr>
              <a:t>, а синими из </a:t>
            </a:r>
            <a:r>
              <a:rPr lang="ru-RU" sz="1200" b="0" strike="noStrike" spc="-1" dirty="0" err="1">
                <a:latin typeface="Arial"/>
              </a:rPr>
              <a:t>аподунитов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384" name="CustomShape 3"/>
          <p:cNvSpPr/>
          <p:nvPr/>
        </p:nvSpPr>
        <p:spPr>
          <a:xfrm>
            <a:off x="4278960" y="10157400"/>
            <a:ext cx="3279960" cy="533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89FFB79A-7ED7-42D9-A56F-66426ADBC356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22</a:t>
            </a:fld>
            <a:endParaRPr lang="ru-RU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92546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</p:spPr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920" cy="48103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endParaRPr lang="ru-RU" sz="1200" b="0" strike="noStrike" spc="-1" dirty="0">
              <a:latin typeface="Arial"/>
            </a:endParaRPr>
          </a:p>
        </p:txBody>
      </p:sp>
      <p:sp>
        <p:nvSpPr>
          <p:cNvPr id="384" name="CustomShape 3"/>
          <p:cNvSpPr/>
          <p:nvPr/>
        </p:nvSpPr>
        <p:spPr>
          <a:xfrm>
            <a:off x="4278960" y="10157400"/>
            <a:ext cx="3279960" cy="533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89FFB79A-7ED7-42D9-A56F-66426ADBC356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23</a:t>
            </a:fld>
            <a:endParaRPr lang="ru-RU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2573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</p:spPr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920" cy="48103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 dirty="0">
                <a:latin typeface="Arial"/>
              </a:rPr>
              <a:t>На вариационных диаграммах </a:t>
            </a:r>
            <a:r>
              <a:rPr lang="ru-RU" sz="1200" b="0" strike="noStrike" spc="-1" dirty="0" err="1">
                <a:latin typeface="Arial"/>
              </a:rPr>
              <a:t>хромишпинелиды</a:t>
            </a:r>
            <a:r>
              <a:rPr lang="ru-RU" sz="1200" b="0" strike="noStrike" spc="-1" dirty="0">
                <a:latin typeface="Arial"/>
              </a:rPr>
              <a:t> образуют компактное поле по магнию, При этом для хромититов характерен тренд с ростом </a:t>
            </a:r>
            <a:r>
              <a:rPr lang="en-US" sz="1200" b="0" strike="noStrike" spc="-1" dirty="0">
                <a:latin typeface="Arial"/>
              </a:rPr>
              <a:t>Mg</a:t>
            </a:r>
            <a:r>
              <a:rPr lang="ru-RU" sz="1200" b="0" strike="noStrike" spc="-1" dirty="0">
                <a:latin typeface="Arial"/>
              </a:rPr>
              <a:t> падением </a:t>
            </a:r>
            <a:r>
              <a:rPr lang="en-US" sz="1200" b="0" strike="noStrike" spc="-1" dirty="0">
                <a:latin typeface="Arial"/>
              </a:rPr>
              <a:t>Fe </a:t>
            </a:r>
            <a:r>
              <a:rPr lang="ru-RU" sz="1200" b="0" strike="noStrike" spc="-1" dirty="0">
                <a:latin typeface="Arial"/>
              </a:rPr>
              <a:t>и с ростом </a:t>
            </a:r>
            <a:r>
              <a:rPr lang="en-US" sz="1200" b="0" strike="noStrike" spc="-1" dirty="0">
                <a:latin typeface="Arial"/>
              </a:rPr>
              <a:t>Mg </a:t>
            </a:r>
            <a:r>
              <a:rPr lang="ru-RU" sz="1200" b="0" strike="noStrike" spc="-1" dirty="0">
                <a:latin typeface="Arial"/>
              </a:rPr>
              <a:t>и ростом </a:t>
            </a:r>
            <a:r>
              <a:rPr lang="en-US" sz="1200" b="0" strike="noStrike" spc="-1" dirty="0">
                <a:latin typeface="Arial"/>
              </a:rPr>
              <a:t>Al.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r>
              <a:rPr lang="ru-RU" b="0" i="0" dirty="0">
                <a:solidFill>
                  <a:srgbClr val="2C2D2E"/>
                </a:solidFill>
                <a:effectLst/>
              </a:rPr>
              <a:t>В качестве примера приведены </a:t>
            </a:r>
            <a:r>
              <a:rPr lang="ru-RU" b="0" i="0" dirty="0" err="1">
                <a:solidFill>
                  <a:srgbClr val="2C2D2E"/>
                </a:solidFill>
                <a:effectLst/>
              </a:rPr>
              <a:t>шпиенли</a:t>
            </a:r>
            <a:r>
              <a:rPr lang="ru-RU" b="0" i="0" dirty="0">
                <a:solidFill>
                  <a:srgbClr val="2C2D2E"/>
                </a:solidFill>
                <a:effectLst/>
              </a:rPr>
              <a:t> из </a:t>
            </a:r>
            <a:r>
              <a:rPr lang="ru-RU" b="0" i="0" dirty="0" err="1">
                <a:solidFill>
                  <a:srgbClr val="2C2D2E"/>
                </a:solidFill>
                <a:effectLst/>
              </a:rPr>
              <a:t>Чаган-Узунских</a:t>
            </a:r>
            <a:r>
              <a:rPr lang="ru-RU" b="0" i="0" dirty="0">
                <a:solidFill>
                  <a:srgbClr val="2C2D2E"/>
                </a:solidFill>
                <a:effectLst/>
              </a:rPr>
              <a:t> офиолитов, отмечены черными крестами, в которых присутствуют признаки магматизма </a:t>
            </a:r>
            <a:r>
              <a:rPr lang="ru-RU" b="0" i="0" dirty="0" err="1">
                <a:solidFill>
                  <a:srgbClr val="2C2D2E"/>
                </a:solidFill>
                <a:effectLst/>
              </a:rPr>
              <a:t>срединноокеанических</a:t>
            </a:r>
            <a:r>
              <a:rPr lang="ru-RU" b="0" i="0" dirty="0">
                <a:solidFill>
                  <a:srgbClr val="2C2D2E"/>
                </a:solidFill>
                <a:effectLst/>
              </a:rPr>
              <a:t> хребтов 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384" name="CustomShape 3"/>
          <p:cNvSpPr/>
          <p:nvPr/>
        </p:nvSpPr>
        <p:spPr>
          <a:xfrm>
            <a:off x="4278960" y="10157400"/>
            <a:ext cx="3279960" cy="533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89FFB79A-7ED7-42D9-A56F-66426ADBC356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24</a:t>
            </a:fld>
            <a:endParaRPr lang="ru-RU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0253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</p:spPr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920" cy="48103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ru-RU" sz="12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Хромшпинелиды  имеют важное петрологическое значение для выяснения условий формирования офиолитов. И в прошлом году у  меня был доклад и были представлены данные из шлиховых проб,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которыке</a:t>
            </a:r>
            <a:r>
              <a:rPr lang="ru-RU" sz="12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делятся на две группы: первая представлена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высокохромитсыми</a:t>
            </a:r>
            <a:r>
              <a:rPr lang="ru-RU" sz="12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минералами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харакетрынх</a:t>
            </a:r>
            <a:r>
              <a:rPr lang="ru-RU" sz="12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для ультрабазитов надсубдукционных обстановок, другая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выосотитанистыми</a:t>
            </a:r>
            <a:r>
              <a:rPr lang="ru-RU" sz="12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зернами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соответсвующие</a:t>
            </a:r>
            <a:r>
              <a:rPr lang="ru-RU" sz="12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зонам плюмового внутриплитного магматизма</a:t>
            </a:r>
            <a:br>
              <a:rPr lang="ru-RU" sz="12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</a:br>
            <a:br>
              <a:rPr lang="ru-RU" sz="12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</a:br>
            <a:r>
              <a:rPr lang="ru-RU" sz="12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И хромшпинелиды отобранных уже на этот раз из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уллбьтрабазитов</a:t>
            </a:r>
            <a:r>
              <a:rPr lang="ru-RU" sz="12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пересекаются со шлиховыми пробами 1 группы, большая часть из них находиться в поле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верхнеамфиболитовой</a:t>
            </a:r>
            <a:r>
              <a:rPr lang="ru-RU" sz="12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фации м/ф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384" name="CustomShape 3"/>
          <p:cNvSpPr/>
          <p:nvPr/>
        </p:nvSpPr>
        <p:spPr>
          <a:xfrm>
            <a:off x="4278960" y="10157400"/>
            <a:ext cx="3279960" cy="533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89FFB79A-7ED7-42D9-A56F-66426ADBC356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25</a:t>
            </a:fld>
            <a:endParaRPr lang="ru-RU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61107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</p:spPr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920" cy="48103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 dirty="0" err="1">
                <a:latin typeface="Arial"/>
              </a:rPr>
              <a:t>Хромишпинелиды</a:t>
            </a:r>
            <a:r>
              <a:rPr lang="ru-RU" sz="1200" b="0" strike="noStrike" spc="-1" dirty="0">
                <a:latin typeface="Arial"/>
              </a:rPr>
              <a:t> </a:t>
            </a:r>
            <a:r>
              <a:rPr lang="ru-RU" sz="1200" b="0" strike="noStrike" spc="-1" dirty="0" err="1">
                <a:latin typeface="Arial"/>
              </a:rPr>
              <a:t>харакетризуются</a:t>
            </a:r>
            <a:r>
              <a:rPr lang="ru-RU" sz="1200" b="0" strike="noStrike" spc="-1" dirty="0">
                <a:latin typeface="Arial"/>
              </a:rPr>
              <a:t>…</a:t>
            </a:r>
          </a:p>
        </p:txBody>
      </p:sp>
      <p:sp>
        <p:nvSpPr>
          <p:cNvPr id="384" name="CustomShape 3"/>
          <p:cNvSpPr/>
          <p:nvPr/>
        </p:nvSpPr>
        <p:spPr>
          <a:xfrm>
            <a:off x="4278960" y="10157400"/>
            <a:ext cx="3279960" cy="533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89FFB79A-7ED7-42D9-A56F-66426ADBC356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26</a:t>
            </a:fld>
            <a:endParaRPr lang="ru-RU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8646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9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280">
              <a:lnSpc>
                <a:spcPct val="100000"/>
              </a:lnSpc>
              <a:tabLst>
                <a:tab pos="0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 западной части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для палеоокеанических комплексов Горного Алтая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тектонической моделью формирования надсубдукционных офиолитов считается модель, согласно которой они являются результатом спрединга над зарождающимися зонами субдукции (Stern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et al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., 2012). В соответствии с этой моделью, с начальной стадией формирования таких офиолитовых ассоциаций связано образование габброидов плутонического разреза, частично комплекса параллельных даек и вулканитов. </a:t>
            </a:r>
          </a:p>
          <a:p>
            <a:pPr marL="216000" indent="-215280">
              <a:lnSpc>
                <a:spcPct val="100000"/>
              </a:lnSpc>
              <a:tabLst>
                <a:tab pos="0" algn="l"/>
              </a:tabLst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16000" indent="-215280">
              <a:lnSpc>
                <a:spcPct val="100000"/>
              </a:lnSpc>
              <a:tabLst>
                <a:tab pos="0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Все перечисленные магматические образования характеризуются слабым обогащением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крупнокатионными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элементами (LILE) по сравнению с N-MORB (что, по-видимому, является результатом влияния потока флюидов из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субдуцирующей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пластины) и обеднением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высокозарядными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элементами (HFSE). </a:t>
            </a:r>
          </a:p>
          <a:p>
            <a:pPr marL="216000" indent="-215280">
              <a:lnSpc>
                <a:spcPct val="100000"/>
              </a:lnSpc>
              <a:tabLst>
                <a:tab pos="0" algn="l"/>
              </a:tabLst>
            </a:pPr>
            <a:endParaRPr lang="ru-RU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-1" dirty="0">
                <a:latin typeface="Arial"/>
              </a:rPr>
              <a:t>Формирование АМЗ происходило в кембрии в результате субдукции </a:t>
            </a:r>
            <a:r>
              <a:rPr lang="ru-RU" sz="2000" b="0" strike="noStrike" spc="-1" dirty="0" err="1">
                <a:latin typeface="Arial"/>
              </a:rPr>
              <a:t>палеосимаунтов</a:t>
            </a:r>
            <a:r>
              <a:rPr lang="ru-RU" sz="2000" b="0" strike="noStrike" spc="-1" dirty="0">
                <a:latin typeface="Arial"/>
              </a:rPr>
              <a:t> под внутриокеаническую островную дугу и структурной перестройки аккреционной призмы. </a:t>
            </a:r>
          </a:p>
          <a:p>
            <a:pPr marL="216000" indent="-215280">
              <a:lnSpc>
                <a:spcPct val="100000"/>
              </a:lnSpc>
              <a:tabLst>
                <a:tab pos="0" algn="l"/>
              </a:tabLst>
            </a:pPr>
            <a:endParaRPr lang="ru-RU" sz="2000" b="0" strike="noStrike" spc="-1" dirty="0">
              <a:latin typeface="Arial"/>
            </a:endParaRPr>
          </a:p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ru-RU" sz="3200" dirty="0"/>
              <a:t>Западная и Южная окраина Сибирского континента в венде-кембрии была ограничена </a:t>
            </a:r>
            <a:r>
              <a:rPr lang="ru-RU" sz="3200" dirty="0" err="1"/>
              <a:t>Кузнецко</a:t>
            </a:r>
            <a:r>
              <a:rPr lang="ru-RU" sz="3200" dirty="0"/>
              <a:t>-Алтайской островной дугой. В аккреционных клиньях островной дуги широко представлены фрагменты вендско-раннекембрийской океанической коры, представленной базальтами и известняками океанических поднятий и офиолитами (Добрецов и др., 2004). </a:t>
            </a:r>
          </a:p>
          <a:p>
            <a:pPr marL="216000" indent="-215280">
              <a:lnSpc>
                <a:spcPct val="100000"/>
              </a:lnSpc>
              <a:tabLst>
                <a:tab pos="0" algn="l"/>
              </a:tabLst>
            </a:pPr>
            <a:endParaRPr lang="ru-RU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tabLst>
                <a:tab pos="0" algn="l"/>
              </a:tabLst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396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C311529C-886A-450F-B762-A5F97B1E5BB6}" type="slidenum">
              <a:rPr lang="ru-RU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27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69176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5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-1">
                <a:latin typeface="Arial"/>
              </a:rPr>
              <a:t>Похожи по своему геологическому строению, то есть это тела ультрамафитов в ассоциации с габбро, в целом это тектонические пластины и они находятся в этом осадочном терригенном матриксе, то есть это большие блоки в большом серпентинитовом меланже </a:t>
            </a:r>
          </a:p>
        </p:txBody>
      </p:sp>
      <p:sp>
        <p:nvSpPr>
          <p:cNvPr id="357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AA272809-EABA-4526-982F-D4B147510BA4}" type="slidenum">
              <a:rPr lang="ru-RU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29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4040" cy="4007880"/>
          </a:xfrm>
          <a:prstGeom prst="rect">
            <a:avLst/>
          </a:prstGeom>
        </p:spPr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280">
              <a:lnSpc>
                <a:spcPct val="100000"/>
              </a:lnSpc>
              <a:tabLst>
                <a:tab pos="0" algn="l"/>
              </a:tabLst>
            </a:pPr>
            <a:r>
              <a:rPr lang="ru-RU" sz="1800" b="0" strike="noStrike" spc="-1">
                <a:latin typeface="Times New Roman"/>
                <a:ea typeface="Times New Roman"/>
              </a:rPr>
              <a:t>Точки составов офиолитовых базальтов находятся на окончании обобщенного тренда островодужных офиолитов и обладают более низкими содержаниями TiO</a:t>
            </a:r>
            <a:r>
              <a:rPr lang="ru-RU" sz="1800" b="0" strike="noStrike" spc="-1" baseline="-25000">
                <a:latin typeface="Times New Roman"/>
                <a:ea typeface="Times New Roman"/>
              </a:rPr>
              <a:t>2</a:t>
            </a:r>
            <a:r>
              <a:rPr lang="ru-RU" sz="1800" b="0" strike="noStrike" spc="-1">
                <a:latin typeface="Times New Roman"/>
                <a:ea typeface="Times New Roman"/>
              </a:rPr>
              <a:t> и высокими значениями железистости (FeO*/MgO</a:t>
            </a:r>
            <a:r>
              <a:rPr lang="ru-RU" sz="1800" b="0" strike="noStrike" spc="-1" baseline="-25000">
                <a:latin typeface="Times New Roman"/>
                <a:ea typeface="Times New Roman"/>
              </a:rPr>
              <a:t> </a:t>
            </a:r>
            <a:r>
              <a:rPr lang="ru-RU" sz="1800" b="0" strike="noStrike" spc="-1">
                <a:latin typeface="Times New Roman"/>
                <a:ea typeface="Times New Roman"/>
              </a:rPr>
              <a:t>~ 2,08-2,54 мас. %). Вместе с габброидами они образуют вторую группу точек, располагаясь в поле даек и лав офиолитов Восточной и Южной Тувы. </a:t>
            </a:r>
            <a:endParaRPr lang="ru-RU" sz="1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tabLst>
                <a:tab pos="0" algn="l"/>
              </a:tabLst>
            </a:pPr>
            <a:r>
              <a:rPr lang="ru-RU" sz="1800" b="0" strike="noStrike" spc="-1">
                <a:latin typeface="Times New Roman"/>
                <a:ea typeface="Times New Roman"/>
              </a:rPr>
              <a:t>Базальты </a:t>
            </a:r>
            <a:r>
              <a:rPr lang="en-US" sz="1800" b="0" strike="noStrike" spc="-1">
                <a:latin typeface="Times New Roman"/>
                <a:ea typeface="Times New Roman"/>
              </a:rPr>
              <a:t>OIB</a:t>
            </a:r>
            <a:r>
              <a:rPr lang="ru-RU" sz="1800" b="0" strike="noStrike" spc="-1">
                <a:latin typeface="Times New Roman"/>
                <a:ea typeface="Times New Roman"/>
              </a:rPr>
              <a:t> типа попадают на диаграмме в область базальтов внутриплитных океанических островов</a:t>
            </a:r>
            <a:endParaRPr lang="ru-RU" sz="1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tabLst>
                <a:tab pos="0" algn="l"/>
              </a:tabLst>
            </a:pPr>
            <a:r>
              <a:rPr lang="ru-RU" sz="1800" b="0" strike="noStrike" spc="-1">
                <a:latin typeface="Times New Roman"/>
                <a:ea typeface="NSimSun"/>
              </a:rPr>
              <a:t>На диаграмме TiO</a:t>
            </a:r>
            <a:r>
              <a:rPr lang="ru-RU" sz="1800" b="0" strike="noStrike" spc="-1" baseline="-25000">
                <a:latin typeface="Times New Roman"/>
                <a:ea typeface="NSimSun"/>
              </a:rPr>
              <a:t>2</a:t>
            </a:r>
            <a:r>
              <a:rPr lang="ru-RU" sz="1800" b="0" strike="noStrike" spc="-1">
                <a:latin typeface="Times New Roman"/>
                <a:ea typeface="NSimSun"/>
              </a:rPr>
              <a:t> – FeO*/MgO и TiO</a:t>
            </a:r>
            <a:r>
              <a:rPr lang="ru-RU" sz="1800" b="0" strike="noStrike" spc="-1" baseline="-25000">
                <a:latin typeface="Times New Roman"/>
                <a:ea typeface="NSimSun"/>
              </a:rPr>
              <a:t>2</a:t>
            </a:r>
            <a:r>
              <a:rPr lang="ru-RU" sz="1800" b="0" strike="noStrike" spc="-1">
                <a:latin typeface="Times New Roman"/>
                <a:ea typeface="NSimSun"/>
              </a:rPr>
              <a:t> - K</a:t>
            </a:r>
            <a:r>
              <a:rPr lang="ru-RU" sz="1800" b="0" strike="noStrike" spc="-1" baseline="-25000">
                <a:latin typeface="Times New Roman"/>
                <a:ea typeface="NSimSun"/>
              </a:rPr>
              <a:t>2</a:t>
            </a:r>
            <a:r>
              <a:rPr lang="ru-RU" sz="1800" b="0" strike="noStrike" spc="-1">
                <a:latin typeface="Times New Roman"/>
                <a:ea typeface="NSimSun"/>
              </a:rPr>
              <a:t>O (рис. 9) офиолитовые базальты и габбро лежат в поле </a:t>
            </a:r>
            <a:r>
              <a:rPr lang="en-US" sz="1800" b="0" strike="noStrike" spc="-1">
                <a:latin typeface="Times New Roman"/>
                <a:ea typeface="NSimSun"/>
              </a:rPr>
              <a:t>IAT</a:t>
            </a:r>
            <a:r>
              <a:rPr lang="ru-RU" sz="1800" b="0" strike="noStrike" spc="-1">
                <a:latin typeface="Times New Roman"/>
                <a:ea typeface="NSimSun"/>
              </a:rPr>
              <a:t>, а OIB базальты и долериты в поле </a:t>
            </a:r>
            <a:r>
              <a:rPr lang="en-US" sz="1800" b="0" strike="noStrike" spc="-1">
                <a:latin typeface="Times New Roman"/>
                <a:ea typeface="NSimSun"/>
              </a:rPr>
              <a:t>OIT </a:t>
            </a:r>
            <a:r>
              <a:rPr lang="ru-RU" sz="1800" b="0" strike="noStrike" spc="-1">
                <a:latin typeface="Times New Roman"/>
                <a:ea typeface="NSimSun"/>
              </a:rPr>
              <a:t>и </a:t>
            </a:r>
            <a:r>
              <a:rPr lang="en-US" sz="1800" b="0" strike="noStrike" spc="-1">
                <a:latin typeface="Times New Roman"/>
                <a:ea typeface="NSimSun"/>
              </a:rPr>
              <a:t>OIA</a:t>
            </a:r>
            <a:r>
              <a:rPr lang="ru-RU" sz="1800" b="0" strike="noStrike" spc="-1">
                <a:latin typeface="Times New Roman"/>
                <a:ea typeface="NSimSun"/>
              </a:rPr>
              <a:t>.</a:t>
            </a:r>
            <a:endParaRPr lang="ru-RU" sz="1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72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F7A95C3D-AF1E-47D6-860F-3A6910702956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31</a:t>
            </a:fld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</p:spPr>
      </p:sp>
      <p:sp>
        <p:nvSpPr>
          <p:cNvPr id="37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450360" algn="just">
              <a:lnSpc>
                <a:spcPct val="115000"/>
              </a:lnSpc>
              <a:tabLst>
                <a:tab pos="0" algn="l"/>
              </a:tabLst>
            </a:pPr>
            <a:r>
              <a:rPr lang="ru-RU" sz="1800" b="0" strike="noStrike" spc="-1">
                <a:latin typeface="Times New Roman"/>
                <a:ea typeface="Times New Roman"/>
              </a:rPr>
              <a:t>Распределение РЗЭ для этих двух групп достаточно однородно. Все образцы базальтов и диабазов характеризуются обогащением легкими лантаноидами (ЛРЗЭ) и имеют отрицательный наклон графиков. Хотя спектры базальтов из офиолитов отличает более низкое отношение содержаний легких по отношению к средним и тяжелым элементам (La/Yb)n = 4.8–3.4, (La/Sm)n = 1.9–1.3, в отличии от щелочных базальтов (La/Yb)n = 14.7–4.4, (La/Sm)n = 2.9–1.6. Для габбро, характерны плоские спектры </a:t>
            </a:r>
            <a:r>
              <a:rPr lang="ru-RU" sz="1800" b="0" strike="noStrike" spc="-1">
                <a:latin typeface="Times New Roman"/>
                <a:ea typeface="Calibri"/>
              </a:rPr>
              <a:t>(рис. 12,</a:t>
            </a:r>
            <a:r>
              <a:rPr lang="en-US" sz="1800" b="0" strike="noStrike" spc="-1">
                <a:latin typeface="Times New Roman"/>
                <a:ea typeface="Calibri"/>
              </a:rPr>
              <a:t> a, b</a:t>
            </a:r>
            <a:r>
              <a:rPr lang="ru-RU" sz="1800" b="0" strike="noStrike" spc="-1">
                <a:latin typeface="Times New Roman"/>
                <a:ea typeface="Calibri"/>
              </a:rPr>
              <a:t>)</a:t>
            </a:r>
            <a:r>
              <a:rPr lang="ru-RU" sz="1800" b="0" strike="noStrike" spc="-1">
                <a:latin typeface="Times New Roman"/>
                <a:ea typeface="Times New Roman"/>
              </a:rPr>
              <a:t>. </a:t>
            </a:r>
            <a:endParaRPr lang="ru-RU" sz="1800" b="0" strike="noStrike" spc="-1">
              <a:latin typeface="Arial"/>
            </a:endParaRPr>
          </a:p>
          <a:p>
            <a:pPr marL="216000" indent="450360" algn="just">
              <a:lnSpc>
                <a:spcPct val="115000"/>
              </a:lnSpc>
              <a:tabLst>
                <a:tab pos="0" algn="l"/>
              </a:tabLst>
            </a:pPr>
            <a:r>
              <a:rPr lang="ru-RU" sz="1800" b="0" strike="noStrike" spc="-1">
                <a:latin typeface="Times New Roman"/>
                <a:ea typeface="Times New Roman"/>
              </a:rPr>
              <a:t>Спайдерграммы</a:t>
            </a:r>
            <a:r>
              <a:rPr lang="en-US" sz="1800" b="0" strike="noStrike" spc="-1">
                <a:latin typeface="Times New Roman"/>
                <a:ea typeface="Times New Roman"/>
              </a:rPr>
              <a:t> (</a:t>
            </a:r>
            <a:r>
              <a:rPr lang="ru-RU" sz="1800" b="0" strike="noStrike" spc="-1">
                <a:latin typeface="Times New Roman"/>
                <a:ea typeface="Times New Roman"/>
              </a:rPr>
              <a:t>мультиспектральные), нормированные на примитивную мантию, для щелочных базальтов первой группы указывают на их принадлежность к породам из обогащенного мантийного источника, сходного с базальтами океанических островов OIB типа. Распределение элементов-примесей для пород второй группы имеет ярко-выраженный островодужный характер с обогащением крупноионными литофильными элементами (Ba, Rb, K) относительно легких РЗЭ и Ta-Nb минимумом. Форма спектров базальтов в целом тождественна основному полю составов габброидов Верхне-Аламабайского и Тогул-Сунгайского офиолитовых массивов АОЗ, отличаясь чуть большим содержанием малоподвижных элементов и совпадает с графиком среднего содержания элементов в магматических расплавах островных дуг с SiO</a:t>
            </a:r>
            <a:r>
              <a:rPr lang="ru-RU" sz="1800" b="0" strike="noStrike" spc="-1" baseline="-25000">
                <a:latin typeface="Times New Roman"/>
                <a:ea typeface="Times New Roman"/>
              </a:rPr>
              <a:t>2</a:t>
            </a:r>
            <a:r>
              <a:rPr lang="ru-RU" sz="1800" b="0" strike="noStrike" spc="-1">
                <a:latin typeface="Times New Roman"/>
                <a:ea typeface="Times New Roman"/>
              </a:rPr>
              <a:t> 40-54 мас. %, по данным изучения расплавных включений [Наумов и др., 2023] </a:t>
            </a:r>
            <a:r>
              <a:rPr lang="en-US" sz="1800" b="0" strike="noStrike" spc="-1">
                <a:latin typeface="Times New Roman"/>
                <a:ea typeface="Times New Roman"/>
              </a:rPr>
              <a:t>(</a:t>
            </a:r>
            <a:r>
              <a:rPr lang="ru-RU" sz="1800" b="0" strike="noStrike" spc="-1">
                <a:latin typeface="Times New Roman"/>
                <a:ea typeface="Times New Roman"/>
              </a:rPr>
              <a:t>рис. 12 </a:t>
            </a:r>
            <a:r>
              <a:rPr lang="en-US" sz="1800" b="0" strike="noStrike" spc="-1">
                <a:latin typeface="Times New Roman"/>
                <a:ea typeface="Times New Roman"/>
              </a:rPr>
              <a:t>c, d)</a:t>
            </a:r>
            <a:r>
              <a:rPr lang="ru-RU" sz="1800" b="0" strike="noStrike" spc="-1">
                <a:latin typeface="Times New Roman"/>
                <a:ea typeface="Times New Roman"/>
              </a:rPr>
              <a:t>.</a:t>
            </a:r>
            <a:endParaRPr lang="ru-RU" sz="1800" b="0" strike="noStrike" spc="-1">
              <a:latin typeface="Arial"/>
            </a:endParaRPr>
          </a:p>
          <a:p>
            <a:pPr marL="216000" indent="450360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78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E5B502D-59B2-4E24-9A29-E02B6872CDA0}" type="slidenum">
              <a:rPr lang="ru-RU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32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АМЗ имеет протяжённость более 180 км и является офиолитовым швом раннепалеозойского Салаирского </a:t>
            </a:r>
            <a:r>
              <a:rPr lang="ru-RU" b="0" i="0" dirty="0" err="1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складчато</a:t>
            </a:r>
            <a:r>
              <a:rPr lang="ru-RU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-покровного сооружения. Она образует два линзовидных кулисообразно расположенных ареала, один из которых, Северный, приурочен к средней части Салаира, а второй, Южный образует осевую часть юго-западного фланга Салаира. В ходе полевых работ в 2023-2024 гг. нами было показано, что в геологическом строении Салаира важную роль играют зоны развития серпентинитовых и терригенных </a:t>
            </a:r>
            <a:r>
              <a:rPr lang="ru-RU" b="0" i="0" dirty="0" err="1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субдукционых</a:t>
            </a:r>
            <a:r>
              <a:rPr lang="ru-RU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меланжей с тектоническими блоками из ультрабазитов, базитов, амфиболитов, известняков и кварцитов (Жимулев и др., 2025).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7865B52-A15B-41A0-B0BD-EB3D4752B6E8}" type="slidenum">
              <a:rPr lang="ru-RU" sz="1400" b="0" strike="noStrike" spc="-1" smtClean="0">
                <a:latin typeface="Times New Roman"/>
              </a:rPr>
              <a:t>3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60155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</p:spPr>
      </p:sp>
      <p:sp>
        <p:nvSpPr>
          <p:cNvPr id="38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800" b="0" strike="noStrike" spc="-1">
                <a:latin typeface="Times New Roman"/>
                <a:ea typeface="Times New Roman"/>
              </a:rPr>
              <a:t>Поскольку большинство базитовых пород подверглись изменениям вторичными процессами или метаморфизму для классификации использовались диаграммы с редкими элементами предложенные для интерпретации офиолитовых ассоциаций из различных геодинамических обстановок</a:t>
            </a:r>
            <a:endParaRPr lang="ru-RU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800" b="0" strike="noStrike" spc="-1">
                <a:latin typeface="Times New Roman"/>
                <a:ea typeface="Times New Roman"/>
              </a:rPr>
              <a:t>На диаграмме Nb/Yb – Th/Yb, щелочные базальты первой группы находятся в поле плюмовых базальтов внутриплитных океанических островов. Базальты и диабазы второй группы вместе с габбро находятся в полях офиолитов островных дуг, совпадая с опубликоваными данными по эталонным островодужным офиолитовым комплексам современных и древних тектонических обстановок (рис. 13 </a:t>
            </a:r>
            <a:r>
              <a:rPr lang="en-US" sz="1800" b="0" strike="noStrike" spc="-1">
                <a:latin typeface="Times New Roman"/>
                <a:ea typeface="Times New Roman"/>
              </a:rPr>
              <a:t>a</a:t>
            </a:r>
            <a:r>
              <a:rPr lang="ru-RU" sz="1800" b="0" strike="noStrike" spc="-1">
                <a:latin typeface="Times New Roman"/>
                <a:ea typeface="Times New Roman"/>
              </a:rPr>
              <a:t>). </a:t>
            </a:r>
            <a:endParaRPr lang="ru-RU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800" b="0" strike="noStrike" spc="-1">
                <a:latin typeface="Times New Roman"/>
                <a:ea typeface="Times New Roman"/>
              </a:rPr>
              <a:t>На диаграмме зависимости Ti/1000 – V габбро офиолитов попадают в поля островных дуг, тождественные им базальты группируются возле граничной линии разделяющей островодужные поля и океанические обстановки </a:t>
            </a:r>
            <a:r>
              <a:rPr lang="en-US" sz="1800" b="0" strike="noStrike" spc="-1">
                <a:latin typeface="Times New Roman"/>
                <a:ea typeface="Times New Roman"/>
              </a:rPr>
              <a:t>(MORB)</a:t>
            </a:r>
            <a:r>
              <a:rPr lang="ru-RU" sz="1800" b="0" strike="noStrike" spc="-1">
                <a:latin typeface="Times New Roman"/>
                <a:ea typeface="Times New Roman"/>
              </a:rPr>
              <a:t>, в том числе сходные с ними комплексы </a:t>
            </a:r>
            <a:r>
              <a:rPr lang="en-US" sz="1800" b="0" strike="noStrike" spc="-1">
                <a:latin typeface="Times New Roman"/>
                <a:ea typeface="Times New Roman"/>
              </a:rPr>
              <a:t>BABB (рис. 13 b)</a:t>
            </a:r>
            <a:r>
              <a:rPr lang="ru-RU" sz="1800" b="0" strike="noStrike" spc="-1">
                <a:latin typeface="Times New Roman"/>
                <a:ea typeface="Times New Roman"/>
              </a:rPr>
              <a:t>.</a:t>
            </a:r>
            <a:endParaRPr lang="ru-RU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800" b="0" strike="noStrike" spc="-1">
                <a:latin typeface="Times New Roman"/>
                <a:ea typeface="Times New Roman"/>
              </a:rPr>
              <a:t> Используя нормированные на MORB содержания Th по сравнению с Nb можно дополнительно уточнить связь изученных офиолитов с зонами субдукции. В том числе выделить базальты задуговых бассейнов, характеризующиеся наличием субдукционных или коровых компонентов (например, молодые внутриокеанические или энсиалические задуговые бассейны). На диаграмме Th</a:t>
            </a:r>
            <a:r>
              <a:rPr lang="ru-RU" sz="1800" b="0" strike="noStrike" spc="-1" baseline="-25000">
                <a:latin typeface="Times New Roman"/>
                <a:ea typeface="Times New Roman"/>
              </a:rPr>
              <a:t>N</a:t>
            </a:r>
            <a:r>
              <a:rPr lang="ru-RU" sz="1800" b="0" strike="noStrike" spc="-1">
                <a:latin typeface="Times New Roman"/>
                <a:ea typeface="Times New Roman"/>
              </a:rPr>
              <a:t>/Nb</a:t>
            </a:r>
            <a:r>
              <a:rPr lang="ru-RU" sz="1800" b="0" strike="noStrike" spc="-1" baseline="-25000">
                <a:latin typeface="Times New Roman"/>
                <a:ea typeface="Times New Roman"/>
              </a:rPr>
              <a:t>N</a:t>
            </a:r>
            <a:r>
              <a:rPr lang="ru-RU" sz="1800" b="0" strike="noStrike" spc="-1">
                <a:latin typeface="Times New Roman"/>
                <a:ea typeface="Times New Roman"/>
              </a:rPr>
              <a:t> фигуративные точки офиолитовых базальтов попадают в область известково-щелочных базальтов (CAB) и соответствуют базальтам зрелых островных дуг с полигенетической корой. В то же время габброиды, которые образуют с ними единую серию попадают в область более островодужных толеитов и соответствуют породам внутриокеанических дуг. Таким образом эти данные позволяют сделать предварительный вывод, что офиолитовая ассоциация Салаира была образована в надсубдукционной геодинамической обстановке, при этом намечается тренд с постепенным увеличением субдукционных компонентов от примитивных к развитым островным дугам (рис. 13 </a:t>
            </a:r>
            <a:r>
              <a:rPr lang="en-US" sz="1800" b="0" strike="noStrike" spc="-1">
                <a:latin typeface="Times New Roman"/>
                <a:ea typeface="Times New Roman"/>
              </a:rPr>
              <a:t>c</a:t>
            </a:r>
            <a:r>
              <a:rPr lang="ru-RU" sz="1800" b="0" strike="noStrike" spc="-1">
                <a:latin typeface="Times New Roman"/>
                <a:ea typeface="Times New Roman"/>
              </a:rPr>
              <a:t>). </a:t>
            </a:r>
            <a:endParaRPr lang="ru-RU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800" b="0" strike="noStrike" spc="-1">
                <a:latin typeface="Times New Roman"/>
                <a:ea typeface="Times New Roman"/>
              </a:rPr>
              <a:t>Это подтверждается также диаграммой </a:t>
            </a: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Ni (</a:t>
            </a: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г/т</a:t>
            </a: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) – Cr/Ti </a:t>
            </a: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где офиолиты форируют субвертикальный тренд в поле умеренно титанистых толеитовых серий островных дуг (рис. 13 </a:t>
            </a: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).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81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525C8199-F8E5-4132-B5C2-6755B4AFCE29}" type="slidenum">
              <a:rPr lang="ru-RU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33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3680" cy="4007520"/>
          </a:xfrm>
          <a:prstGeom prst="rect">
            <a:avLst/>
          </a:prstGeom>
        </p:spPr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800" b="0" strike="noStrike" spc="-1">
                <a:latin typeface="Times New Roman"/>
                <a:ea typeface="NSimSun"/>
              </a:rPr>
              <a:t>На диаграмме Th</a:t>
            </a:r>
            <a:r>
              <a:rPr lang="ru-RU" sz="1800" b="0" strike="noStrike" spc="-1" baseline="-25000">
                <a:latin typeface="Times New Roman"/>
                <a:ea typeface="NSimSun"/>
              </a:rPr>
              <a:t>N</a:t>
            </a:r>
            <a:r>
              <a:rPr lang="ru-RU" sz="1800" b="0" strike="noStrike" spc="-1">
                <a:latin typeface="Times New Roman"/>
                <a:ea typeface="NSimSun"/>
              </a:rPr>
              <a:t>-Nb</a:t>
            </a:r>
            <a:r>
              <a:rPr lang="ru-RU" sz="1800" b="0" strike="noStrike" spc="-1" baseline="-25000">
                <a:latin typeface="Times New Roman"/>
                <a:ea typeface="NSimSun"/>
              </a:rPr>
              <a:t>N </a:t>
            </a:r>
            <a:r>
              <a:rPr lang="ru-RU" sz="1800" b="0" strike="noStrike" spc="-1">
                <a:latin typeface="Times New Roman"/>
                <a:ea typeface="NSimSun"/>
              </a:rPr>
              <a:t>офиолитовые базальты относятся к развитым островным дугам, габбро лежат в поле океанических островных дуг, а OIB базальты и долериты относятся к </a:t>
            </a:r>
            <a:r>
              <a:rPr lang="en-US" sz="1800" b="0" strike="noStrike" spc="-1">
                <a:latin typeface="Times New Roman"/>
                <a:ea typeface="NSimSun"/>
              </a:rPr>
              <a:t>OIB </a:t>
            </a:r>
            <a:r>
              <a:rPr lang="ru-RU" sz="1800" b="0" strike="noStrike" spc="-1">
                <a:latin typeface="Times New Roman"/>
                <a:ea typeface="NSimSun"/>
              </a:rPr>
              <a:t>базальтам (рис. 14).</a:t>
            </a:r>
            <a:endParaRPr lang="ru-RU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93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F7CD0F6F-F158-4DA9-9015-169CE8D87566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34</a:t>
            </a:fld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северную Тягун-Аламбайскую группу тел АМЗ входят два крупных массива – Верх-Аламбайский и Тогул-Сунгайский. Красными звездочками отмечены места отбора образцов. Массивы имеют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субмеридиональное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простирание и представлены, главным образом, аподунитовыми и апогарцбургитовыми серпентинитами и габброидами. В отдельных горных выработках Тогул-Сунгайского массива встречаются жилы хромититов. 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51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448CDC32-E78A-44F1-B20E-FA8B76407C29}" type="slidenum">
              <a:rPr lang="ru-RU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4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терригеном</a:t>
            </a:r>
            <a:r>
              <a:rPr lang="ru-RU" dirty="0"/>
              <a:t> </a:t>
            </a:r>
            <a:r>
              <a:rPr lang="ru-RU" dirty="0" err="1"/>
              <a:t>матрксе</a:t>
            </a:r>
            <a:r>
              <a:rPr lang="ru-RU" dirty="0"/>
              <a:t> </a:t>
            </a:r>
            <a:r>
              <a:rPr lang="ru-RU" dirty="0" err="1"/>
              <a:t>конгл</a:t>
            </a:r>
            <a:r>
              <a:rPr lang="ru-RU" dirty="0"/>
              <a:t>, </a:t>
            </a:r>
            <a:r>
              <a:rPr lang="ru-RU" dirty="0" err="1"/>
              <a:t>брек</a:t>
            </a:r>
            <a:r>
              <a:rPr lang="ru-RU" dirty="0"/>
              <a:t>, </a:t>
            </a:r>
            <a:r>
              <a:rPr lang="ru-RU" dirty="0" err="1"/>
              <a:t>налюдаются</a:t>
            </a:r>
            <a:r>
              <a:rPr lang="ru-RU" dirty="0"/>
              <a:t> линзы, базальтов и известняков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7865B52-A15B-41A0-B0BD-EB3D4752B6E8}" type="slidenum">
              <a:rPr lang="ru-RU" sz="1400" b="0" strike="noStrike" spc="-1" smtClean="0">
                <a:latin typeface="Times New Roman"/>
              </a:rPr>
              <a:t>5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3864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Самая южная Мартыново-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Шалапская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группа массивов образует осевую часть юго-западного фланга Салаира. Базит-гипербазитовая ассоциация включает здесь серпентинизированные гарцбургиты и дуниты, габброиды, базальты, а также блоки гранатовых амфиболитов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ангурепского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комплекса </a:t>
            </a:r>
            <a:endParaRPr lang="ru-RU" sz="1400" b="0" strike="noStrike" spc="-1" dirty="0">
              <a:latin typeface="Arial"/>
            </a:endParaRPr>
          </a:p>
          <a:p>
            <a:endParaRPr lang="ru-RU" sz="1200" dirty="0"/>
          </a:p>
          <a:p>
            <a:endParaRPr lang="ru-RU" sz="1200" dirty="0"/>
          </a:p>
          <a:p>
            <a:r>
              <a:rPr lang="ru-RU" sz="1200" dirty="0"/>
              <a:t>-Представлен серпентинитовыми и терригенными меланжами. Матрикс терригенного меланжа имеет невыдержанный состав и представлен алевролитами и вулканомиктовыми граувакковыми песчаниками, с примесью карбонатов, кремнистого материала, рудной пыли и углеродистого вещества;</a:t>
            </a:r>
          </a:p>
          <a:p>
            <a:endParaRPr lang="ru-RU" sz="1200" dirty="0"/>
          </a:p>
          <a:p>
            <a:r>
              <a:rPr lang="ru-RU" sz="1200" dirty="0"/>
              <a:t>-Структура образований хаотична и не всегда поддается расшифровке из-за обилия разнонаправленных надвигов;</a:t>
            </a:r>
          </a:p>
          <a:p>
            <a:endParaRPr lang="ru-RU" sz="1200" dirty="0"/>
          </a:p>
          <a:p>
            <a:r>
              <a:rPr lang="ru-RU" sz="1200" dirty="0"/>
              <a:t>-Офиолитовые фрагменты слагают отдельные маломощные блоки и пластины, а также системы тектонических чешуй в терригенном матриксе, но также присутствуют небольшие фрагменты серпентинитового меланжа;</a:t>
            </a:r>
          </a:p>
          <a:p>
            <a:endParaRPr lang="ru-RU" sz="1200" dirty="0"/>
          </a:p>
          <a:p>
            <a:r>
              <a:rPr lang="ru-RU" sz="1200" dirty="0"/>
              <a:t>-Встречаются блоки серпентинизированных перидотитов, габброидов, амфиболитов </a:t>
            </a:r>
            <a:r>
              <a:rPr lang="ru-RU" sz="1200" dirty="0" err="1"/>
              <a:t>ангурепского</a:t>
            </a:r>
            <a:r>
              <a:rPr lang="ru-RU" sz="1200" dirty="0"/>
              <a:t> метаморфического комплекса, известняков, также отдельные экзотические блоки девонских пород.</a:t>
            </a:r>
            <a:endParaRPr lang="en-US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068D5-3CBB-4E34-B695-3B0573EA0C1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509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5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280"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-1" dirty="0">
                <a:latin typeface="Arial"/>
              </a:rPr>
              <a:t>Тягун-Аламбайский ареал включает крупные гипербазитовые массивы АМЗ, приуроченные к северной части ареала (район железной дороги между станциями Тягун и Аламбай) – Тогул-Сунгайский, Верх-Аламбайский, (рис. 2). Вскрытые дорожными карьерами небольшие тела серпентинитов содержат блоки темно-серых микрокварцитов, среднезернистых габбро (рис. 3а), </a:t>
            </a:r>
            <a:r>
              <a:rPr lang="ru-RU" sz="2000" b="0" strike="noStrike" spc="-1" dirty="0" err="1">
                <a:latin typeface="Arial"/>
              </a:rPr>
              <a:t>зеленокаменно</a:t>
            </a:r>
            <a:r>
              <a:rPr lang="ru-RU" sz="2000" b="0" strike="noStrike" spc="-1" dirty="0">
                <a:latin typeface="Arial"/>
              </a:rPr>
              <a:t> измененных базальтов и известняков. </a:t>
            </a:r>
          </a:p>
        </p:txBody>
      </p:sp>
      <p:sp>
        <p:nvSpPr>
          <p:cNvPr id="354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FDE7627E-6E22-4659-9C8D-9AEECB76590C}" type="slidenum">
              <a:rPr lang="ru-RU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7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28EC3CF5-2B3E-4D0C-AA7A-9E89F53172B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5D8011C-9179-4556-84FF-4351BD634E00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20481" name="Rectangle 1">
            <a:extLst>
              <a:ext uri="{FF2B5EF4-FFF2-40B4-BE49-F238E27FC236}">
                <a16:creationId xmlns:a16="http://schemas.microsoft.com/office/drawing/2014/main" id="{5C37BB43-9F37-46B7-8E4B-D6DD261172E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1E822387-7A23-4AA6-9B5B-5C124201534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6527A-5F55-444D-B493-726CF681E75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0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7C5AD-991A-4D6F-9A40-C4C0F5DA8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2CFAFD-502D-4687-A515-FEFF3218A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3EBC96-17E6-4A18-9F61-73365BA25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ECBE-C750-4DBF-8DE8-2CF0D9C1A10B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FE5CA9-4B9D-41A2-A280-3C5FFE719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1E1E41-C8E3-44E8-A59B-AD7D2F3C0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FCC5-2B4B-4F5E-927D-52D039B7CA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824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1CA7DB-32BD-4F83-9069-FC98768E9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D431BA-7DE5-470B-906E-D0DD5BAB1E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1EE781-5DA1-4520-836A-B5803353B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ECBE-C750-4DBF-8DE8-2CF0D9C1A10B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4B9D18-6E1B-469B-AC55-45713AA04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4804F1-ABAE-4997-B835-6A0A888BA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FCC5-2B4B-4F5E-927D-52D039B7CA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250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32BF512-0905-40D5-97F3-D4F6B6BBCF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29019C-19F8-48C6-AB44-E56CFDD55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90EDFB-75A8-4CCE-A7BB-5A4FF65C4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ECBE-C750-4DBF-8DE8-2CF0D9C1A10B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6A0990-44F5-47B1-BE95-976F65FA8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57E0AD-1C9C-41A4-8ED0-6BE819CD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FCC5-2B4B-4F5E-927D-52D039B7CA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489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246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9E86CC-5F3D-4185-A6F1-09E52B68B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9C8181-A4C7-4AA2-B0A4-617A72ED9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1113C9-A058-4CC3-BC21-C52ADB66B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ECBE-C750-4DBF-8DE8-2CF0D9C1A10B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D2C9F6-9013-4EA2-9AFA-07E9C3DFE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38516A-18B4-4D20-B056-639F5F32B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FCC5-2B4B-4F5E-927D-52D039B7CA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413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858E0-19F0-41AA-BB45-CE28684E1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E9DFA4-E154-4C1A-B35F-FD4A86DFD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75B766-90B8-403F-B329-AA10D6214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ECBE-C750-4DBF-8DE8-2CF0D9C1A10B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BDBFB7-7C53-4D8C-9EE7-54AF48978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713C46-D232-4CD2-84F6-C83D8AAC5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FCC5-2B4B-4F5E-927D-52D039B7CA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696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441B0-19ED-4B33-B934-80F2C03F2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49DB3-2E19-45F7-BA6C-049C7D36FE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929E7C-9C1E-4F5D-9A27-E12D30763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584485-BE01-440F-A8CB-59D5356B7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ECBE-C750-4DBF-8DE8-2CF0D9C1A10B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9ED2BC-6917-4CE6-90F8-C7BF171B0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12E966-00C1-4496-A4CA-270B704F2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FCC5-2B4B-4F5E-927D-52D039B7CA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822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178628-C904-4841-AF59-E2B92CA45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95012A-2407-4F6E-9C71-CEA703509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0EC075-E403-4CC2-B698-6D93A5FBF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3DDD9D3-8320-406B-AC3F-6B5F988A86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D86538-C8F3-42DE-9D94-9792DB75A4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78350E0-C039-4CE3-AE73-8E1F717DD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ECBE-C750-4DBF-8DE8-2CF0D9C1A10B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D92BF8F-1EED-4DCC-8E9B-9846E3FB9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1640002-E58F-4D2F-B8C2-5C18E0B62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FCC5-2B4B-4F5E-927D-52D039B7CA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797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7BD74-59BB-47C1-B482-FDB45C1AA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50CF41-9ED6-4793-AE85-65E260844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ECBE-C750-4DBF-8DE8-2CF0D9C1A10B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AFF264-2770-4336-8E45-9E4AC4198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E956459-D44D-4401-9F92-8DD33709F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FCC5-2B4B-4F5E-927D-52D039B7CA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182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AF53BD5-B7E3-439F-8B10-FC2EE4C88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ECBE-C750-4DBF-8DE8-2CF0D9C1A10B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4791078-3B8F-4FE3-B26A-085277972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601DA74-FBE7-4EAA-B138-8492DDAE8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FCC5-2B4B-4F5E-927D-52D039B7CA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339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1CF03-8A1F-4E7D-8FA1-362FC06B8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DF9D9A-1B93-4CD9-BA9F-2A53F6F57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337AEC-8612-4F6E-B379-82EDDA330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FC1601-CB4C-43DB-B2AF-5FAAEC112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ECBE-C750-4DBF-8DE8-2CF0D9C1A10B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351B1B-9716-4315-A0EB-46E38A2E3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5539DA-53D8-459F-9836-11E288763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FCC5-2B4B-4F5E-927D-52D039B7CA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961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146B3-AE2A-4D69-88E4-F31039D9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B39BB9A-5C60-41F4-B633-72C618A2CE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601283-9E91-4671-80D6-CC1C29398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000A0D-B86E-412D-8A29-1F6F0585A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ECBE-C750-4DBF-8DE8-2CF0D9C1A10B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2F11C4-6099-4F28-802A-0983D6234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84BA8D-D562-498E-87A3-849123F23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FCC5-2B4B-4F5E-927D-52D039B7CA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438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D9E9E-9049-4110-8584-88A24EDD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7E20A5-D0F8-4EA9-93AA-61CB648A5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8B03FB-953F-43B8-AB2B-A1A315D778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0ECBE-C750-4DBF-8DE8-2CF0D9C1A10B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9A3039-0107-4BE0-AE5D-9169A53605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226221-B098-4428-9A41-3D238AC09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5FCC5-2B4B-4F5E-927D-52D039B7CA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01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1524060" y="1449375"/>
            <a:ext cx="9143280" cy="339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/>
              <a:t>Минералогическая характеристика серпентинизированных ультрабазитов Аламбайской меланжевой зоны (Салаир, Россия)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sz="2800" b="0" strike="noStrike" spc="-1" dirty="0">
              <a:latin typeface="Arial"/>
            </a:endParaRPr>
          </a:p>
        </p:txBody>
      </p:sp>
      <p:sp>
        <p:nvSpPr>
          <p:cNvPr id="235" name="CustomShape 2"/>
          <p:cNvSpPr/>
          <p:nvPr/>
        </p:nvSpPr>
        <p:spPr>
          <a:xfrm>
            <a:off x="2895480" y="4466160"/>
            <a:ext cx="9143280" cy="165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algn="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600" spc="-1" dirty="0">
                <a:solidFill>
                  <a:srgbClr val="000000"/>
                </a:solidFill>
                <a:latin typeface="Arial"/>
                <a:ea typeface="DejaVu Sans"/>
              </a:rPr>
              <a:t>Аспирант </a:t>
            </a:r>
            <a:r>
              <a:rPr lang="en-US" sz="1600" spc="-1" dirty="0">
                <a:solidFill>
                  <a:srgbClr val="000000"/>
                </a:solidFill>
                <a:latin typeface="Arial"/>
                <a:ea typeface="DejaVu Sans"/>
              </a:rPr>
              <a:t>I</a:t>
            </a:r>
            <a:r>
              <a:rPr lang="ru-RU" sz="1600" spc="-1" dirty="0">
                <a:solidFill>
                  <a:srgbClr val="000000"/>
                </a:solidFill>
                <a:latin typeface="Arial"/>
                <a:ea typeface="DejaVu Sans"/>
              </a:rPr>
              <a:t> курса, ИГМ СО РАН:</a:t>
            </a:r>
            <a:br>
              <a:rPr lang="ru-RU" sz="1600" spc="-1" dirty="0">
                <a:solidFill>
                  <a:srgbClr val="000000"/>
                </a:solidFill>
                <a:latin typeface="Arial"/>
                <a:ea typeface="DejaVu Sans"/>
              </a:rPr>
            </a:br>
            <a:r>
              <a:rPr lang="ru-RU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Хуурак Аганак Анатольевич</a:t>
            </a:r>
            <a:endParaRPr lang="ru-RU" sz="1600" b="0" strike="noStrike" spc="-1" dirty="0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Научный руководитель: </a:t>
            </a:r>
            <a:br>
              <a:rPr lang="ru-RU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</a:br>
            <a:r>
              <a:rPr lang="ru-RU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к. г.-м. н. Котляров Алексей Васильевич</a:t>
            </a:r>
            <a:endParaRPr lang="ru-RU" sz="1600" b="0" strike="noStrike" spc="-1" dirty="0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1600" b="0" strike="noStrike" spc="-1" dirty="0">
              <a:latin typeface="Arial"/>
            </a:endParaRPr>
          </a:p>
        </p:txBody>
      </p:sp>
      <p:sp>
        <p:nvSpPr>
          <p:cNvPr id="236" name="CustomShape 3"/>
          <p:cNvSpPr/>
          <p:nvPr/>
        </p:nvSpPr>
        <p:spPr>
          <a:xfrm>
            <a:off x="3048840" y="6334920"/>
            <a:ext cx="609372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spc="-1" dirty="0">
                <a:solidFill>
                  <a:srgbClr val="000000"/>
                </a:solidFill>
                <a:latin typeface="Arial"/>
              </a:rPr>
              <a:t>Миасс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202</a:t>
            </a:r>
            <a:r>
              <a:rPr lang="ru-RU" sz="1400" spc="-1" dirty="0">
                <a:solidFill>
                  <a:srgbClr val="000000"/>
                </a:solidFill>
                <a:latin typeface="Arial"/>
                <a:ea typeface="DejaVu Sans"/>
              </a:rPr>
              <a:t>6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68E085-7102-487C-A67B-84165CDFEC12}"/>
              </a:ext>
            </a:extLst>
          </p:cNvPr>
          <p:cNvSpPr txBox="1"/>
          <p:nvPr/>
        </p:nvSpPr>
        <p:spPr>
          <a:xfrm>
            <a:off x="0" y="0"/>
            <a:ext cx="12192000" cy="893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ФЕДЕРАЛЬНОЕ ГОСУДАРСТВЕННОЕ БЮДЖЕТНОЕ УЧРЕЖДЕНИЕ НАУКИ</a:t>
            </a:r>
            <a:endParaRPr lang="ru-RU" sz="1200" dirty="0">
              <a:effectLst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ИНСТИТУТ ГЕОЛОГИИ И МИНЕРАЛОГИИ ИМ. В. С. СОБОЛЕВА</a:t>
            </a:r>
            <a:endParaRPr lang="ru-RU" sz="1200" dirty="0">
              <a:effectLst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СИБИРСКОГО ОТДЕЛЕНИЯ РОССИЙСКОЙ АКАДЕМИИ НАУК</a:t>
            </a:r>
            <a:endParaRPr lang="ru-RU" sz="1200" dirty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0C385B-9D5E-45EC-97A3-EEC23451F7AA}"/>
              </a:ext>
            </a:extLst>
          </p:cNvPr>
          <p:cNvSpPr txBox="1"/>
          <p:nvPr/>
        </p:nvSpPr>
        <p:spPr>
          <a:xfrm>
            <a:off x="3030746" y="845499"/>
            <a:ext cx="6111814" cy="380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1.6.3. Петрология, вулканология</a:t>
            </a:r>
            <a:endParaRPr lang="ru-RU" sz="1400" b="1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7B541-786A-43FB-BBB3-08B6AC77CEF4}"/>
              </a:ext>
            </a:extLst>
          </p:cNvPr>
          <p:cNvSpPr txBox="1"/>
          <p:nvPr/>
        </p:nvSpPr>
        <p:spPr>
          <a:xfrm>
            <a:off x="2423580" y="1969961"/>
            <a:ext cx="7344240" cy="84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А.А. Хуурак</a:t>
            </a:r>
            <a:r>
              <a:rPr lang="ru-RU" sz="2000" b="1" i="1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О</a:t>
            </a:r>
            <a:r>
              <a:rPr lang="ru-RU" sz="2000" b="1" i="1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.Н. Киселева, А.В. Котляров, Ф.И. Жимулев</a:t>
            </a:r>
            <a:endParaRPr lang="ru-RU" sz="20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ru-RU" sz="1400" b="1" dirty="0"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66" y="461665"/>
            <a:ext cx="9562467" cy="63335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5596" y="0"/>
            <a:ext cx="622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Блок базальтов в серпентинитовом меланже</a:t>
            </a:r>
          </a:p>
        </p:txBody>
      </p:sp>
    </p:spTree>
    <p:extLst>
      <p:ext uri="{BB962C8B-B14F-4D97-AF65-F5344CB8AC3E}">
        <p14:creationId xmlns:p14="http://schemas.microsoft.com/office/powerpoint/2010/main" val="458461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EFC15C-AADB-4AD3-8F32-2B7773AD8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1182"/>
            <a:ext cx="12192000" cy="4555636"/>
          </a:xfrm>
          <a:prstGeom prst="rect">
            <a:avLst/>
          </a:prstGeom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50DC6C65-04BB-41E0-BFA1-611C7835220D}"/>
              </a:ext>
            </a:extLst>
          </p:cNvPr>
          <p:cNvSpPr/>
          <p:nvPr/>
        </p:nvSpPr>
        <p:spPr>
          <a:xfrm>
            <a:off x="1048685" y="0"/>
            <a:ext cx="1009463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Фрагменты аккреционного комплекса Салаира (Добрецов и др., 2004)</a:t>
            </a:r>
            <a:endParaRPr lang="ru-RU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6229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2"/>
          <p:cNvSpPr/>
          <p:nvPr/>
        </p:nvSpPr>
        <p:spPr>
          <a:xfrm>
            <a:off x="120710" y="0"/>
            <a:ext cx="11950579" cy="69850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70C0"/>
                </a:solidFill>
                <a:latin typeface="Arial"/>
                <a:ea typeface="DejaVu Sans"/>
              </a:rPr>
              <a:t>Актуальность</a:t>
            </a:r>
            <a:endParaRPr lang="ru-RU" sz="1600" b="1" strike="noStrike" spc="-1" dirty="0">
              <a:solidFill>
                <a:srgbClr val="0070C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Аламбайская меланжевая зона в настоящий момент является одним из </a:t>
            </a:r>
            <a:r>
              <a:rPr lang="ru-RU" sz="16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наименее изученных офиолитовых комплексов в АССО, </a:t>
            </a:r>
            <a:r>
              <a:rPr lang="ru-RU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с ней связаны </a:t>
            </a:r>
            <a:r>
              <a:rPr lang="ru-RU" sz="16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проявления хромитов</a:t>
            </a:r>
            <a:r>
              <a:rPr lang="ru-RU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До сих пор отсутствует геолого-петрол</a:t>
            </a:r>
            <a:r>
              <a:rPr lang="ru-RU" sz="1600" spc="-1" dirty="0">
                <a:solidFill>
                  <a:srgbClr val="000000"/>
                </a:solidFill>
                <a:latin typeface="Arial"/>
                <a:ea typeface="DejaVu Sans"/>
              </a:rPr>
              <a:t>огическая </a:t>
            </a:r>
            <a:r>
              <a:rPr lang="ru-RU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характеристика всех комплексов пород, выделяемых в стандартной последовательности офиолитовой ассоциации.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solidFill>
                <a:srgbClr val="0070C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70C0"/>
                </a:solidFill>
                <a:latin typeface="Arial"/>
                <a:ea typeface="Times New Roman"/>
              </a:rPr>
              <a:t>Объектом</a:t>
            </a:r>
            <a:r>
              <a:rPr lang="ru-RU" sz="1600" b="0" strike="noStrike" spc="-1" dirty="0">
                <a:solidFill>
                  <a:srgbClr val="000000"/>
                </a:solidFill>
                <a:latin typeface="Arial"/>
                <a:ea typeface="Times New Roman"/>
              </a:rPr>
              <a:t> исследования является минералогический состав ультрабазитов из офиолитовых пластин АМЗ. </a:t>
            </a:r>
          </a:p>
          <a:p>
            <a:pPr>
              <a:lnSpc>
                <a:spcPct val="100000"/>
              </a:lnSpc>
            </a:pPr>
            <a:endParaRPr lang="ru-RU" sz="1600" b="0" strike="noStrike" spc="-1" dirty="0">
              <a:solidFill>
                <a:srgbClr val="0070C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spc="-1" dirty="0">
                <a:latin typeface="Arial"/>
              </a:rPr>
              <a:t>Доклад</a:t>
            </a:r>
            <a:r>
              <a:rPr lang="ru-RU" sz="1600" b="0" strike="noStrike" spc="-1" dirty="0">
                <a:latin typeface="Arial"/>
              </a:rPr>
              <a:t> является продолжением исследований по изучению вещественного состава </a:t>
            </a:r>
            <a:r>
              <a:rPr lang="ru-RU" sz="1600" b="0" strike="noStrike" spc="-1" dirty="0" err="1">
                <a:latin typeface="Arial"/>
              </a:rPr>
              <a:t>ультрабазитовых</a:t>
            </a:r>
            <a:r>
              <a:rPr lang="ru-RU" sz="1600" b="0" strike="noStrike" spc="-1" dirty="0">
                <a:latin typeface="Arial"/>
              </a:rPr>
              <a:t> тел в составе Салаирского орогена [Лоскутов и др., 1993; Котляров и др., 2025].</a:t>
            </a:r>
          </a:p>
          <a:p>
            <a:pPr>
              <a:lnSpc>
                <a:spcPct val="100000"/>
              </a:lnSpc>
            </a:pPr>
            <a:endParaRPr lang="ru-RU" sz="1600" b="1" spc="-1" dirty="0">
              <a:solidFill>
                <a:srgbClr val="0070C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70C0"/>
                </a:solidFill>
                <a:latin typeface="Arial"/>
              </a:rPr>
              <a:t>Методы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В </a:t>
            </a:r>
            <a:r>
              <a:rPr lang="ru-RU" sz="16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северной части </a:t>
            </a:r>
            <a:r>
              <a:rPr lang="ru-RU" sz="16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АМЗ образцы аподунитовых серпентинитов и хромититов были отобраны из измененных ультраосновных тектонических пластин представленных массивными апоперидотитовыми и тальк-карбонатными породами. Жилы и корки хромититов встречались в развалах небольшого карьера.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600" b="0" i="0" dirty="0">
              <a:solidFill>
                <a:srgbClr val="2C2D2E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В </a:t>
            </a:r>
            <a:r>
              <a:rPr lang="ru-RU" sz="16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южной части </a:t>
            </a:r>
            <a:r>
              <a:rPr lang="ru-RU" sz="16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АМЗ образцы серпентинитов были отобраны из коренного выхода в сухом логу рядом с амфиболитами </a:t>
            </a:r>
            <a:r>
              <a:rPr lang="ru-RU" sz="1600" b="0" i="0" dirty="0" err="1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ангурепского</a:t>
            </a:r>
            <a:r>
              <a:rPr lang="ru-RU" sz="16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комплекса. Плохая обнаженность этого участка не позволяет уверенно говорить об истинных размерах тела.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600" dirty="0">
              <a:solidFill>
                <a:srgbClr val="2C2D2E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600" dirty="0">
              <a:solidFill>
                <a:srgbClr val="2C2D2E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1" i="0" dirty="0">
                <a:solidFill>
                  <a:srgbClr val="009644"/>
                </a:solidFill>
                <a:effectLst/>
                <a:latin typeface="Arial" panose="020B0604020202020204" pitchFamily="34" charset="0"/>
              </a:rPr>
              <a:t>Петрографическое изучение </a:t>
            </a:r>
            <a:r>
              <a:rPr lang="ru-RU" sz="16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ультрабазитов осуществлялось на поляризационном микроскопе </a:t>
            </a:r>
            <a:r>
              <a:rPr lang="ru-RU" sz="1600" b="0" i="0" dirty="0" err="1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Olimpus</a:t>
            </a:r>
            <a:r>
              <a:rPr lang="ru-RU" sz="16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BX 51. Химический состав хромшпинелидов и минеральных включений в них определены в Центре коллективного пользования научным оборудованием для многоэлементных и изотопных исследований СО РАН (г. Новосибирск) </a:t>
            </a:r>
            <a:r>
              <a:rPr lang="ru-RU" sz="1600" b="1" i="0" dirty="0">
                <a:solidFill>
                  <a:srgbClr val="009644"/>
                </a:solidFill>
                <a:effectLst/>
                <a:latin typeface="Arial" panose="020B0604020202020204" pitchFamily="34" charset="0"/>
              </a:rPr>
              <a:t>на электронном сканирующем микроскопе</a:t>
            </a:r>
            <a:r>
              <a:rPr lang="ru-RU" sz="1600" b="0" i="0" dirty="0">
                <a:solidFill>
                  <a:srgbClr val="00964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MIRA 3 LMU (</a:t>
            </a:r>
            <a:r>
              <a:rPr lang="ru-RU" sz="1600" b="0" i="0" dirty="0" err="1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Tescan</a:t>
            </a:r>
            <a:r>
              <a:rPr lang="ru-RU" sz="16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Orsay</a:t>
            </a:r>
            <a:r>
              <a:rPr lang="ru-RU" sz="16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Holding) с системой микроанализа </a:t>
            </a:r>
            <a:r>
              <a:rPr lang="ru-RU" sz="1600" b="0" i="0" dirty="0" err="1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Aztec</a:t>
            </a:r>
            <a:r>
              <a:rPr lang="ru-RU" sz="16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Energy XMax-50 (</a:t>
            </a:r>
            <a:r>
              <a:rPr lang="ru-RU" sz="1600" b="0" i="0" dirty="0" err="1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Oxford</a:t>
            </a:r>
            <a:r>
              <a:rPr lang="ru-RU" sz="16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Instruments </a:t>
            </a:r>
            <a:r>
              <a:rPr lang="ru-RU" sz="1600" b="0" i="0" dirty="0" err="1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Nanoanalysis</a:t>
            </a:r>
            <a:r>
              <a:rPr lang="ru-RU" sz="16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Ltd).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600" b="0" i="0" dirty="0">
              <a:solidFill>
                <a:srgbClr val="2C2D2E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Методом СЭМ были изучены также минеральные составы тяжелой фракции, выделенные из массивного </a:t>
            </a:r>
            <a:r>
              <a:rPr lang="ru-RU" sz="1600" b="0" i="0" dirty="0" err="1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хромитита</a:t>
            </a:r>
            <a:r>
              <a:rPr lang="ru-RU" sz="16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и серпентинитов.</a:t>
            </a: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236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2"/>
          <p:cNvSpPr/>
          <p:nvPr/>
        </p:nvSpPr>
        <p:spPr>
          <a:xfrm>
            <a:off x="64439" y="122400"/>
            <a:ext cx="11950579" cy="58309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pc="-1" dirty="0">
                <a:solidFill>
                  <a:srgbClr val="0070C0"/>
                </a:solidFill>
                <a:latin typeface="Arial"/>
              </a:rPr>
              <a:t>Результаты прошлых работ:</a:t>
            </a:r>
            <a:endParaRPr lang="ru-RU" sz="1600" b="1" strike="noStrike" spc="-1" dirty="0">
              <a:solidFill>
                <a:srgbClr val="0070C0"/>
              </a:solidFill>
              <a:latin typeface="Arial"/>
            </a:endParaRPr>
          </a:p>
          <a:p>
            <a:pPr marL="343080" indent="-342360" algn="just">
              <a:lnSpc>
                <a:spcPct val="107000"/>
              </a:lnSpc>
              <a:spcAft>
                <a:spcPts val="799"/>
              </a:spcAft>
              <a:buClr>
                <a:srgbClr val="000000"/>
              </a:buClr>
              <a:buFont typeface="StarSymbol"/>
              <a:buAutoNum type="arabicPeriod"/>
            </a:pPr>
            <a:r>
              <a:rPr lang="ru-RU" sz="2000" b="0" strike="noStrike" spc="-1" dirty="0">
                <a:solidFill>
                  <a:srgbClr val="C00000"/>
                </a:solidFill>
                <a:latin typeface="Calibri"/>
                <a:ea typeface="Calibri"/>
              </a:rPr>
              <a:t>Данные по петрохимии и геохимии 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редких устойчивых при вторичных процессах элементов свидетельствуют о формировании офиолитов Салаира в надсубдукционных обстановках </a:t>
            </a:r>
            <a:r>
              <a:rPr lang="ru-RU" sz="2000" b="0" strike="noStrike" spc="-1" dirty="0">
                <a:solidFill>
                  <a:srgbClr val="C00000"/>
                </a:solidFill>
                <a:latin typeface="Calibri"/>
                <a:ea typeface="Calibri"/>
              </a:rPr>
              <a:t>в основании островной дуги  или </a:t>
            </a:r>
            <a:r>
              <a:rPr lang="ru-RU" sz="2000" b="0" strike="noStrike" spc="-1" dirty="0" err="1">
                <a:solidFill>
                  <a:srgbClr val="C00000"/>
                </a:solidFill>
                <a:latin typeface="Calibri"/>
                <a:ea typeface="Calibri"/>
              </a:rPr>
              <a:t>преддугового</a:t>
            </a:r>
            <a:r>
              <a:rPr lang="ru-RU" sz="2000" b="0" strike="noStrike" spc="-1" dirty="0">
                <a:solidFill>
                  <a:srgbClr val="C00000"/>
                </a:solidFill>
                <a:latin typeface="Calibri"/>
                <a:ea typeface="Calibri"/>
              </a:rPr>
              <a:t> блока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образующегося при заложении внутриокеанической зоны субдукции. </a:t>
            </a:r>
            <a:endParaRPr lang="ru-RU" sz="2000" b="0" strike="noStrike" spc="-1" dirty="0">
              <a:latin typeface="Arial"/>
            </a:endParaRPr>
          </a:p>
          <a:p>
            <a:pPr marL="343080" indent="-342360" algn="just">
              <a:lnSpc>
                <a:spcPct val="107000"/>
              </a:lnSpc>
              <a:spcAft>
                <a:spcPts val="799"/>
              </a:spcAft>
              <a:buClr>
                <a:srgbClr val="000000"/>
              </a:buClr>
              <a:buFont typeface="StarSymbol"/>
              <a:buAutoNum type="arabicPeriod"/>
            </a:pPr>
            <a:r>
              <a:rPr lang="ru-RU" sz="2000" b="0" strike="noStrike" spc="-1" dirty="0">
                <a:solidFill>
                  <a:srgbClr val="C00000"/>
                </a:solidFill>
                <a:latin typeface="Calibri"/>
                <a:ea typeface="Calibri"/>
              </a:rPr>
              <a:t>Высокотитанистые базальты 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с геохимическими характеристиками OIB и известняки, изученные в составе меланжевых комплексов в ассоциации с габбро-гипербазитовыми массивами, образуют блоки в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серпентинитовом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или терригенном меланже и рассматриваться как </a:t>
            </a:r>
            <a:r>
              <a:rPr lang="ru-RU" sz="2000" b="0" strike="noStrike" spc="-1" dirty="0">
                <a:solidFill>
                  <a:srgbClr val="C00000"/>
                </a:solidFill>
                <a:latin typeface="Calibri"/>
                <a:ea typeface="Calibri"/>
              </a:rPr>
              <a:t>фрагменты </a:t>
            </a:r>
            <a:r>
              <a:rPr lang="ru-RU" sz="2000" b="0" strike="noStrike" spc="-1" dirty="0" err="1">
                <a:solidFill>
                  <a:srgbClr val="C00000"/>
                </a:solidFill>
                <a:latin typeface="Calibri"/>
                <a:ea typeface="Calibri"/>
              </a:rPr>
              <a:t>палеоокеанического</a:t>
            </a:r>
            <a:r>
              <a:rPr lang="ru-RU" sz="2000" b="0" strike="noStrike" spc="-1" dirty="0">
                <a:solidFill>
                  <a:srgbClr val="C00000"/>
                </a:solidFill>
                <a:latin typeface="Calibri"/>
                <a:ea typeface="Calibri"/>
              </a:rPr>
              <a:t> острова. </a:t>
            </a:r>
            <a:endParaRPr lang="ru-RU" sz="2000" b="0" strike="noStrike" spc="-1" dirty="0">
              <a:solidFill>
                <a:srgbClr val="C00000"/>
              </a:solidFill>
              <a:latin typeface="Arial"/>
            </a:endParaRPr>
          </a:p>
          <a:p>
            <a:pPr marL="343080" indent="-342360" algn="just">
              <a:lnSpc>
                <a:spcPct val="107000"/>
              </a:lnSpc>
              <a:spcAft>
                <a:spcPts val="799"/>
              </a:spcAft>
              <a:buClr>
                <a:srgbClr val="000000"/>
              </a:buClr>
              <a:buFont typeface="StarSymbol"/>
              <a:buAutoNum type="arabicPeriod"/>
            </a:pPr>
            <a:r>
              <a:rPr lang="ru-RU" sz="2000" b="0" strike="noStrike" spc="-1" dirty="0">
                <a:solidFill>
                  <a:srgbClr val="C00000"/>
                </a:solidFill>
                <a:latin typeface="Calibri"/>
                <a:ea typeface="Calibri"/>
              </a:rPr>
              <a:t>Хромшпинель из шлиховых проб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из северного ареала АМЗ, включающего Верхне-Аламбайский и Тогул-Сунгайский массивы, образует две популяции зерен. Популяция зерен с повышенным содержанием титана (&gt;1%), соответствующая </a:t>
            </a:r>
            <a:r>
              <a:rPr lang="ru-RU" sz="2000" b="0" strike="noStrike" spc="-1" dirty="0">
                <a:solidFill>
                  <a:srgbClr val="C00000"/>
                </a:solidFill>
                <a:latin typeface="Calibri"/>
                <a:ea typeface="Calibri"/>
              </a:rPr>
              <a:t>мантийным породам из зон плюмового внутриплитного магматизма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 Основная популяция, представленная высокохромистыми низкотитанистыми зернами, соответствует хромшпинелидам из дунитов и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серпентенитов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Тогул-Сунгайского массива. Хромшпинель данной популяции характерна </a:t>
            </a:r>
            <a:r>
              <a:rPr lang="ru-RU" sz="2000" b="0" strike="noStrike" spc="-1" dirty="0">
                <a:latin typeface="Calibri"/>
                <a:ea typeface="Calibri"/>
              </a:rPr>
              <a:t>для </a:t>
            </a:r>
            <a:r>
              <a:rPr lang="ru-RU" sz="2000" b="0" strike="noStrike" spc="-1" dirty="0">
                <a:solidFill>
                  <a:srgbClr val="C00000"/>
                </a:solidFill>
                <a:latin typeface="Calibri"/>
                <a:ea typeface="Calibri"/>
              </a:rPr>
              <a:t>гипербазитов надсубдукционых обстановок 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(глубоководный желоб,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преддуговой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блок, островная дуга). 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565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62178D-6215-400E-B2AF-99EE9F355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85" y="898501"/>
            <a:ext cx="11054989" cy="4445855"/>
          </a:xfrm>
          <a:prstGeom prst="rect">
            <a:avLst/>
          </a:prstGeom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33FFE313-92A2-455A-92B0-E87A2C54582F}"/>
              </a:ext>
            </a:extLst>
          </p:cNvPr>
          <p:cNvSpPr/>
          <p:nvPr/>
        </p:nvSpPr>
        <p:spPr>
          <a:xfrm>
            <a:off x="187620" y="5851522"/>
            <a:ext cx="1183932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 – океаническая литосфера, 2 – примитивная вулканическая дуга, 3 – меланжевый комплекс, 4 – симаунты, 5 – развитая вулканическая дуга, 6 – офиолиты </a:t>
            </a:r>
            <a:r>
              <a:rPr lang="ru-RU" spc="-1" dirty="0" err="1">
                <a:solidFill>
                  <a:srgbClr val="000000"/>
                </a:solidFill>
                <a:latin typeface="Calibri"/>
                <a:ea typeface="DejaVu Sans"/>
              </a:rPr>
              <a:t>задугового</a:t>
            </a:r>
            <a:r>
              <a:rPr lang="ru-RU" spc="-1" dirty="0">
                <a:solidFill>
                  <a:srgbClr val="000000"/>
                </a:solidFill>
                <a:latin typeface="Calibri"/>
                <a:ea typeface="DejaVu Sans"/>
              </a:rPr>
              <a:t> бассейна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7 –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преддуговой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бассейн </a:t>
            </a:r>
            <a:r>
              <a:rPr lang="da-DK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(по Dobretsov et al.,2004)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2EC8DB5C-D986-4753-89C8-BBABD546E063}"/>
              </a:ext>
            </a:extLst>
          </p:cNvPr>
          <p:cNvSpPr/>
          <p:nvPr/>
        </p:nvSpPr>
        <p:spPr>
          <a:xfrm>
            <a:off x="22560" y="122400"/>
            <a:ext cx="1216944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Модель формирования аккреционных комплексов для западной части АССО </a:t>
            </a:r>
            <a:endParaRPr lang="ru-RU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3078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A6EE5E-CFDB-4657-9974-60D24C0A9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9" y="1630972"/>
            <a:ext cx="5761421" cy="35960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956EF8-BDF9-49BA-B57C-D05B523DE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475" y="1630972"/>
            <a:ext cx="5767258" cy="35960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02F602-5A52-44E7-A087-0DD6CCDF1F2A}"/>
              </a:ext>
            </a:extLst>
          </p:cNvPr>
          <p:cNvSpPr txBox="1"/>
          <p:nvPr/>
        </p:nvSpPr>
        <p:spPr>
          <a:xfrm>
            <a:off x="7273296" y="5227026"/>
            <a:ext cx="39516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pc="-1" dirty="0" err="1">
                <a:solidFill>
                  <a:srgbClr val="000000"/>
                </a:solidFill>
                <a:latin typeface="Calibri"/>
              </a:rPr>
              <a:t>Аподунитовый</a:t>
            </a:r>
            <a:r>
              <a:rPr lang="ru-RU" spc="-1" dirty="0">
                <a:solidFill>
                  <a:srgbClr val="000000"/>
                </a:solidFill>
                <a:latin typeface="Calibri"/>
              </a:rPr>
              <a:t> серпентинит из Верхне-Аламбайского массива (север)</a:t>
            </a:r>
            <a:br>
              <a:rPr lang="ru-RU" spc="-1" dirty="0">
                <a:solidFill>
                  <a:srgbClr val="000000"/>
                </a:solidFill>
                <a:latin typeface="Calibri"/>
              </a:rPr>
            </a:br>
            <a:r>
              <a:rPr lang="ru-RU" spc="-1" dirty="0">
                <a:solidFill>
                  <a:srgbClr val="000000"/>
                </a:solidFill>
                <a:latin typeface="Calibri"/>
              </a:rPr>
              <a:t>1721-1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BF43A8-B6D6-4F17-83ED-8CB8DF3FBB17}"/>
              </a:ext>
            </a:extLst>
          </p:cNvPr>
          <p:cNvSpPr txBox="1"/>
          <p:nvPr/>
        </p:nvSpPr>
        <p:spPr>
          <a:xfrm>
            <a:off x="990250" y="5257803"/>
            <a:ext cx="41532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pc="-1" dirty="0" err="1">
                <a:solidFill>
                  <a:srgbClr val="000000"/>
                </a:solidFill>
                <a:latin typeface="Calibri"/>
              </a:rPr>
              <a:t>Апогарцбургитовый</a:t>
            </a:r>
            <a:r>
              <a:rPr lang="ru-RU" spc="-1" dirty="0">
                <a:solidFill>
                  <a:srgbClr val="000000"/>
                </a:solidFill>
                <a:latin typeface="Calibri"/>
              </a:rPr>
              <a:t> серпентинит вблизи </a:t>
            </a:r>
            <a:r>
              <a:rPr lang="ru-RU" spc="-1" dirty="0" err="1">
                <a:solidFill>
                  <a:srgbClr val="000000"/>
                </a:solidFill>
                <a:latin typeface="Calibri"/>
              </a:rPr>
              <a:t>ангурепской</a:t>
            </a:r>
            <a:r>
              <a:rPr lang="ru-RU" spc="-1" dirty="0">
                <a:solidFill>
                  <a:srgbClr val="000000"/>
                </a:solidFill>
                <a:latin typeface="Calibri"/>
              </a:rPr>
              <a:t> м/ф пластины (юг)</a:t>
            </a:r>
            <a:br>
              <a:rPr lang="ru-RU" spc="-1" dirty="0">
                <a:solidFill>
                  <a:srgbClr val="000000"/>
                </a:solidFill>
                <a:latin typeface="Calibri"/>
              </a:rPr>
            </a:br>
            <a:r>
              <a:rPr lang="ru-RU" spc="-1" dirty="0">
                <a:solidFill>
                  <a:srgbClr val="000000"/>
                </a:solidFill>
                <a:latin typeface="Calibri"/>
              </a:rPr>
              <a:t>1751-2</a:t>
            </a:r>
            <a:endParaRPr lang="ru-RU" b="0" strike="noStrike" spc="-1" dirty="0">
              <a:latin typeface="Arial"/>
            </a:endParaRPr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911B19C4-9BA3-45B9-8DBD-65F7B8424E3C}"/>
              </a:ext>
            </a:extLst>
          </p:cNvPr>
          <p:cNvSpPr/>
          <p:nvPr/>
        </p:nvSpPr>
        <p:spPr>
          <a:xfrm>
            <a:off x="3048840" y="72000"/>
            <a:ext cx="6093360" cy="5852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ru-RU" sz="24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Петрография серпентинитов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B08A03-F59D-4AD4-96BB-A97347D6DE61}"/>
              </a:ext>
            </a:extLst>
          </p:cNvPr>
          <p:cNvSpPr txBox="1"/>
          <p:nvPr/>
        </p:nvSpPr>
        <p:spPr>
          <a:xfrm>
            <a:off x="3770370" y="4713394"/>
            <a:ext cx="553549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Opx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1886F1-7F91-4114-B989-D81115FD7746}"/>
              </a:ext>
            </a:extLst>
          </p:cNvPr>
          <p:cNvSpPr txBox="1"/>
          <p:nvPr/>
        </p:nvSpPr>
        <p:spPr>
          <a:xfrm>
            <a:off x="1605280" y="2615777"/>
            <a:ext cx="49244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Srp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A96F60-4656-4BFB-AAB7-0F40D5330906}"/>
              </a:ext>
            </a:extLst>
          </p:cNvPr>
          <p:cNvSpPr txBox="1"/>
          <p:nvPr/>
        </p:nvSpPr>
        <p:spPr>
          <a:xfrm>
            <a:off x="3369339" y="2805229"/>
            <a:ext cx="601447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М</a:t>
            </a:r>
            <a:r>
              <a:rPr lang="en-US" dirty="0"/>
              <a:t>ag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866B0B-498E-4E4F-80B5-8E2D271CEB81}"/>
              </a:ext>
            </a:extLst>
          </p:cNvPr>
          <p:cNvSpPr txBox="1"/>
          <p:nvPr/>
        </p:nvSpPr>
        <p:spPr>
          <a:xfrm>
            <a:off x="10978690" y="2431111"/>
            <a:ext cx="49244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Srp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1E073A-783A-4040-9838-D07862401E39}"/>
              </a:ext>
            </a:extLst>
          </p:cNvPr>
          <p:cNvSpPr txBox="1"/>
          <p:nvPr/>
        </p:nvSpPr>
        <p:spPr>
          <a:xfrm>
            <a:off x="8584001" y="2632102"/>
            <a:ext cx="615874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CrSp</a:t>
            </a:r>
            <a:endParaRPr lang="ru-RU" dirty="0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1E16F335-A4C3-4275-BB9C-C3175F5F4FE2}"/>
              </a:ext>
            </a:extLst>
          </p:cNvPr>
          <p:cNvCxnSpPr>
            <a:cxnSpLocks/>
          </p:cNvCxnSpPr>
          <p:nvPr/>
        </p:nvCxnSpPr>
        <p:spPr>
          <a:xfrm flipH="1" flipV="1">
            <a:off x="3514629" y="4513339"/>
            <a:ext cx="310865" cy="18466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AD9385FD-D2CD-4CFC-84BE-9AFC87CD5392}"/>
              </a:ext>
            </a:extLst>
          </p:cNvPr>
          <p:cNvCxnSpPr>
            <a:cxnSpLocks/>
          </p:cNvCxnSpPr>
          <p:nvPr/>
        </p:nvCxnSpPr>
        <p:spPr>
          <a:xfrm>
            <a:off x="3670061" y="3205337"/>
            <a:ext cx="377083" cy="47810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03489F16-B196-4F0A-ABF0-507AFFBC7EB4}"/>
              </a:ext>
            </a:extLst>
          </p:cNvPr>
          <p:cNvCxnSpPr>
            <a:cxnSpLocks/>
          </p:cNvCxnSpPr>
          <p:nvPr/>
        </p:nvCxnSpPr>
        <p:spPr>
          <a:xfrm>
            <a:off x="9010102" y="3104862"/>
            <a:ext cx="379546" cy="13132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783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C8088DB2-AB56-4E12-8E62-D3483046104F}"/>
              </a:ext>
            </a:extLst>
          </p:cNvPr>
          <p:cNvSpPr/>
          <p:nvPr/>
        </p:nvSpPr>
        <p:spPr>
          <a:xfrm>
            <a:off x="708508" y="5072217"/>
            <a:ext cx="10212125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dirty="0">
                <a:effectLst/>
                <a:ea typeface="Times New Roman" panose="02020603050405020304" pitchFamily="18" charset="0"/>
              </a:rPr>
              <a:t>Снимки СЭМ зерен хромшпинелидов из </a:t>
            </a:r>
            <a:r>
              <a:rPr lang="ru-RU" sz="18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хромитовой жилы 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и Тогул-Сунгайского массива (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CrSp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–хромшпинелид, 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CrMag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– </a:t>
            </a:r>
            <a:r>
              <a:rPr lang="ru-RU" sz="1800" dirty="0" err="1">
                <a:effectLst/>
                <a:ea typeface="Times New Roman" panose="02020603050405020304" pitchFamily="18" charset="0"/>
              </a:rPr>
              <a:t>хроммагнетит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, </a:t>
            </a:r>
            <a:r>
              <a:rPr lang="en-US" dirty="0">
                <a:ea typeface="Times New Roman" panose="02020603050405020304" pitchFamily="18" charset="0"/>
              </a:rPr>
              <a:t>Mag </a:t>
            </a:r>
            <a:r>
              <a:rPr lang="ru-RU" dirty="0">
                <a:ea typeface="Times New Roman" panose="02020603050405020304" pitchFamily="18" charset="0"/>
              </a:rPr>
              <a:t>– магнетит,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Srp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– </a:t>
            </a:r>
            <a:r>
              <a:rPr lang="en-US" dirty="0">
                <a:ea typeface="Times New Roman" panose="02020603050405020304" pitchFamily="18" charset="0"/>
              </a:rPr>
              <a:t>c</a:t>
            </a:r>
            <a:r>
              <a:rPr lang="ru-RU" dirty="0" err="1">
                <a:ea typeface="Times New Roman" panose="02020603050405020304" pitchFamily="18" charset="0"/>
              </a:rPr>
              <a:t>ерпентин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Chl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– хлорит)</a:t>
            </a:r>
            <a:endParaRPr lang="ru-RU" sz="1800" b="0" strike="noStrike" spc="-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A99EC4-B2D5-483C-B68E-B5896841F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996" y="749982"/>
            <a:ext cx="3637988" cy="394812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369EB1E-45D5-4260-8CDE-0C60C5F4B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133" y="749982"/>
            <a:ext cx="3626831" cy="394812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C8B75D0-2739-4499-AB71-0D799674C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52" y="749984"/>
            <a:ext cx="3650778" cy="39481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372B77-63AD-4428-B944-27AE4ED19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9760" y="4490836"/>
            <a:ext cx="1289204" cy="2245244"/>
          </a:xfrm>
          <a:prstGeom prst="rect">
            <a:avLst/>
          </a:prstGeom>
        </p:spPr>
      </p:pic>
      <p:sp>
        <p:nvSpPr>
          <p:cNvPr id="4" name="Звезда: 5 точек 3">
            <a:extLst>
              <a:ext uri="{FF2B5EF4-FFF2-40B4-BE49-F238E27FC236}">
                <a16:creationId xmlns:a16="http://schemas.microsoft.com/office/drawing/2014/main" id="{71342DFB-8BEB-4F9C-A88E-1F6DF4F3A874}"/>
              </a:ext>
            </a:extLst>
          </p:cNvPr>
          <p:cNvSpPr/>
          <p:nvPr/>
        </p:nvSpPr>
        <p:spPr>
          <a:xfrm>
            <a:off x="11336838" y="4788349"/>
            <a:ext cx="188412" cy="183701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915CE20D-3A02-467F-9EEA-73FA6FE36DDC}"/>
              </a:ext>
            </a:extLst>
          </p:cNvPr>
          <p:cNvSpPr/>
          <p:nvPr/>
        </p:nvSpPr>
        <p:spPr>
          <a:xfrm>
            <a:off x="1560378" y="135251"/>
            <a:ext cx="9169399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spc="-1" dirty="0"/>
              <a:t>Хромшпинелиды из хромититов</a:t>
            </a:r>
            <a:r>
              <a:rPr lang="ru-RU" sz="1800" b="1" strike="noStrike" spc="-1" dirty="0"/>
              <a:t> Тогул-Сунгайского массива (северный ареал)</a:t>
            </a:r>
          </a:p>
        </p:txBody>
      </p:sp>
    </p:spTree>
    <p:extLst>
      <p:ext uri="{BB962C8B-B14F-4D97-AF65-F5344CB8AC3E}">
        <p14:creationId xmlns:p14="http://schemas.microsoft.com/office/powerpoint/2010/main" val="96934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C8088DB2-AB56-4E12-8E62-D3483046104F}"/>
              </a:ext>
            </a:extLst>
          </p:cNvPr>
          <p:cNvSpPr/>
          <p:nvPr/>
        </p:nvSpPr>
        <p:spPr>
          <a:xfrm>
            <a:off x="441636" y="5899283"/>
            <a:ext cx="11474744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ea typeface="Times New Roman" panose="02020603050405020304" pitchFamily="18" charset="0"/>
              </a:rPr>
              <a:t>Ni – </a:t>
            </a:r>
            <a:r>
              <a:rPr lang="ru-RU" dirty="0">
                <a:ea typeface="Times New Roman" panose="02020603050405020304" pitchFamily="18" charset="0"/>
              </a:rPr>
              <a:t>содержащая минерализация 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из </a:t>
            </a:r>
            <a:r>
              <a:rPr lang="ru-RU" sz="18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хромитовой жилы 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Тогул-Сунгайского массива (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CrSp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–хромшпинелид, 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CrMag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– </a:t>
            </a:r>
            <a:r>
              <a:rPr lang="ru-RU" sz="1800" dirty="0" err="1">
                <a:effectLst/>
                <a:ea typeface="Times New Roman" panose="02020603050405020304" pitchFamily="18" charset="0"/>
              </a:rPr>
              <a:t>хроммагнетит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Mu</a:t>
            </a:r>
            <a:r>
              <a:rPr lang="en-US" dirty="0" err="1">
                <a:ea typeface="Times New Roman" panose="02020603050405020304" pitchFamily="18" charset="0"/>
              </a:rPr>
              <a:t>c</a:t>
            </a:r>
            <a:r>
              <a:rPr lang="en-US" dirty="0">
                <a:ea typeface="Times New Roman" panose="02020603050405020304" pitchFamily="18" charset="0"/>
              </a:rPr>
              <a:t> </a:t>
            </a:r>
            <a:r>
              <a:rPr lang="ru-RU" dirty="0">
                <a:ea typeface="Times New Roman" panose="02020603050405020304" pitchFamily="18" charset="0"/>
              </a:rPr>
              <a:t>– </a:t>
            </a:r>
            <a:r>
              <a:rPr lang="ru-RU" dirty="0" err="1">
                <a:ea typeface="Times New Roman" panose="02020603050405020304" pitchFamily="18" charset="0"/>
              </a:rPr>
              <a:t>маухерит</a:t>
            </a:r>
            <a:r>
              <a:rPr lang="ru-RU" dirty="0">
                <a:ea typeface="Times New Roman" panose="02020603050405020304" pitchFamily="18" charset="0"/>
              </a:rPr>
              <a:t>,  </a:t>
            </a:r>
            <a:r>
              <a:rPr lang="en-US" dirty="0" err="1">
                <a:ea typeface="Times New Roman" panose="02020603050405020304" pitchFamily="18" charset="0"/>
              </a:rPr>
              <a:t>Hzl</a:t>
            </a:r>
            <a:r>
              <a:rPr lang="en-US" dirty="0">
                <a:ea typeface="Times New Roman" panose="02020603050405020304" pitchFamily="18" charset="0"/>
              </a:rPr>
              <a:t> – </a:t>
            </a:r>
            <a:r>
              <a:rPr lang="ru-RU" dirty="0" err="1">
                <a:ea typeface="Times New Roman" panose="02020603050405020304" pitchFamily="18" charset="0"/>
              </a:rPr>
              <a:t>хизлевудит</a:t>
            </a:r>
            <a:r>
              <a:rPr lang="en-US" dirty="0">
                <a:ea typeface="Times New Roman" panose="02020603050405020304" pitchFamily="18" charset="0"/>
              </a:rPr>
              <a:t>, Orc – </a:t>
            </a:r>
            <a:r>
              <a:rPr lang="ru-RU" dirty="0" err="1">
                <a:ea typeface="Times New Roman" panose="02020603050405020304" pitchFamily="18" charset="0"/>
              </a:rPr>
              <a:t>орселит</a:t>
            </a:r>
            <a:r>
              <a:rPr lang="ru-RU" dirty="0">
                <a:ea typeface="Times New Roman" panose="02020603050405020304" pitchFamily="18" charset="0"/>
              </a:rPr>
              <a:t>, </a:t>
            </a:r>
            <a:r>
              <a:rPr lang="en-US" dirty="0">
                <a:ea typeface="Times New Roman" panose="02020603050405020304" pitchFamily="18" charset="0"/>
              </a:rPr>
              <a:t>Gr – </a:t>
            </a:r>
            <a:r>
              <a:rPr lang="ru-RU" dirty="0">
                <a:ea typeface="Times New Roman" panose="02020603050405020304" pitchFamily="18" charset="0"/>
              </a:rPr>
              <a:t>гранат,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Srp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– </a:t>
            </a:r>
            <a:r>
              <a:rPr lang="en-US" dirty="0">
                <a:ea typeface="Times New Roman" panose="02020603050405020304" pitchFamily="18" charset="0"/>
              </a:rPr>
              <a:t>c</a:t>
            </a:r>
            <a:r>
              <a:rPr lang="ru-RU" dirty="0" err="1">
                <a:ea typeface="Times New Roman" panose="02020603050405020304" pitchFamily="18" charset="0"/>
              </a:rPr>
              <a:t>ерпентин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Chl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– хлорит)</a:t>
            </a:r>
            <a:endParaRPr lang="ru-RU" sz="1800" b="0" strike="noStrike" spc="-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63A9B1-B883-42A8-A497-57269DC33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551" y="1314045"/>
            <a:ext cx="8150469" cy="4229910"/>
          </a:xfrm>
          <a:prstGeom prst="rect">
            <a:avLst/>
          </a:prstGeom>
        </p:spPr>
      </p:pic>
      <p:sp>
        <p:nvSpPr>
          <p:cNvPr id="8" name="CustomShape 1">
            <a:extLst>
              <a:ext uri="{FF2B5EF4-FFF2-40B4-BE49-F238E27FC236}">
                <a16:creationId xmlns:a16="http://schemas.microsoft.com/office/drawing/2014/main" id="{C67B4CD0-9CFB-4CA0-AAE0-BCCE25B5F49B}"/>
              </a:ext>
            </a:extLst>
          </p:cNvPr>
          <p:cNvSpPr/>
          <p:nvPr/>
        </p:nvSpPr>
        <p:spPr>
          <a:xfrm>
            <a:off x="1560378" y="135251"/>
            <a:ext cx="9169399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spc="-1" dirty="0"/>
              <a:t>Хромшпинелиды из хромититов</a:t>
            </a:r>
            <a:r>
              <a:rPr lang="ru-RU" sz="1800" b="1" strike="noStrike" spc="-1" dirty="0"/>
              <a:t> Тогул-Сунгайского массива (северный ареал)</a:t>
            </a:r>
          </a:p>
        </p:txBody>
      </p:sp>
    </p:spTree>
    <p:extLst>
      <p:ext uri="{BB962C8B-B14F-4D97-AF65-F5344CB8AC3E}">
        <p14:creationId xmlns:p14="http://schemas.microsoft.com/office/powerpoint/2010/main" val="703520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70D2DBB-CBCC-48E0-AB48-8668171A1E59}"/>
              </a:ext>
            </a:extLst>
          </p:cNvPr>
          <p:cNvSpPr txBox="1"/>
          <p:nvPr/>
        </p:nvSpPr>
        <p:spPr>
          <a:xfrm>
            <a:off x="630647" y="5063213"/>
            <a:ext cx="6094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dirty="0">
                <a:effectLst/>
                <a:ea typeface="Times New Roman" panose="02020603050405020304" pitchFamily="18" charset="0"/>
              </a:rPr>
              <a:t>Снимки СЭМ зерен ЭПГ минерализации из </a:t>
            </a:r>
            <a:r>
              <a:rPr lang="ru-RU" sz="1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хромитовой жилы 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Тогул-Сунгайского массива (</a:t>
            </a:r>
            <a:r>
              <a:rPr lang="en-US" sz="1600" dirty="0">
                <a:ea typeface="Times New Roman" panose="02020603050405020304" pitchFamily="18" charset="0"/>
              </a:rPr>
              <a:t>Ru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 –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ru-RU" sz="1600" dirty="0">
                <a:ea typeface="Times New Roman" panose="02020603050405020304" pitchFamily="18" charset="0"/>
              </a:rPr>
              <a:t>рутений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, M</a:t>
            </a:r>
            <a:r>
              <a:rPr lang="en-US" sz="1600" dirty="0" err="1">
                <a:effectLst/>
                <a:ea typeface="Times New Roman" panose="02020603050405020304" pitchFamily="18" charset="0"/>
              </a:rPr>
              <a:t>uc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 – </a:t>
            </a:r>
            <a:r>
              <a:rPr lang="ru-RU" sz="1600" dirty="0" err="1">
                <a:effectLst/>
                <a:ea typeface="Times New Roman" panose="02020603050405020304" pitchFamily="18" charset="0"/>
              </a:rPr>
              <a:t>маухерит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ea typeface="Times New Roman" panose="02020603050405020304" pitchFamily="18" charset="0"/>
              </a:rPr>
              <a:t>Chl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 – хлорит, </a:t>
            </a:r>
            <a:r>
              <a:rPr lang="en-US" sz="1600" dirty="0" err="1">
                <a:effectLst/>
                <a:ea typeface="Times New Roman" panose="02020603050405020304" pitchFamily="18" charset="0"/>
              </a:rPr>
              <a:t>Srp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– серпентин)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4CF469-4E57-4E5F-93CD-6F01703A32BA}"/>
              </a:ext>
            </a:extLst>
          </p:cNvPr>
          <p:cNvSpPr txBox="1"/>
          <p:nvPr/>
        </p:nvSpPr>
        <p:spPr>
          <a:xfrm>
            <a:off x="7280694" y="5063213"/>
            <a:ext cx="49113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Диаграмма </a:t>
            </a:r>
            <a:r>
              <a:rPr lang="ru-RU" sz="1600" dirty="0" err="1"/>
              <a:t>Os</a:t>
            </a:r>
            <a:r>
              <a:rPr lang="ru-RU" sz="1600" dirty="0"/>
              <a:t>-</a:t>
            </a:r>
            <a:r>
              <a:rPr lang="ru-RU" sz="1600" dirty="0" err="1"/>
              <a:t>Ir</a:t>
            </a:r>
            <a:r>
              <a:rPr lang="ru-RU" sz="1600" dirty="0"/>
              <a:t>-Ru (</a:t>
            </a:r>
            <a:r>
              <a:rPr lang="ru-RU" sz="1600" dirty="0" err="1"/>
              <a:t>ат</a:t>
            </a:r>
            <a:r>
              <a:rPr lang="ru-RU" sz="1600" dirty="0"/>
              <a:t>.%), показывающая составы сплавов </a:t>
            </a:r>
            <a:r>
              <a:rPr lang="ru-RU" sz="1600" dirty="0" err="1"/>
              <a:t>Ir</a:t>
            </a:r>
            <a:r>
              <a:rPr lang="ru-RU" sz="1600" dirty="0"/>
              <a:t>, </a:t>
            </a:r>
            <a:r>
              <a:rPr lang="ru-RU" sz="1600" dirty="0" err="1"/>
              <a:t>Os</a:t>
            </a:r>
            <a:r>
              <a:rPr lang="ru-RU" sz="1600" dirty="0"/>
              <a:t> и Ru из</a:t>
            </a:r>
            <a:r>
              <a:rPr lang="en-US" sz="1600" dirty="0"/>
              <a:t> </a:t>
            </a:r>
            <a:r>
              <a:rPr lang="ru-RU" sz="1600" dirty="0" err="1"/>
              <a:t>хромитита</a:t>
            </a:r>
            <a:endParaRPr lang="ru-RU" sz="16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FAE2E77-1820-49EA-B138-9A352D556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694" y="1047501"/>
            <a:ext cx="4609410" cy="36954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5E2E79-C935-4AB8-9328-6E842ECC8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73" y="1306391"/>
            <a:ext cx="6853511" cy="3582132"/>
          </a:xfrm>
          <a:prstGeom prst="rect">
            <a:avLst/>
          </a:prstGeom>
        </p:spPr>
      </p:pic>
      <p:sp>
        <p:nvSpPr>
          <p:cNvPr id="12" name="CustomShape 1">
            <a:extLst>
              <a:ext uri="{FF2B5EF4-FFF2-40B4-BE49-F238E27FC236}">
                <a16:creationId xmlns:a16="http://schemas.microsoft.com/office/drawing/2014/main" id="{E171933C-6066-4A59-BE4F-CEF6D1F31F69}"/>
              </a:ext>
            </a:extLst>
          </p:cNvPr>
          <p:cNvSpPr/>
          <p:nvPr/>
        </p:nvSpPr>
        <p:spPr>
          <a:xfrm>
            <a:off x="1560378" y="135251"/>
            <a:ext cx="9169399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spc="-1" dirty="0"/>
              <a:t>Хромшпинелиды из хромититов</a:t>
            </a:r>
            <a:r>
              <a:rPr lang="ru-RU" sz="1800" b="1" strike="noStrike" spc="-1" dirty="0"/>
              <a:t> Тогул-Сунгайского массива (северный ареал)</a:t>
            </a:r>
          </a:p>
        </p:txBody>
      </p:sp>
    </p:spTree>
    <p:extLst>
      <p:ext uri="{BB962C8B-B14F-4D97-AF65-F5344CB8AC3E}">
        <p14:creationId xmlns:p14="http://schemas.microsoft.com/office/powerpoint/2010/main" val="1851332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C8088DB2-AB56-4E12-8E62-D3483046104F}"/>
              </a:ext>
            </a:extLst>
          </p:cNvPr>
          <p:cNvSpPr/>
          <p:nvPr/>
        </p:nvSpPr>
        <p:spPr>
          <a:xfrm>
            <a:off x="441636" y="5060129"/>
            <a:ext cx="10267004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dirty="0">
                <a:effectLst/>
                <a:ea typeface="Times New Roman" panose="02020603050405020304" pitchFamily="18" charset="0"/>
              </a:rPr>
              <a:t>Зерна хромшпинелидов из </a:t>
            </a:r>
            <a:r>
              <a:rPr lang="ru-RU" sz="18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аподунитового</a:t>
            </a:r>
            <a:r>
              <a:rPr lang="ru-RU" sz="18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серпентинита Тогул-Сунгайского массива 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(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CrSp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–хромшпинелид, 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CrMag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– </a:t>
            </a:r>
            <a:r>
              <a:rPr lang="ru-RU" sz="1800" dirty="0" err="1">
                <a:effectLst/>
                <a:ea typeface="Times New Roman" panose="02020603050405020304" pitchFamily="18" charset="0"/>
              </a:rPr>
              <a:t>хроммагнетит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, </a:t>
            </a:r>
            <a:r>
              <a:rPr lang="en-US" dirty="0">
                <a:ea typeface="Times New Roman" panose="02020603050405020304" pitchFamily="18" charset="0"/>
              </a:rPr>
              <a:t>Mag </a:t>
            </a:r>
            <a:r>
              <a:rPr lang="ru-RU" dirty="0">
                <a:ea typeface="Times New Roman" panose="02020603050405020304" pitchFamily="18" charset="0"/>
              </a:rPr>
              <a:t>– магнетит,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Srp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– </a:t>
            </a:r>
            <a:r>
              <a:rPr lang="en-US" dirty="0">
                <a:ea typeface="Times New Roman" panose="02020603050405020304" pitchFamily="18" charset="0"/>
              </a:rPr>
              <a:t>c</a:t>
            </a:r>
            <a:r>
              <a:rPr lang="ru-RU" dirty="0" err="1">
                <a:ea typeface="Times New Roman" panose="02020603050405020304" pitchFamily="18" charset="0"/>
              </a:rPr>
              <a:t>ерпентин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Chl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– хлорит)</a:t>
            </a:r>
            <a:endParaRPr lang="ru-RU" sz="1800" b="0" strike="noStrike" spc="-1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417B643-6E20-416E-8438-3F328A91B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02" y="800642"/>
            <a:ext cx="3566683" cy="38485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3D733A-AD56-4A06-B5FD-56DE190DB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693" y="800642"/>
            <a:ext cx="3570614" cy="38485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A75336-10DB-4529-8B50-8A50804FC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8780" y="800642"/>
            <a:ext cx="3563302" cy="38485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A4F8AA-557E-4AD5-B902-8759A23A08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9760" y="4490836"/>
            <a:ext cx="1289204" cy="2245244"/>
          </a:xfrm>
          <a:prstGeom prst="rect">
            <a:avLst/>
          </a:prstGeom>
        </p:spPr>
      </p:pic>
      <p:sp>
        <p:nvSpPr>
          <p:cNvPr id="15" name="Звезда: 5 точек 14">
            <a:extLst>
              <a:ext uri="{FF2B5EF4-FFF2-40B4-BE49-F238E27FC236}">
                <a16:creationId xmlns:a16="http://schemas.microsoft.com/office/drawing/2014/main" id="{11AADE79-708D-46F9-9A4F-2FD8529A47A5}"/>
              </a:ext>
            </a:extLst>
          </p:cNvPr>
          <p:cNvSpPr/>
          <p:nvPr/>
        </p:nvSpPr>
        <p:spPr>
          <a:xfrm>
            <a:off x="11336838" y="4788349"/>
            <a:ext cx="188412" cy="183701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ED2F832-4D75-40AB-AD69-6110DDE8CAFD}"/>
              </a:ext>
            </a:extLst>
          </p:cNvPr>
          <p:cNvSpPr/>
          <p:nvPr/>
        </p:nvSpPr>
        <p:spPr>
          <a:xfrm>
            <a:off x="914400" y="135251"/>
            <a:ext cx="10481733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spc="-1" dirty="0"/>
              <a:t>Хромшпинелиды из </a:t>
            </a:r>
            <a:r>
              <a:rPr lang="ru-RU" b="1" spc="-1" dirty="0" err="1"/>
              <a:t>аподунитов</a:t>
            </a:r>
            <a:r>
              <a:rPr lang="ru-RU" sz="1800" b="1" strike="noStrike" spc="-1" dirty="0"/>
              <a:t> Тогул-Сунгайского массива (северный ареал)</a:t>
            </a:r>
          </a:p>
        </p:txBody>
      </p:sp>
    </p:spTree>
    <p:extLst>
      <p:ext uri="{BB962C8B-B14F-4D97-AF65-F5344CB8AC3E}">
        <p14:creationId xmlns:p14="http://schemas.microsoft.com/office/powerpoint/2010/main" val="2172215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>
            <a:extLst>
              <a:ext uri="{FF2B5EF4-FFF2-40B4-BE49-F238E27FC236}">
                <a16:creationId xmlns:a16="http://schemas.microsoft.com/office/drawing/2014/main" id="{B15A1D70-2BEE-4152-B9FE-B8280352C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23" y="284162"/>
            <a:ext cx="9896754" cy="628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id="{8B13D9D3-078E-4EDD-9204-19004A262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8" y="2879726"/>
            <a:ext cx="482600" cy="404813"/>
          </a:xfrm>
          <a:prstGeom prst="rect">
            <a:avLst/>
          </a:prstGeom>
          <a:noFill/>
          <a:ln w="3168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C8088DB2-AB56-4E12-8E62-D3483046104F}"/>
              </a:ext>
            </a:extLst>
          </p:cNvPr>
          <p:cNvSpPr/>
          <p:nvPr/>
        </p:nvSpPr>
        <p:spPr>
          <a:xfrm>
            <a:off x="624516" y="4958677"/>
            <a:ext cx="10155244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dirty="0">
                <a:ea typeface="Times New Roman" panose="02020603050405020304" pitchFamily="18" charset="0"/>
              </a:rPr>
              <a:t>Зерна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хромшпинелидов из </a:t>
            </a:r>
            <a:r>
              <a:rPr lang="ru-RU" sz="18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аподунитового</a:t>
            </a:r>
            <a:r>
              <a:rPr lang="ru-RU" sz="18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серпентинита</a:t>
            </a:r>
            <a:r>
              <a:rPr lang="ru-RU" dirty="0">
                <a:solidFill>
                  <a:srgbClr val="0070C0"/>
                </a:solidFill>
                <a:ea typeface="Times New Roman" panose="02020603050405020304" pitchFamily="18" charset="0"/>
              </a:rPr>
              <a:t> Верхне-Аламбайского</a:t>
            </a:r>
            <a:r>
              <a:rPr lang="ru-RU" sz="18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массива 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(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CrSp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–хромшпинелид, </a:t>
            </a:r>
            <a:r>
              <a:rPr lang="en-US" dirty="0">
                <a:ea typeface="Times New Roman" panose="02020603050405020304" pitchFamily="18" charset="0"/>
              </a:rPr>
              <a:t>Mag </a:t>
            </a:r>
            <a:r>
              <a:rPr lang="ru-RU" dirty="0">
                <a:ea typeface="Times New Roman" panose="02020603050405020304" pitchFamily="18" charset="0"/>
              </a:rPr>
              <a:t>– магнетит,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Srp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– </a:t>
            </a:r>
            <a:r>
              <a:rPr lang="en-US" dirty="0">
                <a:ea typeface="Times New Roman" panose="02020603050405020304" pitchFamily="18" charset="0"/>
              </a:rPr>
              <a:t>c</a:t>
            </a:r>
            <a:r>
              <a:rPr lang="ru-RU" dirty="0" err="1">
                <a:ea typeface="Times New Roman" panose="02020603050405020304" pitchFamily="18" charset="0"/>
              </a:rPr>
              <a:t>ерпентин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, </a:t>
            </a:r>
            <a:r>
              <a:rPr lang="en-US" dirty="0">
                <a:ea typeface="Times New Roman" panose="02020603050405020304" pitchFamily="18" charset="0"/>
              </a:rPr>
              <a:t>Dol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– </a:t>
            </a:r>
            <a:r>
              <a:rPr lang="ru-RU" dirty="0">
                <a:ea typeface="Times New Roman" panose="02020603050405020304" pitchFamily="18" charset="0"/>
              </a:rPr>
              <a:t>доломит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)</a:t>
            </a:r>
            <a:endParaRPr lang="ru-RU" sz="1800" b="0" strike="noStrike" spc="-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E1E0D1-B60A-435B-BB97-9F8B974F4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838180"/>
            <a:ext cx="3479991" cy="37383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5A78DF-F88B-4AC8-98A9-0DB4012A9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963" y="816286"/>
            <a:ext cx="3634113" cy="38292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5DB74F-1B28-4DF6-B8EC-8253A32F3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5669" y="816722"/>
            <a:ext cx="3581445" cy="38231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84121A-12B8-41FA-B328-A3BAD0D64C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9760" y="4490836"/>
            <a:ext cx="1289204" cy="2245244"/>
          </a:xfrm>
          <a:prstGeom prst="rect">
            <a:avLst/>
          </a:prstGeom>
        </p:spPr>
      </p:pic>
      <p:sp>
        <p:nvSpPr>
          <p:cNvPr id="10" name="CustomShape 1">
            <a:extLst>
              <a:ext uri="{FF2B5EF4-FFF2-40B4-BE49-F238E27FC236}">
                <a16:creationId xmlns:a16="http://schemas.microsoft.com/office/drawing/2014/main" id="{D2D892A6-AB77-4CD2-B22F-05771F964480}"/>
              </a:ext>
            </a:extLst>
          </p:cNvPr>
          <p:cNvSpPr/>
          <p:nvPr/>
        </p:nvSpPr>
        <p:spPr>
          <a:xfrm>
            <a:off x="355600" y="135251"/>
            <a:ext cx="11315881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spc="-1" dirty="0"/>
              <a:t>Хромшпинелиды из </a:t>
            </a:r>
            <a:r>
              <a:rPr lang="ru-RU" b="1" spc="-1" dirty="0" err="1"/>
              <a:t>ародунитов</a:t>
            </a:r>
            <a:r>
              <a:rPr lang="ru-RU" sz="1800" b="1" strike="noStrike" spc="-1" dirty="0"/>
              <a:t> Верхне-Аламбайского массива (северный ареал)</a:t>
            </a:r>
          </a:p>
        </p:txBody>
      </p:sp>
      <p:sp>
        <p:nvSpPr>
          <p:cNvPr id="15" name="Звезда: 5 точек 14">
            <a:extLst>
              <a:ext uri="{FF2B5EF4-FFF2-40B4-BE49-F238E27FC236}">
                <a16:creationId xmlns:a16="http://schemas.microsoft.com/office/drawing/2014/main" id="{34C980F4-06B1-40CF-9BDC-EF15233B9E77}"/>
              </a:ext>
            </a:extLst>
          </p:cNvPr>
          <p:cNvSpPr/>
          <p:nvPr/>
        </p:nvSpPr>
        <p:spPr>
          <a:xfrm>
            <a:off x="11278721" y="4538210"/>
            <a:ext cx="188412" cy="183701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195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C8088DB2-AB56-4E12-8E62-D3483046104F}"/>
              </a:ext>
            </a:extLst>
          </p:cNvPr>
          <p:cNvSpPr/>
          <p:nvPr/>
        </p:nvSpPr>
        <p:spPr>
          <a:xfrm>
            <a:off x="358148" y="5939565"/>
            <a:ext cx="10421612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dirty="0">
                <a:ea typeface="Times New Roman" panose="02020603050405020304" pitchFamily="18" charset="0"/>
              </a:rPr>
              <a:t>Зе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рна </a:t>
            </a:r>
            <a:r>
              <a:rPr lang="ru-RU" dirty="0">
                <a:ea typeface="Times New Roman" panose="02020603050405020304" pitchFamily="18" charset="0"/>
              </a:rPr>
              <a:t>магнетита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в </a:t>
            </a:r>
            <a:r>
              <a:rPr lang="ru-RU" sz="1800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апогарцбургитовом</a:t>
            </a:r>
            <a:r>
              <a:rPr lang="ru-RU" dirty="0">
                <a:solidFill>
                  <a:srgbClr val="7030A0"/>
                </a:solidFill>
                <a:ea typeface="Times New Roman" panose="02020603050405020304" pitchFamily="18" charset="0"/>
              </a:rPr>
              <a:t> серпентините</a:t>
            </a:r>
            <a:r>
              <a:rPr lang="ru-RU" sz="1800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 из юга Салаира 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с включениями 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Ol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и 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Opx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(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Mag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– магнетит, 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Opx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– </a:t>
            </a:r>
            <a:r>
              <a:rPr lang="ru-RU" sz="1800" dirty="0" err="1">
                <a:effectLst/>
                <a:ea typeface="Times New Roman" panose="02020603050405020304" pitchFamily="18" charset="0"/>
              </a:rPr>
              <a:t>ортопироксен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Ol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– оливин, 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Chl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– хлорит, 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Srp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– серпентин).</a:t>
            </a:r>
            <a:endParaRPr lang="ru-RU" sz="1800" b="0" strike="noStrike" spc="-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2C85F1-F337-458D-A01E-793FE1ED5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68" y="893036"/>
            <a:ext cx="10196464" cy="36183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251AF1-2539-4967-8AA8-60B5799E3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159" y="4281817"/>
            <a:ext cx="1691421" cy="16577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4769094-5037-4F9C-A3E3-BA0713F60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5485" y="4281817"/>
            <a:ext cx="1691421" cy="1657748"/>
          </a:xfrm>
          <a:prstGeom prst="rect">
            <a:avLst/>
          </a:prstGeom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255B1E1-8112-4250-8161-786FBDC09B6F}"/>
              </a:ext>
            </a:extLst>
          </p:cNvPr>
          <p:cNvCxnSpPr>
            <a:cxnSpLocks/>
          </p:cNvCxnSpPr>
          <p:nvPr/>
        </p:nvCxnSpPr>
        <p:spPr>
          <a:xfrm flipH="1">
            <a:off x="3780692" y="1828800"/>
            <a:ext cx="184639" cy="3560885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92E2E33-5857-4E69-8E33-27DABABADA69}"/>
              </a:ext>
            </a:extLst>
          </p:cNvPr>
          <p:cNvCxnSpPr>
            <a:cxnSpLocks/>
          </p:cNvCxnSpPr>
          <p:nvPr/>
        </p:nvCxnSpPr>
        <p:spPr>
          <a:xfrm>
            <a:off x="5242170" y="2551677"/>
            <a:ext cx="1487495" cy="2952308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48F381-5F94-455A-A146-A6A9A2FB60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9760" y="4490836"/>
            <a:ext cx="1289204" cy="2245244"/>
          </a:xfrm>
          <a:prstGeom prst="rect">
            <a:avLst/>
          </a:prstGeom>
        </p:spPr>
      </p:pic>
      <p:sp>
        <p:nvSpPr>
          <p:cNvPr id="14" name="Звезда: 5 точек 13">
            <a:extLst>
              <a:ext uri="{FF2B5EF4-FFF2-40B4-BE49-F238E27FC236}">
                <a16:creationId xmlns:a16="http://schemas.microsoft.com/office/drawing/2014/main" id="{9C93778D-25D0-47D8-844D-DFDDA8932263}"/>
              </a:ext>
            </a:extLst>
          </p:cNvPr>
          <p:cNvSpPr/>
          <p:nvPr/>
        </p:nvSpPr>
        <p:spPr>
          <a:xfrm>
            <a:off x="11555278" y="6216802"/>
            <a:ext cx="188412" cy="183701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45140DBB-38B5-480F-909D-36BEDF0B41E8}"/>
              </a:ext>
            </a:extLst>
          </p:cNvPr>
          <p:cNvSpPr/>
          <p:nvPr/>
        </p:nvSpPr>
        <p:spPr>
          <a:xfrm>
            <a:off x="457200" y="102716"/>
            <a:ext cx="11098077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spc="-1" dirty="0"/>
              <a:t>Хромшпинелиды из </a:t>
            </a:r>
            <a:r>
              <a:rPr lang="ru-RU" b="1" spc="-1" dirty="0" err="1"/>
              <a:t>арогарцбургитов</a:t>
            </a:r>
            <a:r>
              <a:rPr lang="ru-RU" sz="1800" b="1" strike="noStrike" spc="-1" dirty="0"/>
              <a:t> вблизи </a:t>
            </a:r>
            <a:r>
              <a:rPr lang="ru-RU" b="1" spc="-1" dirty="0" err="1"/>
              <a:t>ангурепской</a:t>
            </a:r>
            <a:r>
              <a:rPr lang="ru-RU" b="1" spc="-1" dirty="0"/>
              <a:t> м/ф пластины</a:t>
            </a:r>
            <a:r>
              <a:rPr lang="ru-RU" sz="1800" b="1" strike="noStrike" spc="-1" dirty="0"/>
              <a:t> (южный</a:t>
            </a:r>
            <a:r>
              <a:rPr lang="ru-RU" b="1" spc="-1" dirty="0"/>
              <a:t> ареал</a:t>
            </a:r>
            <a:r>
              <a:rPr lang="ru-RU" sz="1800" b="1" strike="noStrike" spc="-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10499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2"/>
          <p:cNvSpPr/>
          <p:nvPr/>
        </p:nvSpPr>
        <p:spPr>
          <a:xfrm>
            <a:off x="687787" y="-24734"/>
            <a:ext cx="10988040" cy="5028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Составы акцессорных и рудных хромшпинелидов Салаира на диаграмме Н. В. Павлова (1949)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56D2A5-014A-40AD-89C3-6B2052EF5B64}"/>
              </a:ext>
            </a:extLst>
          </p:cNvPr>
          <p:cNvSpPr txBox="1"/>
          <p:nvPr/>
        </p:nvSpPr>
        <p:spPr>
          <a:xfrm>
            <a:off x="0" y="5617548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Положение хромшпинелидов АМЗ на диаграмме Н.В. Павлова [Павлов, 1949]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A234BE-74B0-4C9C-8283-32A4FF06C1D4}"/>
              </a:ext>
            </a:extLst>
          </p:cNvPr>
          <p:cNvSpPr txBox="1"/>
          <p:nvPr/>
        </p:nvSpPr>
        <p:spPr>
          <a:xfrm>
            <a:off x="7077808" y="683856"/>
            <a:ext cx="51962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1 – из </a:t>
            </a:r>
            <a:r>
              <a:rPr lang="ru-RU" sz="1600" dirty="0" err="1"/>
              <a:t>хромитита</a:t>
            </a:r>
            <a:r>
              <a:rPr lang="ru-RU" sz="1600" dirty="0"/>
              <a:t> </a:t>
            </a:r>
            <a:r>
              <a:rPr lang="ru-RU" sz="1600" dirty="0" err="1"/>
              <a:t>Тогул-сунгайского</a:t>
            </a:r>
            <a:r>
              <a:rPr lang="ru-RU" sz="1600" dirty="0"/>
              <a:t> массива;</a:t>
            </a:r>
            <a:br>
              <a:rPr lang="ru-RU" sz="1600" dirty="0"/>
            </a:br>
            <a:r>
              <a:rPr lang="ru-RU" sz="1600" dirty="0"/>
              <a:t>2 – из </a:t>
            </a:r>
            <a:r>
              <a:rPr lang="ru-RU" sz="1600" dirty="0" err="1"/>
              <a:t>аподунитового</a:t>
            </a:r>
            <a:r>
              <a:rPr lang="ru-RU" sz="1600" dirty="0"/>
              <a:t> серпентинита Тогул-Сунгайского массива;</a:t>
            </a:r>
          </a:p>
          <a:p>
            <a:r>
              <a:rPr lang="ru-RU" sz="1600" dirty="0"/>
              <a:t>3 – из </a:t>
            </a:r>
            <a:r>
              <a:rPr lang="ru-RU" sz="1600" dirty="0" err="1"/>
              <a:t>аподунитового</a:t>
            </a:r>
            <a:r>
              <a:rPr lang="ru-RU" sz="1600" dirty="0"/>
              <a:t> серпентинита Верхне-Аламбайского массива;</a:t>
            </a:r>
            <a:br>
              <a:rPr lang="ru-RU" sz="1600" dirty="0"/>
            </a:br>
            <a:r>
              <a:rPr lang="ru-RU" sz="1600" dirty="0"/>
              <a:t>4 – из </a:t>
            </a:r>
            <a:r>
              <a:rPr lang="ru-RU" sz="1600" dirty="0" err="1"/>
              <a:t>апогарцбургитовой</a:t>
            </a:r>
            <a:r>
              <a:rPr lang="ru-RU" sz="1600" dirty="0"/>
              <a:t> пластины на юге Салаира вблизи </a:t>
            </a:r>
            <a:r>
              <a:rPr lang="ru-RU" sz="1600" dirty="0" err="1"/>
              <a:t>ангурепской</a:t>
            </a:r>
            <a:r>
              <a:rPr lang="ru-RU" sz="1600" dirty="0"/>
              <a:t> м/ф пластины.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A12F99-5E1A-42C5-8BB2-ED99D31AE6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0"/>
          <a:stretch/>
        </p:blipFill>
        <p:spPr>
          <a:xfrm>
            <a:off x="189836" y="888971"/>
            <a:ext cx="5848480" cy="48176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AE0B62-5336-4056-B33B-32C02861F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470" y="880273"/>
            <a:ext cx="1868252" cy="1197668"/>
          </a:xfrm>
          <a:prstGeom prst="rect">
            <a:avLst/>
          </a:prstGeom>
        </p:spPr>
      </p:pic>
      <p:sp>
        <p:nvSpPr>
          <p:cNvPr id="10" name="CustomShape 3">
            <a:extLst>
              <a:ext uri="{FF2B5EF4-FFF2-40B4-BE49-F238E27FC236}">
                <a16:creationId xmlns:a16="http://schemas.microsoft.com/office/drawing/2014/main" id="{A13C9527-7087-4225-A578-C3BE497B65D8}"/>
              </a:ext>
            </a:extLst>
          </p:cNvPr>
          <p:cNvSpPr/>
          <p:nvPr/>
        </p:nvSpPr>
        <p:spPr>
          <a:xfrm>
            <a:off x="6036596" y="3297772"/>
            <a:ext cx="5896707" cy="1568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ru-RU" sz="1600" dirty="0"/>
              <a:t>На классификационной диаграмме Н.В. Павлова хромшпинелиды из ультрабазитов АМЗ относятся главным образом к хромитам, для них характерна низкая </a:t>
            </a:r>
            <a:r>
              <a:rPr lang="ru-RU" sz="1600" dirty="0" err="1"/>
              <a:t>глиноземистость</a:t>
            </a:r>
            <a:r>
              <a:rPr lang="ru-RU" sz="1600" dirty="0"/>
              <a:t>. Измененные хромшпинелиды тяготеют к </a:t>
            </a:r>
            <a:r>
              <a:rPr lang="ru-RU" sz="1600" dirty="0" err="1"/>
              <a:t>феррихромитам</a:t>
            </a:r>
            <a:r>
              <a:rPr lang="ru-RU" sz="1600" dirty="0"/>
              <a:t>. В южной части Салаира зерна попадают в поле магнетитов</a:t>
            </a: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011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2"/>
          <p:cNvSpPr/>
          <p:nvPr/>
        </p:nvSpPr>
        <p:spPr>
          <a:xfrm>
            <a:off x="1686360" y="0"/>
            <a:ext cx="8819280" cy="5028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Составы включений </a:t>
            </a:r>
            <a:r>
              <a:rPr lang="en-US" sz="2000" b="1" spc="-1" dirty="0" err="1">
                <a:solidFill>
                  <a:srgbClr val="000000"/>
                </a:solidFill>
                <a:latin typeface="Calibri"/>
                <a:ea typeface="Calibri"/>
              </a:rPr>
              <a:t>Ol</a:t>
            </a:r>
            <a:r>
              <a:rPr lang="ru-RU" sz="2000" b="1" spc="-1" dirty="0">
                <a:solidFill>
                  <a:srgbClr val="000000"/>
                </a:solidFill>
                <a:latin typeface="Calibri"/>
                <a:ea typeface="Calibri"/>
              </a:rPr>
              <a:t> и </a:t>
            </a:r>
            <a:r>
              <a:rPr lang="en-US" sz="2000" b="1" spc="-1" dirty="0" err="1">
                <a:solidFill>
                  <a:srgbClr val="000000"/>
                </a:solidFill>
                <a:latin typeface="Calibri"/>
                <a:ea typeface="Calibri"/>
              </a:rPr>
              <a:t>Opx</a:t>
            </a:r>
            <a:r>
              <a:rPr lang="en-US" sz="2000" b="1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Calibri"/>
                <a:ea typeface="Calibri"/>
              </a:rPr>
              <a:t>в магнетите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30E9C7-9E0E-458C-BF58-43D608E75F49}"/>
              </a:ext>
            </a:extLst>
          </p:cNvPr>
          <p:cNvSpPr txBox="1"/>
          <p:nvPr/>
        </p:nvSpPr>
        <p:spPr>
          <a:xfrm>
            <a:off x="3511566" y="1765377"/>
            <a:ext cx="53437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1</a:t>
            </a:r>
            <a:r>
              <a:rPr lang="ru-RU" sz="1600" dirty="0"/>
              <a:t> – из </a:t>
            </a:r>
            <a:r>
              <a:rPr lang="ru-RU" sz="1600" dirty="0" err="1"/>
              <a:t>апогарцбургитовой</a:t>
            </a:r>
            <a:r>
              <a:rPr lang="ru-RU" sz="1600" dirty="0"/>
              <a:t> пластины на юге Салаира вблизи </a:t>
            </a:r>
            <a:r>
              <a:rPr lang="ru-RU" sz="1600" dirty="0" err="1"/>
              <a:t>ангурепской</a:t>
            </a:r>
            <a:r>
              <a:rPr lang="ru-RU" sz="1600" dirty="0"/>
              <a:t> м/ф пластины;</a:t>
            </a:r>
          </a:p>
          <a:p>
            <a:r>
              <a:rPr lang="en-US" sz="1600" dirty="0"/>
              <a:t>2</a:t>
            </a:r>
            <a:r>
              <a:rPr lang="ru-RU" sz="1600" dirty="0"/>
              <a:t> – из </a:t>
            </a:r>
            <a:r>
              <a:rPr lang="ru-RU" sz="1600" dirty="0" err="1"/>
              <a:t>гарцбургитов</a:t>
            </a:r>
            <a:r>
              <a:rPr lang="ru-RU" sz="1600" dirty="0"/>
              <a:t> Чаган-Узунского массива [</a:t>
            </a:r>
            <a:r>
              <a:rPr lang="en-US" sz="1600" dirty="0"/>
              <a:t>Simonov et al., 2021]</a:t>
            </a:r>
            <a:r>
              <a:rPr lang="ru-RU" sz="1600" dirty="0"/>
              <a:t>;</a:t>
            </a:r>
            <a:br>
              <a:rPr lang="ru-RU" sz="1600" dirty="0"/>
            </a:br>
            <a:r>
              <a:rPr lang="en-US" sz="1600" dirty="0"/>
              <a:t>3 – </a:t>
            </a:r>
            <a:r>
              <a:rPr lang="ru-RU" sz="1600" dirty="0"/>
              <a:t>из серпентинитов Тогул-Сунгайского массива [Лоскутов, 1993].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B63DBB-ED6F-4B56-B147-508CA4A24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519" y="602944"/>
            <a:ext cx="2305801" cy="10634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1205D8-3837-48C7-8829-9CF6F1DBB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677"/>
            <a:ext cx="3269815" cy="22422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D18FD5-0A7A-47E0-997A-5E2EAFCE1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252628"/>
            <a:ext cx="3203109" cy="22710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1ECCE5-BE02-4312-84C6-79B1CDE7CD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23665"/>
            <a:ext cx="3203109" cy="231765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0D9DA8-2814-4C01-A076-56B9EAA2A2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3829" y="16677"/>
            <a:ext cx="3198171" cy="23057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9FDF69-922A-46BE-8DAF-BD80085EE1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1359" y="2322420"/>
            <a:ext cx="3203109" cy="230246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AD3C1EB-356B-408C-93FB-89ED5C5A97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8147" y="4605372"/>
            <a:ext cx="3133853" cy="22359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AA07FEF-0976-44A5-BDE2-44C29D4791DA}"/>
              </a:ext>
            </a:extLst>
          </p:cNvPr>
          <p:cNvSpPr txBox="1"/>
          <p:nvPr/>
        </p:nvSpPr>
        <p:spPr>
          <a:xfrm>
            <a:off x="401367" y="16677"/>
            <a:ext cx="441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spc="-1" dirty="0" err="1">
                <a:solidFill>
                  <a:srgbClr val="000000"/>
                </a:solidFill>
                <a:latin typeface="Calibri"/>
                <a:ea typeface="Calibri"/>
              </a:rPr>
              <a:t>Ol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90FA02-18CD-4E45-B886-07530F9D3D61}"/>
              </a:ext>
            </a:extLst>
          </p:cNvPr>
          <p:cNvSpPr txBox="1"/>
          <p:nvPr/>
        </p:nvSpPr>
        <p:spPr>
          <a:xfrm>
            <a:off x="11588262" y="16677"/>
            <a:ext cx="567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-1" dirty="0" err="1">
                <a:solidFill>
                  <a:srgbClr val="000000"/>
                </a:solidFill>
                <a:latin typeface="Calibri"/>
                <a:ea typeface="Calibri"/>
              </a:rPr>
              <a:t>Opx</a:t>
            </a:r>
            <a:endParaRPr lang="ru-RU" dirty="0"/>
          </a:p>
        </p:txBody>
      </p:sp>
      <p:sp>
        <p:nvSpPr>
          <p:cNvPr id="22" name="CustomShape 3">
            <a:extLst>
              <a:ext uri="{FF2B5EF4-FFF2-40B4-BE49-F238E27FC236}">
                <a16:creationId xmlns:a16="http://schemas.microsoft.com/office/drawing/2014/main" id="{1321793B-CA70-4E27-81E4-FD69514B3EDA}"/>
              </a:ext>
            </a:extLst>
          </p:cNvPr>
          <p:cNvSpPr/>
          <p:nvPr/>
        </p:nvSpPr>
        <p:spPr>
          <a:xfrm>
            <a:off x="3339184" y="3908919"/>
            <a:ext cx="5649707" cy="1568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 dirty="0" err="1"/>
              <a:t>Ol</a:t>
            </a:r>
            <a:r>
              <a:rPr lang="ru-RU" sz="1600" b="0" strike="noStrike" spc="-1" dirty="0"/>
              <a:t> характеризуется составом </a:t>
            </a:r>
            <a:r>
              <a:rPr lang="en-US" sz="1600" b="0" strike="noStrike" spc="-1" dirty="0" err="1"/>
              <a:t>Fo</a:t>
            </a:r>
            <a:r>
              <a:rPr lang="en-US" sz="1600" b="0" strike="noStrike" spc="-1" dirty="0"/>
              <a:t> </a:t>
            </a:r>
            <a:r>
              <a:rPr lang="ru-RU" sz="1600" b="0" strike="noStrike" spc="-1" dirty="0"/>
              <a:t>компоненты в пределах 92-94%, </a:t>
            </a:r>
            <a:r>
              <a:rPr lang="en-US" sz="1600" b="0" strike="noStrike" spc="-1" dirty="0" err="1"/>
              <a:t>NiO</a:t>
            </a:r>
            <a:r>
              <a:rPr lang="en-US" sz="1600" b="0" strike="noStrike" spc="-1" dirty="0"/>
              <a:t> – 0,4-0,6 </a:t>
            </a:r>
            <a:r>
              <a:rPr lang="ru-RU" sz="1600" b="0" strike="noStrike" spc="-1" dirty="0" err="1"/>
              <a:t>мас</a:t>
            </a:r>
            <a:r>
              <a:rPr lang="ru-RU" sz="1600" b="0" strike="noStrike" spc="-1" dirty="0"/>
              <a:t>. %.</a:t>
            </a:r>
            <a:endParaRPr lang="ru-RU" sz="1600" spc="-1" dirty="0"/>
          </a:p>
          <a:p>
            <a:pPr>
              <a:lnSpc>
                <a:spcPct val="100000"/>
              </a:lnSpc>
            </a:pPr>
            <a:r>
              <a:rPr lang="en-US" sz="1600" b="1" strike="noStrike" spc="-1" dirty="0" err="1"/>
              <a:t>Opx</a:t>
            </a:r>
            <a:r>
              <a:rPr lang="en-US" sz="1600" b="1" strike="noStrike" spc="-1" dirty="0"/>
              <a:t> </a:t>
            </a:r>
            <a:r>
              <a:rPr lang="ru-RU" sz="1600" b="0" strike="noStrike" spc="-1" dirty="0"/>
              <a:t>имеет </a:t>
            </a:r>
            <a:r>
              <a:rPr lang="en-US" sz="1600" b="0" strike="noStrike" spc="-1" dirty="0"/>
              <a:t>Mg# – 90,2-92,2 %</a:t>
            </a:r>
            <a:r>
              <a:rPr lang="ru-RU" sz="1600" spc="-1" dirty="0"/>
              <a:t>, 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Al</a:t>
            </a:r>
            <a:r>
              <a:rPr lang="ru-RU" sz="1600" baseline="-25000" dirty="0">
                <a:effectLst/>
                <a:ea typeface="Times New Roman" panose="02020603050405020304" pitchFamily="18" charset="0"/>
              </a:rPr>
              <a:t>2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O</a:t>
            </a:r>
            <a:r>
              <a:rPr lang="ru-RU" sz="1600" baseline="-25000" dirty="0">
                <a:effectLst/>
                <a:ea typeface="Times New Roman" panose="02020603050405020304" pitchFamily="18" charset="0"/>
              </a:rPr>
              <a:t>3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– 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0,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3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-0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,</a:t>
            </a:r>
            <a:r>
              <a:rPr lang="en-US" sz="1600" dirty="0">
                <a:ea typeface="Times New Roman" panose="02020603050405020304" pitchFamily="18" charset="0"/>
              </a:rPr>
              <a:t>6 </a:t>
            </a:r>
            <a:r>
              <a:rPr lang="ru-RU" sz="1600" b="0" strike="noStrike" spc="-1" dirty="0" err="1"/>
              <a:t>мас</a:t>
            </a:r>
            <a:r>
              <a:rPr lang="ru-RU" sz="1600" b="0" strike="noStrike" spc="-1" dirty="0"/>
              <a:t>. %.</a:t>
            </a:r>
          </a:p>
          <a:p>
            <a:pPr>
              <a:lnSpc>
                <a:spcPct val="100000"/>
              </a:lnSpc>
            </a:pPr>
            <a:br>
              <a:rPr lang="en-US" sz="1600" b="0" strike="noStrike" spc="-1" dirty="0"/>
            </a:br>
            <a:r>
              <a:rPr lang="ru-RU" sz="1600" b="0" strike="noStrike" spc="-1" dirty="0"/>
              <a:t>В обоих минералах </a:t>
            </a:r>
            <a:r>
              <a:rPr lang="en-US" sz="1600" b="0" strike="noStrike" spc="-1" dirty="0" err="1"/>
              <a:t>FeO</a:t>
            </a:r>
            <a:r>
              <a:rPr lang="en-US" sz="1600" b="0" strike="noStrike" spc="-1" dirty="0"/>
              <a:t> – 4,0-4,5</a:t>
            </a:r>
            <a:r>
              <a:rPr lang="ru-RU" sz="1600" b="0" strike="noStrike" spc="-1" dirty="0"/>
              <a:t> </a:t>
            </a:r>
            <a:r>
              <a:rPr lang="ru-RU" sz="1600" b="0" strike="noStrike" spc="-1" dirty="0" err="1"/>
              <a:t>мас</a:t>
            </a:r>
            <a:r>
              <a:rPr lang="ru-RU" sz="1600" b="0" strike="noStrike" spc="-1" dirty="0"/>
              <a:t>. %,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 Cr</a:t>
            </a:r>
            <a:r>
              <a:rPr lang="ru-RU" sz="1600" baseline="-25000" dirty="0">
                <a:effectLst/>
                <a:ea typeface="Times New Roman" panose="02020603050405020304" pitchFamily="18" charset="0"/>
              </a:rPr>
              <a:t>2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O</a:t>
            </a:r>
            <a:r>
              <a:rPr lang="ru-RU" sz="1600" baseline="-25000" dirty="0">
                <a:effectLst/>
                <a:ea typeface="Times New Roman" panose="02020603050405020304" pitchFamily="18" charset="0"/>
              </a:rPr>
              <a:t>3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– </a:t>
            </a:r>
            <a:r>
              <a:rPr lang="ru-RU" sz="1600" dirty="0">
                <a:ea typeface="Times New Roman" panose="02020603050405020304" pitchFamily="18" charset="0"/>
              </a:rPr>
              <a:t>0,1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-0,5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 </a:t>
            </a:r>
            <a:r>
              <a:rPr lang="ru-RU" sz="1600" b="0" strike="noStrike" spc="-1" dirty="0" err="1"/>
              <a:t>мас</a:t>
            </a:r>
            <a:r>
              <a:rPr lang="ru-RU" sz="1600" b="0" strike="noStrike" spc="-1" dirty="0"/>
              <a:t>. %</a:t>
            </a:r>
            <a:r>
              <a:rPr lang="en-US" sz="1600" b="0" strike="noStrike" spc="-1" dirty="0"/>
              <a:t>,</a:t>
            </a:r>
            <a:br>
              <a:rPr lang="en-US" sz="1600" b="0" strike="noStrike" spc="-1" dirty="0"/>
            </a:br>
            <a:endParaRPr lang="ru-RU" sz="1600" b="0" strike="noStrike" spc="-1" dirty="0"/>
          </a:p>
        </p:txBody>
      </p:sp>
    </p:spTree>
    <p:extLst>
      <p:ext uri="{BB962C8B-B14F-4D97-AF65-F5344CB8AC3E}">
        <p14:creationId xmlns:p14="http://schemas.microsoft.com/office/powerpoint/2010/main" val="95189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356D2A5-014A-40AD-89C3-6B2052EF5B64}"/>
              </a:ext>
            </a:extLst>
          </p:cNvPr>
          <p:cNvSpPr txBox="1"/>
          <p:nvPr/>
        </p:nvSpPr>
        <p:spPr>
          <a:xfrm>
            <a:off x="1524000" y="474577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Вариационные диаграммы состава хромшпинелидов в </a:t>
            </a:r>
            <a:r>
              <a:rPr lang="ru-RU" dirty="0" err="1"/>
              <a:t>ультрабазитах</a:t>
            </a:r>
            <a:r>
              <a:rPr lang="ru-RU" dirty="0"/>
              <a:t> Салаира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052CD2-8EFF-4281-9CA6-C56B14CC4464}"/>
              </a:ext>
            </a:extLst>
          </p:cNvPr>
          <p:cNvSpPr txBox="1"/>
          <p:nvPr/>
        </p:nvSpPr>
        <p:spPr>
          <a:xfrm>
            <a:off x="8484576" y="2985058"/>
            <a:ext cx="370742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1 – из </a:t>
            </a:r>
            <a:r>
              <a:rPr lang="ru-RU" sz="1600" dirty="0" err="1"/>
              <a:t>хромитита</a:t>
            </a:r>
            <a:r>
              <a:rPr lang="ru-RU" sz="1600" dirty="0"/>
              <a:t> </a:t>
            </a:r>
            <a:r>
              <a:rPr lang="ru-RU" sz="1600" dirty="0" err="1"/>
              <a:t>Тогул-сунгайского</a:t>
            </a:r>
            <a:r>
              <a:rPr lang="ru-RU" sz="1600" dirty="0"/>
              <a:t> массива;</a:t>
            </a:r>
            <a:br>
              <a:rPr lang="ru-RU" sz="1600" dirty="0"/>
            </a:br>
            <a:r>
              <a:rPr lang="ru-RU" sz="1600" dirty="0"/>
              <a:t>2 – из </a:t>
            </a:r>
            <a:r>
              <a:rPr lang="ru-RU" sz="1600" dirty="0" err="1"/>
              <a:t>аподунитового</a:t>
            </a:r>
            <a:r>
              <a:rPr lang="ru-RU" sz="1600" dirty="0"/>
              <a:t> серпентинита Тогул-Сунгайского массива;</a:t>
            </a:r>
          </a:p>
          <a:p>
            <a:r>
              <a:rPr lang="ru-RU" sz="1600" dirty="0"/>
              <a:t>3 – из </a:t>
            </a:r>
            <a:r>
              <a:rPr lang="ru-RU" sz="1600" dirty="0" err="1"/>
              <a:t>аподунитового</a:t>
            </a:r>
            <a:r>
              <a:rPr lang="ru-RU" sz="1600" dirty="0"/>
              <a:t> серпентинита Верхне-Аламбайского массива;</a:t>
            </a:r>
            <a:br>
              <a:rPr lang="ru-RU" sz="1600" dirty="0"/>
            </a:br>
            <a:r>
              <a:rPr lang="ru-RU" sz="1600" dirty="0"/>
              <a:t>4 – из </a:t>
            </a:r>
            <a:r>
              <a:rPr lang="ru-RU" sz="1600" dirty="0" err="1"/>
              <a:t>апогарцбургитовой</a:t>
            </a:r>
            <a:r>
              <a:rPr lang="ru-RU" sz="1600" dirty="0"/>
              <a:t> пластины на юге Салаира вблизи </a:t>
            </a:r>
            <a:r>
              <a:rPr lang="ru-RU" sz="1600" dirty="0" err="1"/>
              <a:t>ангурепской</a:t>
            </a:r>
            <a:r>
              <a:rPr lang="ru-RU" sz="1600" dirty="0"/>
              <a:t> м/ф пластины;</a:t>
            </a:r>
          </a:p>
          <a:p>
            <a:r>
              <a:rPr lang="ru-RU" sz="1600" dirty="0"/>
              <a:t>5 – из </a:t>
            </a:r>
            <a:r>
              <a:rPr lang="ru-RU" sz="1600" dirty="0" err="1"/>
              <a:t>гарцбургитов</a:t>
            </a:r>
            <a:r>
              <a:rPr lang="ru-RU" sz="1600" dirty="0"/>
              <a:t> Чаган-Узунского массива [</a:t>
            </a:r>
            <a:r>
              <a:rPr lang="en-US" sz="1600" dirty="0"/>
              <a:t>Simonov et al., 2021]</a:t>
            </a:r>
            <a:r>
              <a:rPr lang="ru-RU" sz="1600" dirty="0"/>
              <a:t>;</a:t>
            </a:r>
            <a:br>
              <a:rPr lang="ru-RU" sz="1600" dirty="0"/>
            </a:br>
            <a:r>
              <a:rPr lang="en-US" sz="1600" dirty="0"/>
              <a:t>6 – </a:t>
            </a:r>
            <a:r>
              <a:rPr lang="ru-RU" sz="1600" dirty="0"/>
              <a:t>из серпентинитов Тогул-Сунгайского массива [Лоскутов, 1993].</a:t>
            </a: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1A494B14-962C-4D31-9EC6-54696F176059}"/>
              </a:ext>
            </a:extLst>
          </p:cNvPr>
          <p:cNvSpPr/>
          <p:nvPr/>
        </p:nvSpPr>
        <p:spPr>
          <a:xfrm>
            <a:off x="687787" y="-24734"/>
            <a:ext cx="10988040" cy="5028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Составы акцессорных и рудных хромшпинелидов Салаира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210374-8511-4DBE-8AB6-CF0B6BEE9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623" y="941484"/>
            <a:ext cx="2235647" cy="16907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419BC5-8672-407E-A939-9AA79A446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06" y="941484"/>
            <a:ext cx="4019869" cy="269537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DAC819-22A4-4ADE-A483-C4DE2A839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779" y="919953"/>
            <a:ext cx="3793647" cy="28021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B8EBA09-D199-4443-82DE-98987DFA61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454" y="3839945"/>
            <a:ext cx="3856372" cy="268064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30B22AD-A2DF-48EB-BA83-A471672FEB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5373" y="3804926"/>
            <a:ext cx="3940053" cy="275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34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2"/>
          <p:cNvSpPr/>
          <p:nvPr/>
        </p:nvSpPr>
        <p:spPr>
          <a:xfrm>
            <a:off x="687787" y="-24734"/>
            <a:ext cx="10988040" cy="5028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Составы акцессорных и рудных хромшпинелидов Салаира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56D2A5-014A-40AD-89C3-6B2052EF5B64}"/>
              </a:ext>
            </a:extLst>
          </p:cNvPr>
          <p:cNvSpPr txBox="1"/>
          <p:nvPr/>
        </p:nvSpPr>
        <p:spPr>
          <a:xfrm>
            <a:off x="15931" y="5254079"/>
            <a:ext cx="609456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Положение хромшпинелидов из ультрабазитов АМЗ на диаграмме Al-Cr-Fe</a:t>
            </a:r>
            <a:r>
              <a:rPr lang="ru-RU" sz="1600" baseline="30000" dirty="0"/>
              <a:t>3+ </a:t>
            </a:r>
          </a:p>
          <a:p>
            <a:pPr algn="ctr"/>
            <a:r>
              <a:rPr lang="ru-RU" sz="1400" dirty="0"/>
              <a:t>Поля составов шпинелей из различных геодинамических обстановок по материалам [</a:t>
            </a:r>
            <a:r>
              <a:rPr lang="ru-RU" sz="1400" dirty="0" err="1"/>
              <a:t>Parkinson</a:t>
            </a:r>
            <a:r>
              <a:rPr lang="ru-RU" sz="1400" dirty="0"/>
              <a:t> </a:t>
            </a:r>
            <a:r>
              <a:rPr lang="ru-RU" sz="1400" dirty="0" err="1"/>
              <a:t>et</a:t>
            </a:r>
            <a:r>
              <a:rPr lang="ru-RU" sz="1400" dirty="0"/>
              <a:t> </a:t>
            </a:r>
            <a:r>
              <a:rPr lang="ru-RU" sz="1400" dirty="0" err="1"/>
              <a:t>al</a:t>
            </a:r>
            <a:r>
              <a:rPr lang="ru-RU" sz="1400" dirty="0"/>
              <a:t>., 1998; </a:t>
            </a:r>
            <a:r>
              <a:rPr lang="ru-RU" sz="1400" dirty="0" err="1"/>
              <a:t>Barnes</a:t>
            </a:r>
            <a:r>
              <a:rPr lang="ru-RU" sz="1400" dirty="0"/>
              <a:t>, </a:t>
            </a:r>
            <a:r>
              <a:rPr lang="ru-RU" sz="1400" dirty="0" err="1"/>
              <a:t>Roeder</a:t>
            </a:r>
            <a:r>
              <a:rPr lang="ru-RU" sz="1400" dirty="0"/>
              <a:t>, 2001]. Поле </a:t>
            </a:r>
            <a:r>
              <a:rPr lang="ru-RU" sz="1400" dirty="0" err="1"/>
              <a:t>верхнеамфиболитовой</a:t>
            </a:r>
            <a:r>
              <a:rPr lang="ru-RU" sz="1400" dirty="0"/>
              <a:t> фации метаморфизма дано по источнику [</a:t>
            </a:r>
            <a:r>
              <a:rPr lang="ru-RU" sz="1400" dirty="0" err="1"/>
              <a:t>Muntener</a:t>
            </a:r>
            <a:r>
              <a:rPr lang="ru-RU" sz="1400" dirty="0"/>
              <a:t> </a:t>
            </a:r>
            <a:r>
              <a:rPr lang="ru-RU" sz="1400" dirty="0" err="1"/>
              <a:t>et</a:t>
            </a:r>
            <a:r>
              <a:rPr lang="ru-RU" sz="1400" dirty="0"/>
              <a:t> </a:t>
            </a:r>
            <a:r>
              <a:rPr lang="ru-RU" sz="1400" dirty="0" err="1"/>
              <a:t>al</a:t>
            </a:r>
            <a:r>
              <a:rPr lang="ru-RU" sz="1400" dirty="0"/>
              <a:t>., 2000].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A234BE-74B0-4C9C-8283-32A4FF06C1D4}"/>
              </a:ext>
            </a:extLst>
          </p:cNvPr>
          <p:cNvSpPr txBox="1"/>
          <p:nvPr/>
        </p:nvSpPr>
        <p:spPr>
          <a:xfrm>
            <a:off x="7903128" y="683856"/>
            <a:ext cx="37074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1 – из </a:t>
            </a:r>
            <a:r>
              <a:rPr lang="ru-RU" sz="1600" dirty="0" err="1"/>
              <a:t>хромитита</a:t>
            </a:r>
            <a:r>
              <a:rPr lang="ru-RU" sz="1600" dirty="0"/>
              <a:t> </a:t>
            </a:r>
            <a:r>
              <a:rPr lang="ru-RU" sz="1600" dirty="0" err="1"/>
              <a:t>Тогул-сунгайского</a:t>
            </a:r>
            <a:r>
              <a:rPr lang="ru-RU" sz="1600" dirty="0"/>
              <a:t> массива;</a:t>
            </a:r>
            <a:br>
              <a:rPr lang="ru-RU" sz="1600" dirty="0"/>
            </a:br>
            <a:r>
              <a:rPr lang="ru-RU" sz="1600" dirty="0"/>
              <a:t>2 – из </a:t>
            </a:r>
            <a:r>
              <a:rPr lang="ru-RU" sz="1600" dirty="0" err="1"/>
              <a:t>аподунитового</a:t>
            </a:r>
            <a:r>
              <a:rPr lang="ru-RU" sz="1600" dirty="0"/>
              <a:t> серпентинита Тогул-Сунгайского массива;</a:t>
            </a:r>
          </a:p>
          <a:p>
            <a:r>
              <a:rPr lang="ru-RU" sz="1600" dirty="0"/>
              <a:t>3 – из </a:t>
            </a:r>
            <a:r>
              <a:rPr lang="ru-RU" sz="1600" dirty="0" err="1"/>
              <a:t>аподунитового</a:t>
            </a:r>
            <a:r>
              <a:rPr lang="ru-RU" sz="1600" dirty="0"/>
              <a:t> серпентинита Верхне-Аламбайского массива;</a:t>
            </a:r>
            <a:br>
              <a:rPr lang="ru-RU" sz="1600" dirty="0"/>
            </a:br>
            <a:r>
              <a:rPr lang="ru-RU" sz="1600" dirty="0"/>
              <a:t>4 – из </a:t>
            </a:r>
            <a:r>
              <a:rPr lang="ru-RU" sz="1600" dirty="0" err="1"/>
              <a:t>апогарцбургитовой</a:t>
            </a:r>
            <a:r>
              <a:rPr lang="ru-RU" sz="1600" dirty="0"/>
              <a:t> пластины на юге Салаира вблизи </a:t>
            </a:r>
            <a:r>
              <a:rPr lang="ru-RU" sz="1600" dirty="0" err="1"/>
              <a:t>ангурепской</a:t>
            </a:r>
            <a:r>
              <a:rPr lang="ru-RU" sz="1600" dirty="0"/>
              <a:t> м/ф пластины.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D37121-D8CC-4D55-8E18-2C45A5744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20" y="710835"/>
            <a:ext cx="5531438" cy="45626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AE0B62-5336-4056-B33B-32C02861FD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492"/>
          <a:stretch/>
        </p:blipFill>
        <p:spPr>
          <a:xfrm>
            <a:off x="4573441" y="799980"/>
            <a:ext cx="2148636" cy="10262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ED3648-7EC5-41BF-8BF2-8F7281DA4773}"/>
              </a:ext>
            </a:extLst>
          </p:cNvPr>
          <p:cNvSpPr txBox="1"/>
          <p:nvPr/>
        </p:nvSpPr>
        <p:spPr>
          <a:xfrm>
            <a:off x="6307782" y="4650643"/>
            <a:ext cx="55314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Хромшпинелиды из ультрабазитов Салаира пересекаются со шлиховыми пробами </a:t>
            </a:r>
            <a:r>
              <a:rPr lang="en-US" sz="1600" dirty="0"/>
              <a:t>I </a:t>
            </a:r>
            <a:r>
              <a:rPr lang="ru-RU" sz="1600" dirty="0"/>
              <a:t>группы. Большая часть из них находится в поле </a:t>
            </a:r>
            <a:r>
              <a:rPr lang="ru-RU" sz="1600" dirty="0" err="1"/>
              <a:t>верхнеамфиболитовой</a:t>
            </a:r>
            <a:r>
              <a:rPr lang="ru-RU" sz="1600" dirty="0"/>
              <a:t> фации метаморфизма.</a:t>
            </a:r>
          </a:p>
        </p:txBody>
      </p:sp>
      <p:sp>
        <p:nvSpPr>
          <p:cNvPr id="11" name="CustomShape 3">
            <a:extLst>
              <a:ext uri="{FF2B5EF4-FFF2-40B4-BE49-F238E27FC236}">
                <a16:creationId xmlns:a16="http://schemas.microsoft.com/office/drawing/2014/main" id="{D012DD25-ADDC-49EA-A046-CBD8C01A37F0}"/>
              </a:ext>
            </a:extLst>
          </p:cNvPr>
          <p:cNvSpPr/>
          <p:nvPr/>
        </p:nvSpPr>
        <p:spPr>
          <a:xfrm>
            <a:off x="5744658" y="3154743"/>
            <a:ext cx="6119280" cy="1321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Хромшпинелид из четвертичных отложений АМЗ образует две популяции зерен: первая представлена высокохромистыми минералами характерные для гипербазитов надсубдукционых обстановок, вторая популяция</a:t>
            </a:r>
            <a:r>
              <a:rPr lang="ru-RU" sz="1600" b="1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1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соответствует мантийным породам из зон плюмового внутриплитного магматизма.</a:t>
            </a:r>
            <a:endParaRPr lang="ru-RU" sz="1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7069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356D2A5-014A-40AD-89C3-6B2052EF5B64}"/>
              </a:ext>
            </a:extLst>
          </p:cNvPr>
          <p:cNvSpPr txBox="1"/>
          <p:nvPr/>
        </p:nvSpPr>
        <p:spPr>
          <a:xfrm>
            <a:off x="1524000" y="483543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Диаграмма С</a:t>
            </a:r>
            <a:r>
              <a:rPr lang="en-US" dirty="0"/>
              <a:t>r# – Mg#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30E9C7-9E0E-458C-BF58-43D608E75F49}"/>
              </a:ext>
            </a:extLst>
          </p:cNvPr>
          <p:cNvSpPr txBox="1"/>
          <p:nvPr/>
        </p:nvSpPr>
        <p:spPr>
          <a:xfrm>
            <a:off x="6360505" y="850418"/>
            <a:ext cx="561901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1 – из </a:t>
            </a:r>
            <a:r>
              <a:rPr lang="ru-RU" sz="1600" dirty="0" err="1"/>
              <a:t>хромитита</a:t>
            </a:r>
            <a:r>
              <a:rPr lang="ru-RU" sz="1600" dirty="0"/>
              <a:t> </a:t>
            </a:r>
            <a:r>
              <a:rPr lang="ru-RU" sz="1600" dirty="0" err="1"/>
              <a:t>Тогул-сунгайского</a:t>
            </a:r>
            <a:r>
              <a:rPr lang="ru-RU" sz="1600" dirty="0"/>
              <a:t> массива;</a:t>
            </a:r>
            <a:br>
              <a:rPr lang="ru-RU" sz="1600" dirty="0"/>
            </a:br>
            <a:r>
              <a:rPr lang="ru-RU" sz="1600" dirty="0"/>
              <a:t>2 – из </a:t>
            </a:r>
            <a:r>
              <a:rPr lang="ru-RU" sz="1600" dirty="0" err="1"/>
              <a:t>аподунитового</a:t>
            </a:r>
            <a:r>
              <a:rPr lang="ru-RU" sz="1600" dirty="0"/>
              <a:t> серпентинита Тогул-Сунгайского массива;</a:t>
            </a:r>
          </a:p>
          <a:p>
            <a:r>
              <a:rPr lang="ru-RU" sz="1600" dirty="0"/>
              <a:t>3 – из </a:t>
            </a:r>
            <a:r>
              <a:rPr lang="ru-RU" sz="1600" dirty="0" err="1"/>
              <a:t>аподунитового</a:t>
            </a:r>
            <a:r>
              <a:rPr lang="ru-RU" sz="1600" dirty="0"/>
              <a:t> серпентинита Верхне-Аламбайского массива;</a:t>
            </a:r>
            <a:br>
              <a:rPr lang="ru-RU" sz="1600" dirty="0"/>
            </a:br>
            <a:r>
              <a:rPr lang="ru-RU" sz="1600" dirty="0"/>
              <a:t>4 – из </a:t>
            </a:r>
            <a:r>
              <a:rPr lang="ru-RU" sz="1600" dirty="0" err="1"/>
              <a:t>гарцбургитов</a:t>
            </a:r>
            <a:r>
              <a:rPr lang="ru-RU" sz="1600" dirty="0"/>
              <a:t> Чаган-Узунского массива [</a:t>
            </a:r>
            <a:r>
              <a:rPr lang="en-US" sz="1600" dirty="0"/>
              <a:t>Simonov et al., 2021]</a:t>
            </a:r>
            <a:r>
              <a:rPr lang="ru-RU" sz="1600" dirty="0"/>
              <a:t>;</a:t>
            </a:r>
            <a:br>
              <a:rPr lang="ru-RU" sz="1600" dirty="0"/>
            </a:br>
            <a:r>
              <a:rPr lang="ru-RU" sz="1600" dirty="0"/>
              <a:t>5</a:t>
            </a:r>
            <a:r>
              <a:rPr lang="en-US" sz="1600" dirty="0"/>
              <a:t> – </a:t>
            </a:r>
            <a:r>
              <a:rPr lang="ru-RU" sz="1600" dirty="0"/>
              <a:t>из серпентинитов Тогул-Сунгайского массива [Лоскутов, 1993].</a:t>
            </a:r>
            <a:br>
              <a:rPr lang="ru-RU" sz="1600" dirty="0"/>
            </a:br>
            <a:r>
              <a:rPr lang="ru-RU" sz="1600" dirty="0"/>
              <a:t>Поля составов хромшпинелидов: из ультрабазитов Срединно-Атлантического хребта (</a:t>
            </a:r>
            <a:r>
              <a:rPr lang="en-US" sz="1600" dirty="0"/>
              <a:t>MOR), </a:t>
            </a:r>
            <a:r>
              <a:rPr lang="ru-RU" sz="1600" dirty="0"/>
              <a:t>из перидотитов фундамента островных дуг и </a:t>
            </a:r>
            <a:r>
              <a:rPr lang="ru-RU" sz="1600" dirty="0" err="1"/>
              <a:t>глубоводных</a:t>
            </a:r>
            <a:r>
              <a:rPr lang="ru-RU" sz="1600" dirty="0"/>
              <a:t> желобов (</a:t>
            </a:r>
            <a:r>
              <a:rPr lang="en-US" sz="1600" dirty="0"/>
              <a:t>IA), Bon – </a:t>
            </a:r>
            <a:r>
              <a:rPr lang="ru-RU" sz="1600" dirty="0"/>
              <a:t>хромиты из </a:t>
            </a:r>
            <a:r>
              <a:rPr lang="ru-RU" sz="1600" dirty="0" err="1"/>
              <a:t>бонинитов</a:t>
            </a:r>
            <a:r>
              <a:rPr lang="ru-RU" sz="1600" dirty="0"/>
              <a:t> Горного Алтая [</a:t>
            </a:r>
            <a:r>
              <a:rPr lang="en-US" sz="1600" dirty="0"/>
              <a:t>Simonov et al., 1994].</a:t>
            </a:r>
            <a:br>
              <a:rPr lang="en-US" sz="1600" dirty="0"/>
            </a:br>
            <a:r>
              <a:rPr lang="ru-RU" sz="1600" dirty="0"/>
              <a:t>С</a:t>
            </a:r>
            <a:r>
              <a:rPr lang="en-US" sz="1600" dirty="0"/>
              <a:t>r# = Cr*100/(</a:t>
            </a:r>
            <a:r>
              <a:rPr lang="en-US" sz="1600" dirty="0" err="1"/>
              <a:t>Cr+Al</a:t>
            </a:r>
            <a:r>
              <a:rPr lang="en-US" sz="1600" dirty="0"/>
              <a:t>). Mg# = Mg*100/(Mg+Fe</a:t>
            </a:r>
            <a:r>
              <a:rPr lang="en-US" sz="1600" baseline="30000" dirty="0"/>
              <a:t>2+</a:t>
            </a:r>
            <a:r>
              <a:rPr lang="en-US" sz="1600" dirty="0"/>
              <a:t>)</a:t>
            </a:r>
            <a:r>
              <a:rPr lang="ru-RU" sz="1600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3F9B09-6A99-4903-A7A3-6FA5438AD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677" y="852875"/>
            <a:ext cx="1647828" cy="1332043"/>
          </a:xfrm>
          <a:prstGeom prst="rect">
            <a:avLst/>
          </a:prstGeom>
        </p:spPr>
      </p:pic>
      <p:sp>
        <p:nvSpPr>
          <p:cNvPr id="11" name="CustomShape 2">
            <a:extLst>
              <a:ext uri="{FF2B5EF4-FFF2-40B4-BE49-F238E27FC236}">
                <a16:creationId xmlns:a16="http://schemas.microsoft.com/office/drawing/2014/main" id="{F508C953-7D7A-4719-AA7D-178DE74AEC19}"/>
              </a:ext>
            </a:extLst>
          </p:cNvPr>
          <p:cNvSpPr/>
          <p:nvPr/>
        </p:nvSpPr>
        <p:spPr>
          <a:xfrm>
            <a:off x="198660" y="5087440"/>
            <a:ext cx="11794680" cy="173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Составы акцессорных шпинелей различаются в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ультрабазитах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офиолитов, встречающихся в различных геодинамических обстановках, информативным показателем является отношение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Cr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/(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Cr+Al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) (хромистость). 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Высокая хромистость шпинели (0,5-0,8) характерна для ультраосновных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/>
                <a:ea typeface="Times New Roman"/>
              </a:rPr>
              <a:t>реститов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, драгированных в пределах глубоководных желобов и залегающих в основании островных дуг.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Хромистость – 50-90 % указывает на высокую степень деплетированности исходных ультрабазитов Салаира, которая характерна для комплексов основания внутриокеанических островных дуг и преддуговых блоков.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75851B01-A9B6-4BEE-9CD0-938480B240BC}"/>
              </a:ext>
            </a:extLst>
          </p:cNvPr>
          <p:cNvSpPr/>
          <p:nvPr/>
        </p:nvSpPr>
        <p:spPr>
          <a:xfrm>
            <a:off x="687787" y="-24734"/>
            <a:ext cx="10988040" cy="5028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Составы акцессорных и рудных хромшпинелидов Салаира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A0E2DA-5712-4C78-9F2A-6B0269849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9" y="483320"/>
            <a:ext cx="4747068" cy="460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24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150722" y="635277"/>
            <a:ext cx="11684080" cy="58648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effectLst/>
                <a:ea typeface="Times New Roman" panose="02020603050405020304" pitchFamily="18" charset="0"/>
              </a:rPr>
              <a:t>1. В серпентинизированных </a:t>
            </a:r>
            <a:r>
              <a:rPr lang="ru-RU" dirty="0" err="1">
                <a:effectLst/>
                <a:ea typeface="Times New Roman" panose="02020603050405020304" pitchFamily="18" charset="0"/>
              </a:rPr>
              <a:t>ультрабазитах</a:t>
            </a:r>
            <a:r>
              <a:rPr lang="ru-RU" dirty="0">
                <a:effectLst/>
                <a:ea typeface="Times New Roman" panose="02020603050405020304" pitchFamily="18" charset="0"/>
              </a:rPr>
              <a:t> северного сегмента АМЗ сохраняются реликты акцессорного хромшпинелида, в которых отсутствуют включения первичных силикатов. ЭПГ минерализация в </a:t>
            </a:r>
            <a:r>
              <a:rPr lang="ru-RU" dirty="0" err="1">
                <a:effectLst/>
                <a:ea typeface="Times New Roman" panose="02020603050405020304" pitchFamily="18" charset="0"/>
              </a:rPr>
              <a:t>хромититах</a:t>
            </a:r>
            <a:r>
              <a:rPr lang="ru-RU" dirty="0">
                <a:effectLst/>
                <a:ea typeface="Times New Roman" panose="02020603050405020304" pitchFamily="18" charset="0"/>
              </a:rPr>
              <a:t> представлена </a:t>
            </a:r>
            <a:r>
              <a:rPr lang="en-US" dirty="0">
                <a:effectLst/>
                <a:ea typeface="Times New Roman" panose="02020603050405020304" pitchFamily="18" charset="0"/>
              </a:rPr>
              <a:t>Ru</a:t>
            </a:r>
            <a:r>
              <a:rPr lang="ru-RU" dirty="0">
                <a:effectLst/>
                <a:ea typeface="Times New Roman" panose="02020603050405020304" pitchFamily="18" charset="0"/>
              </a:rPr>
              <a:t> или его оксидом. В серпентинитах южного сегмента </a:t>
            </a:r>
            <a:r>
              <a:rPr lang="ru-RU" dirty="0" err="1">
                <a:effectLst/>
                <a:ea typeface="Times New Roman" panose="02020603050405020304" pitchFamily="18" charset="0"/>
              </a:rPr>
              <a:t>шпинелиды</a:t>
            </a:r>
            <a:r>
              <a:rPr lang="ru-RU" dirty="0">
                <a:effectLst/>
                <a:ea typeface="Times New Roman" panose="02020603050405020304" pitchFamily="18" charset="0"/>
              </a:rPr>
              <a:t> представлены </a:t>
            </a:r>
            <a:r>
              <a:rPr lang="en-US" dirty="0">
                <a:effectLst/>
                <a:ea typeface="Times New Roman" panose="02020603050405020304" pitchFamily="18" charset="0"/>
              </a:rPr>
              <a:t>Cr</a:t>
            </a:r>
            <a:r>
              <a:rPr lang="ru-RU" dirty="0">
                <a:effectLst/>
                <a:ea typeface="Times New Roman" panose="02020603050405020304" pitchFamily="18" charset="0"/>
              </a:rPr>
              <a:t>-магнетитом, содержащим минеральные включения </a:t>
            </a:r>
            <a:r>
              <a:rPr lang="ru-RU" dirty="0" err="1">
                <a:effectLst/>
                <a:ea typeface="Times New Roman" panose="02020603050405020304" pitchFamily="18" charset="0"/>
              </a:rPr>
              <a:t>ортопироксена</a:t>
            </a:r>
            <a:r>
              <a:rPr lang="ru-RU" dirty="0">
                <a:effectLst/>
                <a:ea typeface="Times New Roman" panose="02020603050405020304" pitchFamily="18" charset="0"/>
              </a:rPr>
              <a:t> и оливина. </a:t>
            </a:r>
          </a:p>
          <a:p>
            <a:pPr>
              <a:lnSpc>
                <a:spcPct val="150000"/>
              </a:lnSpc>
            </a:pPr>
            <a:endParaRPr lang="ru-RU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effectLst/>
                <a:ea typeface="Times New Roman" panose="02020603050405020304" pitchFamily="18" charset="0"/>
              </a:rPr>
              <a:t>2. </a:t>
            </a:r>
            <a:r>
              <a:rPr lang="ru-RU" b="0" i="0" dirty="0">
                <a:solidFill>
                  <a:srgbClr val="2C2D2E"/>
                </a:solidFill>
                <a:effectLst/>
              </a:rPr>
              <a:t>Широкое развитие раннекембрийских офиолитов в западной части АССО согласуется с тектоническими моделями, предполагающими заложение в раннем кембрии единой </a:t>
            </a:r>
            <a:r>
              <a:rPr lang="ru-RU" b="0" i="0" dirty="0" err="1">
                <a:solidFill>
                  <a:srgbClr val="2C2D2E"/>
                </a:solidFill>
                <a:effectLst/>
              </a:rPr>
              <a:t>субдукционной</a:t>
            </a:r>
            <a:r>
              <a:rPr lang="ru-RU" b="0" i="0" dirty="0">
                <a:solidFill>
                  <a:srgbClr val="2C2D2E"/>
                </a:solidFill>
                <a:effectLst/>
              </a:rPr>
              <a:t> зоны и соответствующей </a:t>
            </a:r>
            <a:r>
              <a:rPr lang="ru-RU" b="0" i="0" dirty="0" err="1">
                <a:solidFill>
                  <a:srgbClr val="2C2D2E"/>
                </a:solidFill>
                <a:effectLst/>
              </a:rPr>
              <a:t>островодужной</a:t>
            </a:r>
            <a:r>
              <a:rPr lang="ru-RU" b="0" i="0" dirty="0">
                <a:solidFill>
                  <a:srgbClr val="2C2D2E"/>
                </a:solidFill>
                <a:effectLst/>
              </a:rPr>
              <a:t> системы, включающей комплексы Салаирского кряжа, Горного Алтая (Добрецов и др., 2005). Для Горного Алтая в случае </a:t>
            </a:r>
            <a:r>
              <a:rPr lang="ru-RU" b="0" i="0" dirty="0" err="1">
                <a:solidFill>
                  <a:srgbClr val="2C2D2E"/>
                </a:solidFill>
                <a:effectLst/>
              </a:rPr>
              <a:t>Чаган-Узунских</a:t>
            </a:r>
            <a:r>
              <a:rPr lang="ru-RU" b="0" i="0" dirty="0">
                <a:solidFill>
                  <a:srgbClr val="2C2D2E"/>
                </a:solidFill>
                <a:effectLst/>
              </a:rPr>
              <a:t> офиолитов присутствуют признаки магматизма </a:t>
            </a:r>
            <a:r>
              <a:rPr lang="ru-RU" b="0" i="0" dirty="0" err="1">
                <a:solidFill>
                  <a:srgbClr val="2C2D2E"/>
                </a:solidFill>
                <a:effectLst/>
              </a:rPr>
              <a:t>срединноокеанических</a:t>
            </a:r>
            <a:r>
              <a:rPr lang="ru-RU" b="0" i="0" dirty="0">
                <a:solidFill>
                  <a:srgbClr val="2C2D2E"/>
                </a:solidFill>
                <a:effectLst/>
              </a:rPr>
              <a:t> хребтов (Симонов и др., 2022; 2024), который сменялся магматизмом примитивных островных дуг чему соответствуют </a:t>
            </a:r>
            <a:r>
              <a:rPr lang="ru-RU" b="0" i="0" dirty="0" err="1">
                <a:solidFill>
                  <a:srgbClr val="2C2D2E"/>
                </a:solidFill>
                <a:effectLst/>
              </a:rPr>
              <a:t>Курайские</a:t>
            </a:r>
            <a:r>
              <a:rPr lang="ru-RU" b="0" i="0" dirty="0">
                <a:solidFill>
                  <a:srgbClr val="2C2D2E"/>
                </a:solidFill>
                <a:effectLst/>
              </a:rPr>
              <a:t> офиолиты с </a:t>
            </a:r>
            <a:r>
              <a:rPr lang="ru-RU" b="0" i="0" dirty="0" err="1">
                <a:solidFill>
                  <a:srgbClr val="2C2D2E"/>
                </a:solidFill>
                <a:effectLst/>
              </a:rPr>
              <a:t>бонинитами</a:t>
            </a:r>
            <a:r>
              <a:rPr lang="ru-RU" b="0" i="0" dirty="0">
                <a:solidFill>
                  <a:srgbClr val="2C2D2E"/>
                </a:solidFill>
                <a:effectLst/>
              </a:rPr>
              <a:t> (Добрецов и др., 2005; Симонов и др., 2024 и мн. др.). Полученные данные по химизму хромшпинелидов Салаира и сравнение полученных результатов с ранее опубликованными данными о составах хромшпинелидов из </a:t>
            </a:r>
            <a:r>
              <a:rPr lang="ru-RU" b="0" i="0" dirty="0" err="1">
                <a:solidFill>
                  <a:srgbClr val="2C2D2E"/>
                </a:solidFill>
                <a:effectLst/>
              </a:rPr>
              <a:t>бонинитов</a:t>
            </a:r>
            <a:r>
              <a:rPr lang="ru-RU" dirty="0">
                <a:solidFill>
                  <a:srgbClr val="2C2D2E"/>
                </a:solidFill>
              </a:rPr>
              <a:t> </a:t>
            </a:r>
            <a:r>
              <a:rPr lang="ru-RU" b="0" i="0" dirty="0" err="1">
                <a:solidFill>
                  <a:srgbClr val="2C2D2E"/>
                </a:solidFill>
                <a:effectLst/>
              </a:rPr>
              <a:t>Курайских</a:t>
            </a:r>
            <a:r>
              <a:rPr lang="ru-RU" b="0" i="0" dirty="0">
                <a:solidFill>
                  <a:srgbClr val="2C2D2E"/>
                </a:solidFill>
                <a:effectLst/>
              </a:rPr>
              <a:t> офиолитов может свидетельствовать о формировании рассмотренных офиолитов в обстановках примитивных островных дуг.</a:t>
            </a:r>
            <a:endParaRPr lang="ru-RU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24" name="CustomShape 2"/>
          <p:cNvSpPr/>
          <p:nvPr/>
        </p:nvSpPr>
        <p:spPr>
          <a:xfrm>
            <a:off x="0" y="59760"/>
            <a:ext cx="1216944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latin typeface="Arial"/>
              </a:rPr>
              <a:t>Выводы</a:t>
            </a:r>
          </a:p>
        </p:txBody>
      </p:sp>
    </p:spTree>
    <p:extLst>
      <p:ext uri="{BB962C8B-B14F-4D97-AF65-F5344CB8AC3E}">
        <p14:creationId xmlns:p14="http://schemas.microsoft.com/office/powerpoint/2010/main" val="98894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CustomShape 1"/>
          <p:cNvSpPr/>
          <p:nvPr/>
        </p:nvSpPr>
        <p:spPr>
          <a:xfrm>
            <a:off x="1376280" y="2721240"/>
            <a:ext cx="9438480" cy="69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Calibri"/>
                <a:ea typeface="DejaVu Sans"/>
              </a:rPr>
              <a:t>Спасибо за внимание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Объект 4"/>
          <p:cNvPicPr/>
          <p:nvPr/>
        </p:nvPicPr>
        <p:blipFill>
          <a:blip r:embed="rId3"/>
          <a:stretch/>
        </p:blipFill>
        <p:spPr>
          <a:xfrm>
            <a:off x="9360000" y="39960"/>
            <a:ext cx="2519280" cy="6628680"/>
          </a:xfrm>
          <a:prstGeom prst="rect">
            <a:avLst/>
          </a:prstGeom>
          <a:ln w="0">
            <a:noFill/>
          </a:ln>
        </p:spPr>
      </p:pic>
      <p:sp>
        <p:nvSpPr>
          <p:cNvPr id="256" name="CustomShape 1"/>
          <p:cNvSpPr/>
          <p:nvPr/>
        </p:nvSpPr>
        <p:spPr>
          <a:xfrm>
            <a:off x="6075000" y="1175400"/>
            <a:ext cx="3234960" cy="292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br/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 – аламбайская свита: песчаники, глинистые сланцы, алевролиты, эффузивы основного состава; </a:t>
            </a:r>
            <a:br/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 – серпентиниты с преобладанием апоперидотитовых разновидностей; </a:t>
            </a:r>
            <a:br/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3</a:t>
            </a: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 – серпентиниты с преобладанием апогарцбургитовых разновидностей; </a:t>
            </a:r>
            <a:br/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4</a:t>
            </a: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 – габбро; </a:t>
            </a:r>
            <a:br/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5</a:t>
            </a: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 – пироксениты; </a:t>
            </a:r>
            <a:br/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6</a:t>
            </a: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 – предполагаемые геологические границы; </a:t>
            </a:r>
            <a:br/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7</a:t>
            </a: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 – тектонические нарушения.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257" name="Объект 4"/>
          <p:cNvPicPr/>
          <p:nvPr/>
        </p:nvPicPr>
        <p:blipFill>
          <a:blip r:embed="rId4"/>
          <a:stretch/>
        </p:blipFill>
        <p:spPr>
          <a:xfrm>
            <a:off x="1276560" y="321840"/>
            <a:ext cx="4585680" cy="6481440"/>
          </a:xfrm>
          <a:prstGeom prst="rect">
            <a:avLst/>
          </a:prstGeom>
          <a:ln w="0">
            <a:noFill/>
          </a:ln>
        </p:spPr>
      </p:pic>
      <p:pic>
        <p:nvPicPr>
          <p:cNvPr id="258" name="Рисунок 6"/>
          <p:cNvPicPr/>
          <p:nvPr/>
        </p:nvPicPr>
        <p:blipFill>
          <a:blip r:embed="rId5"/>
          <a:stretch/>
        </p:blipFill>
        <p:spPr>
          <a:xfrm>
            <a:off x="241920" y="444600"/>
            <a:ext cx="2306160" cy="4557240"/>
          </a:xfrm>
          <a:prstGeom prst="rect">
            <a:avLst/>
          </a:prstGeom>
          <a:ln w="0">
            <a:noFill/>
          </a:ln>
        </p:spPr>
      </p:pic>
      <p:sp>
        <p:nvSpPr>
          <p:cNvPr id="259" name="CustomShape 2"/>
          <p:cNvSpPr/>
          <p:nvPr/>
        </p:nvSpPr>
        <p:spPr>
          <a:xfrm>
            <a:off x="122760" y="-2160"/>
            <a:ext cx="506448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Тогул-Сунгайский массив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60" name="CustomShape 3"/>
          <p:cNvSpPr/>
          <p:nvPr/>
        </p:nvSpPr>
        <p:spPr>
          <a:xfrm>
            <a:off x="133920" y="5125680"/>
            <a:ext cx="3753360" cy="72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Петрографическая карта Тогул-Сунгайского гипербазитового массива [по Лоскутов И. Ю., 1993  с изменениями]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61" name="CustomShape 4"/>
          <p:cNvSpPr/>
          <p:nvPr/>
        </p:nvSpPr>
        <p:spPr>
          <a:xfrm>
            <a:off x="5940000" y="98640"/>
            <a:ext cx="323928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Calibri"/>
              </a:rPr>
              <a:t>Верхне-Аламбайский массив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62" name="CustomShape 5"/>
          <p:cNvSpPr/>
          <p:nvPr/>
        </p:nvSpPr>
        <p:spPr>
          <a:xfrm>
            <a:off x="6078960" y="5030280"/>
            <a:ext cx="3208320" cy="72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Петрографическая карта Верхне-Аламбайского офиолитового массива (по Лоскутов, 1993 с изменениями)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D049FC8-6333-433A-9B8E-2606381EAA2E}"/>
              </a:ext>
            </a:extLst>
          </p:cNvPr>
          <p:cNvSpPr/>
          <p:nvPr/>
        </p:nvSpPr>
        <p:spPr>
          <a:xfrm>
            <a:off x="10567358" y="1604513"/>
            <a:ext cx="1242204" cy="11473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B50F46-B10C-48EC-8649-52363A540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4445"/>
            <a:ext cx="6444213" cy="41739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63ADCF3-2B50-4613-BC07-559401407903}"/>
              </a:ext>
            </a:extLst>
          </p:cNvPr>
          <p:cNvSpPr/>
          <p:nvPr/>
        </p:nvSpPr>
        <p:spPr>
          <a:xfrm>
            <a:off x="661639" y="2167268"/>
            <a:ext cx="2199736" cy="13155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EB1519F1-295D-4859-A585-0FEDAC1C4664}"/>
              </a:ext>
            </a:extLst>
          </p:cNvPr>
          <p:cNvCxnSpPr>
            <a:cxnSpLocks/>
          </p:cNvCxnSpPr>
          <p:nvPr/>
        </p:nvCxnSpPr>
        <p:spPr>
          <a:xfrm flipV="1">
            <a:off x="658999" y="895350"/>
            <a:ext cx="6046601" cy="127191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9A963FD8-2805-43A6-9D85-A3F62F7D3E84}"/>
              </a:ext>
            </a:extLst>
          </p:cNvPr>
          <p:cNvCxnSpPr>
            <a:cxnSpLocks/>
          </p:cNvCxnSpPr>
          <p:nvPr/>
        </p:nvCxnSpPr>
        <p:spPr>
          <a:xfrm>
            <a:off x="658999" y="3478754"/>
            <a:ext cx="6046601" cy="18094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stomShape 1">
            <a:extLst>
              <a:ext uri="{FF2B5EF4-FFF2-40B4-BE49-F238E27FC236}">
                <a16:creationId xmlns:a16="http://schemas.microsoft.com/office/drawing/2014/main" id="{AFC40A16-2B4F-4562-B599-98103086D9AA}"/>
              </a:ext>
            </a:extLst>
          </p:cNvPr>
          <p:cNvSpPr/>
          <p:nvPr/>
        </p:nvSpPr>
        <p:spPr>
          <a:xfrm>
            <a:off x="114901" y="737385"/>
            <a:ext cx="6093360" cy="4616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Геол. карта России (2012)</a:t>
            </a:r>
            <a:endParaRPr lang="ru-RU" sz="1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F6756FF6-C872-4F44-97FC-63EF197F09AF}"/>
              </a:ext>
            </a:extLst>
          </p:cNvPr>
          <p:cNvSpPr/>
          <p:nvPr/>
        </p:nvSpPr>
        <p:spPr>
          <a:xfrm>
            <a:off x="-601" y="5509054"/>
            <a:ext cx="1219200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2C2D2E"/>
                </a:solidFill>
                <a:latin typeface="Arial"/>
                <a:ea typeface="DejaVu Sans"/>
              </a:rPr>
              <a:t>1–3 – венд (?)–</a:t>
            </a:r>
            <a:r>
              <a:rPr lang="ru-RU" sz="1200" b="0" strike="noStrike" spc="-1" dirty="0" err="1">
                <a:solidFill>
                  <a:srgbClr val="2C2D2E"/>
                </a:solidFill>
                <a:latin typeface="Arial"/>
                <a:ea typeface="DejaVu Sans"/>
              </a:rPr>
              <a:t>раннеордовикский</a:t>
            </a:r>
            <a:r>
              <a:rPr lang="ru-RU" sz="1200" b="0" strike="noStrike" spc="-1" dirty="0">
                <a:solidFill>
                  <a:srgbClr val="2C2D2E"/>
                </a:solidFill>
                <a:latin typeface="Arial"/>
                <a:ea typeface="DejaVu Sans"/>
              </a:rPr>
              <a:t> складчатый фундамент: 1 – базальты, кремнистые сланцы, известняки , образования палеоокеанических островов; 2 – </a:t>
            </a:r>
            <a:r>
              <a:rPr lang="ru-RU" sz="1200" b="0" strike="noStrike" spc="-1" dirty="0" err="1">
                <a:solidFill>
                  <a:srgbClr val="2C2D2E"/>
                </a:solidFill>
                <a:latin typeface="Arial"/>
                <a:ea typeface="DejaVu Sans"/>
              </a:rPr>
              <a:t>палеоостроводужные</a:t>
            </a:r>
            <a:r>
              <a:rPr lang="ru-RU" sz="1200" b="0" strike="noStrike" spc="-1" dirty="0">
                <a:solidFill>
                  <a:srgbClr val="2C2D2E"/>
                </a:solidFill>
                <a:latin typeface="Arial"/>
                <a:ea typeface="DejaVu Sans"/>
              </a:rPr>
              <a:t> комплексы нерасчлененные; 3–6 – деформированный палеозойский осадочный чехол: 3 – </a:t>
            </a:r>
            <a:r>
              <a:rPr lang="ru-RU" sz="1200" b="0" strike="noStrike" spc="-1" dirty="0" err="1">
                <a:solidFill>
                  <a:srgbClr val="2C2D2E"/>
                </a:solidFill>
                <a:latin typeface="Arial"/>
                <a:ea typeface="DejaVu Sans"/>
              </a:rPr>
              <a:t>карбонатно</a:t>
            </a:r>
            <a:r>
              <a:rPr lang="ru-RU" sz="1200" b="0" strike="noStrike" spc="-1" dirty="0">
                <a:solidFill>
                  <a:srgbClr val="2C2D2E"/>
                </a:solidFill>
                <a:latin typeface="Arial"/>
                <a:ea typeface="DejaVu Sans"/>
              </a:rPr>
              <a:t>–терригенный ордовик; 4 – </a:t>
            </a:r>
            <a:r>
              <a:rPr lang="ru-RU" sz="1200" b="0" strike="noStrike" spc="-1" dirty="0" err="1">
                <a:solidFill>
                  <a:srgbClr val="2C2D2E"/>
                </a:solidFill>
                <a:latin typeface="Arial"/>
                <a:ea typeface="DejaVu Sans"/>
              </a:rPr>
              <a:t>карбонатно</a:t>
            </a:r>
            <a:r>
              <a:rPr lang="ru-RU" sz="1200" b="0" strike="noStrike" spc="-1" dirty="0">
                <a:solidFill>
                  <a:srgbClr val="2C2D2E"/>
                </a:solidFill>
                <a:latin typeface="Arial"/>
                <a:ea typeface="DejaVu Sans"/>
              </a:rPr>
              <a:t>–терригенный силур; 5 – вулканогенный девон; 6 – терригенный верхний девон и нижний карбон; 7–9 – осадочное выполнение позднепалеозойских прогибов: 7 – терригенный карбон; 8 – угленосная нижняя </a:t>
            </a:r>
            <a:r>
              <a:rPr lang="ru-RU" sz="1200" b="0" strike="noStrike" spc="-1" dirty="0" err="1">
                <a:solidFill>
                  <a:srgbClr val="2C2D2E"/>
                </a:solidFill>
                <a:latin typeface="Arial"/>
                <a:ea typeface="DejaVu Sans"/>
              </a:rPr>
              <a:t>пермь</a:t>
            </a:r>
            <a:r>
              <a:rPr lang="ru-RU" sz="1200" b="0" strike="noStrike" spc="-1" dirty="0">
                <a:solidFill>
                  <a:srgbClr val="2C2D2E"/>
                </a:solidFill>
                <a:latin typeface="Arial"/>
                <a:ea typeface="DejaVu Sans"/>
              </a:rPr>
              <a:t>; 9 – </a:t>
            </a:r>
            <a:r>
              <a:rPr lang="ru-RU" sz="1200" b="0" strike="noStrike" spc="-1" dirty="0" err="1">
                <a:solidFill>
                  <a:srgbClr val="2C2D2E"/>
                </a:solidFill>
                <a:latin typeface="Arial"/>
                <a:ea typeface="DejaVu Sans"/>
              </a:rPr>
              <a:t>безугольная</a:t>
            </a:r>
            <a:r>
              <a:rPr lang="ru-RU" sz="1200" b="0" strike="noStrike" spc="-1" dirty="0">
                <a:solidFill>
                  <a:srgbClr val="2C2D2E"/>
                </a:solidFill>
                <a:latin typeface="Arial"/>
                <a:ea typeface="DejaVu Sans"/>
              </a:rPr>
              <a:t> терригенная верхняя </a:t>
            </a:r>
            <a:r>
              <a:rPr lang="ru-RU" sz="1200" b="0" strike="noStrike" spc="-1" dirty="0" err="1">
                <a:solidFill>
                  <a:srgbClr val="2C2D2E"/>
                </a:solidFill>
                <a:latin typeface="Arial"/>
                <a:ea typeface="DejaVu Sans"/>
              </a:rPr>
              <a:t>пермь</a:t>
            </a:r>
            <a:r>
              <a:rPr lang="ru-RU" sz="1200" b="0" strike="noStrike" spc="-1" dirty="0">
                <a:solidFill>
                  <a:srgbClr val="2C2D2E"/>
                </a:solidFill>
                <a:latin typeface="Arial"/>
                <a:ea typeface="DejaVu Sans"/>
              </a:rPr>
              <a:t>; 10 – триасовые </a:t>
            </a:r>
            <a:r>
              <a:rPr lang="ru-RU" sz="1200" b="0" strike="noStrike" spc="-1" dirty="0" err="1">
                <a:solidFill>
                  <a:srgbClr val="2C2D2E"/>
                </a:solidFill>
                <a:latin typeface="Arial"/>
                <a:ea typeface="DejaVu Sans"/>
              </a:rPr>
              <a:t>платобазальты</a:t>
            </a:r>
            <a:r>
              <a:rPr lang="ru-RU" sz="1200" b="0" strike="noStrike" spc="-1" dirty="0">
                <a:solidFill>
                  <a:srgbClr val="2C2D2E"/>
                </a:solidFill>
                <a:latin typeface="Arial"/>
                <a:ea typeface="DejaVu Sans"/>
              </a:rPr>
              <a:t>; 11 – </a:t>
            </a:r>
            <a:r>
              <a:rPr lang="ru-RU" sz="1200" b="0" strike="noStrike" spc="-1" dirty="0" err="1">
                <a:solidFill>
                  <a:srgbClr val="2C2D2E"/>
                </a:solidFill>
                <a:latin typeface="Arial"/>
                <a:ea typeface="DejaVu Sans"/>
              </a:rPr>
              <a:t>нижне</a:t>
            </a:r>
            <a:r>
              <a:rPr lang="ru-RU" sz="1200" b="0" strike="noStrike" spc="-1" dirty="0">
                <a:solidFill>
                  <a:srgbClr val="2C2D2E"/>
                </a:solidFill>
                <a:latin typeface="Arial"/>
                <a:ea typeface="DejaVu Sans"/>
              </a:rPr>
              <a:t>–среднеюрские терригенные угленосные отложения наложенных в впадин; 12 – нижний мел, глинистые сланцы и песчаники; 13 – тела гипербазитов; 14 – диоритовые интрузии; 15 – </a:t>
            </a:r>
            <a:r>
              <a:rPr lang="ru-RU" sz="1200" b="0" strike="noStrike" spc="-1" dirty="0" err="1">
                <a:solidFill>
                  <a:srgbClr val="2C2D2E"/>
                </a:solidFill>
                <a:latin typeface="Arial"/>
                <a:ea typeface="DejaVu Sans"/>
              </a:rPr>
              <a:t>габбровые</a:t>
            </a:r>
            <a:r>
              <a:rPr lang="ru-RU" sz="1200" b="0" strike="noStrike" spc="-1" dirty="0">
                <a:solidFill>
                  <a:srgbClr val="2C2D2E"/>
                </a:solidFill>
                <a:latin typeface="Arial"/>
                <a:ea typeface="DejaVu Sans"/>
              </a:rPr>
              <a:t> интрузии; 16 – (а) разрывные нарушения, (б) – фронтальные надвиги Салаира и Колывань–Томской складчатой зоны; 17 – стратиграфические границы.</a:t>
            </a:r>
            <a:endParaRPr lang="ru-RU" sz="1200" b="0" strike="noStrike" spc="-1" dirty="0">
              <a:latin typeface="Arial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94D552-DB52-4A68-B094-67EF12CB953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441573" y="656145"/>
            <a:ext cx="5782575" cy="4691813"/>
          </a:xfrm>
          <a:prstGeom prst="rect">
            <a:avLst/>
          </a:prstGeom>
          <a:ln w="0"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438A50-7681-4081-8DD9-F6C2AFCB86B3}"/>
              </a:ext>
            </a:extLst>
          </p:cNvPr>
          <p:cNvSpPr txBox="1"/>
          <p:nvPr/>
        </p:nvSpPr>
        <p:spPr>
          <a:xfrm>
            <a:off x="5998369" y="80745"/>
            <a:ext cx="61102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0" strike="noStrike" spc="-1" dirty="0">
                <a:solidFill>
                  <a:srgbClr val="2C2D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Геологическая схема </a:t>
            </a:r>
            <a:r>
              <a:rPr lang="ru-RU" b="0" strike="noStrike" spc="-1" dirty="0" err="1">
                <a:solidFill>
                  <a:srgbClr val="2C2D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Салаирcкого</a:t>
            </a:r>
            <a:r>
              <a:rPr lang="ru-RU" b="0" strike="noStrike" spc="-1" dirty="0">
                <a:solidFill>
                  <a:srgbClr val="2C2D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кряжа (по </a:t>
            </a:r>
            <a:r>
              <a:rPr lang="ru-RU" b="0" strike="noStrike" spc="-1" dirty="0" err="1">
                <a:solidFill>
                  <a:srgbClr val="2C2D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Babin</a:t>
            </a:r>
            <a:r>
              <a:rPr lang="ru-RU" b="0" strike="noStrike" spc="-1" dirty="0">
                <a:solidFill>
                  <a:srgbClr val="2C2D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0" strike="noStrike" spc="-1" dirty="0" err="1">
                <a:solidFill>
                  <a:srgbClr val="2C2D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ru-RU" b="0" strike="noStrike" spc="-1" dirty="0">
                <a:solidFill>
                  <a:srgbClr val="2C2D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0" strike="noStrike" spc="-1" dirty="0" err="1">
                <a:solidFill>
                  <a:srgbClr val="2C2D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ru-RU" b="0" strike="noStrike" spc="-1" dirty="0">
                <a:solidFill>
                  <a:srgbClr val="2C2D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., 2007)</a:t>
            </a:r>
            <a:endParaRPr lang="ru-RU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ustomShape 3">
            <a:extLst>
              <a:ext uri="{FF2B5EF4-FFF2-40B4-BE49-F238E27FC236}">
                <a16:creationId xmlns:a16="http://schemas.microsoft.com/office/drawing/2014/main" id="{9E7B3087-D912-486D-AFD8-E1D9D01BC4F3}"/>
              </a:ext>
            </a:extLst>
          </p:cNvPr>
          <p:cNvSpPr/>
          <p:nvPr/>
        </p:nvSpPr>
        <p:spPr>
          <a:xfrm>
            <a:off x="9822168" y="3164832"/>
            <a:ext cx="1112040" cy="1892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107455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Рисунок 144"/>
          <p:cNvPicPr/>
          <p:nvPr/>
        </p:nvPicPr>
        <p:blipFill>
          <a:blip r:embed="rId2"/>
          <a:stretch/>
        </p:blipFill>
        <p:spPr>
          <a:xfrm>
            <a:off x="858600" y="900000"/>
            <a:ext cx="4756680" cy="4269240"/>
          </a:xfrm>
          <a:prstGeom prst="rect">
            <a:avLst/>
          </a:prstGeom>
          <a:ln w="0">
            <a:noFill/>
          </a:ln>
        </p:spPr>
      </p:pic>
      <p:sp>
        <p:nvSpPr>
          <p:cNvPr id="264" name="CustomShape 1"/>
          <p:cNvSpPr/>
          <p:nvPr/>
        </p:nvSpPr>
        <p:spPr>
          <a:xfrm>
            <a:off x="2700000" y="107640"/>
            <a:ext cx="683928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Calibri"/>
              </a:rPr>
              <a:t>Верхне-Аламбайский массив (Фидлер и др., 2025 в печати)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65" name="CustomShape 2"/>
          <p:cNvSpPr/>
          <p:nvPr/>
        </p:nvSpPr>
        <p:spPr>
          <a:xfrm>
            <a:off x="5845320" y="1440000"/>
            <a:ext cx="6069960" cy="228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br/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 – долериты, базальтовые порфириты; </a:t>
            </a:r>
            <a:br/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 – габбро;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3</a:t>
            </a: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 – серпентиниты с преобладанием апогарцбургитовых разновидностей; </a:t>
            </a:r>
            <a:br/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4</a:t>
            </a: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 – вулканомиктовый флиш зелено-фиолетовой серии;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5</a:t>
            </a: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 – предполагаемые границы; </a:t>
            </a:r>
            <a:br/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6</a:t>
            </a: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 – разломы; </a:t>
            </a:r>
            <a:br/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7</a:t>
            </a: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 – точки опробывания;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8</a:t>
            </a: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 — шлиховые пробы;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9</a:t>
            </a: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 — изолинии.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66" name="CustomShape 3"/>
          <p:cNvSpPr/>
          <p:nvPr/>
        </p:nvSpPr>
        <p:spPr>
          <a:xfrm>
            <a:off x="684000" y="5462280"/>
            <a:ext cx="10979280" cy="106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Calibri"/>
                <a:ea typeface="Calibri"/>
              </a:rPr>
              <a:t>Наиболее представительным фрагментом офиолитового разреза является участок в борту долины реки Степной Аламбай в пределах Верх-Аламбайского массива, в котором с востока на запад наблюдается последовательность базальтов, долеритов, габбро, серпентинитов. Серпентиниты тектонически совмещены с вулканомиктовыми флишевыми отложениями зелено-фиолетовой серии позднекембрийско-раннеордовикского возраста.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Рисунок 3"/>
          <p:cNvPicPr/>
          <p:nvPr/>
        </p:nvPicPr>
        <p:blipFill>
          <a:blip r:embed="rId3"/>
          <a:srcRect l="-6" t="-17" r="45981" b="-17"/>
          <a:stretch/>
        </p:blipFill>
        <p:spPr>
          <a:xfrm>
            <a:off x="1365120" y="1046520"/>
            <a:ext cx="4212720" cy="3377160"/>
          </a:xfrm>
          <a:prstGeom prst="rect">
            <a:avLst/>
          </a:prstGeom>
          <a:ln w="0"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048840" y="108000"/>
            <a:ext cx="609336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Calibri"/>
              </a:rPr>
              <a:t>Вещественный состав офиолитовых пород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97" name="Рисунок 5"/>
          <p:cNvPicPr/>
          <p:nvPr/>
        </p:nvPicPr>
        <p:blipFill>
          <a:blip r:embed="rId4"/>
          <a:stretch/>
        </p:blipFill>
        <p:spPr>
          <a:xfrm>
            <a:off x="6837120" y="707400"/>
            <a:ext cx="4703760" cy="4055040"/>
          </a:xfrm>
          <a:prstGeom prst="rect">
            <a:avLst/>
          </a:prstGeom>
          <a:ln w="0">
            <a:noFill/>
          </a:ln>
        </p:spPr>
      </p:pic>
      <p:sp>
        <p:nvSpPr>
          <p:cNvPr id="298" name="CustomShape 2"/>
          <p:cNvSpPr/>
          <p:nvPr/>
        </p:nvSpPr>
        <p:spPr>
          <a:xfrm>
            <a:off x="7032960" y="4815360"/>
            <a:ext cx="4312080" cy="158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Calibri"/>
              </a:rPr>
              <a:t>Тектоническая дискриминационная диаграмма </a:t>
            </a: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Calibri"/>
              </a:rPr>
              <a:t>MnO-TiO2-P2O5 (Mullen, 1983).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1 – </a:t>
            </a:r>
            <a:r>
              <a:rPr lang="ru-RU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офиолитовые базальты; 2 – офиолитовые габбро и габбро-диабазы; 3 – </a:t>
            </a:r>
            <a:r>
              <a:rPr lang="en-US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OIB </a:t>
            </a:r>
            <a:r>
              <a:rPr lang="ru-RU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базальты и долериты.</a:t>
            </a:r>
            <a:endParaRPr lang="ru-RU" sz="11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CAB – </a:t>
            </a:r>
            <a:r>
              <a:rPr lang="ru-RU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известково-щелочной базальт</a:t>
            </a:r>
            <a:r>
              <a:rPr lang="ru-RU" sz="1100" b="1" strike="noStrike" spc="-1">
                <a:solidFill>
                  <a:srgbClr val="000000"/>
                </a:solidFill>
                <a:latin typeface="Calibri"/>
                <a:ea typeface="Calibri"/>
              </a:rPr>
              <a:t>; </a:t>
            </a:r>
            <a:r>
              <a:rPr lang="en-US" sz="1100" b="1" strike="noStrike" spc="-1">
                <a:solidFill>
                  <a:srgbClr val="000000"/>
                </a:solidFill>
                <a:latin typeface="Calibri"/>
                <a:ea typeface="Calibri"/>
              </a:rPr>
              <a:t>IAT</a:t>
            </a:r>
            <a:r>
              <a:rPr lang="en-US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ru-RU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островная дуга толеит; </a:t>
            </a:r>
            <a:r>
              <a:rPr lang="en-US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MORB, </a:t>
            </a:r>
            <a:r>
              <a:rPr lang="ru-RU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базальт срединно-океанических хребтов; </a:t>
            </a:r>
            <a:r>
              <a:rPr lang="en-US" sz="1100" b="1" strike="noStrike" spc="-1">
                <a:solidFill>
                  <a:srgbClr val="000000"/>
                </a:solidFill>
                <a:latin typeface="Calibri"/>
                <a:ea typeface="Calibri"/>
              </a:rPr>
              <a:t>OIA</a:t>
            </a:r>
            <a:r>
              <a:rPr lang="en-US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ru-RU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щелочной базальт океанических островов; </a:t>
            </a:r>
            <a:r>
              <a:rPr lang="en-US" sz="1100" b="1" strike="noStrike" spc="-1">
                <a:solidFill>
                  <a:srgbClr val="000000"/>
                </a:solidFill>
                <a:latin typeface="Calibri"/>
                <a:ea typeface="Calibri"/>
              </a:rPr>
              <a:t>OIT</a:t>
            </a:r>
            <a:r>
              <a:rPr lang="en-US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ru-RU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толеит океанических островов; </a:t>
            </a:r>
            <a:r>
              <a:rPr lang="en-US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bon – </a:t>
            </a:r>
            <a:r>
              <a:rPr lang="ru-RU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бонинит.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299" name="CustomShape 3"/>
          <p:cNvSpPr/>
          <p:nvPr/>
        </p:nvSpPr>
        <p:spPr>
          <a:xfrm>
            <a:off x="407520" y="4475880"/>
            <a:ext cx="6127920" cy="207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Calibri"/>
              </a:rPr>
              <a:t>Диаграммы TiO</a:t>
            </a:r>
            <a:r>
              <a:rPr lang="ru-RU" sz="1600" b="0" strike="noStrike" spc="-1" baseline="-25000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Calibri"/>
              </a:rPr>
              <a:t> – FeO*/MgO и TiO</a:t>
            </a:r>
            <a:r>
              <a:rPr lang="ru-RU" sz="1600" b="0" strike="noStrike" spc="-1" baseline="-25000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Calibri"/>
              </a:rPr>
              <a:t> - K</a:t>
            </a:r>
            <a:r>
              <a:rPr lang="ru-RU" sz="1600" b="0" strike="noStrike" spc="-1" baseline="-25000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Calibri"/>
              </a:rPr>
              <a:t>O (масс. %) для пород из офиолитов АОЗ (Салаир).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1 – офиолитовые базальты; 2 – офиолитовые габбро и габбро-диабазы; 3 – OIB базальты и долериты.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Тренды: MORB, IAB – обобщенные тренды офиолитов в современных океанических (MORB) и островодужных (IAB) обстановках. Поля составов базальтов: 1 - субщелочных базальтов острова Буве; 2 – базальтов и базальтовых стекол окраинно-морских бассейнов Вудларк, Марианский, Лау (Тихий океан); 3 – дайки, лавы из офиолитов Южной и Восточной Тувы Рисунок построен с использованием материалов из работ (Миронов, 1990; Добрецов и др., 2005; Симонов и др., 2024; Dril et al., 1997).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300" name="Рисунок 2"/>
          <p:cNvPicPr/>
          <p:nvPr/>
        </p:nvPicPr>
        <p:blipFill>
          <a:blip r:embed="rId5"/>
          <a:stretch/>
        </p:blipFill>
        <p:spPr>
          <a:xfrm>
            <a:off x="904320" y="1128240"/>
            <a:ext cx="309600" cy="475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Рисунок 4"/>
          <p:cNvPicPr/>
          <p:nvPr/>
        </p:nvPicPr>
        <p:blipFill>
          <a:blip r:embed="rId3"/>
          <a:stretch/>
        </p:blipFill>
        <p:spPr>
          <a:xfrm>
            <a:off x="1821960" y="214560"/>
            <a:ext cx="8547120" cy="4446360"/>
          </a:xfrm>
          <a:prstGeom prst="rect">
            <a:avLst/>
          </a:prstGeom>
          <a:ln w="0"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289080" y="4749480"/>
            <a:ext cx="11901600" cy="208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a</a:t>
            </a: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, </a:t>
            </a: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b</a:t>
            </a: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 – </a:t>
            </a:r>
            <a:r>
              <a:rPr lang="ru-RU" sz="16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Спектры распределения РЗЭ</a:t>
            </a: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, нормированых к составу хондрита C1  [Boynton, 1984] для магматических пород АОЗ; </a:t>
            </a: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c</a:t>
            </a: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, </a:t>
            </a: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d</a:t>
            </a: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 – </a:t>
            </a:r>
            <a:r>
              <a:rPr lang="ru-RU" sz="16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Спектры распределения элементов-примесей, нормированных к примитивной мантии</a:t>
            </a: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 (</a:t>
            </a: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PM</a:t>
            </a: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)  [Sun, McDonough, 1989] для магматических пород АОЗ.</a:t>
            </a:r>
            <a:endParaRPr lang="ru-RU" sz="1600" b="0" strike="noStrike" spc="-1">
              <a:latin typeface="Arial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1 – OIB базальты АОЗ, 2 – эффузивы офиолитов Салаира; 3 – офиолитовые габбро и габбро-диабазы Северо-западного ареала АОЗ (Тогул-Сунгайская группа массивов), 4, 5 – средние содержания элементов в магматических расплавах островных дуг (4) и  океанических островов (5) с SiO</a:t>
            </a:r>
            <a:r>
              <a:rPr lang="ru-RU" sz="1600" b="0" strike="noStrike" spc="-1" baseline="-25000">
                <a:solidFill>
                  <a:srgbClr val="000000"/>
                </a:solidFill>
                <a:latin typeface="Calibri"/>
                <a:ea typeface="Times New Roman"/>
              </a:rPr>
              <a:t>2</a:t>
            </a: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 40-54 мас.% (по данным изучения расплавных включений) [Наумов и др., 2023]. Графики эталонных OIB – базальтов по [Sun, McDonough, 1989]. 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180000" y="4269600"/>
            <a:ext cx="11699640" cy="229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Дискриминантные диаграммы Nb/Yb-Th/Yb (</a:t>
            </a:r>
            <a:r>
              <a:rPr lang="en-US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a</a:t>
            </a:r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) по [Pearce, 2014], </a:t>
            </a:r>
            <a:r>
              <a:rPr lang="en-US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Ti/1000 – V </a:t>
            </a:r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(г/т) (</a:t>
            </a:r>
            <a:r>
              <a:rPr lang="en-US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b</a:t>
            </a:r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) по </a:t>
            </a:r>
            <a:r>
              <a:rPr lang="en-US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[Shervasis, 1982; Pearce, 2014]</a:t>
            </a:r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, </a:t>
            </a:r>
            <a:r>
              <a:rPr lang="en-US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Ni (</a:t>
            </a:r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г/т</a:t>
            </a:r>
            <a:r>
              <a:rPr lang="en-US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) – Ti/Cr (c) </a:t>
            </a:r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по </a:t>
            </a:r>
            <a:r>
              <a:rPr lang="en-US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[</a:t>
            </a:r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Куренков и др., 2002</a:t>
            </a:r>
            <a:r>
              <a:rPr lang="en-US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]. N-MORB, E-MORB, OIB</a:t>
            </a:r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 на (</a:t>
            </a:r>
            <a:r>
              <a:rPr lang="en-US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a</a:t>
            </a:r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) </a:t>
            </a:r>
            <a:r>
              <a:rPr lang="en-US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– </a:t>
            </a:r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точки </a:t>
            </a:r>
            <a:r>
              <a:rPr lang="en-US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состав</a:t>
            </a:r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ов</a:t>
            </a:r>
            <a:r>
              <a:rPr lang="en-US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 эталонных базальтов [Sun, McDonough, 1989]. </a:t>
            </a:r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Nb (г/т) и Th (г/т) нормализованы к N-MORB по [Sun, McDonough, 1989]</a:t>
            </a:r>
            <a:r>
              <a:rPr lang="en-US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. 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ru-RU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1 – OIB базальты АОЗ, 2 – эффузивы офиолитов Салаира; 3 – офиолитовые габбро и габбро-диабазы; 4 – океанические базальты Куpайcкого аккpеционного клина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Сафонова, 2008</a:t>
            </a: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]</a:t>
            </a: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.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ru-RU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Поля на (</a:t>
            </a: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a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): Oceanic Arcs – островодужные базальты внутриокеанических дуг, </a:t>
            </a: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Continental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 Arcs – вулканические дуги континентальных окраин, </a:t>
            </a: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IB – 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бониниты </a:t>
            </a: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хребт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а</a:t>
            </a: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 Бонин (Огасавара) [Pearce et al., 1992];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 на</a:t>
            </a: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 (b)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: </a:t>
            </a: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BON – 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бониниты, </a:t>
            </a: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IAT – 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островодужные толеиты, МО</a:t>
            </a: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R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В — базальты срединно-океанических хребтов, </a:t>
            </a: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BABB  - 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базальты задуговых бассейнов, </a:t>
            </a: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AB – 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щелочные базальты, поля базальтов островных дуг (IA) и Гавайский островов (HAW) по </a:t>
            </a: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[Мартытов, 2006], FAB - преддуговые базальты по [Reagan et al., 2010]; 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на (</a:t>
            </a: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c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)</a:t>
            </a: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: I – 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умеренно титанистые толеитовые серии островных дуг, </a:t>
            </a: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II – 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низкотитанистые (бонинитовые серии островных дуг), </a:t>
            </a: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III – 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высокотитанистые серии срединно-океанических хребтов и окраинных морей.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06" name="CustomShape 2"/>
          <p:cNvSpPr/>
          <p:nvPr/>
        </p:nvSpPr>
        <p:spPr>
          <a:xfrm>
            <a:off x="1512000" y="108000"/>
            <a:ext cx="881928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Calibri"/>
              </a:rPr>
              <a:t>Геохимическая характеристика пород и геодинамические следствия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307" name="Рисунок 306"/>
          <p:cNvPicPr/>
          <p:nvPr/>
        </p:nvPicPr>
        <p:blipFill>
          <a:blip r:embed="rId3"/>
          <a:stretch/>
        </p:blipFill>
        <p:spPr>
          <a:xfrm>
            <a:off x="468000" y="962280"/>
            <a:ext cx="10809720" cy="3141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ustomShape 1"/>
          <p:cNvSpPr/>
          <p:nvPr/>
        </p:nvSpPr>
        <p:spPr>
          <a:xfrm>
            <a:off x="0" y="59760"/>
            <a:ext cx="121694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Модель формирования аламбайской меланжевой зоны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19" name="CustomShape 2"/>
          <p:cNvSpPr/>
          <p:nvPr/>
        </p:nvSpPr>
        <p:spPr>
          <a:xfrm>
            <a:off x="216000" y="4680000"/>
            <a:ext cx="11663640" cy="1872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Дискриминантная диаграмма Th</a:t>
            </a:r>
            <a:r>
              <a:rPr lang="ru-RU" sz="1400" b="1" strike="noStrike" spc="-1" baseline="-25000">
                <a:solidFill>
                  <a:srgbClr val="000000"/>
                </a:solidFill>
                <a:latin typeface="Calibri"/>
                <a:ea typeface="Times New Roman"/>
              </a:rPr>
              <a:t>N</a:t>
            </a:r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/Nb</a:t>
            </a:r>
            <a:r>
              <a:rPr lang="ru-RU" sz="1400" b="1" strike="noStrike" spc="-1" baseline="-25000">
                <a:solidFill>
                  <a:srgbClr val="000000"/>
                </a:solidFill>
                <a:latin typeface="Calibri"/>
                <a:ea typeface="Times New Roman"/>
              </a:rPr>
              <a:t>N</a:t>
            </a:r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 по </a:t>
            </a:r>
            <a:r>
              <a:rPr lang="en-US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[</a:t>
            </a:r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Sccani, 2015; Голич, Высоцкий, 2020</a:t>
            </a:r>
            <a:r>
              <a:rPr lang="en-US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]. Составы пород на классификационной диаграмме (а) и их тектоническая интерпретация (б).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ru-RU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1 – офиолитовые базальты; 2 – офиолитовые габбро и габбро-диабазы; 3 – OIB базальты и долериты; основные породы в районе хребта Бонин: 4 – низко-Ti базальты; 5 – высоко-Ti базальты; 6 – бониниты</a:t>
            </a: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.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ru-RU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Поля: AB – щелочные базальты океанических островов; IAT – низко-Ti островодужные толеиты; CAB – известково-щелочные базальты; BABB – базальты задуговых бассейнов; Backarc A – базальты задуговых бассейнов, характеризующиеся наличием субдукционных или коровых компонентов (например, молодые внутриокеанические или энсиалические задуговые бассейны); Backarc В – базальты задуговых бассейнов без субдукционных или коровых компонентов (например, зрелые внутриокеанические задуговые бассейны). Nb и Th нормализованы к N-MORB. 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320" name="Рисунок 319"/>
          <p:cNvPicPr/>
          <p:nvPr/>
        </p:nvPicPr>
        <p:blipFill>
          <a:blip r:embed="rId3"/>
          <a:stretch/>
        </p:blipFill>
        <p:spPr>
          <a:xfrm>
            <a:off x="36000" y="576000"/>
            <a:ext cx="8279280" cy="3983400"/>
          </a:xfrm>
          <a:prstGeom prst="rect">
            <a:avLst/>
          </a:prstGeom>
          <a:ln w="0">
            <a:noFill/>
          </a:ln>
        </p:spPr>
      </p:pic>
      <p:sp>
        <p:nvSpPr>
          <p:cNvPr id="321" name="CustomShape 3"/>
          <p:cNvSpPr/>
          <p:nvPr/>
        </p:nvSpPr>
        <p:spPr>
          <a:xfrm>
            <a:off x="8136000" y="684000"/>
            <a:ext cx="3959640" cy="3657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ru-RU" sz="12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Исследование нескольких участков подводной части хребта Бонин с использованием подводных аппаратов и драгирования позволило воссоздать здесь разрез, начинающийся офиолитами, перекрытыми комплексом островодужных пород. В районе подводной горы Хахаджима (район сочленения Идзу-Бонинской и Марианской систем) основание офиолитового комплекса представлено сильно деплетированными мантийными реститами (дуниты и гарцбургиты). Выше залегают кумулятивные лерцолиты, различные габброиды, долериты и базальты (4, 5). Вулканизм здесь начинается с излияния базальтовых лав («преддуговые базальты»), образовавшихся в результате декомпрессионного плавления мантии, выше разрез наращивается вулканитами бонинитовой серии (6). Этот комплекс фиксирует начальные этапы формирования островодужной системы. </a:t>
            </a:r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Рисунок 2"/>
          <p:cNvPicPr/>
          <p:nvPr/>
        </p:nvPicPr>
        <p:blipFill>
          <a:blip r:embed="rId3"/>
          <a:stretch/>
        </p:blipFill>
        <p:spPr>
          <a:xfrm>
            <a:off x="5667120" y="0"/>
            <a:ext cx="6523920" cy="6856920"/>
          </a:xfrm>
          <a:prstGeom prst="rect">
            <a:avLst/>
          </a:prstGeom>
          <a:ln w="0">
            <a:noFill/>
          </a:ln>
        </p:spPr>
      </p:pic>
      <p:sp>
        <p:nvSpPr>
          <p:cNvPr id="252" name="CustomShape 1"/>
          <p:cNvSpPr/>
          <p:nvPr/>
        </p:nvSpPr>
        <p:spPr>
          <a:xfrm>
            <a:off x="0" y="111960"/>
            <a:ext cx="5666040" cy="58155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0" strike="noStrike" spc="-1" dirty="0">
                <a:solidFill>
                  <a:srgbClr val="000000"/>
                </a:solidFill>
                <a:ea typeface="DejaVu Sans"/>
              </a:rPr>
              <a:t>Схема геологического строения северной части Тягун-Аламбайского ареала АМЗ [Жимулев и др., 2025</a:t>
            </a:r>
            <a:r>
              <a:rPr lang="en-US" b="0" strike="noStrike" spc="-1" dirty="0">
                <a:solidFill>
                  <a:srgbClr val="000000"/>
                </a:solidFill>
                <a:ea typeface="DejaVu Sans"/>
              </a:rPr>
              <a:t>]</a:t>
            </a:r>
            <a:endParaRPr lang="ru-RU" b="0" strike="noStrike" spc="-1" dirty="0"/>
          </a:p>
          <a:p>
            <a:pPr algn="ctr"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1 – четвертичные отложения, лессовидные суглинки, 2 - Шалапский меланж, верхний кембрий, 2 – зелено-фиолетовая серия верхний кембрий–нижний ордовик, песчаники, алевролиты, аргиллиты, прослои вулканомиктовых конгломератов; 4 – </a:t>
            </a:r>
            <a:r>
              <a:rPr lang="ru-RU" sz="16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нижнекаменноугольные</a:t>
            </a:r>
            <a:r>
              <a:rPr lang="ru-RU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песчаники и алевролиты, 5-9 – обособления в меланже: 5- блоки базальтов </a:t>
            </a:r>
            <a:r>
              <a:rPr lang="ru-RU" sz="16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низкотитанистых</a:t>
            </a:r>
            <a:r>
              <a:rPr lang="ru-RU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(базальтов второго типа), 6- блоки габбро в </a:t>
            </a:r>
            <a:r>
              <a:rPr lang="ru-RU" sz="16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серпентинитовом</a:t>
            </a:r>
            <a:r>
              <a:rPr lang="ru-RU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меланже, 7- серпентинизированные дуниты и перидотиты в серпентинитах, 8 – блоки известняков в меланже, 9 – блоки базальтов высокотитанистых (базальтов первого типа), 7 – блоки габбро, 8 – блоки базальтов, 9 – зоны </a:t>
            </a:r>
            <a:r>
              <a:rPr lang="ru-RU" sz="16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милонитизации</a:t>
            </a:r>
            <a:r>
              <a:rPr lang="ru-RU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10 – разрывные нарушения (а) и зоны сланцеватости (б), 11 – точки наблюдения и отбора образцов (табл. 1–3), 12- направления и углы падения слоистости и сланцеватости (b), 13 – изолинии и отметки рельефа, 14 – автомобильная дорога (а) и железная дорога (б). В правом верхнем углу на равноугольной стереографической проекции (нижняя полусфера) показано направление падения слоистости в </a:t>
            </a:r>
            <a:r>
              <a:rPr lang="ru-RU" sz="16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зеленофиолетовой</a:t>
            </a:r>
            <a:r>
              <a:rPr lang="ru-RU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серии (зеленые линии) и сланцеватости в блоках меланжа (фиолетовые линии). 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4" name="Звезда: 5 точек 3">
            <a:extLst>
              <a:ext uri="{FF2B5EF4-FFF2-40B4-BE49-F238E27FC236}">
                <a16:creationId xmlns:a16="http://schemas.microsoft.com/office/drawing/2014/main" id="{887FB9F6-6A31-4EF3-9996-1DE02C4D0ABB}"/>
              </a:ext>
            </a:extLst>
          </p:cNvPr>
          <p:cNvSpPr/>
          <p:nvPr/>
        </p:nvSpPr>
        <p:spPr>
          <a:xfrm>
            <a:off x="8790198" y="4399729"/>
            <a:ext cx="367482" cy="362771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везда: 5 точек 5">
            <a:extLst>
              <a:ext uri="{FF2B5EF4-FFF2-40B4-BE49-F238E27FC236}">
                <a16:creationId xmlns:a16="http://schemas.microsoft.com/office/drawing/2014/main" id="{DA80FEE9-EE79-41FE-9464-0F7524C2CFCF}"/>
              </a:ext>
            </a:extLst>
          </p:cNvPr>
          <p:cNvSpPr/>
          <p:nvPr/>
        </p:nvSpPr>
        <p:spPr>
          <a:xfrm>
            <a:off x="8063596" y="1113003"/>
            <a:ext cx="367482" cy="362771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7435970" y="71926"/>
            <a:ext cx="4612602" cy="3439025"/>
            <a:chOff x="1350322" y="3912589"/>
            <a:chExt cx="3531314" cy="233492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322" y="3912589"/>
              <a:ext cx="3531314" cy="2334926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 flipV="1">
              <a:off x="2737165" y="4855977"/>
              <a:ext cx="556979" cy="68961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39770" y="129340"/>
            <a:ext cx="680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Геологическая схема карьеров около с. Кытманово.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83" y="644259"/>
            <a:ext cx="4992946" cy="37106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722" y="4140679"/>
            <a:ext cx="5991402" cy="234095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39770" y="4272677"/>
            <a:ext cx="573159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1 – четвертичные отложения, 2 – мелкообломочные брекчии и </a:t>
            </a:r>
            <a:r>
              <a:rPr lang="ru-RU" dirty="0" err="1"/>
              <a:t>конгломератобрекчии</a:t>
            </a:r>
            <a:r>
              <a:rPr lang="ru-RU" dirty="0"/>
              <a:t>, </a:t>
            </a:r>
            <a:r>
              <a:rPr lang="ru-RU" dirty="0" err="1"/>
              <a:t>граувакки</a:t>
            </a:r>
            <a:r>
              <a:rPr lang="ru-RU" dirty="0"/>
              <a:t>, 3 – базальты зеленокаменные, 4 – известняки, 5 – </a:t>
            </a:r>
            <a:r>
              <a:rPr lang="ru-RU" dirty="0" err="1"/>
              <a:t>серпентинитовые</a:t>
            </a:r>
            <a:r>
              <a:rPr lang="ru-RU" dirty="0"/>
              <a:t> сланцы, 6 – точки наблюдения и их номера, 7 – изолинии рельефа и их отметки в метрах, 8 – </a:t>
            </a:r>
            <a:r>
              <a:rPr lang="ru-RU" dirty="0" err="1"/>
              <a:t>борты</a:t>
            </a:r>
            <a:r>
              <a:rPr lang="ru-RU" dirty="0"/>
              <a:t> карьеров. В левом верхнем углу на равноугольной стереографической проекции (нижняя полусфера) показано направление падения сланцеватости в меланже.</a:t>
            </a:r>
          </a:p>
        </p:txBody>
      </p:sp>
    </p:spTree>
    <p:extLst>
      <p:ext uri="{BB962C8B-B14F-4D97-AF65-F5344CB8AC3E}">
        <p14:creationId xmlns:p14="http://schemas.microsoft.com/office/powerpoint/2010/main" val="1877456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D5035E-1DCB-459A-9BAF-93EF0B692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41594" y="6315942"/>
            <a:ext cx="8511217" cy="365126"/>
          </a:xfrm>
        </p:spPr>
        <p:txBody>
          <a:bodyPr>
            <a:noAutofit/>
          </a:bodyPr>
          <a:lstStyle/>
          <a:p>
            <a:pPr indent="450215" algn="ctr">
              <a:lnSpc>
                <a:spcPct val="100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Геологическая схема Шалапского ареала АМЗ с точками опробования (по </a:t>
            </a:r>
            <a:r>
              <a:rPr lang="en-US" sz="14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Dobretsov</a:t>
            </a:r>
            <a:r>
              <a:rPr lang="en-US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et al</a:t>
            </a:r>
            <a:r>
              <a:rPr lang="ru-RU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., 2004; </a:t>
            </a:r>
            <a:r>
              <a:rPr lang="en-US" sz="14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Tokarev</a:t>
            </a:r>
            <a:r>
              <a:rPr lang="en-US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et al</a:t>
            </a:r>
            <a:r>
              <a:rPr lang="ru-RU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., 2019; </a:t>
            </a:r>
            <a:r>
              <a:rPr lang="en-US" sz="14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Zhimulev</a:t>
            </a:r>
            <a:r>
              <a:rPr lang="en-US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et al</a:t>
            </a:r>
            <a:r>
              <a:rPr lang="ru-RU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., 2023.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70B2EE3-4404-4E4D-AA9C-0F5BD5BA5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" y="646503"/>
            <a:ext cx="7878618" cy="563536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0FB60D-D7F3-4B7F-B62F-9BC5F6EF10EC}"/>
              </a:ext>
            </a:extLst>
          </p:cNvPr>
          <p:cNvSpPr txBox="1"/>
          <p:nvPr/>
        </p:nvSpPr>
        <p:spPr>
          <a:xfrm>
            <a:off x="3563204" y="130641"/>
            <a:ext cx="5065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Южный ареал (</a:t>
            </a:r>
            <a:r>
              <a:rPr lang="ru-RU" sz="2000" dirty="0" err="1"/>
              <a:t>Мартыново-Шалапский</a:t>
            </a:r>
            <a:r>
              <a:rPr lang="ru-RU" sz="2000" dirty="0"/>
              <a:t>)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F19EB22-80D5-4EDD-8BAF-D557C7A7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371600" y="6498505"/>
            <a:ext cx="2743200" cy="365125"/>
          </a:xfrm>
        </p:spPr>
        <p:txBody>
          <a:bodyPr/>
          <a:lstStyle/>
          <a:p>
            <a:fld id="{BA5FE9FD-D2D9-4F2F-8784-18F858A0441E}" type="slidenum">
              <a:rPr lang="ru-RU" smtClean="0"/>
              <a:t>6</a:t>
            </a:fld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CE873C-42B6-4135-BA46-0A4F0A2C2D8A}"/>
              </a:ext>
            </a:extLst>
          </p:cNvPr>
          <p:cNvSpPr txBox="1"/>
          <p:nvPr/>
        </p:nvSpPr>
        <p:spPr>
          <a:xfrm>
            <a:off x="7969623" y="573844"/>
            <a:ext cx="411615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нижнемеловые отложения </a:t>
            </a:r>
            <a:r>
              <a:rPr lang="ru-RU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Неня-Чумышского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прогиба; </a:t>
            </a:r>
          </a:p>
          <a:p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2-5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деформированные фрагменты чехла Салаира: </a:t>
            </a:r>
          </a:p>
          <a:p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верхнедевонско-нижнекарбоновые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песчаники и алевролиты Хмелевского прогиба; </a:t>
            </a:r>
          </a:p>
          <a:p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девонские известняки и песчаники; </a:t>
            </a:r>
          </a:p>
          <a:p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силурийско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девонские известняки и песчаники; </a:t>
            </a:r>
          </a:p>
          <a:p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ордовикские песчаники; </a:t>
            </a:r>
          </a:p>
          <a:p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среднекембрийско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-нижнеордовикские туфы, лавы и песчаники </a:t>
            </a:r>
            <a:r>
              <a:rPr lang="ru-RU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островодужного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происхождения; </a:t>
            </a:r>
          </a:p>
          <a:p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венд-нижнекембрийские туфы, лавы и песчаники </a:t>
            </a:r>
            <a:r>
              <a:rPr lang="ru-RU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островодужного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происхождения; </a:t>
            </a:r>
          </a:p>
          <a:p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венд-нижнекембрийские углеродистые сланцы, алевролиты, микрокварциты и известняки (осадочная часть </a:t>
            </a:r>
            <a:r>
              <a:rPr lang="ru-RU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офиолитового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разреза и карбонатная шапка </a:t>
            </a:r>
            <a:r>
              <a:rPr lang="ru-RU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палеоострова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</a:p>
          <a:p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блоки нижнекембрийских известняков в меланже; </a:t>
            </a:r>
          </a:p>
          <a:p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офиолитовое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габбро; </a:t>
            </a:r>
          </a:p>
          <a:p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серпентинизированные гипербазиты; </a:t>
            </a:r>
          </a:p>
          <a:p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раннекембрийские амфиболиты </a:t>
            </a:r>
            <a:r>
              <a:rPr lang="ru-RU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ангурепского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метаморфического комплекса; </a:t>
            </a:r>
          </a:p>
          <a:p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Шалапский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полимиктовый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субдукционный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меланж; </a:t>
            </a:r>
          </a:p>
          <a:p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граниты нерасчлененные (ордовикские (?), позднедевонские, позднепермские); </a:t>
            </a:r>
          </a:p>
          <a:p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разломы; </a:t>
            </a:r>
          </a:p>
          <a:p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Баркинский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надвиг, южная граница Салаира; </a:t>
            </a:r>
          </a:p>
          <a:p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а) точки отбора и номера отобранных образцов, б) фото обнажений. </a:t>
            </a:r>
            <a:endParaRPr lang="ru-RU" sz="1200" dirty="0"/>
          </a:p>
        </p:txBody>
      </p:sp>
      <p:sp>
        <p:nvSpPr>
          <p:cNvPr id="7" name="Звезда: 5 точек 6">
            <a:extLst>
              <a:ext uri="{FF2B5EF4-FFF2-40B4-BE49-F238E27FC236}">
                <a16:creationId xmlns:a16="http://schemas.microsoft.com/office/drawing/2014/main" id="{6ACD08BA-9A50-4902-A203-5F6C6060B0AC}"/>
              </a:ext>
            </a:extLst>
          </p:cNvPr>
          <p:cNvSpPr/>
          <p:nvPr/>
        </p:nvSpPr>
        <p:spPr>
          <a:xfrm>
            <a:off x="2884926" y="2950853"/>
            <a:ext cx="367482" cy="362771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652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Рисунок 2"/>
          <p:cNvPicPr/>
          <p:nvPr/>
        </p:nvPicPr>
        <p:blipFill>
          <a:blip r:embed="rId3"/>
          <a:stretch/>
        </p:blipFill>
        <p:spPr>
          <a:xfrm>
            <a:off x="2388180" y="360720"/>
            <a:ext cx="7415640" cy="4962960"/>
          </a:xfrm>
          <a:prstGeom prst="rect">
            <a:avLst/>
          </a:prstGeom>
          <a:ln w="0">
            <a:noFill/>
          </a:ln>
        </p:spPr>
      </p:pic>
      <p:sp>
        <p:nvSpPr>
          <p:cNvPr id="254" name="CustomShape 1"/>
          <p:cNvSpPr/>
          <p:nvPr/>
        </p:nvSpPr>
        <p:spPr>
          <a:xfrm>
            <a:off x="1151220" y="5396760"/>
            <a:ext cx="9889200" cy="146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Породы Тягун-Аламбайского ареала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а – блок габбро в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рассланцеванных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серпентинитах, т.н. 1686; 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 –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высокотитанистые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базальты с подушечной отдельностью (аламбайская свита) т.н. 1683; 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 – блок известняков и базальтов в меланже т. н. 1689; 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 – вулканомиктовый флиш зелено-фиолетовой серии т.н. 1674.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bs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- базальты,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ls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- известняки.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E455A794-AEEF-4C0C-9751-D0C3AC1D3997}"/>
              </a:ext>
            </a:extLst>
          </p:cNvPr>
          <p:cNvSpPr/>
          <p:nvPr/>
        </p:nvSpPr>
        <p:spPr>
          <a:xfrm>
            <a:off x="1650330" y="0"/>
            <a:ext cx="889098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Фрагменты аккреционного комплекса Салаира (Добрецов и др., 2004)</a:t>
            </a: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78" y="-224286"/>
            <a:ext cx="10797057" cy="715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82C13F37-1E74-42E1-8BD5-E17E400EA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64" y="960438"/>
            <a:ext cx="7858125" cy="520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8" name="Rectangle 2">
            <a:extLst>
              <a:ext uri="{FF2B5EF4-FFF2-40B4-BE49-F238E27FC236}">
                <a16:creationId xmlns:a16="http://schemas.microsoft.com/office/drawing/2014/main" id="{64C9853C-8C1E-4175-9DF5-6A1E1D5C8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989" y="252414"/>
            <a:ext cx="8428567" cy="46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ru-RU" altLang="ru-RU" sz="2400" b="1">
                <a:latin typeface="Calibri" panose="020F0502020204030204" pitchFamily="34" charset="0"/>
              </a:rPr>
              <a:t>Глыбы известняков и микрокварцитов в осадочном меланже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6823</TotalTime>
  <Words>5679</Words>
  <Application>Microsoft Office PowerPoint</Application>
  <PresentationFormat>Широкоэкранный</PresentationFormat>
  <Paragraphs>268</Paragraphs>
  <Slides>34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Google Sans</vt:lpstr>
      <vt:lpstr>StarSymbol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Геологическая схема Шалапского ареала АМЗ с точками опробования (по Dobretsov et al., 2004; Tokarev et al., 2019; Zhimulev et al., 2023.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Yuki Shirotori</dc:creator>
  <cp:lastModifiedBy>Yuki Shirotori</cp:lastModifiedBy>
  <cp:revision>128</cp:revision>
  <dcterms:created xsi:type="dcterms:W3CDTF">2026-02-19T07:08:49Z</dcterms:created>
  <dcterms:modified xsi:type="dcterms:W3CDTF">2026-04-20T06:13:48Z</dcterms:modified>
</cp:coreProperties>
</file>