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32"/>
  </p:notesMasterIdLst>
  <p:handoutMasterIdLst>
    <p:handoutMasterId r:id="rId33"/>
  </p:handoutMasterIdLst>
  <p:sldIdLst>
    <p:sldId id="261" r:id="rId3"/>
    <p:sldId id="316" r:id="rId4"/>
    <p:sldId id="259" r:id="rId5"/>
    <p:sldId id="323" r:id="rId6"/>
    <p:sldId id="322" r:id="rId7"/>
    <p:sldId id="320" r:id="rId8"/>
    <p:sldId id="324" r:id="rId9"/>
    <p:sldId id="345" r:id="rId10"/>
    <p:sldId id="321" r:id="rId11"/>
    <p:sldId id="269" r:id="rId12"/>
    <p:sldId id="325" r:id="rId13"/>
    <p:sldId id="347" r:id="rId14"/>
    <p:sldId id="340" r:id="rId15"/>
    <p:sldId id="319" r:id="rId16"/>
    <p:sldId id="331" r:id="rId17"/>
    <p:sldId id="326" r:id="rId18"/>
    <p:sldId id="332" r:id="rId19"/>
    <p:sldId id="333" r:id="rId20"/>
    <p:sldId id="328" r:id="rId21"/>
    <p:sldId id="334" r:id="rId22"/>
    <p:sldId id="338" r:id="rId23"/>
    <p:sldId id="329" r:id="rId24"/>
    <p:sldId id="330" r:id="rId25"/>
    <p:sldId id="336" r:id="rId26"/>
    <p:sldId id="335" r:id="rId27"/>
    <p:sldId id="337" r:id="rId28"/>
    <p:sldId id="343" r:id="rId29"/>
    <p:sldId id="344" r:id="rId30"/>
    <p:sldId id="34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DE7FB"/>
    <a:srgbClr val="20335D"/>
    <a:srgbClr val="0033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12" y="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B80ED-CC6F-4479-9662-D5E1DB98855F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1426-7FE8-4EAA-854E-A4130CEB5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647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9B0E-C36D-4020-8AA3-C35546C453DE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563BC-C1FC-457D-91F8-A852592CA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34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563BC-C1FC-457D-91F8-A852592CA9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55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BD99B-4B59-48A5-9627-8EC3BBE4561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4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18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1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679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6830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96721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6342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1" y="186824"/>
            <a:ext cx="1180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DFAB457-3B8A-4240-8009-3DF3E3BC055E}" type="slidenum"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pPr algn="ctr"/>
              <a:t>‹#›</a:t>
            </a:fld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0210" y="149864"/>
            <a:ext cx="793447" cy="439043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 userDrawn="1"/>
        </p:nvCxnSpPr>
        <p:spPr>
          <a:xfrm>
            <a:off x="0" y="736284"/>
            <a:ext cx="12192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9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BD6B4-1FCF-4DF1-A718-B312F233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E25FC-1B1B-4FB2-A7FC-B2E29AE8B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C99C5-4B1C-43BA-9857-04BEA76C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6A9E-2C52-4105-9AD3-9D854A9CC628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2F00C-C59B-4235-BAA7-C5797AF6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18B908-E322-4779-9E09-7F8E5CF2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5779-7970-4A7E-BAD7-409DB69C3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8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12203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6A9E-2C52-4105-9AD3-9D854A9CC628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D5779-7970-4A7E-BAD7-409DB69C3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2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9611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9285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992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757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DE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8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ctr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3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91" y="1"/>
            <a:ext cx="11249637" cy="1715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9851" y="67463"/>
            <a:ext cx="862149" cy="6360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258" y="2481204"/>
            <a:ext cx="8621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</a:rPr>
              <a:t>Минералогическая </a:t>
            </a:r>
            <a:r>
              <a:rPr lang="ru-RU" sz="3200" b="1" dirty="0">
                <a:solidFill>
                  <a:srgbClr val="0000FF"/>
                </a:solidFill>
              </a:rPr>
              <a:t>зональность верхних «медистых» руд Октябрьского месторождения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1458" y="4258319"/>
            <a:ext cx="862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</a:rPr>
              <a:t>Толстых Н.Д., Кузьмин И.А., </a:t>
            </a:r>
            <a:r>
              <a:rPr lang="ru-RU" sz="2000" b="1" dirty="0" err="1">
                <a:solidFill>
                  <a:srgbClr val="0000FF"/>
                </a:solidFill>
              </a:rPr>
              <a:t>Подлипский</a:t>
            </a:r>
            <a:r>
              <a:rPr lang="ru-RU" sz="2000" b="1" dirty="0">
                <a:solidFill>
                  <a:srgbClr val="0000FF"/>
                </a:solidFill>
              </a:rPr>
              <a:t> М.Ю., Петрова  Д.Д.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1458" y="6139502"/>
            <a:ext cx="8545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Металлогения древних и современных океанов-2026» </a:t>
            </a:r>
            <a:endParaRPr lang="ru-RU" sz="1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(20–24 апреля 2026 г.,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Миасс) </a:t>
            </a:r>
            <a:endParaRPr lang="ru-RU" sz="1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23998" y="1715589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0A2544-38F1-40C2-8964-BE9404A934AD}"/>
              </a:ext>
            </a:extLst>
          </p:cNvPr>
          <p:cNvSpPr txBox="1"/>
          <p:nvPr/>
        </p:nvSpPr>
        <p:spPr>
          <a:xfrm>
            <a:off x="9206948" y="1346258"/>
            <a:ext cx="146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ИГМ СО РАН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8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7EC9D2-EA53-47EF-B979-AA2F1CF69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886" y="607400"/>
            <a:ext cx="8606971" cy="4880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E1732-C10A-40A1-9940-0B7876B58C40}"/>
              </a:ext>
            </a:extLst>
          </p:cNvPr>
          <p:cNvSpPr txBox="1"/>
          <p:nvPr/>
        </p:nvSpPr>
        <p:spPr>
          <a:xfrm>
            <a:off x="1247775" y="5831163"/>
            <a:ext cx="10153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Вмещающие рудоносные пород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</a:t>
            </a:r>
            <a:r>
              <a:rPr lang="en-US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2000" b="1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роговики и </a:t>
            </a:r>
            <a:r>
              <a:rPr lang="ru-RU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апокарбонатные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скарны</a:t>
            </a:r>
            <a:r>
              <a:rPr lang="en-US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</a:t>
            </a:r>
            <a:r>
              <a:rPr lang="ru-RU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Hbl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Ep, Cal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Qz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оливиновые г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аббро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-долериты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Cpx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 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84E7DD4-4A4A-4929-AE70-64A565BAC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5417" y="99550"/>
            <a:ext cx="3023969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00FF"/>
                </a:solidFill>
                <a:latin typeface="Arial" charset="0"/>
              </a:rPr>
              <a:t>Вмещающие породы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EAFA55E-A918-410A-AB2E-3369F9073486}"/>
              </a:ext>
            </a:extLst>
          </p:cNvPr>
          <p:cNvCxnSpPr/>
          <p:nvPr/>
        </p:nvCxnSpPr>
        <p:spPr>
          <a:xfrm>
            <a:off x="1378857" y="49661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6ADC09-5253-4AA8-9A34-9304C4CCC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858267-96AF-455D-ACDA-DFD904A2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9465" y="1133749"/>
            <a:ext cx="7961010" cy="4605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0E612-14F7-466C-ADA0-8A318F3C1DAE}"/>
              </a:ext>
            </a:extLst>
          </p:cNvPr>
          <p:cNvSpPr txBox="1"/>
          <p:nvPr/>
        </p:nvSpPr>
        <p:spPr>
          <a:xfrm>
            <a:off x="3967916" y="779783"/>
            <a:ext cx="75121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Образцы В.М. Калугин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4 курса Швецова Е.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BFA35-B59C-4230-A3B6-72EEAC131A96}"/>
              </a:ext>
            </a:extLst>
          </p:cNvPr>
          <p:cNvSpPr txBox="1"/>
          <p:nvPr/>
        </p:nvSpPr>
        <p:spPr>
          <a:xfrm>
            <a:off x="3340867" y="6007044"/>
            <a:ext cx="8765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Медистые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халькопиритовые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руды Октябрьского месторождения имеют магматическое происхождение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эволюция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сульфидного расплава (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Mss,Iss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6AFD0108-3EB9-43CC-B8A2-CB96E3B5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040" y="124043"/>
            <a:ext cx="887901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Схематичное изображение сульфидов «медистых» руд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895BFB-5B48-4935-AF51-38E7F263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" y="576090"/>
            <a:ext cx="3416540" cy="4897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6E44D5-BBC3-40C9-A1FC-E5407C7ACB98}"/>
              </a:ext>
            </a:extLst>
          </p:cNvPr>
          <p:cNvSpPr txBox="1"/>
          <p:nvPr/>
        </p:nvSpPr>
        <p:spPr>
          <a:xfrm>
            <a:off x="120959" y="5552687"/>
            <a:ext cx="32199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сульфидов в магматических сульфидных месторождениях </a:t>
            </a:r>
          </a:p>
          <a:p>
            <a:pPr algn="ctr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Mansur et al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2020)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220ADCC-B747-4171-B9FE-87EBF84BC41F}"/>
              </a:ext>
            </a:extLst>
          </p:cNvPr>
          <p:cNvCxnSpPr/>
          <p:nvPr/>
        </p:nvCxnSpPr>
        <p:spPr>
          <a:xfrm>
            <a:off x="1378857" y="49661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D19181-F750-4C10-AB86-375C72962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4F6DC02-DCA6-4FAB-9AAF-F3636FF3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37A50398-A57D-4A05-8F48-85B48BD32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516027"/>
            <a:ext cx="5882476" cy="5059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5A0D3-72A8-49CF-9377-48D8DCAFCF8E}"/>
              </a:ext>
            </a:extLst>
          </p:cNvPr>
          <p:cNvSpPr txBox="1"/>
          <p:nvPr/>
        </p:nvSpPr>
        <p:spPr>
          <a:xfrm>
            <a:off x="562610" y="5916393"/>
            <a:ext cx="981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Составы медистых руд, пересчитанные на 100 % сульфидную фазу.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CB856-B32E-49DE-99F1-6209D57329EC}"/>
              </a:ext>
            </a:extLst>
          </p:cNvPr>
          <p:cNvSpPr txBox="1"/>
          <p:nvPr/>
        </p:nvSpPr>
        <p:spPr>
          <a:xfrm>
            <a:off x="7059929" y="977523"/>
            <a:ext cx="4826000" cy="2959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 существенно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пирротинового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(обр. е21067 и е21071) до обогащенного медью (обр. е21063, е21069 и е21073). </a:t>
            </a:r>
          </a:p>
          <a:p>
            <a:pPr indent="450000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Никелевая составляющая является постоянной и не превышает 10 %.</a:t>
            </a:r>
          </a:p>
          <a:p>
            <a:pPr indent="450000"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16BFE-C6F8-491C-8A5D-281CDE6FA998}"/>
              </a:ext>
            </a:extLst>
          </p:cNvPr>
          <p:cNvSpPr txBox="1"/>
          <p:nvPr/>
        </p:nvSpPr>
        <p:spPr>
          <a:xfrm>
            <a:off x="1739900" y="136525"/>
            <a:ext cx="7733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ФРАКЦИОНИРОВАНИИЕ СУЛЬФИДНОГО РАСПЛАВА </a:t>
            </a:r>
            <a:endParaRPr lang="ru-RU" b="1" dirty="0">
              <a:solidFill>
                <a:srgbClr val="0000FF"/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1B9DEFD-9FE1-4027-A432-286E473E89EF}"/>
              </a:ext>
            </a:extLst>
          </p:cNvPr>
          <p:cNvCxnSpPr/>
          <p:nvPr/>
        </p:nvCxnSpPr>
        <p:spPr>
          <a:xfrm>
            <a:off x="1378857" y="49661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41E507-E589-4432-B694-37637BC3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7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D5DB-DAD9-4567-9EA3-44ED9115DB9D}"/>
              </a:ext>
            </a:extLst>
          </p:cNvPr>
          <p:cNvSpPr txBox="1"/>
          <p:nvPr/>
        </p:nvSpPr>
        <p:spPr>
          <a:xfrm>
            <a:off x="3577771" y="101086"/>
            <a:ext cx="5036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Литологический разрез скважины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4FBA9-581E-4340-BADF-DE7C191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22" y="756251"/>
            <a:ext cx="6343035" cy="5876778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A8E6C09-1246-4915-B576-7D1D2397121A}"/>
              </a:ext>
            </a:extLst>
          </p:cNvPr>
          <p:cNvCxnSpPr/>
          <p:nvPr/>
        </p:nvCxnSpPr>
        <p:spPr>
          <a:xfrm>
            <a:off x="1378857" y="49661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1150A4-75D9-414E-B02D-0E66B1D73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2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3B56C0-4BF6-4412-ACDC-E4958D49A574}"/>
              </a:ext>
            </a:extLst>
          </p:cNvPr>
          <p:cNvSpPr txBox="1"/>
          <p:nvPr/>
        </p:nvSpPr>
        <p:spPr>
          <a:xfrm>
            <a:off x="1066801" y="147976"/>
            <a:ext cx="9486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ТЕКСТУРЫ</a:t>
            </a:r>
            <a:r>
              <a:rPr lang="en-US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b="1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БРЕКЧИЕВЫЕ, ПРОЖИЛКОВЫЕ, ВКРАПЛЕННЫЕ, ПОЛОСЧАТЫЕ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D33DD8-F317-4681-97D8-D3E5395F3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27" y="889235"/>
            <a:ext cx="3949700" cy="2632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1F2224-35AF-486F-B27F-2491C09DECDC}"/>
              </a:ext>
            </a:extLst>
          </p:cNvPr>
          <p:cNvSpPr txBox="1"/>
          <p:nvPr/>
        </p:nvSpPr>
        <p:spPr>
          <a:xfrm>
            <a:off x="4709077" y="889234"/>
            <a:ext cx="869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ЗФ-9</a:t>
            </a:r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A27FA0-DA47-40D4-A05A-0E571D8A2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015" y="4987295"/>
            <a:ext cx="4334969" cy="17409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2A1A9D-1057-4985-9DB7-0E2E090F1392}"/>
              </a:ext>
            </a:extLst>
          </p:cNvPr>
          <p:cNvSpPr txBox="1"/>
          <p:nvPr/>
        </p:nvSpPr>
        <p:spPr>
          <a:xfrm>
            <a:off x="9416849" y="6452024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</a:rPr>
              <a:t>ЗФ-68_376,2</a:t>
            </a:r>
            <a:r>
              <a:rPr lang="ru-RU" sz="135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A23996-7843-4E62-AB69-3C23ED2C8559}"/>
              </a:ext>
            </a:extLst>
          </p:cNvPr>
          <p:cNvSpPr txBox="1"/>
          <p:nvPr/>
        </p:nvSpPr>
        <p:spPr>
          <a:xfrm>
            <a:off x="1629328" y="2812821"/>
            <a:ext cx="1048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ЗФ-9_</a:t>
            </a:r>
            <a:r>
              <a:rPr lang="ru-RU" sz="1350" dirty="0">
                <a:highlight>
                  <a:srgbClr val="FFFF00"/>
                </a:highlight>
              </a:rPr>
              <a:t>376,2</a:t>
            </a:r>
            <a:r>
              <a:rPr lang="ru-RU" sz="1350" dirty="0"/>
              <a:t>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C22DC6-15CC-49BF-A2B7-4BDAF59F5E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5756" y="889235"/>
            <a:ext cx="3312245" cy="17664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7E21EE-DB1E-4322-B9E6-9EF8BD493B2F}"/>
              </a:ext>
            </a:extLst>
          </p:cNvPr>
          <p:cNvSpPr txBox="1"/>
          <p:nvPr/>
        </p:nvSpPr>
        <p:spPr>
          <a:xfrm>
            <a:off x="9519148" y="2686430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ЗФ-39_353,7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192DF-4E5F-4DB7-8955-9790F822A978}"/>
              </a:ext>
            </a:extLst>
          </p:cNvPr>
          <p:cNvSpPr txBox="1"/>
          <p:nvPr/>
        </p:nvSpPr>
        <p:spPr>
          <a:xfrm>
            <a:off x="9536321" y="4837254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ЗФ-68_376,5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1B40A15-8D20-42C2-B8F8-835F4F359E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421" y="3032552"/>
            <a:ext cx="3319562" cy="17577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EE82B8-9FE6-44F9-ACC9-D0B61180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161" y="3310408"/>
            <a:ext cx="2570555" cy="34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8C61E7-1380-442A-909B-053B90CBABCB}"/>
              </a:ext>
            </a:extLst>
          </p:cNvPr>
          <p:cNvSpPr txBox="1"/>
          <p:nvPr/>
        </p:nvSpPr>
        <p:spPr>
          <a:xfrm>
            <a:off x="5052430" y="3672828"/>
            <a:ext cx="869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ЗФ-39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B8AE6-62A6-435A-B0A6-D49A23497443}"/>
              </a:ext>
            </a:extLst>
          </p:cNvPr>
          <p:cNvSpPr txBox="1"/>
          <p:nvPr/>
        </p:nvSpPr>
        <p:spPr>
          <a:xfrm>
            <a:off x="6990244" y="816791"/>
            <a:ext cx="869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ЗФ-39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A5806-52C3-4235-9590-FEAECFA44142}"/>
              </a:ext>
            </a:extLst>
          </p:cNvPr>
          <p:cNvSpPr txBox="1"/>
          <p:nvPr/>
        </p:nvSpPr>
        <p:spPr>
          <a:xfrm>
            <a:off x="6920780" y="3192519"/>
            <a:ext cx="869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ЗФ-68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85B60-7F74-49C4-AF1C-7E657DDBD7BB}"/>
              </a:ext>
            </a:extLst>
          </p:cNvPr>
          <p:cNvSpPr txBox="1"/>
          <p:nvPr/>
        </p:nvSpPr>
        <p:spPr>
          <a:xfrm>
            <a:off x="6237826" y="4727609"/>
            <a:ext cx="869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ЗФ-68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A48E6E-B80B-466D-B1CA-F145399C4A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F6ED6AE-36A8-4348-84F8-D6322D2D5DDA}"/>
              </a:ext>
            </a:extLst>
          </p:cNvPr>
          <p:cNvCxnSpPr/>
          <p:nvPr/>
        </p:nvCxnSpPr>
        <p:spPr>
          <a:xfrm>
            <a:off x="1524000" y="794307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55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D4D13D81-99D7-4967-9BCF-3696C303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35022"/>
            <a:ext cx="107061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Верхняя часть разреза верхних медистых руд (350,1</a:t>
            </a:r>
            <a:r>
              <a:rPr lang="en-US" b="1" cap="all" dirty="0">
                <a:solidFill>
                  <a:srgbClr val="0033CC"/>
                </a:solidFill>
                <a:latin typeface="Arial" charset="0"/>
              </a:rPr>
              <a:t>;</a:t>
            </a: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 351,3 м)      Уровень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47FAE-1505-411C-868B-2A00CCA0BB24}"/>
              </a:ext>
            </a:extLst>
          </p:cNvPr>
          <p:cNvSpPr txBox="1"/>
          <p:nvPr/>
        </p:nvSpPr>
        <p:spPr>
          <a:xfrm>
            <a:off x="9843351" y="784454"/>
            <a:ext cx="1064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 err="1">
                <a:latin typeface="Arial" charset="0"/>
              </a:rPr>
              <a:t>Скв</a:t>
            </a:r>
            <a:r>
              <a:rPr lang="ru-RU" b="1" cap="all" dirty="0">
                <a:latin typeface="Arial" charset="0"/>
              </a:rPr>
              <a:t>.</a:t>
            </a:r>
          </a:p>
          <a:p>
            <a:r>
              <a:rPr lang="ru-RU" b="1" cap="all" dirty="0">
                <a:latin typeface="Arial" charset="0"/>
              </a:rPr>
              <a:t>Зф-39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B8D85-4011-4B46-8D26-E7AD97B4EE71}"/>
              </a:ext>
            </a:extLst>
          </p:cNvPr>
          <p:cNvSpPr txBox="1"/>
          <p:nvPr/>
        </p:nvSpPr>
        <p:spPr>
          <a:xfrm>
            <a:off x="457200" y="5145650"/>
            <a:ext cx="11544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Текстуры</a:t>
            </a:r>
            <a:r>
              <a:rPr 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полосчатая, густо-вкрапленная, прожилково-вкрапленная, шлейфовая. </a:t>
            </a:r>
          </a:p>
          <a:p>
            <a:endParaRPr lang="ru-RU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Пентландит-халькопиритовые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руды</a:t>
            </a:r>
            <a:r>
              <a:rPr 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халькопирит преобладает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Пентландит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присутствует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пирротин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имеет резко подчиненное значение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единичные мелкие выделения)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15F2DF-8DB2-4A3C-82FE-17777BE83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602" y="814552"/>
            <a:ext cx="7701520" cy="3931658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8AC3DCB-47D9-4998-AFB3-C56CB44CFAA3}"/>
              </a:ext>
            </a:extLst>
          </p:cNvPr>
          <p:cNvCxnSpPr/>
          <p:nvPr/>
        </p:nvCxnSpPr>
        <p:spPr>
          <a:xfrm>
            <a:off x="1393371" y="662730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2C4286-22DE-4CDF-A8BC-48C92DC4FC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3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59BF57E2-1C43-406B-B36B-93D4C5418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476" y="205754"/>
            <a:ext cx="793441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Верхняя часть разреза верхних медистых руд (УРОВЕНЬ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A7023-6E83-407A-9C56-F7ACFBE59E5D}"/>
              </a:ext>
            </a:extLst>
          </p:cNvPr>
          <p:cNvSpPr txBox="1"/>
          <p:nvPr/>
        </p:nvSpPr>
        <p:spPr>
          <a:xfrm>
            <a:off x="7480183" y="740910"/>
            <a:ext cx="3187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 err="1">
                <a:latin typeface="Arial" charset="0"/>
              </a:rPr>
              <a:t>Скв</a:t>
            </a:r>
            <a:r>
              <a:rPr lang="ru-RU" b="1" cap="all" dirty="0">
                <a:latin typeface="Arial" charset="0"/>
              </a:rPr>
              <a:t>. Зф-39-350,1 – 351,3 м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2C1F6-2AE5-41CA-BA0D-95B152D8AB72}"/>
              </a:ext>
            </a:extLst>
          </p:cNvPr>
          <p:cNvSpPr txBox="1"/>
          <p:nvPr/>
        </p:nvSpPr>
        <p:spPr>
          <a:xfrm>
            <a:off x="7436544" y="4328845"/>
            <a:ext cx="4334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МПГ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преобладанием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висмутидов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фрудит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соболевскит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майченерит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реже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паоловит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включенные в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Pd-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золото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(г-и)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B90CA-0549-4A21-8C87-FFD7671282EC}"/>
              </a:ext>
            </a:extLst>
          </p:cNvPr>
          <p:cNvSpPr txBox="1"/>
          <p:nvPr/>
        </p:nvSpPr>
        <p:spPr>
          <a:xfrm>
            <a:off x="7573807" y="1110242"/>
            <a:ext cx="4197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Минералы благородных </a:t>
            </a:r>
          </a:p>
          <a:p>
            <a:r>
              <a:rPr lang="ru-RU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металлов, 2 парагенезиса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b="1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CDE307-D027-41CD-A5EA-2070A10F3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09" y="780063"/>
            <a:ext cx="6527866" cy="5996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52DE1D-4D34-419C-81FB-EEA2373A5E34}"/>
              </a:ext>
            </a:extLst>
          </p:cNvPr>
          <p:cNvSpPr txBox="1"/>
          <p:nvPr/>
        </p:nvSpPr>
        <p:spPr>
          <a:xfrm>
            <a:off x="7480183" y="1742553"/>
            <a:ext cx="39666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Pt-Pd-Ni-Fe-S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«Ажурные» зерна до 0,3 мм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(а-в)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Пентландит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изоферроплатина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Куперит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05732-7104-4A7C-A6A0-39EA242924E6}"/>
              </a:ext>
            </a:extLst>
          </p:cNvPr>
          <p:cNvSpPr txBox="1"/>
          <p:nvPr/>
        </p:nvSpPr>
        <p:spPr>
          <a:xfrm>
            <a:off x="7480182" y="3236639"/>
            <a:ext cx="3187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Ni,Fe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Pt,Pd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 –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8CC54-AB06-4442-85BF-FB26695A50EE}"/>
              </a:ext>
            </a:extLst>
          </p:cNvPr>
          <p:cNvSpPr txBox="1"/>
          <p:nvPr/>
        </p:nvSpPr>
        <p:spPr>
          <a:xfrm>
            <a:off x="7096125" y="5712157"/>
            <a:ext cx="4936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Au-Ag(</a:t>
            </a:r>
            <a:r>
              <a:rPr lang="en-US" sz="1600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PdBi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–PdBi</a:t>
            </a:r>
            <a:r>
              <a:rPr lang="en-US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PdBiTe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Pd</a:t>
            </a:r>
            <a:r>
              <a:rPr lang="en-US" sz="1600" baseline="-25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Sn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71F6D-CC09-4213-B367-E15604B8AFD6}"/>
              </a:ext>
            </a:extLst>
          </p:cNvPr>
          <p:cNvSpPr txBox="1"/>
          <p:nvPr/>
        </p:nvSpPr>
        <p:spPr>
          <a:xfrm>
            <a:off x="7540258" y="3843396"/>
            <a:ext cx="2933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Au-Ag - </a:t>
            </a: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-Bi(</a:t>
            </a: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Te,Sn,Pb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AB4749E-D754-42AE-A837-0FC03C2C9469}"/>
              </a:ext>
            </a:extLst>
          </p:cNvPr>
          <p:cNvCxnSpPr/>
          <p:nvPr/>
        </p:nvCxnSpPr>
        <p:spPr>
          <a:xfrm>
            <a:off x="1378857" y="56918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ED40B8-0C5D-40F6-902A-AB57A92268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9922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5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FD767A-FC51-46C1-BA68-FE9D6DECE92F}"/>
              </a:ext>
            </a:extLst>
          </p:cNvPr>
          <p:cNvSpPr txBox="1"/>
          <p:nvPr/>
        </p:nvSpPr>
        <p:spPr>
          <a:xfrm>
            <a:off x="9399866" y="855354"/>
            <a:ext cx="1593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 err="1">
                <a:latin typeface="Arial" charset="0"/>
              </a:rPr>
              <a:t>Скв</a:t>
            </a:r>
            <a:r>
              <a:rPr lang="ru-RU" b="1" cap="all" dirty="0">
                <a:latin typeface="Arial" charset="0"/>
              </a:rPr>
              <a:t>. Зф-39</a:t>
            </a:r>
            <a:r>
              <a:rPr lang="en-US" b="1" cap="all" dirty="0">
                <a:latin typeface="Arial" charset="0"/>
              </a:rPr>
              <a:t>_353.1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2694D-531B-4270-B7CA-EEAB3D6929BE}"/>
              </a:ext>
            </a:extLst>
          </p:cNvPr>
          <p:cNvSpPr txBox="1"/>
          <p:nvPr/>
        </p:nvSpPr>
        <p:spPr>
          <a:xfrm>
            <a:off x="914400" y="5876407"/>
            <a:ext cx="10426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Текстура</a:t>
            </a:r>
            <a:r>
              <a:rPr 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вкрапленная, «иней»</a:t>
            </a:r>
          </a:p>
          <a:p>
            <a:r>
              <a:rPr lang="ru-RU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Пентландит-халькопиритовые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руды</a:t>
            </a:r>
            <a:r>
              <a:rPr lang="en-US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 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борнитом и </a:t>
            </a:r>
            <a:r>
              <a:rPr lang="ru-RU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миллеритом</a:t>
            </a:r>
            <a:r>
              <a:rPr lang="ru-RU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халькопирит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Ccp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преобладает;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пирротин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отсутствует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155EB61-CA11-4F32-9C2E-C3A05355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827" y="226419"/>
            <a:ext cx="7525073" cy="3539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700" b="1" cap="all" dirty="0">
                <a:solidFill>
                  <a:srgbClr val="0033CC"/>
                </a:solidFill>
                <a:latin typeface="Arial" charset="0"/>
              </a:rPr>
              <a:t>средняя часть разреза верхних медистых руд (УРОВЕНЬ 2)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8A59C-2D4A-4FCB-BB5B-D23216335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836" y="855353"/>
            <a:ext cx="7011565" cy="4895398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A315851-7E7A-4C51-AE4C-07F79717F7CC}"/>
              </a:ext>
            </a:extLst>
          </p:cNvPr>
          <p:cNvCxnSpPr/>
          <p:nvPr/>
        </p:nvCxnSpPr>
        <p:spPr>
          <a:xfrm>
            <a:off x="1378857" y="583696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5E1FD-C760-42E4-B66A-78FB38DBE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13736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59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B7B081-A4BC-4035-A93E-468CA8892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68023"/>
            <a:ext cx="6665365" cy="5516919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9397FB4D-CE7F-42B0-B5BD-1FC37AC93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270" y="229363"/>
            <a:ext cx="7525073" cy="3539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700" b="1" cap="all" dirty="0">
                <a:solidFill>
                  <a:srgbClr val="0033CC"/>
                </a:solidFill>
                <a:latin typeface="Arial" charset="0"/>
              </a:rPr>
              <a:t>средняя часть разреза верхних медистых руд (УРОВЕНЬ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2CB32-DF4D-43E9-802D-FCCD36E86EBD}"/>
              </a:ext>
            </a:extLst>
          </p:cNvPr>
          <p:cNvSpPr txBox="1"/>
          <p:nvPr/>
        </p:nvSpPr>
        <p:spPr>
          <a:xfrm>
            <a:off x="7836651" y="796191"/>
            <a:ext cx="2646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 err="1">
                <a:latin typeface="Arial" charset="0"/>
              </a:rPr>
              <a:t>Скв</a:t>
            </a:r>
            <a:r>
              <a:rPr lang="ru-RU" b="1" cap="all" dirty="0">
                <a:latin typeface="Arial" charset="0"/>
              </a:rPr>
              <a:t>. Зф39</a:t>
            </a:r>
            <a:r>
              <a:rPr lang="en-US" b="1" cap="all" dirty="0">
                <a:latin typeface="Arial" charset="0"/>
              </a:rPr>
              <a:t>_353.1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DC6D4-ED85-428A-89A3-685EC1F53FE6}"/>
              </a:ext>
            </a:extLst>
          </p:cNvPr>
          <p:cNvSpPr txBox="1"/>
          <p:nvPr/>
        </p:nvSpPr>
        <p:spPr>
          <a:xfrm>
            <a:off x="7629949" y="5356451"/>
            <a:ext cx="4562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Pd-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золото реже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без включений МПГ, но с галенитом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(з)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борнит и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миллерит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5DBC7-57E2-4EE3-9FB8-DF05FBFE52CE}"/>
              </a:ext>
            </a:extLst>
          </p:cNvPr>
          <p:cNvSpPr txBox="1"/>
          <p:nvPr/>
        </p:nvSpPr>
        <p:spPr>
          <a:xfrm>
            <a:off x="7612476" y="1178383"/>
            <a:ext cx="3149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МПГ- зерна 20-100 мкм. </a:t>
            </a: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Pt(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Pd,Ni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)-S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Куперит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Pt,Pd,Ni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)S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гомогенные зерна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(а-в)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B8D3F-B835-4D90-A58E-58A2DF9E4234}"/>
              </a:ext>
            </a:extLst>
          </p:cNvPr>
          <p:cNvSpPr txBox="1"/>
          <p:nvPr/>
        </p:nvSpPr>
        <p:spPr>
          <a:xfrm>
            <a:off x="7612476" y="3429001"/>
            <a:ext cx="294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Pd-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(Bi)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ведущий элемент 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котульскит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Te,Bi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мончеит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Te,Bi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ж)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FCF72F5-4961-49A7-BE8E-7471BE781D5D}"/>
              </a:ext>
            </a:extLst>
          </p:cNvPr>
          <p:cNvCxnSpPr/>
          <p:nvPr/>
        </p:nvCxnSpPr>
        <p:spPr>
          <a:xfrm>
            <a:off x="1378857" y="56918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D133E6-D23E-4E7E-8515-2D0CB29E7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9922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8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029C53-C0D9-406F-A783-C0E3EB0E3DDD}"/>
              </a:ext>
            </a:extLst>
          </p:cNvPr>
          <p:cNvSpPr txBox="1"/>
          <p:nvPr/>
        </p:nvSpPr>
        <p:spPr>
          <a:xfrm>
            <a:off x="8637866" y="740910"/>
            <a:ext cx="2284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 err="1">
                <a:latin typeface="Arial" charset="0"/>
              </a:rPr>
              <a:t>Скв</a:t>
            </a:r>
            <a:r>
              <a:rPr lang="ru-RU" b="1" cap="all" dirty="0">
                <a:latin typeface="Arial" charset="0"/>
              </a:rPr>
              <a:t>. Зф-39</a:t>
            </a:r>
            <a:r>
              <a:rPr lang="en-US" b="1" cap="all" dirty="0">
                <a:latin typeface="Arial" charset="0"/>
              </a:rPr>
              <a:t>-353.7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EC994-7C94-46A3-865D-3133E9D9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540" y="925576"/>
            <a:ext cx="4965460" cy="5381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92520-4144-48AA-A936-9630D7548BF2}"/>
              </a:ext>
            </a:extLst>
          </p:cNvPr>
          <p:cNvSpPr txBox="1"/>
          <p:nvPr/>
        </p:nvSpPr>
        <p:spPr>
          <a:xfrm>
            <a:off x="6756678" y="1290953"/>
            <a:ext cx="37623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Текстуры</a:t>
            </a:r>
            <a:r>
              <a:rPr 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густо-вкрапленная, прожилковая, шлейфовая,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брекчиевая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Пирротин-</a:t>
            </a:r>
            <a:r>
              <a:rPr lang="ru-RU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пентландит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кубанит-халькопиритовые</a:t>
            </a:r>
            <a:r>
              <a:rPr lang="ru-RU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руды</a:t>
            </a:r>
            <a:r>
              <a:rPr lang="en-US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Сс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преобладает; доля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возрастает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присутствуют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Pyh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кубанит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Cb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A69DA8A-23EC-4D2F-9245-37A9ACADB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681" y="190868"/>
            <a:ext cx="785663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нижняя часть разреза верхних медистых руд (УРОВЕНЬ 3)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48083B5-974A-48F7-9318-C18AF5FAE62B}"/>
              </a:ext>
            </a:extLst>
          </p:cNvPr>
          <p:cNvCxnSpPr/>
          <p:nvPr/>
        </p:nvCxnSpPr>
        <p:spPr>
          <a:xfrm>
            <a:off x="1378857" y="56918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19A67D-91F8-43AC-B456-079DAA4DB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9922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4C809F0-6BB7-495E-9040-B296A5F4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231" y="827908"/>
            <a:ext cx="4615708" cy="608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DA5F61-C96D-48C9-A1AB-57CB7A852AEC}"/>
              </a:ext>
            </a:extLst>
          </p:cNvPr>
          <p:cNvSpPr txBox="1"/>
          <p:nvPr/>
        </p:nvSpPr>
        <p:spPr>
          <a:xfrm>
            <a:off x="3613484" y="135438"/>
            <a:ext cx="487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Геологическое положение</a:t>
            </a:r>
          </a:p>
        </p:txBody>
      </p:sp>
      <p:sp>
        <p:nvSpPr>
          <p:cNvPr id="2" name="Звезда: 5 точек 1">
            <a:extLst>
              <a:ext uri="{FF2B5EF4-FFF2-40B4-BE49-F238E27FC236}">
                <a16:creationId xmlns:a16="http://schemas.microsoft.com/office/drawing/2014/main" id="{5218817D-FAE3-4D10-A029-48C9019D5AC2}"/>
              </a:ext>
            </a:extLst>
          </p:cNvPr>
          <p:cNvSpPr/>
          <p:nvPr/>
        </p:nvSpPr>
        <p:spPr>
          <a:xfrm>
            <a:off x="3857407" y="3856702"/>
            <a:ext cx="236165" cy="2238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B26AE61-4809-45BC-9F79-7B6089A7B724}"/>
              </a:ext>
            </a:extLst>
          </p:cNvPr>
          <p:cNvCxnSpPr/>
          <p:nvPr/>
        </p:nvCxnSpPr>
        <p:spPr>
          <a:xfrm>
            <a:off x="1480292" y="750855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05F846-BD35-41C6-80DC-1DD8C3DCF818}"/>
              </a:ext>
            </a:extLst>
          </p:cNvPr>
          <p:cNvSpPr txBox="1"/>
          <p:nvPr/>
        </p:nvSpPr>
        <p:spPr>
          <a:xfrm>
            <a:off x="6096000" y="1397879"/>
            <a:ext cx="5278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Зона сочленения Западно-Сибирской плиты, Сибирской Платформы и Енисей-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Хатангского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рифтогенного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прогиба</a:t>
            </a:r>
          </a:p>
          <a:p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(Золотухин и др., 1975; Струнин и др., 1994). </a:t>
            </a:r>
          </a:p>
          <a:p>
            <a:endParaRPr lang="ru-R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Мульды заполнены вулканическими породами, поднятия сложены палеозойскими терригенно-осадочными породами </a:t>
            </a:r>
          </a:p>
          <a:p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(Годлевский, 1959; Генкин и др., 1981;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Налдретт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2003, Криволуцкая, 2014 и др.).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D1D48-FF9E-4244-BF6A-037BDD3F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0246" y="48232"/>
            <a:ext cx="862149" cy="636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095186-36B7-4D6A-B4D7-505FE2D1A66E}"/>
              </a:ext>
            </a:extLst>
          </p:cNvPr>
          <p:cNvSpPr txBox="1"/>
          <p:nvPr/>
        </p:nvSpPr>
        <p:spPr>
          <a:xfrm>
            <a:off x="5638801" y="5200555"/>
            <a:ext cx="6311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– вулканические породы трапповой формации</a:t>
            </a:r>
          </a:p>
          <a:p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Угольсодержащие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породы Тунгусской серии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 – Терригенно-осадочные породы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 – Глубинные разломы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5- Интрузии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Хараелахская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2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талнахская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3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Норильск1</a:t>
            </a:r>
            <a:endParaRPr lang="ru-RU" sz="1600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2933700" y="3200400"/>
            <a:ext cx="361950" cy="3810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ACDC37FA-B537-440E-A4AB-1BFAE5D0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296" y="251800"/>
            <a:ext cx="785663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нижняя часть разреза верхних медистых руд (УРОВЕНЬ 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F4733-0F5B-46B9-8CE2-F1753B2D4A83}"/>
              </a:ext>
            </a:extLst>
          </p:cNvPr>
          <p:cNvSpPr txBox="1"/>
          <p:nvPr/>
        </p:nvSpPr>
        <p:spPr>
          <a:xfrm>
            <a:off x="8637866" y="740910"/>
            <a:ext cx="1593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 err="1">
                <a:latin typeface="Arial" charset="0"/>
              </a:rPr>
              <a:t>Скв</a:t>
            </a:r>
            <a:r>
              <a:rPr lang="ru-RU" b="1" cap="all" dirty="0">
                <a:latin typeface="Arial" charset="0"/>
              </a:rPr>
              <a:t>. Зф-39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7C4420-DAAC-451F-9ABF-D2BACDEE8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02" y="1015270"/>
            <a:ext cx="7669048" cy="5144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A6F0B-DCC9-4AEF-AB0A-3F8353F6C242}"/>
              </a:ext>
            </a:extLst>
          </p:cNvPr>
          <p:cNvSpPr txBox="1"/>
          <p:nvPr/>
        </p:nvSpPr>
        <p:spPr>
          <a:xfrm>
            <a:off x="8144351" y="1397676"/>
            <a:ext cx="3844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Мельчайшие (3-5 мкм) гомогенные зерна МПГ в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Ccp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или в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Au-Ag-Pd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50230D-1D1A-4061-B419-C91E029FDF43}"/>
              </a:ext>
            </a:extLst>
          </p:cNvPr>
          <p:cNvSpPr txBox="1"/>
          <p:nvPr/>
        </p:nvSpPr>
        <p:spPr>
          <a:xfrm>
            <a:off x="8267701" y="4839868"/>
            <a:ext cx="3199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Куперит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характерный для предыдущих горизонтов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отсутствует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D651CB-DF84-4BF5-B5E6-C0AD2B1980FC}"/>
              </a:ext>
            </a:extLst>
          </p:cNvPr>
          <p:cNvSpPr txBox="1"/>
          <p:nvPr/>
        </p:nvSpPr>
        <p:spPr>
          <a:xfrm>
            <a:off x="8179927" y="2703411"/>
            <a:ext cx="361837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Pd(Pt)-Bi-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Висмутотеллуриды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меренскиит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Te,Bi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мончеит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Pt,Pd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Te,Bi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ru-RU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майченерит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PdBiTe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3E325CC-58A8-45D5-9EF2-E43982B9F46B}"/>
              </a:ext>
            </a:extLst>
          </p:cNvPr>
          <p:cNvCxnSpPr/>
          <p:nvPr/>
        </p:nvCxnSpPr>
        <p:spPr>
          <a:xfrm>
            <a:off x="1378857" y="612724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C3FF8D-0624-46B6-A8B6-38FFC5D21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42764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0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2D5BF81-0752-480A-B19A-2B4936EE4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271452"/>
              </p:ext>
            </p:extLst>
          </p:nvPr>
        </p:nvGraphicFramePr>
        <p:xfrm>
          <a:off x="2446790" y="788565"/>
          <a:ext cx="6644080" cy="5481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6060">
                  <a:extLst>
                    <a:ext uri="{9D8B030D-6E8A-4147-A177-3AD203B41FA5}">
                      <a16:colId xmlns:a16="http://schemas.microsoft.com/office/drawing/2014/main" val="4206163769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val="3025001389"/>
                    </a:ext>
                  </a:extLst>
                </a:gridCol>
                <a:gridCol w="3099645">
                  <a:extLst>
                    <a:ext uri="{9D8B030D-6E8A-4147-A177-3AD203B41FA5}">
                      <a16:colId xmlns:a16="http://schemas.microsoft.com/office/drawing/2014/main" val="921466404"/>
                    </a:ext>
                  </a:extLst>
                </a:gridCol>
              </a:tblGrid>
              <a:tr h="176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Минерал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Формула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extLst>
                  <a:ext uri="{0D108BD9-81ED-4DB2-BD59-A6C34878D82A}">
                    <a16:rowId xmlns:a16="http://schemas.microsoft.com/office/drawing/2014/main" val="3310336471"/>
                  </a:ext>
                </a:extLst>
              </a:tr>
              <a:tr h="24411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(350,1</a:t>
                      </a:r>
                      <a:r>
                        <a:rPr lang="en-US" sz="1400" dirty="0">
                          <a:effectLst/>
                        </a:rPr>
                        <a:t>; </a:t>
                      </a:r>
                      <a:r>
                        <a:rPr lang="ru-RU" sz="1400" dirty="0">
                          <a:effectLst/>
                        </a:rPr>
                        <a:t>351,5)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Ag-</a:t>
                      </a:r>
                      <a:r>
                        <a:rPr lang="ru-RU" sz="1400" dirty="0" err="1">
                          <a:effectLst/>
                        </a:rPr>
                        <a:t>пентландит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Палладистое</a:t>
                      </a:r>
                      <a:r>
                        <a:rPr lang="ru-RU" sz="1400" b="1" dirty="0">
                          <a:effectLst/>
                        </a:rPr>
                        <a:t> золото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Изоферроплатина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Куперит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highlight>
                            <a:srgbClr val="FFFF00"/>
                          </a:highlight>
                        </a:rPr>
                        <a:t>Фрудит</a:t>
                      </a:r>
                      <a:endParaRPr lang="ru-RU" sz="14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highlight>
                            <a:srgbClr val="FFFF00"/>
                          </a:highlight>
                        </a:rPr>
                        <a:t>Соболевскит</a:t>
                      </a:r>
                      <a:endParaRPr lang="ru-RU" sz="14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>
                          <a:effectLst/>
                          <a:highlight>
                            <a:srgbClr val="FFFF00"/>
                          </a:highlight>
                        </a:rPr>
                        <a:t>Паоловит</a:t>
                      </a:r>
                      <a:endParaRPr lang="ru-RU" sz="14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Инсизваит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Котульскит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Майченерит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Лафламмеит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 0,69-0,97 </a:t>
                      </a:r>
                      <a:r>
                        <a:rPr lang="en-US" sz="1400" dirty="0" err="1">
                          <a:effectLst/>
                        </a:rPr>
                        <a:t>apfu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Au</a:t>
                      </a:r>
                      <a:r>
                        <a:rPr lang="ru-RU" sz="1400" baseline="-25000" dirty="0">
                          <a:effectLst/>
                        </a:rPr>
                        <a:t>2,5</a:t>
                      </a:r>
                      <a:r>
                        <a:rPr lang="ru-RU" sz="1400" dirty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Ag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Pd</a:t>
                      </a:r>
                      <a:r>
                        <a:rPr lang="ru-RU" sz="1400" dirty="0">
                          <a:effectLst/>
                        </a:rPr>
                        <a:t>); </a:t>
                      </a:r>
                      <a:r>
                        <a:rPr lang="en-US" sz="1400" dirty="0">
                          <a:effectLst/>
                        </a:rPr>
                        <a:t>Pd </a:t>
                      </a:r>
                      <a:r>
                        <a:rPr lang="ru-RU" sz="1400" dirty="0">
                          <a:effectLst/>
                        </a:rPr>
                        <a:t>до 8,1 </a:t>
                      </a:r>
                      <a:r>
                        <a:rPr lang="ru-RU" sz="1400" dirty="0" err="1">
                          <a:effectLst/>
                        </a:rPr>
                        <a:t>мас</a:t>
                      </a:r>
                      <a:r>
                        <a:rPr lang="ru-RU" sz="1400" dirty="0">
                          <a:effectLst/>
                        </a:rPr>
                        <a:t>.%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Pt,Ni,Cu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Fe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Pt,Ni</a:t>
                      </a:r>
                      <a:r>
                        <a:rPr lang="en-US" sz="1400" dirty="0">
                          <a:effectLst/>
                        </a:rPr>
                        <a:t>)S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PdBi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PdBi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Pd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Sn; 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PtBi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Pd(Te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0.7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Bi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0.3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)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PdBiTe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Pd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3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Pb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S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extLst>
                  <a:ext uri="{0D108BD9-81ED-4DB2-BD59-A6C34878D82A}">
                    <a16:rowId xmlns:a16="http://schemas.microsoft.com/office/drawing/2014/main" val="2728453496"/>
                  </a:ext>
                </a:extLst>
              </a:tr>
              <a:tr h="1744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(353,1)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Ag-</a:t>
                      </a:r>
                      <a:r>
                        <a:rPr lang="ru-RU" sz="1400" dirty="0" err="1">
                          <a:effectLst/>
                        </a:rPr>
                        <a:t>пентландит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Палладистое</a:t>
                      </a:r>
                      <a:r>
                        <a:rPr lang="ru-RU" sz="1400" b="1" dirty="0">
                          <a:effectLst/>
                        </a:rPr>
                        <a:t> золото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Куперит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Котульскит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Мертиит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Паоловит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Мончеит</a:t>
                      </a:r>
                      <a:endParaRPr lang="ru-RU" sz="14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</a:rPr>
                        <a:t>Галенит</a:t>
                      </a: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 </a:t>
                      </a:r>
                      <a:r>
                        <a:rPr lang="ru-RU" sz="1400" dirty="0">
                          <a:effectLst/>
                        </a:rPr>
                        <a:t>1,00-1,01 </a:t>
                      </a:r>
                      <a:r>
                        <a:rPr lang="en-US" sz="1400" dirty="0" err="1">
                          <a:effectLst/>
                        </a:rPr>
                        <a:t>apfu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Au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Ag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Pd</a:t>
                      </a:r>
                      <a:r>
                        <a:rPr lang="ru-RU" sz="1400" dirty="0">
                          <a:effectLst/>
                        </a:rPr>
                        <a:t>); </a:t>
                      </a:r>
                      <a:r>
                        <a:rPr lang="en-US" sz="1400" dirty="0">
                          <a:effectLst/>
                        </a:rPr>
                        <a:t>Pd </a:t>
                      </a:r>
                      <a:r>
                        <a:rPr lang="ru-RU" sz="1400" dirty="0">
                          <a:effectLst/>
                        </a:rPr>
                        <a:t>до 4,9 </a:t>
                      </a:r>
                      <a:r>
                        <a:rPr lang="ru-RU" sz="1400" dirty="0" err="1">
                          <a:effectLst/>
                        </a:rPr>
                        <a:t>мас</a:t>
                      </a:r>
                      <a:r>
                        <a:rPr lang="ru-RU" sz="1400" dirty="0">
                          <a:effectLst/>
                        </a:rPr>
                        <a:t>.%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Pt,Pd,Ni</a:t>
                      </a:r>
                      <a:r>
                        <a:rPr lang="en-US" sz="1400" dirty="0">
                          <a:effectLst/>
                        </a:rPr>
                        <a:t>)S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Pd(Te</a:t>
                      </a:r>
                      <a:r>
                        <a:rPr lang="en-US" sz="1400" baseline="-25000" dirty="0">
                          <a:effectLst/>
                        </a:rPr>
                        <a:t>0.7</a:t>
                      </a:r>
                      <a:r>
                        <a:rPr lang="en-US" sz="1400" dirty="0">
                          <a:effectLst/>
                        </a:rPr>
                        <a:t>Bi</a:t>
                      </a:r>
                      <a:r>
                        <a:rPr lang="en-US" sz="1400" baseline="-25000" dirty="0">
                          <a:effectLst/>
                        </a:rPr>
                        <a:t>0.3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Pd</a:t>
                      </a:r>
                      <a:r>
                        <a:rPr lang="en-US" sz="1400" baseline="-25000" dirty="0">
                          <a:effectLst/>
                        </a:rPr>
                        <a:t>8</a:t>
                      </a: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Sb,As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Pd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(</a:t>
                      </a:r>
                      <a:r>
                        <a:rPr lang="en-US" sz="1400" dirty="0" err="1">
                          <a:effectLst/>
                        </a:rPr>
                        <a:t>Sn,As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Pt(</a:t>
                      </a:r>
                      <a:r>
                        <a:rPr lang="en-US" sz="1400" dirty="0" err="1">
                          <a:effectLst/>
                        </a:rPr>
                        <a:t>Te,Bi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ru-RU" sz="1400" baseline="-250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PbS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44602" marR="44602" marT="0" marB="0"/>
                </a:tc>
                <a:extLst>
                  <a:ext uri="{0D108BD9-81ED-4DB2-BD59-A6C34878D82A}">
                    <a16:rowId xmlns:a16="http://schemas.microsoft.com/office/drawing/2014/main" val="853886235"/>
                  </a:ext>
                </a:extLst>
              </a:tr>
              <a:tr h="9745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 (353,7)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Палладистое</a:t>
                      </a:r>
                      <a:r>
                        <a:rPr lang="ru-RU" sz="1400" b="1" dirty="0">
                          <a:effectLst/>
                        </a:rPr>
                        <a:t> золото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Майченерит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Меренскиит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Паоловит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highlight>
                            <a:srgbClr val="FFFF00"/>
                          </a:highlight>
                        </a:rPr>
                        <a:t>Мончеит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Au</a:t>
                      </a:r>
                      <a:r>
                        <a:rPr lang="ru-RU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Ag</a:t>
                      </a:r>
                      <a:r>
                        <a:rPr lang="ru-RU" sz="1400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Pd</a:t>
                      </a:r>
                      <a:r>
                        <a:rPr lang="ru-RU" sz="1400" dirty="0">
                          <a:effectLst/>
                        </a:rPr>
                        <a:t>); </a:t>
                      </a:r>
                      <a:r>
                        <a:rPr lang="en-US" sz="1400" dirty="0">
                          <a:effectLst/>
                        </a:rPr>
                        <a:t>Pd </a:t>
                      </a:r>
                      <a:r>
                        <a:rPr lang="ru-RU" sz="1400" dirty="0">
                          <a:effectLst/>
                        </a:rPr>
                        <a:t>до 4,6 </a:t>
                      </a:r>
                      <a:r>
                        <a:rPr lang="ru-RU" sz="1400" dirty="0" err="1">
                          <a:effectLst/>
                        </a:rPr>
                        <a:t>мас</a:t>
                      </a:r>
                      <a:r>
                        <a:rPr lang="ru-RU" sz="1400" dirty="0">
                          <a:effectLst/>
                        </a:rPr>
                        <a:t>.%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PdBiTe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(</a:t>
                      </a: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Pd,Pt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)(</a:t>
                      </a: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Te,Bi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)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endParaRPr lang="ru-RU" sz="1400" baseline="-250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Pd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Sn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(</a:t>
                      </a: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Pt,Pd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)(</a:t>
                      </a:r>
                      <a:r>
                        <a:rPr lang="en-US" sz="1400" dirty="0" err="1">
                          <a:effectLst/>
                          <a:highlight>
                            <a:srgbClr val="FFFF00"/>
                          </a:highlight>
                        </a:rPr>
                        <a:t>Te,Bi</a:t>
                      </a:r>
                      <a:r>
                        <a:rPr lang="en-US" sz="1400" dirty="0">
                          <a:effectLst/>
                          <a:highlight>
                            <a:srgbClr val="FFFF00"/>
                          </a:highlight>
                        </a:rPr>
                        <a:t>)</a:t>
                      </a:r>
                      <a:r>
                        <a:rPr lang="en-US" sz="1400" baseline="-25000" dirty="0">
                          <a:effectLst/>
                          <a:highlight>
                            <a:srgbClr val="FFFF00"/>
                          </a:highlight>
                        </a:rPr>
                        <a:t>2</a:t>
                      </a:r>
                      <a:endParaRPr lang="ru-RU" sz="1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602" marR="44602" marT="0" marB="0"/>
                </a:tc>
                <a:extLst>
                  <a:ext uri="{0D108BD9-81ED-4DB2-BD59-A6C34878D82A}">
                    <a16:rowId xmlns:a16="http://schemas.microsoft.com/office/drawing/2014/main" val="1077329240"/>
                  </a:ext>
                </a:extLst>
              </a:tr>
            </a:tbl>
          </a:graphicData>
        </a:graphic>
      </p:graphicFrame>
      <p:sp>
        <p:nvSpPr>
          <p:cNvPr id="3" name="Rectangle 13">
            <a:extLst>
              <a:ext uri="{FF2B5EF4-FFF2-40B4-BE49-F238E27FC236}">
                <a16:creationId xmlns:a16="http://schemas.microsoft.com/office/drawing/2014/main" id="{AEA39908-A7DB-40C8-9DFD-B2B326F7B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162" y="163478"/>
            <a:ext cx="7855677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cap="all" dirty="0">
                <a:solidFill>
                  <a:srgbClr val="0033CC"/>
                </a:solidFill>
                <a:latin typeface="Arial" charset="0"/>
              </a:rPr>
              <a:t>Ассоциации МПГ на трех разных уровнях верхних медистых руд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79C34-7715-4A45-98F7-2D9BB8786292}"/>
              </a:ext>
            </a:extLst>
          </p:cNvPr>
          <p:cNvSpPr txBox="1"/>
          <p:nvPr/>
        </p:nvSpPr>
        <p:spPr>
          <a:xfrm>
            <a:off x="1080408" y="6361388"/>
            <a:ext cx="94424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cap="all" dirty="0">
                <a:highlight>
                  <a:srgbClr val="FFFF00"/>
                </a:highlight>
                <a:latin typeface="Arial" charset="0"/>
              </a:rPr>
              <a:t>Желтым цветом </a:t>
            </a:r>
            <a:r>
              <a:rPr lang="ru-RU" sz="1400" cap="all" dirty="0">
                <a:latin typeface="Arial" charset="0"/>
              </a:rPr>
              <a:t>– включены в </a:t>
            </a:r>
            <a:r>
              <a:rPr lang="en-US" sz="1400" cap="all" dirty="0">
                <a:latin typeface="Arial" charset="0"/>
              </a:rPr>
              <a:t>Au-Ag-Pd; </a:t>
            </a:r>
            <a:r>
              <a:rPr lang="ru-RU" sz="1400" b="1" cap="all" dirty="0">
                <a:latin typeface="Arial" charset="0"/>
              </a:rPr>
              <a:t>жирный шрифт </a:t>
            </a:r>
            <a:r>
              <a:rPr lang="ru-RU" sz="1400" cap="all" dirty="0">
                <a:latin typeface="Arial" charset="0"/>
              </a:rPr>
              <a:t>– распространенные минералы</a:t>
            </a:r>
            <a:endParaRPr lang="ru-RU" sz="14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F96AAC5-008C-4D49-AE2E-E08BB5743B5D}"/>
              </a:ext>
            </a:extLst>
          </p:cNvPr>
          <p:cNvCxnSpPr/>
          <p:nvPr/>
        </p:nvCxnSpPr>
        <p:spPr>
          <a:xfrm>
            <a:off x="1378857" y="49661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29EFE2-70E5-4A97-A379-AAFE2EB66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0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CE5820-18A1-47EA-8737-E88611135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954" y="590270"/>
            <a:ext cx="4614146" cy="3552337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64A35B95-A375-4F09-97DC-0E5CDCC0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119" y="163488"/>
            <a:ext cx="81304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Физико-химические условия формирования  </a:t>
            </a:r>
            <a:r>
              <a:rPr lang="ru-RU" b="1" cap="all" dirty="0" err="1">
                <a:solidFill>
                  <a:srgbClr val="0033CC"/>
                </a:solidFill>
                <a:latin typeface="Arial" charset="0"/>
              </a:rPr>
              <a:t>пентландита</a:t>
            </a: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6E2FF1-5076-4866-90FC-880EC4E93741}"/>
              </a:ext>
            </a:extLst>
          </p:cNvPr>
          <p:cNvSpPr txBox="1"/>
          <p:nvPr/>
        </p:nvSpPr>
        <p:spPr>
          <a:xfrm>
            <a:off x="6091954" y="4405491"/>
            <a:ext cx="56047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Фазовые равновесия для систем </a:t>
            </a:r>
            <a:r>
              <a:rPr lang="ru-RU" dirty="0" err="1"/>
              <a:t>Cu</a:t>
            </a:r>
            <a:r>
              <a:rPr lang="ru-RU" dirty="0"/>
              <a:t>(</a:t>
            </a:r>
            <a:r>
              <a:rPr lang="en-US" dirty="0"/>
              <a:t>Ni)</a:t>
            </a:r>
            <a:r>
              <a:rPr lang="ru-RU" dirty="0"/>
              <a:t> − Fe − S</a:t>
            </a:r>
            <a:r>
              <a:rPr lang="ru-RU" dirty="0">
                <a:solidFill>
                  <a:srgbClr val="0000FF"/>
                </a:solidFill>
              </a:rPr>
              <a:t>.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ru-RU" dirty="0"/>
              <a:t>Пунктирные кривые – поля стабильности </a:t>
            </a:r>
            <a:r>
              <a:rPr lang="en-US" dirty="0" err="1"/>
              <a:t>Pn</a:t>
            </a:r>
            <a:r>
              <a:rPr lang="ru-RU" dirty="0"/>
              <a:t> </a:t>
            </a:r>
            <a:endParaRPr lang="en-US" dirty="0"/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(</a:t>
            </a:r>
            <a:r>
              <a:rPr lang="en-US" altLang="ru-RU" dirty="0">
                <a:solidFill>
                  <a:srgbClr val="0000FF"/>
                </a:solidFill>
                <a:cs typeface="Times New Roman" panose="02020603050405020304" pitchFamily="18" charset="0"/>
              </a:rPr>
              <a:t>Barton and Skinner 1967; Ehlers 1972; </a:t>
            </a:r>
            <a:r>
              <a:rPr lang="en-US" dirty="0">
                <a:solidFill>
                  <a:srgbClr val="0000FF"/>
                </a:solidFill>
              </a:rPr>
              <a:t>Vaughan, Craig, </a:t>
            </a:r>
            <a:r>
              <a:rPr lang="ru-RU" dirty="0">
                <a:solidFill>
                  <a:srgbClr val="0000FF"/>
                </a:solidFill>
              </a:rPr>
              <a:t>1981</a:t>
            </a:r>
            <a:r>
              <a:rPr lang="en-US" dirty="0">
                <a:solidFill>
                  <a:srgbClr val="0000FF"/>
                </a:solidFill>
              </a:rPr>
              <a:t>;</a:t>
            </a:r>
            <a:r>
              <a:rPr lang="en-GB" altLang="ru-RU" dirty="0">
                <a:solidFill>
                  <a:srgbClr val="0000FF"/>
                </a:solidFill>
                <a:cs typeface="Times New Roman" panose="02020603050405020304" pitchFamily="18" charset="0"/>
              </a:rPr>
              <a:t> Kaneda et al., 1986;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Перегоедова,1999</a:t>
            </a:r>
            <a:r>
              <a:rPr lang="en-US" dirty="0">
                <a:solidFill>
                  <a:srgbClr val="0000FF"/>
                </a:solidFill>
              </a:rPr>
              <a:t>; </a:t>
            </a:r>
            <a:r>
              <a:rPr lang="ru-RU" b="1" dirty="0" err="1">
                <a:solidFill>
                  <a:srgbClr val="0000FF"/>
                </a:solidFill>
              </a:rPr>
              <a:t>Колонин</a:t>
            </a:r>
            <a:r>
              <a:rPr lang="ru-RU" b="1" dirty="0">
                <a:solidFill>
                  <a:srgbClr val="0000FF"/>
                </a:solidFill>
              </a:rPr>
              <a:t> и др., 2000</a:t>
            </a:r>
            <a:r>
              <a:rPr lang="en-US" dirty="0">
                <a:solidFill>
                  <a:srgbClr val="0000FF"/>
                </a:solidFill>
              </a:rPr>
              <a:t>; </a:t>
            </a:r>
            <a:r>
              <a:rPr lang="ru-RU" altLang="ru-RU" dirty="0">
                <a:solidFill>
                  <a:srgbClr val="0000FF"/>
                </a:solidFill>
                <a:cs typeface="Times New Roman" panose="02020603050405020304" pitchFamily="18" charset="0"/>
              </a:rPr>
              <a:t>Косяков и </a:t>
            </a:r>
            <a:r>
              <a:rPr lang="ru-RU" altLang="ru-RU" dirty="0" err="1">
                <a:solidFill>
                  <a:srgbClr val="0000FF"/>
                </a:solidFill>
                <a:cs typeface="Times New Roman" panose="02020603050405020304" pitchFamily="18" charset="0"/>
              </a:rPr>
              <a:t>др</a:t>
            </a:r>
            <a:r>
              <a:rPr lang="en-GB" altLang="ru-RU" i="1" dirty="0">
                <a:solidFill>
                  <a:srgbClr val="0000FF"/>
                </a:solidFill>
                <a:cs typeface="Times New Roman" panose="02020603050405020304" pitchFamily="18" charset="0"/>
              </a:rPr>
              <a:t>.,</a:t>
            </a:r>
            <a:r>
              <a:rPr lang="en-GB" altLang="ru-RU" dirty="0">
                <a:solidFill>
                  <a:srgbClr val="0000FF"/>
                </a:solidFill>
                <a:cs typeface="Times New Roman" panose="02020603050405020304" pitchFamily="18" charset="0"/>
              </a:rPr>
              <a:t> 2003</a:t>
            </a:r>
            <a:r>
              <a:rPr lang="ru-RU" dirty="0">
                <a:solidFill>
                  <a:srgbClr val="0000FF"/>
                </a:solidFill>
              </a:rPr>
              <a:t>).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AF9F9-BC97-4DBD-A3C0-D2C040502E71}"/>
              </a:ext>
            </a:extLst>
          </p:cNvPr>
          <p:cNvSpPr txBox="1"/>
          <p:nvPr/>
        </p:nvSpPr>
        <p:spPr>
          <a:xfrm>
            <a:off x="698501" y="752368"/>
            <a:ext cx="5397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Изменение k = Ni/(</a:t>
            </a:r>
            <a:r>
              <a:rPr lang="ru-RU" dirty="0" err="1"/>
              <a:t>Ni+Fe</a:t>
            </a:r>
            <a:r>
              <a:rPr lang="ru-RU" dirty="0"/>
              <a:t>) в </a:t>
            </a:r>
            <a:r>
              <a:rPr lang="en-US" dirty="0" err="1"/>
              <a:t>Pn</a:t>
            </a:r>
            <a:r>
              <a:rPr lang="ru-RU" dirty="0"/>
              <a:t> </a:t>
            </a:r>
            <a:r>
              <a:rPr lang="en-US" dirty="0"/>
              <a:t>c </a:t>
            </a:r>
            <a:r>
              <a:rPr lang="ru-RU" dirty="0"/>
              <a:t>понижением </a:t>
            </a:r>
            <a:r>
              <a:rPr lang="en-US" dirty="0" err="1"/>
              <a:t>T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ru-RU" dirty="0"/>
              <a:t> и увеличением </a:t>
            </a:r>
            <a:r>
              <a:rPr lang="en-US" dirty="0"/>
              <a:t>fS</a:t>
            </a:r>
            <a:r>
              <a:rPr lang="en-US" baseline="-25000" dirty="0"/>
              <a:t>2</a:t>
            </a:r>
            <a:r>
              <a:rPr lang="ru-RU" dirty="0"/>
              <a:t>. Векторы показывают эволюцию</a:t>
            </a:r>
            <a:r>
              <a:rPr lang="en-US" dirty="0"/>
              <a:t> </a:t>
            </a:r>
            <a:r>
              <a:rPr lang="ru-RU" dirty="0" err="1"/>
              <a:t>пентландита</a:t>
            </a:r>
            <a:r>
              <a:rPr lang="ru-RU" dirty="0"/>
              <a:t> на разных глубинах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E3993E-86C0-497D-A5EB-B5B0292A85EB}"/>
              </a:ext>
            </a:extLst>
          </p:cNvPr>
          <p:cNvSpPr txBox="1"/>
          <p:nvPr/>
        </p:nvSpPr>
        <p:spPr>
          <a:xfrm>
            <a:off x="10511273" y="1281158"/>
            <a:ext cx="338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98235-FF38-4176-9E47-6DB562134BD9}"/>
              </a:ext>
            </a:extLst>
          </p:cNvPr>
          <p:cNvSpPr txBox="1"/>
          <p:nvPr/>
        </p:nvSpPr>
        <p:spPr>
          <a:xfrm>
            <a:off x="10528208" y="3152049"/>
            <a:ext cx="338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E95D9-17FB-4841-882F-054EDEBD9056}"/>
              </a:ext>
            </a:extLst>
          </p:cNvPr>
          <p:cNvSpPr txBox="1"/>
          <p:nvPr/>
        </p:nvSpPr>
        <p:spPr>
          <a:xfrm>
            <a:off x="10511274" y="3683601"/>
            <a:ext cx="338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B51D3C-8D22-49DE-9C9E-B1982EF5C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9" y="1675697"/>
            <a:ext cx="5346873" cy="504895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E9F3E4B-4B0E-4835-8106-04CC17FAE4B1}"/>
              </a:ext>
            </a:extLst>
          </p:cNvPr>
          <p:cNvCxnSpPr/>
          <p:nvPr/>
        </p:nvCxnSpPr>
        <p:spPr>
          <a:xfrm>
            <a:off x="1378857" y="56918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5981E5-0931-481A-A6F1-40716513C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9922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5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23DBFC-3C8B-4755-87D9-19A308E78390}"/>
              </a:ext>
            </a:extLst>
          </p:cNvPr>
          <p:cNvSpPr txBox="1"/>
          <p:nvPr/>
        </p:nvSpPr>
        <p:spPr>
          <a:xfrm>
            <a:off x="1590675" y="897744"/>
            <a:ext cx="923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Палладистое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золото является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типоморфной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особенностью верхних медистых руд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7C161-37DF-427A-BAEC-3853CF286B08}"/>
              </a:ext>
            </a:extLst>
          </p:cNvPr>
          <p:cNvSpPr txBox="1"/>
          <p:nvPr/>
        </p:nvSpPr>
        <p:spPr>
          <a:xfrm>
            <a:off x="7608007" y="3931397"/>
            <a:ext cx="1447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ru-RU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ru-RU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Pd)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36536BF-D1FF-416B-BF19-7DBD2A1A0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735" y="228329"/>
            <a:ext cx="258173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Составы </a:t>
            </a:r>
            <a:r>
              <a:rPr lang="en-US" b="1" cap="all" dirty="0">
                <a:solidFill>
                  <a:srgbClr val="0033CC"/>
                </a:solidFill>
                <a:latin typeface="Arial" charset="0"/>
              </a:rPr>
              <a:t>Au-Ag-Pd</a:t>
            </a:r>
            <a:endParaRPr lang="ru-RU" b="1" cap="all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C37D81-B2F8-44E8-919C-66F0E3ED1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588" y="1821074"/>
            <a:ext cx="8784905" cy="3830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71F711-FB7D-4780-B81E-1B25A61BB272}"/>
              </a:ext>
            </a:extLst>
          </p:cNvPr>
          <p:cNvSpPr txBox="1"/>
          <p:nvPr/>
        </p:nvSpPr>
        <p:spPr>
          <a:xfrm>
            <a:off x="1974850" y="6020833"/>
            <a:ext cx="8500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каждом из трех уровней верхних медистых руд собственные тренды составов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палладистого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золота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целом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Pd-rich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снижается</a:t>
            </a:r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A4A66A6-A2A0-4AF0-BF00-CB5BDF8C981B}"/>
              </a:ext>
            </a:extLst>
          </p:cNvPr>
          <p:cNvCxnSpPr/>
          <p:nvPr/>
        </p:nvCxnSpPr>
        <p:spPr>
          <a:xfrm>
            <a:off x="1378857" y="598210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BB5AE0-5FF7-4C11-822D-91A13315E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28250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2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C4380D-FCBF-4B37-8FBC-54CC3CA3D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08" y="890557"/>
            <a:ext cx="9202567" cy="4313545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BB62DCCF-4DAE-4F27-BAE8-D4A2F15B0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719" y="223591"/>
            <a:ext cx="662155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 err="1">
                <a:solidFill>
                  <a:srgbClr val="0033CC"/>
                </a:solidFill>
                <a:latin typeface="Arial" charset="0"/>
              </a:rPr>
              <a:t>Изоферроплатина</a:t>
            </a: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 только на верхнем уровне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48CD6-6C83-48CB-A457-BCF72C0BB807}"/>
              </a:ext>
            </a:extLst>
          </p:cNvPr>
          <p:cNvSpPr txBox="1"/>
          <p:nvPr/>
        </p:nvSpPr>
        <p:spPr>
          <a:xfrm>
            <a:off x="2190750" y="5604652"/>
            <a:ext cx="4409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 – 0,91-2,61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 всех зернах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0,00 – 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,46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фрагментарно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B0B40F-61EC-4505-9511-03A549FA9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275" y="1508712"/>
            <a:ext cx="2478557" cy="1920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FF7BD3-DF12-4452-B872-1E52A76A988F}"/>
              </a:ext>
            </a:extLst>
          </p:cNvPr>
          <p:cNvSpPr txBox="1"/>
          <p:nvPr/>
        </p:nvSpPr>
        <p:spPr>
          <a:xfrm>
            <a:off x="9725430" y="4280772"/>
            <a:ext cx="2328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 </a:t>
            </a:r>
            <a:r>
              <a:rPr lang="ru-RU" dirty="0"/>
              <a:t>в </a:t>
            </a:r>
            <a:r>
              <a:rPr lang="ru-RU" dirty="0" err="1"/>
              <a:t>изоферроплатине</a:t>
            </a:r>
            <a:r>
              <a:rPr lang="ru-RU" dirty="0"/>
              <a:t> за счет тонкого срастания с </a:t>
            </a:r>
            <a:r>
              <a:rPr lang="en-US" dirty="0" err="1"/>
              <a:t>PtS</a:t>
            </a:r>
            <a:r>
              <a:rPr lang="ru-RU" dirty="0"/>
              <a:t> и </a:t>
            </a:r>
            <a:r>
              <a:rPr lang="en-US" dirty="0" err="1"/>
              <a:t>Pn</a:t>
            </a:r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C9CB8A0-448B-400A-A57E-9F4BA7F99FA2}"/>
              </a:ext>
            </a:extLst>
          </p:cNvPr>
          <p:cNvCxnSpPr/>
          <p:nvPr/>
        </p:nvCxnSpPr>
        <p:spPr>
          <a:xfrm>
            <a:off x="1378857" y="554668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3448A5-A613-49BD-8A6B-7F0009799C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84708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5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833B1F-4614-4049-A7BD-B037D233C008}"/>
              </a:ext>
            </a:extLst>
          </p:cNvPr>
          <p:cNvSpPr txBox="1"/>
          <p:nvPr/>
        </p:nvSpPr>
        <p:spPr>
          <a:xfrm>
            <a:off x="666750" y="5519182"/>
            <a:ext cx="112395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Куперит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только на двух верхних уровнях верхних медистых руд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первом обогащенный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который увеличивается с глубиной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втором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Ni,Pd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-rich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11F6C7-AB24-443D-A142-D0B918014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122" y="914400"/>
            <a:ext cx="9923755" cy="4604782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89D45B64-D06A-4B8C-9E26-0727278B7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668" y="239903"/>
            <a:ext cx="517359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 err="1">
                <a:solidFill>
                  <a:srgbClr val="0033CC"/>
                </a:solidFill>
                <a:latin typeface="Arial" charset="0"/>
              </a:rPr>
              <a:t>Куперит</a:t>
            </a: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 – на 2-х верхних уровнях (1,2)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DC2E420-F2AA-41E1-A558-95B636A98C74}"/>
              </a:ext>
            </a:extLst>
          </p:cNvPr>
          <p:cNvCxnSpPr/>
          <p:nvPr/>
        </p:nvCxnSpPr>
        <p:spPr>
          <a:xfrm>
            <a:off x="1378857" y="583696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C688A0-9ED6-43DF-A4FD-0000753F72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13736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71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A35ED0-23DD-418F-BFC1-27E50C634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683118"/>
            <a:ext cx="10316756" cy="4540673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2A6B6637-903F-4492-BD5C-3842AE987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734" y="313786"/>
            <a:ext cx="297453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Система </a:t>
            </a:r>
            <a:r>
              <a:rPr lang="en-US" b="1" cap="all" dirty="0">
                <a:solidFill>
                  <a:srgbClr val="0033CC"/>
                </a:solidFill>
                <a:latin typeface="Arial" charset="0"/>
              </a:rPr>
              <a:t>PD(Pt)- Bi- </a:t>
            </a:r>
            <a:r>
              <a:rPr lang="en-US" b="1" cap="all" dirty="0" err="1">
                <a:solidFill>
                  <a:srgbClr val="0033CC"/>
                </a:solidFill>
                <a:latin typeface="Arial" charset="0"/>
              </a:rPr>
              <a:t>Te</a:t>
            </a:r>
            <a:endParaRPr lang="ru-RU" b="1" cap="all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AB936-B9F6-4815-8051-129D3527473F}"/>
              </a:ext>
            </a:extLst>
          </p:cNvPr>
          <p:cNvSpPr txBox="1"/>
          <p:nvPr/>
        </p:nvSpPr>
        <p:spPr>
          <a:xfrm>
            <a:off x="2258993" y="5196007"/>
            <a:ext cx="767401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уровне 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висмутовая специализация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PdBi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PdBi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ru-RU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уровне 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возрастает активность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Pd(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Te,Bi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уровне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активность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еще выше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Pd(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Te,Bi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			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повышена роль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 Pt(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Te,Bi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0E5E56D-A8FE-4B67-B8D9-986142B0CFD8}"/>
              </a:ext>
            </a:extLst>
          </p:cNvPr>
          <p:cNvCxnSpPr/>
          <p:nvPr/>
        </p:nvCxnSpPr>
        <p:spPr>
          <a:xfrm>
            <a:off x="1378857" y="656266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1AE050-6D86-4D2D-B006-E0E739114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86306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5AFA71FA-CB26-4E83-9F7C-6D4983AE8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0734" y="137643"/>
            <a:ext cx="175400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обобщение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CDEEE-782D-4D65-8160-B419F2148265}"/>
              </a:ext>
            </a:extLst>
          </p:cNvPr>
          <p:cNvSpPr txBox="1"/>
          <p:nvPr/>
        </p:nvSpPr>
        <p:spPr>
          <a:xfrm>
            <a:off x="247650" y="506975"/>
            <a:ext cx="1164907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«Медистые» руды имеют признаки магматического происхождения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Состав их широко варьирует, не всегда отвечая своему названию.</a:t>
            </a:r>
          </a:p>
          <a:p>
            <a:pPr marL="342900" indent="-342900"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Текстуры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морфология зерен МПГ на верхнем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среднем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уровнях значительно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различаются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(мелкие включения в золоте и крупные кристаллы в сульфидах, соответственно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Текстуры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руд и формы выделения МПГ верхнего (1) и нижнего (3) уровней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сопоставимы.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Геохимические особенности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Pd-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МПГ на каждом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3-х уровней различаются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(1) Pd-Bi; (2) Pd-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-Bi; (3) Pd-Pt-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-Bi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Фугитивность серы не отражает единый тренд в разрезе медистых руд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Сверху-вниз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умеренная        высокая   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низкая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5. 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уровне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умереннная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совместная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кристаллизаця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сульфида и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интерметаллида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Pt;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-Fe</a:t>
            </a:r>
            <a:endParaRPr lang="ru-RU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На (2) 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высокая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способствует кристаллизации крупных зерен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На (3) – низкая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Палладистое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золото характерно для всех уровней, но (1) – более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rich;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Куперит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на двух верхних уровнях, но на (1) –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Ni-rich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на (2) 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Pd-rich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endParaRPr lang="ru-RU" sz="2000" dirty="0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E8B1B65-BE76-44C7-9C64-1F6BD4B51552}"/>
              </a:ext>
            </a:extLst>
          </p:cNvPr>
          <p:cNvSpPr/>
          <p:nvPr/>
        </p:nvSpPr>
        <p:spPr>
          <a:xfrm>
            <a:off x="3735000" y="4040041"/>
            <a:ext cx="297986" cy="89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E88145E-C1AF-4040-9AB5-046168B5F2A2}"/>
              </a:ext>
            </a:extLst>
          </p:cNvPr>
          <p:cNvSpPr/>
          <p:nvPr/>
        </p:nvSpPr>
        <p:spPr>
          <a:xfrm>
            <a:off x="5279751" y="3999083"/>
            <a:ext cx="297986" cy="89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970877D-B7E6-427E-BC99-D5E6DF69AB74}"/>
              </a:ext>
            </a:extLst>
          </p:cNvPr>
          <p:cNvCxnSpPr/>
          <p:nvPr/>
        </p:nvCxnSpPr>
        <p:spPr>
          <a:xfrm>
            <a:off x="1393291" y="506975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6C6799-4A7A-4D98-B412-BF9C2C83A2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13736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6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793FA78E-681E-42B2-A6DF-CE209B4F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181520"/>
            <a:ext cx="382245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Предварительные выводы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6D5B2-A4A7-498D-87AA-BE195B753E8F}"/>
              </a:ext>
            </a:extLst>
          </p:cNvPr>
          <p:cNvSpPr txBox="1"/>
          <p:nvPr/>
        </p:nvSpPr>
        <p:spPr>
          <a:xfrm>
            <a:off x="771525" y="1178849"/>
            <a:ext cx="100488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Рассматривая гипотезы образования медистых руд, наиболее приемлемыми для полученных нами предварительных результатов являются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1)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«закачка» рудного вещества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пористое пространство между слоями вмещающих пород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Кунилов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др., 1989),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 при отсутствии зависимости от рамы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2)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«динамическое внедрение»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сульфидного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флюидонасыщенного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расплава под давлением, который подвергал плавлению осадочные породы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Barnes et al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2023)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5C627-84FF-4CE3-A2E9-D98AFC49B425}"/>
              </a:ext>
            </a:extLst>
          </p:cNvPr>
          <p:cNvSpPr txBox="1"/>
          <p:nvPr/>
        </p:nvSpPr>
        <p:spPr>
          <a:xfrm>
            <a:off x="771525" y="3752603"/>
            <a:ext cx="10125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Отсутствие единой эволюции минеральных парагенезисов в разрезе медистых руд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Пульсационное </a:t>
            </a:r>
            <a:r>
              <a:rPr 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длительное внедрение </a:t>
            </a:r>
            <a:r>
              <a:rPr lang="ru-RU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флюидонасыщенного</a:t>
            </a:r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сульфидного расплава из глубинной магматической камеры. </a:t>
            </a:r>
          </a:p>
          <a:p>
            <a:endParaRPr lang="ru-RU" sz="2000" b="1" i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Расплав каждого пульса обладал собственным металлогеническим наполнением и кристаллизовался в различных </a:t>
            </a:r>
            <a:r>
              <a:rPr lang="ru-RU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физ</a:t>
            </a:r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-хим. условиях</a:t>
            </a:r>
            <a:endParaRPr lang="ru-RU" sz="2000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10D6D75-5B72-4965-BB3E-C5E6504C5330}"/>
              </a:ext>
            </a:extLst>
          </p:cNvPr>
          <p:cNvCxnSpPr/>
          <p:nvPr/>
        </p:nvCxnSpPr>
        <p:spPr>
          <a:xfrm>
            <a:off x="1378857" y="627238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53A8B0-41B0-4562-820D-5708634B22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157278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2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A132BC-93AE-4DA7-A415-B7BCABED3F07}"/>
              </a:ext>
            </a:extLst>
          </p:cNvPr>
          <p:cNvSpPr txBox="1"/>
          <p:nvPr/>
        </p:nvSpPr>
        <p:spPr>
          <a:xfrm>
            <a:off x="3660095" y="127280"/>
            <a:ext cx="4581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Спасибо за внимание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773EBE-BB89-491C-B0F6-8B644625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573" y="611403"/>
            <a:ext cx="7048302" cy="44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FD67F-3C86-4234-9493-D70F6FE75E46}"/>
              </a:ext>
            </a:extLst>
          </p:cNvPr>
          <p:cNvSpPr txBox="1"/>
          <p:nvPr/>
        </p:nvSpPr>
        <p:spPr>
          <a:xfrm>
            <a:off x="876300" y="5434502"/>
            <a:ext cx="9886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Работа выполнена при финансовой поддержке Базового проекта Института геологии и минералогии им. В.С.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</a:rPr>
              <a:t>Соболева СО РАН № FWZN-2026-0003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7964B30-7212-442E-BCB1-211A7B18E8EE}"/>
              </a:ext>
            </a:extLst>
          </p:cNvPr>
          <p:cNvCxnSpPr/>
          <p:nvPr/>
        </p:nvCxnSpPr>
        <p:spPr>
          <a:xfrm>
            <a:off x="1378857" y="496612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21B2AC-9F07-4EE2-80BF-B7CD244D1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9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0244" y="671479"/>
            <a:ext cx="9087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 морфогенетических типа руд 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(Генкин и др. 1984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Лихачёв, 2006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Спиридонов и др.,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Tolstykh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2019,2020,2021,2022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др.)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464F558-5329-4D4B-8AB2-BC27FF13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862" y="212606"/>
            <a:ext cx="724307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Генетические типы руд Норильских месторождений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1532" y="1641496"/>
            <a:ext cx="4692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2. Вкрапленные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Локализуются в нижних частях дифференцированных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интрузий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пикритовых и такситовых габбро-долеритах. Основной рудный горизонт. Концентрации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Pd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- 2-5 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5137" y="4866366"/>
            <a:ext cx="8392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«Медистые»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(прожилково-вкрапленные)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Формируют ореолы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метасоматически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-измененных вмещающих породах вокруг массивных руд (нижний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экзоконтакт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и мощные ореолы  до 250 м в роговиках над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Хараелахской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интрузией (верхний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экзоконтакт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изолированы от массивных руд.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5051" y="1702172"/>
            <a:ext cx="3593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AutoNum type="arabicPeriod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Массивные</a:t>
            </a:r>
          </a:p>
          <a:p>
            <a:pPr marL="285750" indent="-285750" algn="just">
              <a:buFontTx/>
              <a:buChar char="-"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Пирротиновые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Халькопиритовые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Кубанитовые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Моихукитовые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Талнахитовые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9800" y="3519291"/>
            <a:ext cx="1037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Малосульфидные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Маломощный горизонт в верхней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габбровой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серии.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Горизонт не выдержан по простиранию, его мощность редко превышает 0,5м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Концентрации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Pd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10-20 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 (до 60 г/т).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84A718E-1902-45DD-BA95-0D4E40D95778}"/>
              </a:ext>
            </a:extLst>
          </p:cNvPr>
          <p:cNvCxnSpPr/>
          <p:nvPr/>
        </p:nvCxnSpPr>
        <p:spPr>
          <a:xfrm>
            <a:off x="1504539" y="686509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9A5D05-4718-43AB-BD68-0F963658E8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7899" y="-18137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id="{E464F558-5329-4D4B-8AB2-BC27FF13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862" y="189658"/>
            <a:ext cx="646189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Имеющиеся представления о медистых рудах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84A718E-1902-45DD-BA95-0D4E40D95778}"/>
              </a:ext>
            </a:extLst>
          </p:cNvPr>
          <p:cNvCxnSpPr/>
          <p:nvPr/>
        </p:nvCxnSpPr>
        <p:spPr>
          <a:xfrm>
            <a:off x="1524000" y="738930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9A5D05-4718-43AB-BD68-0F963658E8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390" y="102852"/>
            <a:ext cx="862149" cy="6360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C9B3A9-BFA4-4A5F-A9AA-05994A46E46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2575" y="1090293"/>
            <a:ext cx="9115425" cy="6001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9B2410-EC79-4BBA-AD01-05FBBEC6C917}"/>
              </a:ext>
            </a:extLst>
          </p:cNvPr>
          <p:cNvSpPr txBox="1"/>
          <p:nvPr/>
        </p:nvSpPr>
        <p:spPr>
          <a:xfrm>
            <a:off x="8143463" y="6577860"/>
            <a:ext cx="2210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Налдретт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2003)</a:t>
            </a:r>
          </a:p>
        </p:txBody>
      </p:sp>
    </p:spTree>
    <p:extLst>
      <p:ext uri="{BB962C8B-B14F-4D97-AF65-F5344CB8AC3E}">
        <p14:creationId xmlns:p14="http://schemas.microsoft.com/office/powerpoint/2010/main" val="23759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id="{5D45B96E-FCB4-46B4-8E56-850C0B796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79" y="94020"/>
            <a:ext cx="581524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Положение исследуемой скважины СФ-39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0BA99-7CB1-4D6D-8B70-F36543A8C9DD}"/>
              </a:ext>
            </a:extLst>
          </p:cNvPr>
          <p:cNvSpPr txBox="1"/>
          <p:nvPr/>
        </p:nvSpPr>
        <p:spPr>
          <a:xfrm>
            <a:off x="5738922" y="5534561"/>
            <a:ext cx="59831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Роговики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пироксен-полевошпатовые, пироксен-плагиоклазовые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Метасоматиты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гранат-эпидот-ангидрит-хлорит-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пироксеновый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скарн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Габбро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лейкократовое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габбро-пегматит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72802-61F5-4485-9CE3-934D34391C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CFD530-D7C3-48BC-8E4B-CBD476093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168" y="664643"/>
            <a:ext cx="5072246" cy="46991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9A9204-8540-4B1C-B3BC-9CB92321F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1" y="331435"/>
            <a:ext cx="4273549" cy="606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89063D-5467-4BD2-BE6E-E1DE0AABF4EF}"/>
              </a:ext>
            </a:extLst>
          </p:cNvPr>
          <p:cNvSpPr txBox="1"/>
          <p:nvPr/>
        </p:nvSpPr>
        <p:spPr>
          <a:xfrm>
            <a:off x="317501" y="3999929"/>
            <a:ext cx="2139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Струнин и др., 1994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Стехин, 1994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Крылов, Никулин,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11A13-BB15-42B9-989F-8C1338714213}"/>
              </a:ext>
            </a:extLst>
          </p:cNvPr>
          <p:cNvSpPr txBox="1"/>
          <p:nvPr/>
        </p:nvSpPr>
        <p:spPr>
          <a:xfrm>
            <a:off x="131143" y="6396335"/>
            <a:ext cx="5397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иректору департамента минеральных ресурсов «Норильский Никель» А.А. </a:t>
            </a:r>
            <a:r>
              <a:rPr lang="ru-RU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Карпузову</a:t>
            </a:r>
            <a:r>
              <a:rPr 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сотрудникам ООО НН «Технические Сервисы»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83F7E5-5C13-4D12-A930-27E7E308CAE8}"/>
              </a:ext>
            </a:extLst>
          </p:cNvPr>
          <p:cNvSpPr txBox="1"/>
          <p:nvPr/>
        </p:nvSpPr>
        <p:spPr>
          <a:xfrm>
            <a:off x="2830111" y="3305889"/>
            <a:ext cx="600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2-3 м</a:t>
            </a:r>
            <a:endParaRPr lang="ru-RU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C8892-9584-478A-A711-265DB31A01E3}"/>
              </a:ext>
            </a:extLst>
          </p:cNvPr>
          <p:cNvSpPr txBox="1"/>
          <p:nvPr/>
        </p:nvSpPr>
        <p:spPr>
          <a:xfrm>
            <a:off x="624121" y="723690"/>
            <a:ext cx="7345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До 250 м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5942" y="-1216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И. Кузьмин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6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DFC23559-D0B6-4B02-889A-2BEFA4E15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81" y="703336"/>
            <a:ext cx="10322518" cy="6030629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95159DED-D3BD-40E6-AD41-03C82797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917" y="251800"/>
            <a:ext cx="4571251" cy="30008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350" b="1" cap="all" dirty="0">
                <a:solidFill>
                  <a:srgbClr val="0033CC"/>
                </a:solidFill>
                <a:latin typeface="Arial" charset="0"/>
              </a:rPr>
              <a:t>Разрезы руд Октябрьского месторождения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177DD-8BB8-47B6-8385-A4111901531C}"/>
              </a:ext>
            </a:extLst>
          </p:cNvPr>
          <p:cNvSpPr txBox="1"/>
          <p:nvPr/>
        </p:nvSpPr>
        <p:spPr>
          <a:xfrm>
            <a:off x="9486600" y="4623068"/>
            <a:ext cx="168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Калугин, 2023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C9D17-5F40-4986-AF16-4E9FC2BEF65E}"/>
              </a:ext>
            </a:extLst>
          </p:cNvPr>
          <p:cNvSpPr txBox="1"/>
          <p:nvPr/>
        </p:nvSpPr>
        <p:spPr>
          <a:xfrm>
            <a:off x="9941679" y="6456966"/>
            <a:ext cx="14660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Швецова Е.</a:t>
            </a:r>
            <a:endParaRPr lang="ru-RU" sz="1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45E5D3-F6C1-4ABF-AA3D-EB5E25D1F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0690" y="26652"/>
            <a:ext cx="862149" cy="6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>
            <a:extLst>
              <a:ext uri="{FF2B5EF4-FFF2-40B4-BE49-F238E27FC236}">
                <a16:creationId xmlns:a16="http://schemas.microsoft.com/office/drawing/2014/main" id="{E464F558-5329-4D4B-8AB2-BC27FF13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276" y="236225"/>
            <a:ext cx="646189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33CC"/>
                </a:solidFill>
                <a:latin typeface="Arial" charset="0"/>
              </a:rPr>
              <a:t>Имеющиеся представления о медистых рудах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84A718E-1902-45DD-BA95-0D4E40D95778}"/>
              </a:ext>
            </a:extLst>
          </p:cNvPr>
          <p:cNvCxnSpPr/>
          <p:nvPr/>
        </p:nvCxnSpPr>
        <p:spPr>
          <a:xfrm>
            <a:off x="1524000" y="738930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9A5D05-4718-43AB-BD68-0F963658E8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0" y="102852"/>
            <a:ext cx="862149" cy="636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39E7C1-54AB-4104-8F44-4CA54D4A6E6A}"/>
              </a:ext>
            </a:extLst>
          </p:cNvPr>
          <p:cNvSpPr txBox="1"/>
          <p:nvPr/>
        </p:nvSpPr>
        <p:spPr>
          <a:xfrm>
            <a:off x="774700" y="1135197"/>
            <a:ext cx="11125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«Медистые»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/Ni ∼ 1-12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Ni/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Сu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∼0,2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4 % от общих запасов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Дистлер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др., 1988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Kunilov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1994; 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Kozyrev et al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2002; 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Sluzhenikin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2014; 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Sluzhenikin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Mokhov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2015; </a:t>
            </a:r>
            <a:r>
              <a:rPr lang="en-US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Brovchenko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2025)</a:t>
            </a:r>
            <a:endParaRPr lang="en-US" sz="2000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Разновидности руд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Ccp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Pyh-Ccp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котульскит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меренскиит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фрудит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куперит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Ml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Ccp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котульскит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теларгполит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сопчеит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мончеит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куперит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Kozyrev et al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2002).</a:t>
            </a:r>
          </a:p>
          <a:p>
            <a:endParaRPr lang="ru-RU" sz="20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Характеристика</a:t>
            </a:r>
            <a:r>
              <a:rPr lang="en-US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PPGE/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IPGE+Rh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20-60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Sluzhenikin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2014)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Минералого-геохимическая зональность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возрастание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(халькопирита) и концентрации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перефирии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Sluzhenikin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Mokhov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2015)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Проблема.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Несоответствие мощностей рудных роговиков (250 м) и объема интрузии. сульфидная и силикатная массы не находятся в геохимическом равновесии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Fedorenko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1994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Годлевский и др., 1962; Лихачев, 1992). </a:t>
            </a:r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10105589-BFEA-4C1D-A43D-25B2B3D1A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642" y="352036"/>
            <a:ext cx="6124690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cap="all" dirty="0">
                <a:solidFill>
                  <a:srgbClr val="0033CC"/>
                </a:solidFill>
                <a:latin typeface="Arial" charset="0"/>
              </a:rPr>
              <a:t>гипотезы формирования медистых руд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2B70D9D-058D-4461-899F-74C1CCD0AB5D}"/>
              </a:ext>
            </a:extLst>
          </p:cNvPr>
          <p:cNvCxnSpPr/>
          <p:nvPr/>
        </p:nvCxnSpPr>
        <p:spPr>
          <a:xfrm>
            <a:off x="1524000" y="920186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E48182-A666-48E0-9896-0E6F8496D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390" y="102852"/>
            <a:ext cx="862149" cy="6360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0ECA57-23AE-402D-8DC0-87BBA7CEF1DE}"/>
              </a:ext>
            </a:extLst>
          </p:cNvPr>
          <p:cNvSpPr txBox="1"/>
          <p:nvPr/>
        </p:nvSpPr>
        <p:spPr>
          <a:xfrm>
            <a:off x="711200" y="1050150"/>
            <a:ext cx="1093470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Гипотеза 1.«Закачка» рудного вещества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разломам в пористое пространство между слоями осадочных пород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Кунилов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др., 1989),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подчеркнул зависимость состава руд от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состава вмещающих пород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Kunilov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1994)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Гипотеза 2.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0335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Несоответствие объемов </a:t>
            </a:r>
            <a:r>
              <a:rPr lang="ru-RU" sz="2000" dirty="0" smtClean="0">
                <a:solidFill>
                  <a:srgbClr val="20335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объясняется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«конвективной циркуляцией» магматического потока от магматической колонны к ее фронтальной части и обратно (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Лихачев, 1992; </a:t>
            </a:r>
            <a:r>
              <a:rPr lang="ru-RU" sz="2000" dirty="0" err="1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Likhachev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1994)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b="1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Гипотеза 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Рудное тело О-Х Октябрьского месторождения при кристаллизации отделяло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флюидонасыщенные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расплавы, обогащенные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ЭПГ, которые просачивались в пористые вмещающие породы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Налдретт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2003)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Гипотеза 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Метаморфо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-метасоматическое происхождение медистых руд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(Золотухин, 1978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Мирошникова, 2017)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rgbClr val="3333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Гипотеза 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Динамическое внедрение сульфидного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флюидонасыщенного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расплава под давлением в осадочные породы, подвергающиеся плавлению 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Barnes et al</a:t>
            </a:r>
            <a:r>
              <a:rPr lang="ru-RU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 2023)</a:t>
            </a:r>
            <a:r>
              <a:rPr lang="en-US" sz="2000" dirty="0">
                <a:solidFill>
                  <a:srgbClr val="3333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66251CCD-27B3-42BE-9AB2-8402A5E7A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785" y="339432"/>
            <a:ext cx="2884957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cap="all" dirty="0">
                <a:solidFill>
                  <a:srgbClr val="0000FF"/>
                </a:solidFill>
                <a:latin typeface="Arial" charset="0"/>
              </a:rPr>
              <a:t>Основные вопросы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28E05-1FED-412B-8755-D3A5837744E2}"/>
              </a:ext>
            </a:extLst>
          </p:cNvPr>
          <p:cNvSpPr txBox="1"/>
          <p:nvPr/>
        </p:nvSpPr>
        <p:spPr>
          <a:xfrm>
            <a:off x="762000" y="1141134"/>
            <a:ext cx="10464800" cy="4659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Bef>
                <a:spcPts val="1200"/>
              </a:spcBef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Являются ли они метасоматическими по происхождению или имеют магматический генезис; </a:t>
            </a:r>
          </a:p>
          <a:p>
            <a:pPr indent="449580" algn="just">
              <a:lnSpc>
                <a:spcPct val="107000"/>
              </a:lnSpc>
              <a:spcBef>
                <a:spcPts val="1200"/>
              </a:spcBef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Связано ли их формирование с длительным внедрением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сульфидных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расплавов или они являются инъекциями остаточных расплавов, формирующих гигантское рудное тело Х-О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Хараелахской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интрузии, расположенное в нижнем эндо- и </a:t>
            </a:r>
            <a:r>
              <a:rPr lang="ru-R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экзоконтакте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indent="449580" algn="just">
              <a:lnSpc>
                <a:spcPct val="107000"/>
              </a:lnSpc>
              <a:spcBef>
                <a:spcPts val="1200"/>
              </a:spcBef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Являются ли они независимыми от других типов руд (массивных и вкрапленных) или генетически связаны с ними единым процессом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фракционирования (как показано на схеме </a:t>
            </a:r>
            <a:r>
              <a:rPr lang="ru-RU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Талнахской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интрузии)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Bef>
                <a:spcPts val="1200"/>
              </a:spcBef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Идентична ли природа «верхних» и «нижних» медистых руд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Bef>
                <a:spcPts val="1200"/>
              </a:spcBef>
            </a:pP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Ответы на эти вопросы направлены на формирование непротиворечивой модели образования «медистых» руд </a:t>
            </a:r>
            <a:r>
              <a:rPr lang="ru-RU" sz="2000" dirty="0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Талнахского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рудного узла.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31897-8C51-47A4-B921-585E80364F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6390" y="102852"/>
            <a:ext cx="862149" cy="636078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3D5CF97-9F37-4792-83AD-15DF3E1EC14B}"/>
              </a:ext>
            </a:extLst>
          </p:cNvPr>
          <p:cNvCxnSpPr/>
          <p:nvPr/>
        </p:nvCxnSpPr>
        <p:spPr>
          <a:xfrm>
            <a:off x="1524000" y="920186"/>
            <a:ext cx="9144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8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19038</TotalTime>
  <Words>1861</Words>
  <Application>Microsoft Office PowerPoint</Application>
  <PresentationFormat>Широкоэкранный</PresentationFormat>
  <Paragraphs>267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Andrei Kartoziia</dc:creator>
  <cp:lastModifiedBy>acer</cp:lastModifiedBy>
  <cp:revision>250</cp:revision>
  <dcterms:created xsi:type="dcterms:W3CDTF">2021-10-12T02:58:48Z</dcterms:created>
  <dcterms:modified xsi:type="dcterms:W3CDTF">2026-04-21T01:00:21Z</dcterms:modified>
</cp:coreProperties>
</file>