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63" r:id="rId10"/>
    <p:sldId id="288" r:id="rId11"/>
    <p:sldId id="289" r:id="rId12"/>
    <p:sldId id="290" r:id="rId13"/>
    <p:sldId id="291" r:id="rId14"/>
    <p:sldId id="292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051F1-254F-B371-88BC-A2E22D44B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BAA8EC-0478-A66F-58FB-044D66433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96143E-D7BE-00DF-5AA7-71BFE5C6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A42CA-93DE-0C2B-BEE7-DCE8ABD2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DA89A-9F59-1AE0-BD3F-12CAFB51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0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11021-A725-A345-086A-1A3D1B2E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84BE7C-FA05-72B2-2898-473EA2B57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D46B5A-E31C-EEEB-F029-1E31810C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F86655-2801-81BC-95F1-D22C8E21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7D740-5D69-9C20-04ED-E7D29129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5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777DA4-0D1B-C2C1-3F69-63F0828C6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009D28-D11D-3B11-FC1A-3FD6F1413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5FE43F-7A5C-5DF1-4C42-F13DCC83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06F548-87E6-CCC9-2634-D7812E8F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9CB17-537B-FB93-D57B-7B24A07E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8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D866E-647B-68CB-B46B-DDC0FD11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A96F0-2751-5326-0DBE-AB172DD55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317EC6-5AA9-0DC5-2FDD-9B5873E7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17C04B-D218-F6B7-159D-BE9A06AD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6BF9D-D688-C862-D085-F99D9363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9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C565-EAAC-6F6E-47E9-371AE6CE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6BB7FD-DD0F-32E4-1438-536B6189A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09970-F6D1-62A2-B72B-1DC57F4F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37BC6-3331-E32C-5C6D-D718BED3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6680B-BE9B-AAC0-A4D1-166EA578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2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F12B9-6C9E-CC82-1701-FE9B5F47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9E324-EC5B-4C0D-55AE-C7AFF9E74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F9D18-D257-4F7A-BEF3-C29A7779A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27B877-73CA-02DC-41D2-9398D9E2A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5EF444-F067-46F4-27B0-A4AC9CB7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6CFB8C-166F-904E-F4DD-DE02D198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6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8646B-DF75-60E5-96D8-A868E17A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95E42D-AE5B-7C30-6DC6-0E587AF79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C9E296-5B97-8410-E7BE-5350E0EF4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CDDF04-256C-46DE-5777-3F27D6910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D762F9-589D-D140-11B3-93B74148A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6F94AA-24E9-D87A-56D3-505618C7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67D4F5-2AA7-DCF1-ACD1-35CF094A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9EEA54-9410-C695-9F58-0B40D016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34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7177D-E747-19FF-E086-9DD85013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4BBC0B-E6FE-DC4E-3DBE-F8ACFFC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214BEA-7354-4A3A-4573-EFFFB31D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2B62BB-72CB-1863-5569-954A5BC0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62682A-274A-F76C-FE24-67FA96D2E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97FA4C-A384-CD72-B3B5-F647923C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09429C-B846-EA53-7927-1B5A4F27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44EA1-4C39-F764-B0CD-E28E8630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9934A5-E2D4-3295-0E34-C6E719D6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18E5C6-FB0F-DC15-DB1B-FAF425DEE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090536-ABD0-4991-2D1A-94D7E536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F4713B-A5A8-03B3-86B4-3174C897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1C25AE-5366-BA43-0127-6D1701A8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0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CEE22-96DD-229F-2E45-EC0435E1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80194F-1EBC-78B9-1B68-09B6EA408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9DEF31-0B71-F727-A194-42A42B0C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A0C5AB-4F93-1C37-C564-2EE69A16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FB0E0A-B518-B8CF-73E8-0E1795D9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D3B110-65EC-759B-3CB1-66EE6F65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6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E100A-2C50-8DA2-7132-38007C52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085EE-95F4-0BC7-9310-452FD04AA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F87404-5314-3B5E-CB3C-BA9159B91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021F8-C71B-4D52-9E09-99692BF203E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7996F-A4B6-3985-C2C7-2BAAFFF4D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BD9B5-C8A4-C0B0-96C4-74BCDAC7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6BBBD-4927-4575-BE7B-B73366848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1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F2626E-4DE3-3CAE-0C4A-289281DA8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6" y="-188258"/>
            <a:ext cx="12629031" cy="84193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90C40-8748-E185-D8E8-08815FBA3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241" y="251012"/>
            <a:ext cx="10703859" cy="1272988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гистологии и геохимических особенностей зубной и костной тканей раннетриасовой амфибии из местонахождения Опарино, Кировская область.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C57FEF-ED89-4558-2154-8856C2151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318" y="5843214"/>
            <a:ext cx="6598023" cy="76377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ru-RU" sz="1800" b="1" i="1" dirty="0"/>
              <a:t>Д.А. Созонтов., О.П. Шиловский.</a:t>
            </a:r>
            <a:r>
              <a:rPr lang="ru-RU" sz="1800" i="1" dirty="0"/>
              <a:t> </a:t>
            </a:r>
            <a:endParaRPr lang="ru-RU" sz="1800" dirty="0"/>
          </a:p>
          <a:p>
            <a:pPr algn="r"/>
            <a:r>
              <a:rPr lang="ru-RU" sz="1800" i="1" dirty="0" err="1"/>
              <a:t>Казанскии</a:t>
            </a:r>
            <a:r>
              <a:rPr lang="ru-RU" sz="1800" i="1" dirty="0"/>
              <a:t>̆ (</a:t>
            </a:r>
            <a:r>
              <a:rPr lang="ru-RU" sz="1800" i="1" dirty="0" err="1"/>
              <a:t>Приволжскии</a:t>
            </a:r>
            <a:r>
              <a:rPr lang="ru-RU" sz="1800" i="1" dirty="0"/>
              <a:t>̆) </a:t>
            </a:r>
            <a:r>
              <a:rPr lang="ru-RU" sz="1800" i="1" dirty="0" err="1"/>
              <a:t>федеральныи</a:t>
            </a:r>
            <a:r>
              <a:rPr lang="ru-RU" sz="1800" i="1" dirty="0"/>
              <a:t>̆ университет, г. Казань</a:t>
            </a:r>
            <a:endParaRPr lang="ru-RU" sz="1800" dirty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78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1AFB-A5EB-EAA5-B91A-38EE55BFD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F2AFEC-4906-1EE3-16D5-E8A4D80C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6" y="1672500"/>
            <a:ext cx="3830535" cy="30699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AA3B74-AEBA-339B-0A3B-8433C91BF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61"/>
          <a:stretch>
            <a:fillRect/>
          </a:stretch>
        </p:blipFill>
        <p:spPr>
          <a:xfrm>
            <a:off x="4005461" y="629313"/>
            <a:ext cx="5360282" cy="5156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31684-18A5-954C-6D63-E24A93FFBB7C}"/>
              </a:ext>
            </a:extLst>
          </p:cNvPr>
          <p:cNvSpPr txBox="1"/>
          <p:nvPr/>
        </p:nvSpPr>
        <p:spPr>
          <a:xfrm>
            <a:off x="64284" y="35863"/>
            <a:ext cx="383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оптической микроскопии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77D4C5-EB7B-1642-463C-61C2AD42B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632" y="1093611"/>
            <a:ext cx="2565491" cy="2380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59D704-341F-12C6-625C-2021B798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59" r="4487" b="11111"/>
          <a:stretch>
            <a:fillRect/>
          </a:stretch>
        </p:blipFill>
        <p:spPr>
          <a:xfrm>
            <a:off x="9240633" y="3560902"/>
            <a:ext cx="2565490" cy="2129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E9DD24-74F0-5C2C-5E60-734BF87881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4016"/>
          <a:stretch>
            <a:fillRect/>
          </a:stretch>
        </p:blipFill>
        <p:spPr>
          <a:xfrm>
            <a:off x="9894858" y="672571"/>
            <a:ext cx="1257038" cy="37778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BF1B9A-EAC1-5F56-8A7A-6C1C14F54977}"/>
              </a:ext>
            </a:extLst>
          </p:cNvPr>
          <p:cNvSpPr/>
          <p:nvPr/>
        </p:nvSpPr>
        <p:spPr>
          <a:xfrm>
            <a:off x="4005461" y="2855082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3AE0A74-F00A-52D5-BDAC-4768A84EC208}"/>
              </a:ext>
            </a:extLst>
          </p:cNvPr>
          <p:cNvSpPr/>
          <p:nvPr/>
        </p:nvSpPr>
        <p:spPr>
          <a:xfrm>
            <a:off x="4068214" y="5257041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C8F57C-2C5B-FFAE-21C4-C0EAA4010452}"/>
              </a:ext>
            </a:extLst>
          </p:cNvPr>
          <p:cNvSpPr/>
          <p:nvPr/>
        </p:nvSpPr>
        <p:spPr>
          <a:xfrm>
            <a:off x="6623046" y="2855081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B9E6044-71B6-AD12-50C7-325AB9F29418}"/>
              </a:ext>
            </a:extLst>
          </p:cNvPr>
          <p:cNvSpPr/>
          <p:nvPr/>
        </p:nvSpPr>
        <p:spPr>
          <a:xfrm>
            <a:off x="6661516" y="5257041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EE47EC-BDB9-1B82-7B60-33A3103169DE}"/>
              </a:ext>
            </a:extLst>
          </p:cNvPr>
          <p:cNvSpPr/>
          <p:nvPr/>
        </p:nvSpPr>
        <p:spPr>
          <a:xfrm>
            <a:off x="9241370" y="2782783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6FF30A7-C4B3-2416-3873-B4880B7FE921}"/>
              </a:ext>
            </a:extLst>
          </p:cNvPr>
          <p:cNvSpPr/>
          <p:nvPr/>
        </p:nvSpPr>
        <p:spPr>
          <a:xfrm>
            <a:off x="9254818" y="5257041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775B60E-5FA5-7716-5806-2C1B791F46ED}"/>
              </a:ext>
            </a:extLst>
          </p:cNvPr>
          <p:cNvSpPr/>
          <p:nvPr/>
        </p:nvSpPr>
        <p:spPr>
          <a:xfrm>
            <a:off x="188653" y="4037842"/>
            <a:ext cx="537488" cy="4803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920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7396-D0BB-3544-3C20-6F3F7C3F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DF09AE-A2D7-95E4-D727-B36C1AABDB29}"/>
              </a:ext>
            </a:extLst>
          </p:cNvPr>
          <p:cNvSpPr txBox="1"/>
          <p:nvPr/>
        </p:nvSpPr>
        <p:spPr>
          <a:xfrm>
            <a:off x="64284" y="35863"/>
            <a:ext cx="383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оптической микроскопии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DE9204-4DF3-1D26-A7F9-4207FC55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264"/>
          <a:stretch>
            <a:fillRect/>
          </a:stretch>
        </p:blipFill>
        <p:spPr>
          <a:xfrm>
            <a:off x="0" y="1353113"/>
            <a:ext cx="4026103" cy="26835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7EFF77-1CAA-40CD-B6A6-84D80641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" y="4215835"/>
            <a:ext cx="3961819" cy="673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37AA1C-834A-FED1-3A22-ABCBE1FA5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06" y="679715"/>
            <a:ext cx="8175252" cy="4682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D0E54D-B71E-57E6-3F97-B223E04214E0}"/>
              </a:ext>
            </a:extLst>
          </p:cNvPr>
          <p:cNvSpPr txBox="1"/>
          <p:nvPr/>
        </p:nvSpPr>
        <p:spPr>
          <a:xfrm>
            <a:off x="1792941" y="5573775"/>
            <a:ext cx="860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Межключица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песчанике (слева), Шлиф образца под микроскопом: центральная часть, увеличение 2.5х (А и Б); контакт кости с вмещающей породой, увеличение 2.5х (В и Г); вмещающая порода (песчаник), увеличение 10х (Д и Е)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6E65CC-EEEA-0022-82D1-1B365378FB8F}"/>
              </a:ext>
            </a:extLst>
          </p:cNvPr>
          <p:cNvSpPr/>
          <p:nvPr/>
        </p:nvSpPr>
        <p:spPr>
          <a:xfrm>
            <a:off x="4100514" y="4991318"/>
            <a:ext cx="312744" cy="326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FFD344-D3B5-7B8E-4842-D6B7ED132B90}"/>
              </a:ext>
            </a:extLst>
          </p:cNvPr>
          <p:cNvSpPr/>
          <p:nvPr/>
        </p:nvSpPr>
        <p:spPr>
          <a:xfrm>
            <a:off x="6800852" y="2558633"/>
            <a:ext cx="312744" cy="326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36C12DF-7653-80C3-E059-4E5DC03B9673}"/>
              </a:ext>
            </a:extLst>
          </p:cNvPr>
          <p:cNvSpPr/>
          <p:nvPr/>
        </p:nvSpPr>
        <p:spPr>
          <a:xfrm>
            <a:off x="6800852" y="5036029"/>
            <a:ext cx="312744" cy="326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14F971-D68D-C6C4-EB0E-E8ED9DA92BAC}"/>
              </a:ext>
            </a:extLst>
          </p:cNvPr>
          <p:cNvSpPr/>
          <p:nvPr/>
        </p:nvSpPr>
        <p:spPr>
          <a:xfrm>
            <a:off x="9540877" y="4991318"/>
            <a:ext cx="312744" cy="326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0F0FD0-73FA-8FB7-3726-20553C31AACA}"/>
              </a:ext>
            </a:extLst>
          </p:cNvPr>
          <p:cNvSpPr/>
          <p:nvPr/>
        </p:nvSpPr>
        <p:spPr>
          <a:xfrm>
            <a:off x="9535326" y="2602418"/>
            <a:ext cx="312744" cy="3260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EEB46-56B9-57CA-07D5-762DA7E515CF}"/>
              </a:ext>
            </a:extLst>
          </p:cNvPr>
          <p:cNvSpPr txBox="1"/>
          <p:nvPr/>
        </p:nvSpPr>
        <p:spPr>
          <a:xfrm>
            <a:off x="4026103" y="4883133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FAFA7-F7B0-D94D-AD38-FB547D9E69AB}"/>
              </a:ext>
            </a:extLst>
          </p:cNvPr>
          <p:cNvSpPr txBox="1"/>
          <p:nvPr/>
        </p:nvSpPr>
        <p:spPr>
          <a:xfrm>
            <a:off x="6753482" y="2436103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3967C7-7618-F40E-5088-ACA7A579480B}"/>
              </a:ext>
            </a:extLst>
          </p:cNvPr>
          <p:cNvSpPr txBox="1"/>
          <p:nvPr/>
        </p:nvSpPr>
        <p:spPr>
          <a:xfrm>
            <a:off x="6715789" y="4883133"/>
            <a:ext cx="360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269D9E-7934-D215-9A22-A847D60ED027}"/>
              </a:ext>
            </a:extLst>
          </p:cNvPr>
          <p:cNvSpPr txBox="1"/>
          <p:nvPr/>
        </p:nvSpPr>
        <p:spPr>
          <a:xfrm>
            <a:off x="9435831" y="2473036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21B5C-522F-FDDA-0093-62C67CDC5274}"/>
              </a:ext>
            </a:extLst>
          </p:cNvPr>
          <p:cNvSpPr txBox="1"/>
          <p:nvPr/>
        </p:nvSpPr>
        <p:spPr>
          <a:xfrm>
            <a:off x="9473908" y="4883133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3056787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9B247-54C5-BDD1-4343-10BA21C8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477EE-012D-373F-B9B0-9937FA0B5FE0}"/>
              </a:ext>
            </a:extLst>
          </p:cNvPr>
          <p:cNvSpPr txBox="1"/>
          <p:nvPr/>
        </p:nvSpPr>
        <p:spPr>
          <a:xfrm>
            <a:off x="64284" y="35863"/>
            <a:ext cx="53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</a:t>
            </a:r>
            <a:r>
              <a:rPr lang="ru-RU" dirty="0" err="1"/>
              <a:t>микрорентгенфлюоресцентного</a:t>
            </a:r>
            <a:r>
              <a:rPr lang="ru-RU" dirty="0"/>
              <a:t> анализа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9D275-0406-FA3A-C240-7CFD4EA7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18" y="1036747"/>
            <a:ext cx="10981000" cy="5821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B8A486-A12F-C5F9-DD7C-FD700CDC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4" y="458191"/>
            <a:ext cx="12127716" cy="5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2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1B8F6-D5E0-1651-633C-7CFDA9B9E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FE34F-1AD3-AD6B-B8FC-3F275344E5D5}"/>
              </a:ext>
            </a:extLst>
          </p:cNvPr>
          <p:cNvSpPr txBox="1"/>
          <p:nvPr/>
        </p:nvSpPr>
        <p:spPr>
          <a:xfrm>
            <a:off x="64284" y="35863"/>
            <a:ext cx="53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</a:t>
            </a:r>
            <a:r>
              <a:rPr lang="ru-RU" dirty="0" err="1"/>
              <a:t>микрорентгенфлюоресцентного</a:t>
            </a:r>
            <a:r>
              <a:rPr lang="ru-RU" dirty="0"/>
              <a:t> анализа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1D8065-976C-DD6F-41B5-0F0DB38E3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0"/>
          <a:stretch>
            <a:fillRect/>
          </a:stretch>
        </p:blipFill>
        <p:spPr>
          <a:xfrm>
            <a:off x="64284" y="854629"/>
            <a:ext cx="12020140" cy="817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C331AB-C163-A280-6B1D-4C60EE7E8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46" y="2121257"/>
            <a:ext cx="12192000" cy="374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2197E-E5D6-2993-ACFE-575AC85E2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E6D76-C043-B2F1-0187-48EE30967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67" y="0"/>
            <a:ext cx="12422840" cy="8281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EAD48-2440-D8FE-304A-74FD3D84AEDD}"/>
              </a:ext>
            </a:extLst>
          </p:cNvPr>
          <p:cNvSpPr txBox="1"/>
          <p:nvPr/>
        </p:nvSpPr>
        <p:spPr>
          <a:xfrm>
            <a:off x="-1" y="-18098"/>
            <a:ext cx="6239436" cy="48013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Выводы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изучения материала методом компьютерной томографии впервые была получена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-визуализация клыка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дентали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раннетриасовой амфибии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Vladlenosaurus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alexeyevi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местонахождения Опарино.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новые данные о химическом составе и распределении элементов в костной и зубной ткани окаменелостей из нового местонахождения.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шлифов методом оптической микроскопии подтвердило предположение о захоронении ископаемых остатков в условиях аллювиального осадконакопления.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химического состава (повышенное содержание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зубных и костных тканях) отражают особенности фоссилизации и условия последующего диагенеза, связанного с процессами адсорбции этих химических элементов из вмещающих пород.</a:t>
            </a:r>
          </a:p>
        </p:txBody>
      </p:sp>
    </p:spTree>
    <p:extLst>
      <p:ext uri="{BB962C8B-B14F-4D97-AF65-F5344CB8AC3E}">
        <p14:creationId xmlns:p14="http://schemas.microsoft.com/office/powerpoint/2010/main" val="800829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C8C71-34E3-B030-835C-44C652D3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319DDA-49BE-E55A-75B5-D3F503FE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7" y="202665"/>
            <a:ext cx="4962262" cy="6452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3D8891-5CD5-E259-374B-E361A20D4D63}"/>
              </a:ext>
            </a:extLst>
          </p:cNvPr>
          <p:cNvSpPr txBox="1"/>
          <p:nvPr/>
        </p:nvSpPr>
        <p:spPr>
          <a:xfrm>
            <a:off x="6476703" y="2211178"/>
            <a:ext cx="4731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4899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841495B8-01CF-882B-95C6-3692CD7F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17"/>
            <a:ext cx="12208303" cy="67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2BE4B1-E592-663F-326F-C9F8FD93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77" y="0"/>
            <a:ext cx="5626923" cy="682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6FA5F819-AF9D-92BF-EB69-61A17532BF61}"/>
              </a:ext>
            </a:extLst>
          </p:cNvPr>
          <p:cNvSpPr/>
          <p:nvPr/>
        </p:nvSpPr>
        <p:spPr>
          <a:xfrm>
            <a:off x="7557247" y="1491643"/>
            <a:ext cx="788614" cy="4536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1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AB57C-A194-A5AF-8516-1975B282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ECFD43-B09D-3F12-CC84-90434E96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32"/>
            <a:ext cx="13208062" cy="69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9BC9F-40AD-AD0E-4705-C1C84869EEC6}"/>
              </a:ext>
            </a:extLst>
          </p:cNvPr>
          <p:cNvSpPr txBox="1"/>
          <p:nvPr/>
        </p:nvSpPr>
        <p:spPr>
          <a:xfrm>
            <a:off x="6347012" y="4967370"/>
            <a:ext cx="4799740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Кириков В. П. Гос. геол. карта РФ (Карта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дочетвертичных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образований) м 1:1000000 О-38, 39</a:t>
            </a:r>
          </a:p>
        </p:txBody>
      </p:sp>
    </p:spTree>
    <p:extLst>
      <p:ext uri="{BB962C8B-B14F-4D97-AF65-F5344CB8AC3E}">
        <p14:creationId xmlns:p14="http://schemas.microsoft.com/office/powerpoint/2010/main" val="316408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3AB2-041B-E8BD-5154-091565B13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92B4EE-E41A-1324-8E46-677F56F1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740"/>
            <a:ext cx="12192000" cy="7669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21CF56-B6AF-60A4-96F9-50279C30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213"/>
          <a:stretch>
            <a:fillRect/>
          </a:stretch>
        </p:blipFill>
        <p:spPr>
          <a:xfrm>
            <a:off x="0" y="-114849"/>
            <a:ext cx="1542807" cy="7152143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35DE15-15E3-4332-B0A0-7ACC3DC8080F}"/>
              </a:ext>
            </a:extLst>
          </p:cNvPr>
          <p:cNvCxnSpPr>
            <a:cxnSpLocks/>
          </p:cNvCxnSpPr>
          <p:nvPr/>
        </p:nvCxnSpPr>
        <p:spPr>
          <a:xfrm flipH="1">
            <a:off x="914400" y="2841812"/>
            <a:ext cx="6284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DCF9F86-F20F-E836-0BB4-D7157F09239E}"/>
              </a:ext>
            </a:extLst>
          </p:cNvPr>
          <p:cNvCxnSpPr>
            <a:cxnSpLocks/>
          </p:cNvCxnSpPr>
          <p:nvPr/>
        </p:nvCxnSpPr>
        <p:spPr>
          <a:xfrm flipH="1">
            <a:off x="914400" y="2017059"/>
            <a:ext cx="6284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41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4C53-2D4F-C6E5-1F60-90497FF5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0467A532-931D-E50D-70FF-9AC77A61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B2458-1377-A57B-5AFC-C9F19440A1B1}"/>
              </a:ext>
            </a:extLst>
          </p:cNvPr>
          <p:cNvSpPr txBox="1"/>
          <p:nvPr/>
        </p:nvSpPr>
        <p:spPr>
          <a:xfrm>
            <a:off x="6463553" y="4528099"/>
            <a:ext cx="4799740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Карбонатные конкреции песчаника с черепами и другими остатками раннетриасовых амфибий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7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BC9AD-CC12-FD92-AB20-44FDF60E1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7096469-A3AD-6B52-9A0D-1AA5482D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4" y="508575"/>
            <a:ext cx="5809817" cy="52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BF932-8760-3B56-FA0A-6FEEEFF5FDDE}"/>
              </a:ext>
            </a:extLst>
          </p:cNvPr>
          <p:cNvSpPr txBox="1"/>
          <p:nvPr/>
        </p:nvSpPr>
        <p:spPr>
          <a:xfrm>
            <a:off x="942277" y="5728449"/>
            <a:ext cx="5549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темноспондильных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амфибий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Vladlenosaurus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alexeyevi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Novikov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возрастов из местонахождения Опарино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7EBB558-DA6C-8A33-629B-FEBA7ECD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6674" y="1232349"/>
            <a:ext cx="5441574" cy="35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670EBF-D576-37B8-C7CE-F2D29CEE63FC}"/>
              </a:ext>
            </a:extLst>
          </p:cNvPr>
          <p:cNvSpPr txBox="1"/>
          <p:nvPr/>
        </p:nvSpPr>
        <p:spPr>
          <a:xfrm>
            <a:off x="7196867" y="5747700"/>
            <a:ext cx="4681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Тафоценоз из черепа и шести нижних челюстей амфибии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Владленозавра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Vladlenosaurus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alexeevi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96FA6-CA28-0AE6-7FE5-55AFAF7B1C76}"/>
              </a:ext>
            </a:extLst>
          </p:cNvPr>
          <p:cNvSpPr txBox="1"/>
          <p:nvPr/>
        </p:nvSpPr>
        <p:spPr>
          <a:xfrm>
            <a:off x="64284" y="35863"/>
            <a:ext cx="615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Образцы из коллекций Вятского палеонтологического музея</a:t>
            </a:r>
          </a:p>
        </p:txBody>
      </p:sp>
    </p:spTree>
    <p:extLst>
      <p:ext uri="{BB962C8B-B14F-4D97-AF65-F5344CB8AC3E}">
        <p14:creationId xmlns:p14="http://schemas.microsoft.com/office/powerpoint/2010/main" val="54374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D2C66-B0C7-2B75-5997-96410DA5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76A7481-A9F2-FFFE-ADE1-E413BD10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62" y="-282673"/>
            <a:ext cx="6926819" cy="258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61FF781-E2EC-1F65-B87B-EE6B3F5A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2" y="1345228"/>
            <a:ext cx="479107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C0B2A-9EB9-9718-2A15-8D7BB6CEF26D}"/>
              </a:ext>
            </a:extLst>
          </p:cNvPr>
          <p:cNvSpPr txBox="1"/>
          <p:nvPr/>
        </p:nvSpPr>
        <p:spPr>
          <a:xfrm>
            <a:off x="64284" y="35863"/>
            <a:ext cx="615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Образцы из коллекций Вятского палеонтологического музея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6EE78-0C94-F7EF-2DA3-14ACA8033687}"/>
              </a:ext>
            </a:extLst>
          </p:cNvPr>
          <p:cNvSpPr txBox="1"/>
          <p:nvPr/>
        </p:nvSpPr>
        <p:spPr>
          <a:xfrm>
            <a:off x="-431371" y="602188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Межключицы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темноспондильных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амфибий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Vladlenosaurus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alexeyevi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Novikov, 2000</a:t>
            </a:r>
            <a:endParaRPr lang="en-US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F5DF9-F88D-7419-7491-0289EC950626}"/>
              </a:ext>
            </a:extLst>
          </p:cNvPr>
          <p:cNvSpPr txBox="1"/>
          <p:nvPr/>
        </p:nvSpPr>
        <p:spPr>
          <a:xfrm>
            <a:off x="5693933" y="6021883"/>
            <a:ext cx="6257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Иные элементы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посткрания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(кости конечностей, рёбра и позвонок) амфибий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Vladlenosaurus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alexeyevi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Novikov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2000</a:t>
            </a:r>
            <a:endParaRPr lang="ru-RU" dirty="0">
              <a:effectLst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9F90139-71EB-9FA6-C747-35ACC35E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48" y="1821175"/>
            <a:ext cx="5613870" cy="40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72517-D03E-401D-6C2F-AE3A1EB1B4B6}"/>
              </a:ext>
            </a:extLst>
          </p:cNvPr>
          <p:cNvSpPr txBox="1"/>
          <p:nvPr/>
        </p:nvSpPr>
        <p:spPr>
          <a:xfrm>
            <a:off x="9116840" y="1247553"/>
            <a:ext cx="298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Реконструкция </a:t>
            </a:r>
            <a:r>
              <a:rPr lang="en-US" dirty="0"/>
              <a:t>Nobu Tamura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24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A55E-2687-9DDE-B992-CDF893CC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7A9AD7-62B4-601D-F6FD-B85E44587246}"/>
              </a:ext>
            </a:extLst>
          </p:cNvPr>
          <p:cNvSpPr txBox="1"/>
          <p:nvPr/>
        </p:nvSpPr>
        <p:spPr>
          <a:xfrm>
            <a:off x="64284" y="35863"/>
            <a:ext cx="24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Исследуемые образцы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BACA6D-6745-D95A-3535-2ACA3FE5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68" y="2313633"/>
            <a:ext cx="5006748" cy="3581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6EF5-3D5A-D308-B096-D410E54A13F9}"/>
              </a:ext>
            </a:extLst>
          </p:cNvPr>
          <p:cNvSpPr txBox="1"/>
          <p:nvPr/>
        </p:nvSpPr>
        <p:spPr>
          <a:xfrm>
            <a:off x="380583" y="6020799"/>
            <a:ext cx="537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дентали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Vladlenosaurus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alexeyevi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Novikov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клыком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62ECA-89FB-D65C-9530-61A68F50F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0923" y="-1126483"/>
            <a:ext cx="1132638" cy="549619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D3D3D7E-1E95-FFFA-B865-E0E5FC6C9B3A}"/>
              </a:ext>
            </a:extLst>
          </p:cNvPr>
          <p:cNvSpPr/>
          <p:nvPr/>
        </p:nvSpPr>
        <p:spPr>
          <a:xfrm>
            <a:off x="179294" y="923365"/>
            <a:ext cx="600635" cy="5558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E05BF72-BD96-D5E3-2BC2-036E20CA896D}"/>
              </a:ext>
            </a:extLst>
          </p:cNvPr>
          <p:cNvCxnSpPr>
            <a:stCxn id="5" idx="4"/>
          </p:cNvCxnSpPr>
          <p:nvPr/>
        </p:nvCxnSpPr>
        <p:spPr>
          <a:xfrm>
            <a:off x="479612" y="1479176"/>
            <a:ext cx="918882" cy="1120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BD3AEB-BF06-E552-69E3-59F6FB3E4C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264"/>
          <a:stretch>
            <a:fillRect/>
          </a:stretch>
        </p:blipFill>
        <p:spPr>
          <a:xfrm>
            <a:off x="5902119" y="415059"/>
            <a:ext cx="6030739" cy="40197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08D339-2740-6313-147C-AB36EF6C7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845" y="5169794"/>
            <a:ext cx="5006749" cy="851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54DC7-E126-97E9-7727-6DF45F74F6AC}"/>
              </a:ext>
            </a:extLst>
          </p:cNvPr>
          <p:cNvSpPr txBox="1"/>
          <p:nvPr/>
        </p:nvSpPr>
        <p:spPr>
          <a:xfrm>
            <a:off x="6364218" y="4433052"/>
            <a:ext cx="510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Окаменелеая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межключица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Vladlenosaurus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alexeyevi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Noviko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8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D69F3-CBBE-2BBF-EA80-EBC3B72D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8688F3-2688-EA7A-48A1-CDEAD4BB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6" y="1490492"/>
            <a:ext cx="4885566" cy="36441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18899A-19AB-5237-F61A-B148D886E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875" y="744069"/>
            <a:ext cx="3142870" cy="2344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A9B3A8-1B9E-95E1-C40B-2C5AD55F4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747" y="739585"/>
            <a:ext cx="3142870" cy="2344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BD623-E9C2-95C0-426A-79DED5397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875" y="3088341"/>
            <a:ext cx="3142870" cy="2344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2186B5-5B2E-1B69-8161-C4837B380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747" y="3088341"/>
            <a:ext cx="3142870" cy="2344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D1E917-F483-E05A-E12D-1FA223BB1353}"/>
              </a:ext>
            </a:extLst>
          </p:cNvPr>
          <p:cNvSpPr txBox="1"/>
          <p:nvPr/>
        </p:nvSpPr>
        <p:spPr>
          <a:xfrm>
            <a:off x="64284" y="35863"/>
            <a:ext cx="403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Результаты компьютерной томографии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439F-7303-5876-20B8-7758E9254261}"/>
              </a:ext>
            </a:extLst>
          </p:cNvPr>
          <p:cNvSpPr txBox="1"/>
          <p:nvPr/>
        </p:nvSpPr>
        <p:spPr>
          <a:xfrm>
            <a:off x="5554160" y="5541633"/>
            <a:ext cx="628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Томография клыка в аксиальной проекции от вершинки к корню (а-г). Видны лабиринтообразные складки дентина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C743FC-782F-BA7C-5D4D-5CF79B5A2FEB}"/>
              </a:ext>
            </a:extLst>
          </p:cNvPr>
          <p:cNvSpPr/>
          <p:nvPr/>
        </p:nvSpPr>
        <p:spPr>
          <a:xfrm>
            <a:off x="5576567" y="2717403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E692D7-7695-0835-1128-AD734D12ACFA}"/>
              </a:ext>
            </a:extLst>
          </p:cNvPr>
          <p:cNvSpPr/>
          <p:nvPr/>
        </p:nvSpPr>
        <p:spPr>
          <a:xfrm>
            <a:off x="5582873" y="5075749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2FFE9E5-1306-9D82-C91A-2C09CEA0B9C2}"/>
              </a:ext>
            </a:extLst>
          </p:cNvPr>
          <p:cNvSpPr/>
          <p:nvPr/>
        </p:nvSpPr>
        <p:spPr>
          <a:xfrm>
            <a:off x="8725745" y="2735959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969FAB-F333-503B-8F3A-9365ECD8AF35}"/>
              </a:ext>
            </a:extLst>
          </p:cNvPr>
          <p:cNvSpPr/>
          <p:nvPr/>
        </p:nvSpPr>
        <p:spPr>
          <a:xfrm>
            <a:off x="8709642" y="5075748"/>
            <a:ext cx="394447" cy="352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30E8F-BFF8-F92F-EF7A-45DF6A4A7BCA}"/>
              </a:ext>
            </a:extLst>
          </p:cNvPr>
          <p:cNvSpPr txBox="1"/>
          <p:nvPr/>
        </p:nvSpPr>
        <p:spPr>
          <a:xfrm>
            <a:off x="5595484" y="2549015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BBADFE-AE0D-15D9-61A8-253A4C51F671}"/>
              </a:ext>
            </a:extLst>
          </p:cNvPr>
          <p:cNvSpPr txBox="1"/>
          <p:nvPr/>
        </p:nvSpPr>
        <p:spPr>
          <a:xfrm>
            <a:off x="8738354" y="261976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7FAEE3-7B28-B5C8-BD62-214809FD166C}"/>
              </a:ext>
            </a:extLst>
          </p:cNvPr>
          <p:cNvSpPr txBox="1"/>
          <p:nvPr/>
        </p:nvSpPr>
        <p:spPr>
          <a:xfrm>
            <a:off x="5582873" y="4503322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DC0EA-310F-960E-D59E-A7CCFAF77CB6}"/>
              </a:ext>
            </a:extLst>
          </p:cNvPr>
          <p:cNvSpPr txBox="1"/>
          <p:nvPr/>
        </p:nvSpPr>
        <p:spPr>
          <a:xfrm>
            <a:off x="8725745" y="4503322"/>
            <a:ext cx="32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DA49BD-7399-A2A6-F173-B615510DF379}"/>
              </a:ext>
            </a:extLst>
          </p:cNvPr>
          <p:cNvSpPr txBox="1"/>
          <p:nvPr/>
        </p:nvSpPr>
        <p:spPr>
          <a:xfrm>
            <a:off x="335993" y="5289177"/>
            <a:ext cx="480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Томография фрагмента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сагитальной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проекции. Виден корневой канал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F533FE-147F-038B-3C1C-E34232C10AE4}"/>
              </a:ext>
            </a:extLst>
          </p:cNvPr>
          <p:cNvSpPr txBox="1"/>
          <p:nvPr/>
        </p:nvSpPr>
        <p:spPr>
          <a:xfrm>
            <a:off x="5595484" y="4893287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3CE622-CA82-1FAC-E5A9-F4F8DD7144BF}"/>
              </a:ext>
            </a:extLst>
          </p:cNvPr>
          <p:cNvSpPr txBox="1"/>
          <p:nvPr/>
        </p:nvSpPr>
        <p:spPr>
          <a:xfrm>
            <a:off x="8749730" y="4911409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703833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349</Words>
  <Application>Microsoft Office PowerPoint</Application>
  <PresentationFormat>Широкоэкранный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Исследование гистологии и геохимических особенностей зубной и костной тканей раннетриасовой амфибии из местонахождения Опарино, Кировская область.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Дмитрий Созонтов</dc:creator>
  <cp:lastModifiedBy>Дмитрий Созонтов</cp:lastModifiedBy>
  <cp:revision>16</cp:revision>
  <dcterms:created xsi:type="dcterms:W3CDTF">2026-04-11T11:00:48Z</dcterms:created>
  <dcterms:modified xsi:type="dcterms:W3CDTF">2026-04-20T15:51:16Z</dcterms:modified>
</cp:coreProperties>
</file>