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256" r:id="rId2"/>
    <p:sldId id="284" r:id="rId3"/>
    <p:sldId id="289" r:id="rId4"/>
    <p:sldId id="262" r:id="rId5"/>
    <p:sldId id="307" r:id="rId6"/>
    <p:sldId id="263" r:id="rId7"/>
    <p:sldId id="261" r:id="rId8"/>
    <p:sldId id="298" r:id="rId9"/>
    <p:sldId id="299" r:id="rId10"/>
    <p:sldId id="300" r:id="rId11"/>
    <p:sldId id="272" r:id="rId12"/>
    <p:sldId id="271" r:id="rId13"/>
    <p:sldId id="265" r:id="rId14"/>
    <p:sldId id="266" r:id="rId15"/>
    <p:sldId id="283" r:id="rId16"/>
    <p:sldId id="288" r:id="rId17"/>
    <p:sldId id="276" r:id="rId18"/>
    <p:sldId id="303" r:id="rId19"/>
    <p:sldId id="305" r:id="rId20"/>
    <p:sldId id="302" r:id="rId21"/>
    <p:sldId id="294" r:id="rId22"/>
    <p:sldId id="306" r:id="rId23"/>
    <p:sldId id="264" r:id="rId24"/>
    <p:sldId id="260" r:id="rId25"/>
    <p:sldId id="290" r:id="rId26"/>
    <p:sldId id="274" r:id="rId27"/>
    <p:sldId id="267" r:id="rId28"/>
    <p:sldId id="287" r:id="rId29"/>
    <p:sldId id="285" r:id="rId30"/>
    <p:sldId id="304" r:id="rId31"/>
    <p:sldId id="279" r:id="rId32"/>
    <p:sldId id="278" r:id="rId33"/>
    <p:sldId id="281" r:id="rId34"/>
    <p:sldId id="277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63" autoAdjust="0"/>
    <p:restoredTop sz="84392" autoAdjust="0"/>
  </p:normalViewPr>
  <p:slideViewPr>
    <p:cSldViewPr snapToGrid="0">
      <p:cViewPr varScale="1">
        <p:scale>
          <a:sx n="70" d="100"/>
          <a:sy n="70" d="100"/>
        </p:scale>
        <p:origin x="234" y="8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C5CA0-C769-45C9-909E-A648959A0B2C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948C6-F375-4FA6-95D6-4CF7657C7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003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Здравствуйте, уважаемые коллеги! Мой сегодняшний доклад будет посвящен одной из актуальных проблем уральской геологии – распространению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Платиноносного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пояса на Полярный Урал. Этот пояс представляет собой — уникальную металлогеническую структуру, расположенную на восточном склоне Урала и вытянутую более чем на 1000 км в меридиональном направлении от Среднего до Приполярного Урала. Пояс представлен концентрически-зональными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ультрамафит-мафитовыми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интрузивами преимущественно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позднеордовикско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-раннедевонского возраста.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этими массивами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связанны месторождения и рудопроявления платиноидов. (такие как – Нижнетагильское,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Светлоборское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Качканарское и другие).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948C6-F375-4FA6-95D6-4CF7657C732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778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диаграмме </a:t>
            </a:r>
            <a:r>
              <a:rPr lang="en-US" dirty="0"/>
              <a:t>AFM</a:t>
            </a:r>
            <a:r>
              <a:rPr lang="ru-RU" dirty="0"/>
              <a:t> изученные</a:t>
            </a:r>
            <a:r>
              <a:rPr lang="ru-RU" baseline="0" dirty="0"/>
              <a:t> породы попадают в поле Т серии и пограничную область с ИЩ-серией, но если учитывать содержание титана, то тренд их эволюции скорее соответствует ИЩ серии и дополняет тренд эволюции составов типичных </a:t>
            </a:r>
            <a:r>
              <a:rPr lang="ru-RU" baseline="0" dirty="0" err="1"/>
              <a:t>островодужных</a:t>
            </a:r>
            <a:r>
              <a:rPr lang="ru-RU" baseline="0" dirty="0"/>
              <a:t> </a:t>
            </a:r>
            <a:r>
              <a:rPr lang="ru-RU" baseline="0" dirty="0" err="1"/>
              <a:t>габброидов</a:t>
            </a:r>
            <a:r>
              <a:rPr lang="ru-RU" baseline="0" dirty="0"/>
              <a:t> и </a:t>
            </a:r>
            <a:r>
              <a:rPr lang="ru-RU" baseline="0" dirty="0" err="1"/>
              <a:t>диоритоидов</a:t>
            </a:r>
            <a:r>
              <a:rPr lang="ru-RU" baseline="0" dirty="0"/>
              <a:t> </a:t>
            </a:r>
            <a:r>
              <a:rPr lang="ru-RU" baseline="0" dirty="0" err="1"/>
              <a:t>собского</a:t>
            </a:r>
            <a:r>
              <a:rPr lang="ru-RU" baseline="0" dirty="0"/>
              <a:t> комплекса </a:t>
            </a:r>
            <a:r>
              <a:rPr lang="ru-RU" baseline="0" dirty="0" err="1"/>
              <a:t>Поднорненского</a:t>
            </a:r>
            <a:r>
              <a:rPr lang="ru-RU" baseline="0" dirty="0"/>
              <a:t> участка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948C6-F375-4FA6-95D6-4CF7657C732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715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</a:t>
            </a:r>
            <a:r>
              <a:rPr lang="ru-RU" baseline="0" dirty="0"/>
              <a:t> диаграммах для определения геотектонических обстановок наши породы попадают в поля островных дуг на границе Т и ИЩ серий.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948C6-F375-4FA6-95D6-4CF7657C732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850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Нормированные к </a:t>
            </a:r>
            <a:r>
              <a:rPr lang="ru-RU" dirty="0" err="1"/>
              <a:t>хондириту</a:t>
            </a:r>
            <a:r>
              <a:rPr lang="ru-RU" dirty="0"/>
              <a:t> распределения РЗЭ для </a:t>
            </a:r>
            <a:r>
              <a:rPr lang="ru-RU" dirty="0" err="1"/>
              <a:t>габброидов</a:t>
            </a:r>
            <a:r>
              <a:rPr lang="ru-RU" dirty="0"/>
              <a:t> и </a:t>
            </a:r>
            <a:r>
              <a:rPr lang="ru-RU" dirty="0" err="1"/>
              <a:t>диоритоидов</a:t>
            </a:r>
            <a:r>
              <a:rPr lang="ru-RU" dirty="0"/>
              <a:t> обоих участков демонстрирует слабое обогащение ЛРЗЭ относительно ТРЗЭ. </a:t>
            </a:r>
            <a:r>
              <a:rPr lang="ru-RU" baseline="0" dirty="0"/>
              <a:t> Цветными полями показаны составы </a:t>
            </a:r>
            <a:r>
              <a:rPr lang="ru-RU" baseline="0" dirty="0" err="1"/>
              <a:t>габброидов</a:t>
            </a:r>
            <a:r>
              <a:rPr lang="ru-RU" baseline="0" dirty="0"/>
              <a:t> </a:t>
            </a:r>
            <a:r>
              <a:rPr lang="ru-RU" baseline="0" dirty="0" err="1"/>
              <a:t>Платиноносного</a:t>
            </a:r>
            <a:r>
              <a:rPr lang="ru-RU" baseline="0" dirty="0"/>
              <a:t> пояса Приполярного Урала. Желтым – позднесилурийские </a:t>
            </a:r>
            <a:r>
              <a:rPr lang="ru-RU" baseline="0" dirty="0" err="1"/>
              <a:t>габброиды</a:t>
            </a:r>
            <a:r>
              <a:rPr lang="ru-RU" baseline="0" dirty="0"/>
              <a:t> </a:t>
            </a:r>
            <a:r>
              <a:rPr lang="ru-RU" baseline="0" dirty="0" err="1"/>
              <a:t>тагило-кытлымского</a:t>
            </a:r>
            <a:r>
              <a:rPr lang="ru-RU" baseline="0" dirty="0"/>
              <a:t> комплекса, серым – силурийские </a:t>
            </a:r>
            <a:r>
              <a:rPr lang="ru-RU" baseline="0" dirty="0" err="1"/>
              <a:t>габброиды</a:t>
            </a:r>
            <a:r>
              <a:rPr lang="ru-RU" baseline="0" dirty="0"/>
              <a:t> качканарского комплекса. Видно, что изученные нами породы похожи на </a:t>
            </a:r>
            <a:r>
              <a:rPr lang="ru-RU" baseline="0" dirty="0" err="1"/>
              <a:t>тагило-кытлымский</a:t>
            </a:r>
            <a:r>
              <a:rPr lang="ru-RU" baseline="0" dirty="0"/>
              <a:t> комплекс. Если выйти за пределы </a:t>
            </a:r>
            <a:r>
              <a:rPr lang="ru-RU" baseline="0" dirty="0" err="1"/>
              <a:t>Василиновского</a:t>
            </a:r>
            <a:r>
              <a:rPr lang="ru-RU" baseline="0" dirty="0"/>
              <a:t> рудопроявления, то для других районов Полярного Урала, на нижнем графике я привел вариации составов </a:t>
            </a:r>
            <a:r>
              <a:rPr lang="ru-RU" baseline="0" dirty="0" err="1"/>
              <a:t>габброидов</a:t>
            </a:r>
            <a:r>
              <a:rPr lang="ru-RU" baseline="0" dirty="0"/>
              <a:t>, объединяемых в </a:t>
            </a:r>
            <a:r>
              <a:rPr lang="ru-RU" baseline="0" dirty="0" err="1"/>
              <a:t>кэршорский</a:t>
            </a:r>
            <a:r>
              <a:rPr lang="ru-RU" baseline="0" dirty="0"/>
              <a:t> комплекс по данным Д.Н. Ремизова с соавторами. Тут хорошо видны как-минимум 2 типа </a:t>
            </a:r>
            <a:r>
              <a:rPr lang="ru-RU" baseline="0" dirty="0" err="1"/>
              <a:t>габброидов</a:t>
            </a:r>
            <a:r>
              <a:rPr lang="ru-RU" baseline="0" dirty="0"/>
              <a:t>: </a:t>
            </a:r>
            <a:r>
              <a:rPr lang="ru-RU" baseline="0" dirty="0" err="1"/>
              <a:t>низкостронциевые</a:t>
            </a:r>
            <a:r>
              <a:rPr lang="ru-RU" baseline="0" dirty="0"/>
              <a:t> обедненные легкими РЗЭ относительно тяжелых и </a:t>
            </a:r>
            <a:r>
              <a:rPr lang="ru-RU" baseline="0" dirty="0" err="1"/>
              <a:t>высокостронциевые</a:t>
            </a:r>
            <a:r>
              <a:rPr lang="ru-RU" baseline="0" dirty="0"/>
              <a:t> обогащенные легкими лантаноидами относительно тяжелых. Обогащенные разности хорошо соотносятся </a:t>
            </a:r>
            <a:r>
              <a:rPr lang="ru-RU" baseline="0" dirty="0" err="1"/>
              <a:t>платиноносными</a:t>
            </a:r>
            <a:r>
              <a:rPr lang="ru-RU" baseline="0" dirty="0"/>
              <a:t> </a:t>
            </a:r>
            <a:r>
              <a:rPr lang="ru-RU" baseline="0" dirty="0" err="1"/>
              <a:t>габброидами</a:t>
            </a:r>
            <a:r>
              <a:rPr lang="ru-RU" baseline="0" dirty="0"/>
              <a:t> </a:t>
            </a:r>
            <a:r>
              <a:rPr lang="ru-RU" baseline="0" dirty="0" err="1"/>
              <a:t>тагило-кытлымского</a:t>
            </a:r>
            <a:r>
              <a:rPr lang="ru-RU" baseline="0" dirty="0"/>
              <a:t> и качканарского комплексов.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948C6-F375-4FA6-95D6-4CF7657C732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075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общих </a:t>
            </a:r>
            <a:r>
              <a:rPr lang="ru-RU" dirty="0" err="1"/>
              <a:t>спайдерграммах</a:t>
            </a:r>
            <a:r>
              <a:rPr lang="ru-RU" dirty="0"/>
              <a:t> картина аналогичная,</a:t>
            </a:r>
            <a:r>
              <a:rPr lang="ru-RU" baseline="0" dirty="0"/>
              <a:t> отмечу, что изучаемые породы имеют типичные </a:t>
            </a:r>
            <a:r>
              <a:rPr lang="ru-RU" baseline="0" dirty="0" err="1"/>
              <a:t>надсубдукционные</a:t>
            </a:r>
            <a:r>
              <a:rPr lang="ru-RU" baseline="0" dirty="0"/>
              <a:t> характеристики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948C6-F375-4FA6-95D6-4CF7657C732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765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948C6-F375-4FA6-95D6-4CF7657C732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659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dirty="0"/>
              <a:t>Исследования показывают, что на Полярном Урале наряду с </a:t>
            </a:r>
            <a:r>
              <a:rPr lang="ru-RU" dirty="0" err="1"/>
              <a:t>офиолитовыми</a:t>
            </a:r>
            <a:r>
              <a:rPr lang="ru-RU" dirty="0"/>
              <a:t> распространены раннедевонские </a:t>
            </a:r>
            <a:r>
              <a:rPr lang="ru-RU" dirty="0" err="1"/>
              <a:t>островодужные</a:t>
            </a:r>
            <a:r>
              <a:rPr lang="ru-RU" dirty="0"/>
              <a:t> </a:t>
            </a:r>
            <a:r>
              <a:rPr lang="ru-RU" dirty="0" err="1"/>
              <a:t>габброиды</a:t>
            </a:r>
            <a:r>
              <a:rPr lang="ru-RU" dirty="0"/>
              <a:t> с </a:t>
            </a:r>
            <a:r>
              <a:rPr lang="en-US" dirty="0"/>
              <a:t>Pt</a:t>
            </a:r>
            <a:r>
              <a:rPr lang="ru-RU" dirty="0"/>
              <a:t>-</a:t>
            </a:r>
            <a:r>
              <a:rPr lang="en-US" dirty="0"/>
              <a:t>Au</a:t>
            </a:r>
            <a:r>
              <a:rPr lang="ru-RU" dirty="0"/>
              <a:t>-</a:t>
            </a:r>
            <a:r>
              <a:rPr lang="en-US" dirty="0"/>
              <a:t>Pd</a:t>
            </a:r>
            <a:r>
              <a:rPr lang="ru-RU" dirty="0"/>
              <a:t> минерализацией, сопоставимые по возрасту и геохимическим характеристикам с </a:t>
            </a:r>
            <a:r>
              <a:rPr lang="ru-RU" dirty="0" err="1"/>
              <a:t>островодужными</a:t>
            </a:r>
            <a:r>
              <a:rPr lang="ru-RU" dirty="0"/>
              <a:t> </a:t>
            </a:r>
            <a:r>
              <a:rPr lang="ru-RU" dirty="0" err="1"/>
              <a:t>габброидами</a:t>
            </a:r>
            <a:r>
              <a:rPr lang="ru-RU" dirty="0"/>
              <a:t> </a:t>
            </a:r>
            <a:r>
              <a:rPr lang="ru-RU" dirty="0" err="1"/>
              <a:t>собского</a:t>
            </a:r>
            <a:r>
              <a:rPr lang="ru-RU" dirty="0"/>
              <a:t> комплекса и с </a:t>
            </a:r>
            <a:r>
              <a:rPr lang="ru-RU" dirty="0" err="1"/>
              <a:t>габброидами</a:t>
            </a:r>
            <a:r>
              <a:rPr lang="ru-RU" dirty="0"/>
              <a:t> </a:t>
            </a:r>
            <a:r>
              <a:rPr lang="ru-RU" dirty="0" err="1"/>
              <a:t>Платиноносного</a:t>
            </a:r>
            <a:r>
              <a:rPr lang="ru-RU" dirty="0"/>
              <a:t> пояса Урала.</a:t>
            </a:r>
          </a:p>
          <a:p>
            <a:pPr lvl="0"/>
            <a:r>
              <a:rPr lang="ru-RU" dirty="0"/>
              <a:t>Процессы высокотемпературной </a:t>
            </a:r>
            <a:r>
              <a:rPr lang="ru-RU" dirty="0" err="1"/>
              <a:t>амфиболизации</a:t>
            </a:r>
            <a:r>
              <a:rPr lang="ru-RU" dirty="0"/>
              <a:t>, вероятно, были несильно оторваны по времени от кристаллизации </a:t>
            </a:r>
            <a:r>
              <a:rPr lang="ru-RU" dirty="0" err="1"/>
              <a:t>габброноритов</a:t>
            </a:r>
            <a:r>
              <a:rPr lang="ru-RU" dirty="0"/>
              <a:t>, поскольку нет значительных различий между возрастом апатита из слабо и сильно </a:t>
            </a:r>
            <a:r>
              <a:rPr lang="ru-RU" dirty="0" err="1"/>
              <a:t>амфиболизированных</a:t>
            </a:r>
            <a:r>
              <a:rPr lang="ru-RU" dirty="0"/>
              <a:t> пород. </a:t>
            </a:r>
          </a:p>
          <a:p>
            <a:r>
              <a:rPr lang="ru-RU" dirty="0"/>
              <a:t>Позднедевонский </a:t>
            </a:r>
            <a:r>
              <a:rPr lang="en-US" dirty="0" err="1"/>
              <a:t>Sm</a:t>
            </a:r>
            <a:r>
              <a:rPr lang="en-US" dirty="0"/>
              <a:t>-Nd</a:t>
            </a:r>
            <a:r>
              <a:rPr lang="ru-RU" dirty="0"/>
              <a:t> возраст может отражать </a:t>
            </a:r>
            <a:r>
              <a:rPr lang="ru-RU" dirty="0" err="1"/>
              <a:t>тектоно</a:t>
            </a:r>
            <a:r>
              <a:rPr lang="ru-RU" dirty="0"/>
              <a:t>-термальное событие на начальных этапах аккреции </a:t>
            </a:r>
            <a:r>
              <a:rPr lang="ru-RU" dirty="0" err="1"/>
              <a:t>Полярноуральской</a:t>
            </a:r>
            <a:r>
              <a:rPr lang="ru-RU" dirty="0"/>
              <a:t> </a:t>
            </a:r>
            <a:r>
              <a:rPr lang="ru-RU" dirty="0" err="1"/>
              <a:t>островодужной</a:t>
            </a:r>
            <a:r>
              <a:rPr lang="ru-RU" dirty="0"/>
              <a:t> системы к </a:t>
            </a:r>
            <a:r>
              <a:rPr lang="ru-RU" dirty="0" err="1"/>
              <a:t>палеоконтиненту</a:t>
            </a:r>
            <a:r>
              <a:rPr lang="ru-RU" dirty="0"/>
              <a:t> </a:t>
            </a:r>
            <a:r>
              <a:rPr lang="ru-RU" dirty="0" err="1"/>
              <a:t>Аркт-Лавруссия</a:t>
            </a:r>
            <a:r>
              <a:rPr lang="ru-RU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948C6-F375-4FA6-95D6-4CF7657C732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163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 уже в начале доклада говорил,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Полярного Урала существует проблема совмещения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платиноносных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островодужных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пород с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офиолитами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С одной стороны - это проблема, потому что их сложно расчленять, с другой стороны, если найти критерии, по которым их можно легко различать между собой, то это имеет перспективы обнаружения новых месторождений и рудопроявлений.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948C6-F375-4FA6-95D6-4CF7657C732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101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err="1"/>
              <a:t>Подгорненский</a:t>
            </a:r>
            <a:r>
              <a:rPr lang="ru-RU" baseline="0" dirty="0"/>
              <a:t> участок включает в себя два карьера, в которых согласно ГДП </a:t>
            </a:r>
            <a:r>
              <a:rPr lang="ru-RU" baseline="0" dirty="0" err="1"/>
              <a:t>пупупу</a:t>
            </a:r>
            <a:r>
              <a:rPr lang="ru-RU" baseline="0" dirty="0"/>
              <a:t> обнажены </a:t>
            </a:r>
            <a:r>
              <a:rPr lang="ru-RU" baseline="0" dirty="0" err="1"/>
              <a:t>габброиды</a:t>
            </a:r>
            <a:r>
              <a:rPr lang="ru-RU" baseline="0" dirty="0"/>
              <a:t> </a:t>
            </a:r>
            <a:r>
              <a:rPr lang="ru-RU" baseline="0" dirty="0" err="1"/>
              <a:t>собского</a:t>
            </a:r>
            <a:r>
              <a:rPr lang="ru-RU" baseline="0" dirty="0"/>
              <a:t> комплекса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948C6-F375-4FA6-95D6-4CF7657C732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0290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Клинухи</a:t>
            </a:r>
            <a:r>
              <a:rPr lang="ru-RU" baseline="0" dirty="0"/>
              <a:t> и </a:t>
            </a:r>
            <a:r>
              <a:rPr lang="ru-RU" baseline="0" dirty="0" err="1"/>
              <a:t>орто</a:t>
            </a:r>
            <a:r>
              <a:rPr lang="ru-RU" baseline="0" dirty="0"/>
              <a:t> обрастают рог </a:t>
            </a:r>
            <a:r>
              <a:rPr lang="ru-RU" baseline="0" dirty="0" err="1"/>
              <a:t>обм</a:t>
            </a:r>
            <a:r>
              <a:rPr lang="ru-RU" baseline="0" dirty="0"/>
              <a:t> </a:t>
            </a:r>
            <a:r>
              <a:rPr lang="ru-RU" baseline="0" dirty="0" err="1"/>
              <a:t>паргаситового</a:t>
            </a:r>
            <a:r>
              <a:rPr lang="ru-RU" baseline="0" dirty="0"/>
              <a:t> ряда. Плагиоклаз варьируется </a:t>
            </a:r>
            <a:r>
              <a:rPr lang="ru-RU" baseline="0" dirty="0" err="1"/>
              <a:t>битовнит-оабрадор</a:t>
            </a:r>
            <a:r>
              <a:rPr lang="ru-RU" baseline="0" dirty="0"/>
              <a:t>. Поздние трещины – актинолит-</a:t>
            </a:r>
            <a:r>
              <a:rPr lang="ru-RU" baseline="0" dirty="0" err="1"/>
              <a:t>тремолитовый</a:t>
            </a:r>
            <a:r>
              <a:rPr lang="ru-RU" baseline="0" dirty="0"/>
              <a:t> ряд.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948C6-F375-4FA6-95D6-4CF7657C732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141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Рассмотрим </a:t>
            </a:r>
            <a:r>
              <a:rPr lang="ru-RU" baseline="0" dirty="0" err="1"/>
              <a:t>петрогеохимию</a:t>
            </a:r>
            <a:r>
              <a:rPr lang="ru-RU" baseline="0" dirty="0"/>
              <a:t> рудовмещающих пород </a:t>
            </a:r>
            <a:r>
              <a:rPr lang="ru-RU" baseline="0" dirty="0" err="1"/>
              <a:t>Василиновского</a:t>
            </a:r>
            <a:r>
              <a:rPr lang="ru-RU" baseline="0" dirty="0"/>
              <a:t> проявления. Зелеными кружками показаны </a:t>
            </a:r>
            <a:r>
              <a:rPr lang="ru-RU" baseline="0" dirty="0" err="1"/>
              <a:t>габбронориты</a:t>
            </a:r>
            <a:r>
              <a:rPr lang="ru-RU" baseline="0" dirty="0"/>
              <a:t> и </a:t>
            </a:r>
            <a:r>
              <a:rPr lang="ru-RU" baseline="0" dirty="0" err="1"/>
              <a:t>амфиболизированные</a:t>
            </a:r>
            <a:r>
              <a:rPr lang="ru-RU" baseline="0" dirty="0"/>
              <a:t> </a:t>
            </a:r>
            <a:r>
              <a:rPr lang="ru-RU" baseline="0" dirty="0" err="1"/>
              <a:t>габброиды</a:t>
            </a:r>
            <a:r>
              <a:rPr lang="ru-RU" baseline="0" dirty="0"/>
              <a:t> участка Амфиболитовый. Розовыми залитыми квадратиками показаны роговообманковые </a:t>
            </a:r>
            <a:r>
              <a:rPr lang="ru-RU" baseline="0" dirty="0" err="1"/>
              <a:t>габброиды</a:t>
            </a:r>
            <a:r>
              <a:rPr lang="ru-RU" baseline="0" dirty="0"/>
              <a:t> и диориты участка </a:t>
            </a:r>
            <a:r>
              <a:rPr lang="ru-RU" baseline="0" dirty="0" err="1"/>
              <a:t>Подгорненский</a:t>
            </a:r>
            <a:r>
              <a:rPr lang="ru-RU" baseline="0" dirty="0"/>
              <a:t>. Для сравнения показаны поля составов </a:t>
            </a:r>
            <a:r>
              <a:rPr lang="ru-RU" baseline="0" dirty="0" err="1"/>
              <a:t>собского</a:t>
            </a:r>
            <a:r>
              <a:rPr lang="ru-RU" baseline="0" dirty="0"/>
              <a:t>, </a:t>
            </a:r>
            <a:r>
              <a:rPr lang="ru-RU" baseline="0" dirty="0" err="1"/>
              <a:t>конгорского</a:t>
            </a:r>
            <a:r>
              <a:rPr lang="ru-RU" baseline="0" dirty="0"/>
              <a:t> и </a:t>
            </a:r>
            <a:r>
              <a:rPr lang="ru-RU" baseline="0" dirty="0" err="1"/>
              <a:t>кэршорского</a:t>
            </a:r>
            <a:r>
              <a:rPr lang="ru-RU" baseline="0" dirty="0"/>
              <a:t> комплексов, которые развиты в этом районе Полярного Урала. </a:t>
            </a:r>
            <a:r>
              <a:rPr lang="ru-RU" dirty="0" err="1"/>
              <a:t>Габбонориты</a:t>
            </a:r>
            <a:r>
              <a:rPr lang="ru-RU" baseline="0" dirty="0"/>
              <a:t> и </a:t>
            </a:r>
            <a:r>
              <a:rPr lang="ru-RU" baseline="0" dirty="0" err="1"/>
              <a:t>амфиболизированные</a:t>
            </a:r>
            <a:r>
              <a:rPr lang="ru-RU" baseline="0" dirty="0"/>
              <a:t> </a:t>
            </a:r>
            <a:r>
              <a:rPr lang="ru-RU" baseline="0" dirty="0" err="1"/>
              <a:t>габброиды</a:t>
            </a:r>
            <a:r>
              <a:rPr lang="ru-RU" dirty="0"/>
              <a:t> участка Амфиболитовый, а также</a:t>
            </a:r>
            <a:r>
              <a:rPr lang="ru-RU" baseline="0" dirty="0"/>
              <a:t> </a:t>
            </a:r>
            <a:r>
              <a:rPr lang="ru-RU" baseline="0" dirty="0" err="1"/>
              <a:t>габбро</a:t>
            </a:r>
            <a:r>
              <a:rPr lang="ru-RU" baseline="0" dirty="0"/>
              <a:t> и диориты участка </a:t>
            </a:r>
            <a:r>
              <a:rPr lang="ru-RU" baseline="0" dirty="0" err="1"/>
              <a:t>Подгорненский</a:t>
            </a:r>
            <a:r>
              <a:rPr lang="ru-RU" baseline="0" dirty="0"/>
              <a:t> характеризуются нормальной и пониженной щёлочностью натриевого типа.</a:t>
            </a:r>
          </a:p>
          <a:p>
            <a:r>
              <a:rPr lang="ru-RU" dirty="0"/>
              <a:t>На диаграммах </a:t>
            </a:r>
            <a:r>
              <a:rPr lang="ru-RU" dirty="0" err="1"/>
              <a:t>Харкера</a:t>
            </a:r>
            <a:r>
              <a:rPr lang="ru-RU" dirty="0"/>
              <a:t> точки</a:t>
            </a:r>
            <a:r>
              <a:rPr lang="ru-RU" baseline="0" dirty="0"/>
              <a:t> составов пород с обоих участков образуют близкие эволюционные тренды.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948C6-F375-4FA6-95D6-4CF7657C732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970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 недавнего времени считалось, что к северу от Приполярного Урала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Платиноносный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пояс не прослеживается и сменяется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мафит-ультрамафитовыми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породами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офиолитовой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ассоциации. За последние два десятилетия появились единичные работы, показывающие, что эта область имеет более сложное строение. В одной из таких работ В.Р. Шмелевым было показано на примере южного обрамления массива Рай‑Из, что полоса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метагабброидов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традиционно относящихся к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офиолитовым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образованиям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кэршорского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комплекса, на самом деле объединяет породы двух генетических типов: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офиолитовые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палеоспрединговые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островодужные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высокостронциевые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сопоставимые с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габброидами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платиноносного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пояса,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 также с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типичными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островодужным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ранне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-среднедевонскими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габброидами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гранитоидами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комплекса.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Гетерогенность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мафит-ультрамафитовых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образований также подтверждается и геохронологическими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данными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в одних районах получены позднеордовикские возраста (446–454 млн лет), в других — позднесилурийские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раннедевонские (410–418 млн лет).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 мы уже видим, что для Полярного Урала характерно совмещение в пространстве плохо различимых при полевых исследованиях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габброидов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как минимум двух генетических типов, что демонстрирует необходимость комплексных детальных геологических, изотопно-геохимических и геохронологических исследований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базит-ультрабазитовых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образований Полярного Урала.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Этими детальными исследованиями мы как раз и занимаемся. Сегодня я представлю новые результаты для рудовмещающих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габброидов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нового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Pt‑Au‑Pd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Василиновского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проявления, а моя коллега Александра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Кондрикова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следующем докладе расскажет про Озерное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рудопроявление.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Отмечу, что на современных геологических картах рудовмещающие породы для этих проявлений по-прежнему относят к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офиолитовым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образованиям дунит-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верлит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клинопироксенит-габбрового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кэршорского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комплекса. Поэтому, первоочередными задачами для нас было разобраться с возрастом и геодинамической обстановкой формирования рудовмещающих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мафит-ультрамафитовых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пород.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Наше рудопроявление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Василиновское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расположено в 3 км к СВ от пос.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Харп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(Ямало-Ненецкий автономный округ). В тектоническом отношении рудопроявление локализовано среди палеозойских океанических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островодужных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образований в северо-восточной части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Войкарской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зоны Полярного Урала, в 1 км к югу от Главного Уральского разлома. 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948C6-F375-4FA6-95D6-4CF7657C732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204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габброноритов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рудопроявления впервые проведены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изотопно-геохронологические исследования. По 6 точкам (порода в целом, а также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монофракции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ортопироксена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клинопироксена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плагиоклаза, апатита и ильменит-магнетитовые сростки) получена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изохрона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возрастом 377±14 млн лет ((</a:t>
            </a:r>
            <a:r>
              <a:rPr lang="ru-R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143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Nd/</a:t>
            </a:r>
            <a:r>
              <a:rPr lang="ru-R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144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Nd)</a:t>
            </a:r>
            <a:r>
              <a:rPr lang="ru-R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0.512652±0.000018; СКВО = 2.8). Несмотря на относительно хорошую линейность полученной корреляции, аналитические данные позволяют построить две независимые 3-точечные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изохроны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первично-магматическим и измененным/поздним минеральным парагенезисам (?) с близким, но различным в пределах погрешности возрастом и первичным изотопным составом: одну – по породе и минералам раннего парагенезиса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орто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клинопироксену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соответствующую 408±21 млн лет ((</a:t>
            </a:r>
            <a:r>
              <a:rPr lang="ru-R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143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Nd/</a:t>
            </a:r>
            <a:r>
              <a:rPr lang="ru-R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144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Nd)</a:t>
            </a:r>
            <a:r>
              <a:rPr lang="ru-R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0.512604±0.000032; СКВО = 0.058); вторую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изохрону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возрастом 366±13 млн лет ((</a:t>
            </a:r>
            <a:r>
              <a:rPr lang="ru-R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143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Nd/</a:t>
            </a:r>
            <a:r>
              <a:rPr lang="ru-R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144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Nd)</a:t>
            </a:r>
            <a:r>
              <a:rPr lang="ru-R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0.512662±0.000013; СКВО = 0.0016) – по минералам более позднего парагенезиса (?) (ильменит-магнетитовым сросткам, апатиту) и плагиоклазу подвергшемуся частичной перекристаллизации, что проявлено в изменении его химического состава. Близкий возраст (408 млн лет) и сходство геохимических характеристик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габброноритов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породами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комплекса, позволяет нам предполагать, представляющих наиболее раннюю фазу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комплекса (Шмелев,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2013; Соболев и др., 2018), а позднедевонская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изохрона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(366 млн лет) позволяет наметить время метаморфических преобразований, которые могли быть связаны с началом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аккреции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палеозойской островной дуги к Восточно-Европейскому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палеоконтиненту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(Кузнецов, Романюк, 2014). Среди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островодужных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раннедевонских образований </a:t>
            </a:r>
            <a:r>
              <a:rPr lang="ru-R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габбронориты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характеризуются наиболее ювенильными значениями  эпсилон неодима +9.6. Для сравнения, эпсилон неодима для </a:t>
            </a:r>
            <a:r>
              <a:rPr lang="ru-R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диоритоидов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собского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комплекса варьирует в пределах  +5.3+6.3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948C6-F375-4FA6-95D6-4CF7657C732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2187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 построении профилей использованы существенно</a:t>
            </a:r>
            <a:r>
              <a:rPr lang="ru-RU" baseline="0" dirty="0"/>
              <a:t> переработанные </a:t>
            </a:r>
            <a:r>
              <a:rPr lang="ru-RU" baseline="0" dirty="0" err="1"/>
              <a:t>профли</a:t>
            </a:r>
            <a:r>
              <a:rPr lang="ru-RU" baseline="0" dirty="0"/>
              <a:t> из работы (Кузнецов, Романюк, 2014)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A601D-8F1C-43C4-A575-2D5F2E96EE51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772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Проявление вскрыто тремя карьерами строительного камня.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севере это участок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Амфиболитовый, а два карьера к югу объединены в участок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Подгорненский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Амфиболитовый участок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локализован в полосе распространения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ультрамафит-мафитовым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породам, которые относят 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офиолитам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кэршорского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полосчатого комплекса.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Подгорненский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участок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находится в поле развития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ранне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-среднедевонских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островодужных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габброидов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диоритоидов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комплекса. Большая часть наших исследований была сосредоточена Амфиболитовом участке, где распространены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амфиболизированные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тектонизированные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габброиды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реже встречаются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ультрамафиты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которые присутствуют в виде блоков и ксенолитов внутри тел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габброидов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Также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отмечаются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поздние дайки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плагиогранитов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лампрофиров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прорыващие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габброиды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Рудная минерализация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габброидах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ультрамафитах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представлена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-Mt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вкрапленностью, реже она встречается в виде массивных шлиров, которые образуют минерализованные зоны мощностью 0.5-50 м. Кроме этого встречаются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кварцевые,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эпидотовые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кварц-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эпидотовые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хлорит-кварц-полевошпатовые и карбонат-кварц-полевошпатовые прожилки и жилы с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Py-Ccp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гнездово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-вкрапленной минерализацией.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948C6-F375-4FA6-95D6-4CF7657C732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114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Среди</a:t>
            </a:r>
            <a:r>
              <a:rPr lang="ru-RU" baseline="0" dirty="0"/>
              <a:t> </a:t>
            </a:r>
            <a:r>
              <a:rPr lang="ru-RU" baseline="0" dirty="0" err="1"/>
              <a:t>метагабброидов</a:t>
            </a:r>
            <a:r>
              <a:rPr lang="ru-RU" baseline="0" dirty="0"/>
              <a:t> нами были впервые установлены и </a:t>
            </a:r>
            <a:r>
              <a:rPr lang="ru-RU" baseline="0" dirty="0" err="1"/>
              <a:t>закартированы</a:t>
            </a:r>
            <a:r>
              <a:rPr lang="ru-RU" baseline="0" dirty="0"/>
              <a:t> участки </a:t>
            </a:r>
            <a:r>
              <a:rPr lang="ru-RU" baseline="0" dirty="0" err="1"/>
              <a:t>слабоамфиболизированных</a:t>
            </a:r>
            <a:r>
              <a:rPr lang="ru-RU" baseline="0" dirty="0"/>
              <a:t> </a:t>
            </a:r>
            <a:r>
              <a:rPr lang="ru-RU" baseline="0" dirty="0" err="1"/>
              <a:t>габброноритов</a:t>
            </a:r>
            <a:r>
              <a:rPr lang="ru-RU" baseline="0" dirty="0"/>
              <a:t> с </a:t>
            </a:r>
            <a:r>
              <a:rPr lang="ru-RU" baseline="0" dirty="0" err="1"/>
              <a:t>первичномагматическими</a:t>
            </a:r>
            <a:r>
              <a:rPr lang="ru-RU" baseline="0" dirty="0"/>
              <a:t> структурами и текстурами.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948C6-F375-4FA6-95D6-4CF7657C732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034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 так выглядят </a:t>
            </a:r>
            <a:r>
              <a:rPr lang="ru-RU" dirty="0" err="1"/>
              <a:t>амфиболизированные</a:t>
            </a:r>
            <a:r>
              <a:rPr lang="ru-RU" dirty="0"/>
              <a:t> </a:t>
            </a:r>
            <a:r>
              <a:rPr lang="ru-RU" dirty="0" err="1"/>
              <a:t>габброиды</a:t>
            </a:r>
            <a:r>
              <a:rPr lang="ru-RU" dirty="0"/>
              <a:t> с реликтовыми магматическими структурами. Тут</a:t>
            </a:r>
            <a:r>
              <a:rPr lang="ru-RU" baseline="0" dirty="0"/>
              <a:t> пироксены обрастают и замещаются роговой обманкой.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948C6-F375-4FA6-95D6-4CF7657C732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537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На рудопроявлении мы</a:t>
            </a:r>
            <a:r>
              <a:rPr lang="ru-RU" baseline="0" dirty="0"/>
              <a:t> выделяем 4 рудные минеральные ассоциации. Продуктивной на </a:t>
            </a:r>
            <a:r>
              <a:rPr lang="en-US" baseline="0" dirty="0"/>
              <a:t>Pt-</a:t>
            </a:r>
            <a:r>
              <a:rPr lang="en-US" baseline="0" dirty="0" err="1"/>
              <a:t>Pd</a:t>
            </a:r>
            <a:r>
              <a:rPr lang="en-US" baseline="0" dirty="0"/>
              <a:t> </a:t>
            </a:r>
            <a:r>
              <a:rPr lang="ru-RU" baseline="0" dirty="0"/>
              <a:t>минерализацию является вторая – магнетит-халькопирит-пиритовая ассоциация.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948C6-F375-4FA6-95D6-4CF7657C732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124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Встречаются</a:t>
            </a:r>
            <a:r>
              <a:rPr lang="en-US" baseline="0" dirty="0"/>
              <a:t> </a:t>
            </a:r>
            <a:r>
              <a:rPr lang="ru-RU" baseline="0" dirty="0"/>
              <a:t>различные минералы ряда </a:t>
            </a:r>
            <a:r>
              <a:rPr lang="en-US" baseline="0" dirty="0" err="1"/>
              <a:t>Pd</a:t>
            </a:r>
            <a:r>
              <a:rPr lang="en-US" baseline="0" dirty="0"/>
              <a:t>-TABS (</a:t>
            </a:r>
            <a:r>
              <a:rPr lang="ru-RU" baseline="0" dirty="0" err="1"/>
              <a:t>телуриды</a:t>
            </a:r>
            <a:r>
              <a:rPr lang="ru-RU" baseline="0" dirty="0"/>
              <a:t>, </a:t>
            </a:r>
            <a:r>
              <a:rPr lang="ru-RU" baseline="0" dirty="0" err="1"/>
              <a:t>антимодиды</a:t>
            </a:r>
            <a:r>
              <a:rPr lang="ru-RU" baseline="0" dirty="0"/>
              <a:t> и </a:t>
            </a:r>
            <a:r>
              <a:rPr lang="ru-RU" baseline="0" dirty="0" err="1"/>
              <a:t>арсеноантимониды</a:t>
            </a:r>
            <a:r>
              <a:rPr lang="ru-RU" baseline="0" dirty="0"/>
              <a:t> </a:t>
            </a:r>
            <a:r>
              <a:rPr lang="en-US" baseline="0" dirty="0" err="1"/>
              <a:t>Pd</a:t>
            </a:r>
            <a:r>
              <a:rPr lang="ru-RU" baseline="0" dirty="0"/>
              <a:t>, а также </a:t>
            </a:r>
            <a:r>
              <a:rPr lang="ru-RU" baseline="0" dirty="0" err="1"/>
              <a:t>мончеит</a:t>
            </a:r>
            <a:r>
              <a:rPr lang="ru-RU" baseline="0" dirty="0"/>
              <a:t>, самородный осмий и </a:t>
            </a:r>
            <a:r>
              <a:rPr lang="ru-RU" baseline="0" dirty="0" err="1"/>
              <a:t>нек</a:t>
            </a:r>
            <a:r>
              <a:rPr lang="ru-RU" baseline="0" dirty="0"/>
              <a:t>. другие</a:t>
            </a:r>
            <a:r>
              <a:rPr lang="en-US" baseline="0" dirty="0"/>
              <a:t>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948C6-F375-4FA6-95D6-4CF7657C732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82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А золото и серебро чаще всего представлено в </a:t>
            </a:r>
            <a:r>
              <a:rPr lang="ru-RU" baseline="0" dirty="0" err="1"/>
              <a:t>телуридной</a:t>
            </a:r>
            <a:r>
              <a:rPr lang="ru-RU" baseline="0" dirty="0"/>
              <a:t> и самородной форме и связано с поздней </a:t>
            </a:r>
            <a:r>
              <a:rPr lang="ru-RU" baseline="0" dirty="0" err="1"/>
              <a:t>полисульфидно</a:t>
            </a:r>
            <a:r>
              <a:rPr lang="ru-RU" baseline="0" dirty="0"/>
              <a:t>-</a:t>
            </a:r>
            <a:r>
              <a:rPr lang="ru-RU" baseline="0" dirty="0" err="1"/>
              <a:t>полевошпат</a:t>
            </a:r>
            <a:r>
              <a:rPr lang="ru-RU" baseline="0" dirty="0"/>
              <a:t>-карбонатно-кварцевой ассоциацией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которая в большей степени распространена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Подгорненском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участке.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948C6-F375-4FA6-95D6-4CF7657C732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543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Рассмотрим </a:t>
            </a:r>
            <a:r>
              <a:rPr lang="ru-RU" baseline="0" dirty="0" err="1"/>
              <a:t>петрогеохимию</a:t>
            </a:r>
            <a:r>
              <a:rPr lang="ru-RU" baseline="0" dirty="0"/>
              <a:t> рудовмещающих пород </a:t>
            </a:r>
            <a:r>
              <a:rPr lang="ru-RU" baseline="0" dirty="0" err="1"/>
              <a:t>Василиновского</a:t>
            </a:r>
            <a:r>
              <a:rPr lang="ru-RU" baseline="0" dirty="0"/>
              <a:t> проявления. Зелеными кружками показаны </a:t>
            </a:r>
            <a:r>
              <a:rPr lang="ru-RU" baseline="0" dirty="0" err="1"/>
              <a:t>габбронориты</a:t>
            </a:r>
            <a:r>
              <a:rPr lang="ru-RU" baseline="0" dirty="0"/>
              <a:t> и </a:t>
            </a:r>
            <a:r>
              <a:rPr lang="ru-RU" baseline="0" dirty="0" err="1"/>
              <a:t>амфиболизированные</a:t>
            </a:r>
            <a:r>
              <a:rPr lang="ru-RU" baseline="0" dirty="0"/>
              <a:t> </a:t>
            </a:r>
            <a:r>
              <a:rPr lang="ru-RU" baseline="0" dirty="0" err="1"/>
              <a:t>габброиды</a:t>
            </a:r>
            <a:r>
              <a:rPr lang="ru-RU" baseline="0" dirty="0"/>
              <a:t> участка Амфиболитовый. Розовыми залитыми квадратиками показаны роговообманковые </a:t>
            </a:r>
            <a:r>
              <a:rPr lang="ru-RU" baseline="0" dirty="0" err="1"/>
              <a:t>габброиды</a:t>
            </a:r>
            <a:r>
              <a:rPr lang="ru-RU" baseline="0" dirty="0"/>
              <a:t> и диориты участка </a:t>
            </a:r>
            <a:r>
              <a:rPr lang="ru-RU" baseline="0" dirty="0" err="1"/>
              <a:t>Подгорненский</a:t>
            </a:r>
            <a:r>
              <a:rPr lang="ru-RU" baseline="0" dirty="0"/>
              <a:t>. Породы обоих </a:t>
            </a:r>
            <a:r>
              <a:rPr lang="ru-RU" baseline="0" dirty="0" err="1"/>
              <a:t>участкоы</a:t>
            </a:r>
            <a:r>
              <a:rPr lang="ru-RU" baseline="0" dirty="0"/>
              <a:t> характеризуются нормальной и пониженной щёлочностью натриевого типа.</a:t>
            </a:r>
          </a:p>
          <a:p>
            <a:r>
              <a:rPr lang="ru-RU" dirty="0"/>
              <a:t>На диаграммах </a:t>
            </a:r>
            <a:r>
              <a:rPr lang="ru-RU" dirty="0" err="1"/>
              <a:t>Харкера</a:t>
            </a:r>
            <a:r>
              <a:rPr lang="ru-RU" dirty="0"/>
              <a:t> точки</a:t>
            </a:r>
            <a:r>
              <a:rPr lang="ru-RU" baseline="0" dirty="0"/>
              <a:t> составов пород с обоих участков образуют близкие эволюционные тренды, которые частично достраивают друг друга.  Жёлтой и зелёной заливками вынесены соответственно </a:t>
            </a:r>
            <a:r>
              <a:rPr lang="ru-RU" baseline="0" dirty="0" err="1"/>
              <a:t>высокостронциевые</a:t>
            </a:r>
            <a:r>
              <a:rPr lang="ru-RU" baseline="0" dirty="0"/>
              <a:t> и </a:t>
            </a:r>
            <a:r>
              <a:rPr lang="ru-RU" baseline="0" dirty="0" err="1"/>
              <a:t>низкостронциевые</a:t>
            </a:r>
            <a:r>
              <a:rPr lang="ru-RU" baseline="0" dirty="0"/>
              <a:t> </a:t>
            </a:r>
            <a:r>
              <a:rPr lang="ru-RU" baseline="0" dirty="0" err="1"/>
              <a:t>габброиды</a:t>
            </a:r>
            <a:r>
              <a:rPr lang="ru-RU" baseline="0" dirty="0"/>
              <a:t> по данным предшественников.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948C6-F375-4FA6-95D6-4CF7657C732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548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13C13-5376-4945-8977-1BAA2DD5EA92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B082-0AE7-4070-B0A0-FBAEDD863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680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13C13-5376-4945-8977-1BAA2DD5EA92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B082-0AE7-4070-B0A0-FBAEDD863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14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13C13-5376-4945-8977-1BAA2DD5EA92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B082-0AE7-4070-B0A0-FBAEDD863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219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13C13-5376-4945-8977-1BAA2DD5EA92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B082-0AE7-4070-B0A0-FBAEDD863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371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13C13-5376-4945-8977-1BAA2DD5EA92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B082-0AE7-4070-B0A0-FBAEDD863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338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13C13-5376-4945-8977-1BAA2DD5EA92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B082-0AE7-4070-B0A0-FBAEDD863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051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13C13-5376-4945-8977-1BAA2DD5EA92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B082-0AE7-4070-B0A0-FBAEDD863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719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13C13-5376-4945-8977-1BAA2DD5EA92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B082-0AE7-4070-B0A0-FBAEDD863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76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13C13-5376-4945-8977-1BAA2DD5EA92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B082-0AE7-4070-B0A0-FBAEDD863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29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13C13-5376-4945-8977-1BAA2DD5EA92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B082-0AE7-4070-B0A0-FBAEDD863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911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13C13-5376-4945-8977-1BAA2DD5EA92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B082-0AE7-4070-B0A0-FBAEDD863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133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13C13-5376-4945-8977-1BAA2DD5EA92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5B082-0AE7-4070-B0A0-FBAEDD863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54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1" b="12972"/>
          <a:stretch/>
        </p:blipFill>
        <p:spPr>
          <a:xfrm>
            <a:off x="0" y="-21770"/>
            <a:ext cx="12192000" cy="683622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34723" y="1188084"/>
            <a:ext cx="8744505" cy="2387600"/>
          </a:xfrm>
        </p:spPr>
        <p:txBody>
          <a:bodyPr>
            <a:normAutofit/>
          </a:bodyPr>
          <a:lstStyle/>
          <a:p>
            <a:r>
              <a:rPr lang="ru-RU" sz="3600" b="1" dirty="0"/>
              <a:t>U-</a:t>
            </a:r>
            <a:r>
              <a:rPr lang="ru-RU" sz="3600" b="1" dirty="0" err="1"/>
              <a:t>Pb</a:t>
            </a:r>
            <a:r>
              <a:rPr lang="ru-RU" sz="3600" b="1" dirty="0"/>
              <a:t> </a:t>
            </a:r>
            <a:r>
              <a:rPr lang="en-US" sz="3600" b="1" dirty="0"/>
              <a:t>LA-ICP-MS</a:t>
            </a:r>
            <a:r>
              <a:rPr lang="ru-RU" sz="3600" b="1" dirty="0"/>
              <a:t> датирование апатита из рудовмещающих </a:t>
            </a:r>
            <a:r>
              <a:rPr lang="ru-RU" sz="3600" b="1" dirty="0" err="1"/>
              <a:t>габброидов</a:t>
            </a:r>
            <a:r>
              <a:rPr lang="ru-RU" sz="3600" b="1" cap="all" dirty="0"/>
              <a:t> </a:t>
            </a:r>
            <a:r>
              <a:rPr lang="ru-RU" sz="3600" b="1" dirty="0" err="1"/>
              <a:t>Василиновского</a:t>
            </a:r>
            <a:r>
              <a:rPr lang="ru-RU" sz="3600" b="1" dirty="0"/>
              <a:t> </a:t>
            </a:r>
            <a:r>
              <a:rPr lang="ru-RU" sz="3600" b="1" dirty="0" err="1"/>
              <a:t>Pt-Au-Pd</a:t>
            </a:r>
            <a:r>
              <a:rPr lang="ru-RU" sz="3600" b="1" dirty="0"/>
              <a:t> рудопроявления</a:t>
            </a:r>
            <a:r>
              <a:rPr lang="ru-RU" sz="3600" b="1" cap="all" dirty="0"/>
              <a:t> </a:t>
            </a:r>
            <a:r>
              <a:rPr lang="ru-RU" sz="3600" b="1" dirty="0"/>
              <a:t>(</a:t>
            </a:r>
            <a:r>
              <a:rPr lang="ru-RU" sz="3600" b="1" dirty="0" err="1"/>
              <a:t>Войкарская</a:t>
            </a:r>
            <a:r>
              <a:rPr lang="ru-RU" sz="3600" b="1" dirty="0"/>
              <a:t> зона Полярного Урала)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896783" y="5008166"/>
            <a:ext cx="10268520" cy="1329469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ru-RU" i="1" u="sng" dirty="0">
                <a:solidFill>
                  <a:schemeClr val="bg1"/>
                </a:solidFill>
              </a:rPr>
              <a:t>Соболев И.Д.</a:t>
            </a:r>
            <a:r>
              <a:rPr lang="ru-RU" i="1" dirty="0">
                <a:solidFill>
                  <a:schemeClr val="bg1"/>
                </a:solidFill>
              </a:rPr>
              <a:t>, </a:t>
            </a:r>
            <a:r>
              <a:rPr lang="ru-RU" i="1" dirty="0" err="1">
                <a:solidFill>
                  <a:schemeClr val="bg1"/>
                </a:solidFill>
              </a:rPr>
              <a:t>Кондрикова</a:t>
            </a:r>
            <a:r>
              <a:rPr lang="ru-RU" i="1" dirty="0">
                <a:solidFill>
                  <a:schemeClr val="bg1"/>
                </a:solidFill>
              </a:rPr>
              <a:t> А.П., </a:t>
            </a:r>
            <a:r>
              <a:rPr lang="ru-RU" i="1" dirty="0" err="1">
                <a:solidFill>
                  <a:schemeClr val="bg1"/>
                </a:solidFill>
              </a:rPr>
              <a:t>Гладкочуб</a:t>
            </a:r>
            <a:r>
              <a:rPr lang="ru-RU" i="1" dirty="0">
                <a:solidFill>
                  <a:schemeClr val="bg1"/>
                </a:solidFill>
              </a:rPr>
              <a:t> Е.А., Викентьев И.В., </a:t>
            </a:r>
            <a:r>
              <a:rPr lang="ru-RU" i="1" dirty="0" err="1">
                <a:solidFill>
                  <a:schemeClr val="bg1"/>
                </a:solidFill>
              </a:rPr>
              <a:t>Беляцкий</a:t>
            </a:r>
            <a:r>
              <a:rPr lang="ru-RU" i="1" dirty="0">
                <a:solidFill>
                  <a:schemeClr val="bg1"/>
                </a:solidFill>
              </a:rPr>
              <a:t> Б.В.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380" y="203398"/>
            <a:ext cx="2007179" cy="124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25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9317" y="1"/>
            <a:ext cx="8786283" cy="1325563"/>
          </a:xfrm>
        </p:spPr>
        <p:txBody>
          <a:bodyPr>
            <a:normAutofit/>
          </a:bodyPr>
          <a:lstStyle/>
          <a:p>
            <a:r>
              <a:rPr lang="ru-RU" sz="2400" b="1" dirty="0"/>
              <a:t>Минералы поздней </a:t>
            </a:r>
            <a:r>
              <a:rPr lang="ru-RU" sz="2400" b="1" dirty="0" err="1"/>
              <a:t>полисульфидно</a:t>
            </a:r>
            <a:r>
              <a:rPr lang="ru-RU" sz="2400" b="1" dirty="0"/>
              <a:t>–</a:t>
            </a:r>
            <a:r>
              <a:rPr lang="ru-RU" sz="2400" b="1" dirty="0" err="1"/>
              <a:t>полевошпат</a:t>
            </a:r>
            <a:r>
              <a:rPr lang="ru-RU" sz="2400" b="1" dirty="0"/>
              <a:t>–</a:t>
            </a:r>
            <a:r>
              <a:rPr lang="ru-RU" sz="2400" b="1" dirty="0" err="1"/>
              <a:t>карбонатно</a:t>
            </a:r>
            <a:r>
              <a:rPr lang="ru-RU" sz="2400" b="1" dirty="0"/>
              <a:t>–кварцевой ассоциации (</a:t>
            </a:r>
            <a:r>
              <a:rPr lang="ru-RU" sz="2400" b="1" dirty="0" err="1"/>
              <a:t>теллуриды</a:t>
            </a:r>
            <a:r>
              <a:rPr lang="ru-RU" sz="2400" b="1" dirty="0"/>
              <a:t> </a:t>
            </a:r>
            <a:r>
              <a:rPr lang="ru-RU" sz="2400" b="1" dirty="0" err="1"/>
              <a:t>Au</a:t>
            </a:r>
            <a:r>
              <a:rPr lang="ru-RU" sz="2400" b="1" dirty="0"/>
              <a:t> и </a:t>
            </a:r>
            <a:r>
              <a:rPr lang="ru-RU" sz="2400" b="1" dirty="0" err="1"/>
              <a:t>Ag</a:t>
            </a:r>
            <a:r>
              <a:rPr lang="ru-RU" sz="2400" b="1" dirty="0"/>
              <a:t>, самородное золото, </a:t>
            </a:r>
            <a:r>
              <a:rPr lang="ru-RU" sz="2400" b="1" dirty="0" err="1"/>
              <a:t>Se</a:t>
            </a:r>
            <a:r>
              <a:rPr lang="ru-RU" sz="2400" b="1" dirty="0"/>
              <a:t>-содержащий аргентит, </a:t>
            </a:r>
            <a:r>
              <a:rPr lang="ru-RU" sz="2400" b="1" dirty="0" err="1"/>
              <a:t>гринокит</a:t>
            </a:r>
            <a:r>
              <a:rPr lang="ru-RU" sz="2400" b="1" dirty="0"/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383" y="1221835"/>
            <a:ext cx="8495234" cy="5496582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1342917" y="6294244"/>
            <a:ext cx="761999" cy="476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302955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475" y="142855"/>
            <a:ext cx="4028721" cy="26677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375" y="142855"/>
            <a:ext cx="4719625" cy="44376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407" y="2870705"/>
            <a:ext cx="3676856" cy="25933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26" y="4580531"/>
            <a:ext cx="2815475" cy="2193488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1893407" y="5464094"/>
            <a:ext cx="4574492" cy="1294067"/>
            <a:chOff x="2285084" y="4735974"/>
            <a:chExt cx="4573830" cy="145136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975"/>
            <a:stretch/>
          </p:blipFill>
          <p:spPr>
            <a:xfrm>
              <a:off x="2285085" y="4735974"/>
              <a:ext cx="4573829" cy="706492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312"/>
            <a:stretch/>
          </p:blipFill>
          <p:spPr>
            <a:xfrm>
              <a:off x="2285084" y="5442466"/>
              <a:ext cx="4573829" cy="744876"/>
            </a:xfrm>
            <a:prstGeom prst="rect">
              <a:avLst/>
            </a:prstGeom>
          </p:spPr>
        </p:pic>
      </p:grpSp>
      <p:sp>
        <p:nvSpPr>
          <p:cNvPr id="10" name="Овал 9"/>
          <p:cNvSpPr/>
          <p:nvPr/>
        </p:nvSpPr>
        <p:spPr>
          <a:xfrm>
            <a:off x="11342917" y="6294244"/>
            <a:ext cx="761999" cy="476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11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517000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82" y="428174"/>
            <a:ext cx="8593836" cy="3767328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2651666" y="4195502"/>
            <a:ext cx="7249899" cy="2420580"/>
            <a:chOff x="2285084" y="4735974"/>
            <a:chExt cx="4573830" cy="145136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975"/>
            <a:stretch/>
          </p:blipFill>
          <p:spPr>
            <a:xfrm>
              <a:off x="2285085" y="4735974"/>
              <a:ext cx="4573829" cy="706492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312"/>
            <a:stretch/>
          </p:blipFill>
          <p:spPr>
            <a:xfrm>
              <a:off x="2285084" y="5442466"/>
              <a:ext cx="4573829" cy="744876"/>
            </a:xfrm>
            <a:prstGeom prst="rect">
              <a:avLst/>
            </a:prstGeom>
          </p:spPr>
        </p:pic>
      </p:grpSp>
      <p:sp>
        <p:nvSpPr>
          <p:cNvPr id="8" name="Овал 7"/>
          <p:cNvSpPr/>
          <p:nvPr/>
        </p:nvSpPr>
        <p:spPr>
          <a:xfrm>
            <a:off x="11342917" y="6294244"/>
            <a:ext cx="761999" cy="476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12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80111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BA525D-3065-4AC3-8165-DF16F03E63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72" y="155167"/>
            <a:ext cx="6392982" cy="652933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1342917" y="6294244"/>
            <a:ext cx="761999" cy="476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13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85172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11342917" y="6294244"/>
            <a:ext cx="761999" cy="476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14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8" b="56380"/>
          <a:stretch/>
        </p:blipFill>
        <p:spPr>
          <a:xfrm>
            <a:off x="1489920" y="555424"/>
            <a:ext cx="3893584" cy="3094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51" r="50518" b="8502"/>
          <a:stretch/>
        </p:blipFill>
        <p:spPr>
          <a:xfrm>
            <a:off x="6813774" y="378880"/>
            <a:ext cx="3857008" cy="33231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8" t="45510" b="8502"/>
          <a:stretch/>
        </p:blipFill>
        <p:spPr>
          <a:xfrm>
            <a:off x="1489920" y="3595799"/>
            <a:ext cx="3821864" cy="32622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23241" y="140934"/>
            <a:ext cx="3419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Амфиболитовый участок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47995" y="140934"/>
            <a:ext cx="3266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/>
              <a:t>Подгорненский</a:t>
            </a:r>
            <a:r>
              <a:rPr lang="ru-RU" sz="2400" dirty="0"/>
              <a:t> участок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8246" y="4371782"/>
            <a:ext cx="65080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Вариации составов </a:t>
            </a:r>
            <a:r>
              <a:rPr lang="ru-RU" sz="2400" dirty="0" err="1"/>
              <a:t>габброидов</a:t>
            </a:r>
            <a:r>
              <a:rPr lang="ru-RU" sz="2400" dirty="0"/>
              <a:t>, объединяемых </a:t>
            </a:r>
          </a:p>
          <a:p>
            <a:r>
              <a:rPr lang="ru-RU" sz="2400" dirty="0"/>
              <a:t>в </a:t>
            </a:r>
            <a:r>
              <a:rPr lang="ru-RU" sz="2400" dirty="0" err="1"/>
              <a:t>кэршорский</a:t>
            </a:r>
            <a:r>
              <a:rPr lang="ru-RU" sz="2400" dirty="0"/>
              <a:t> комплекс по данным Ремизова </a:t>
            </a:r>
          </a:p>
          <a:p>
            <a:r>
              <a:rPr lang="ru-RU" sz="2400" dirty="0"/>
              <a:t>с соавторами (Ремизов и др., 2014, 2015)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32122" y="3702041"/>
            <a:ext cx="1700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err="1"/>
              <a:t>Тагило-кытлымский</a:t>
            </a:r>
            <a:endParaRPr lang="ru-RU" sz="1400" dirty="0"/>
          </a:p>
          <a:p>
            <a:pPr algn="ctr"/>
            <a:r>
              <a:rPr lang="ru-RU" sz="1400" dirty="0"/>
              <a:t>комплекс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267712" y="3963651"/>
            <a:ext cx="109728" cy="4081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489677" y="6000610"/>
            <a:ext cx="1235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качканарский</a:t>
            </a:r>
          </a:p>
          <a:p>
            <a:pPr algn="ctr"/>
            <a:r>
              <a:rPr lang="ru-RU" sz="1400" dirty="0"/>
              <a:t>комплекс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700045" y="5867251"/>
            <a:ext cx="143559" cy="2166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трелка влево 16"/>
          <p:cNvSpPr/>
          <p:nvPr/>
        </p:nvSpPr>
        <p:spPr>
          <a:xfrm>
            <a:off x="5335378" y="4507834"/>
            <a:ext cx="199149" cy="240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828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83029" y="1076485"/>
            <a:ext cx="11604172" cy="4540552"/>
            <a:chOff x="135924" y="510876"/>
            <a:chExt cx="9008076" cy="3683633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468" y="510877"/>
              <a:ext cx="4422532" cy="3646397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924" y="510876"/>
              <a:ext cx="4523760" cy="3683633"/>
            </a:xfrm>
            <a:prstGeom prst="rect">
              <a:avLst/>
            </a:prstGeom>
          </p:spPr>
        </p:pic>
      </p:grpSp>
      <p:sp>
        <p:nvSpPr>
          <p:cNvPr id="6" name="Овал 5"/>
          <p:cNvSpPr/>
          <p:nvPr/>
        </p:nvSpPr>
        <p:spPr>
          <a:xfrm>
            <a:off x="11342917" y="6294244"/>
            <a:ext cx="761999" cy="476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15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359683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4">
            <a:extLst>
              <a:ext uri="{FF2B5EF4-FFF2-40B4-BE49-F238E27FC236}">
                <a16:creationId xmlns:a16="http://schemas.microsoft.com/office/drawing/2014/main" id="{A828CB57-2F4A-4C1D-B786-4D5A885655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4" t="32954" b="34093"/>
          <a:stretch/>
        </p:blipFill>
        <p:spPr>
          <a:xfrm>
            <a:off x="52431" y="4527526"/>
            <a:ext cx="2679670" cy="2340308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BBC6E023-B301-47D4-8746-29705C608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76"/>
          <a:stretch/>
        </p:blipFill>
        <p:spPr>
          <a:xfrm>
            <a:off x="2698758" y="4546969"/>
            <a:ext cx="5431495" cy="219620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55DE6F-A7E8-44E2-A991-B537DA4107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r="8927"/>
          <a:stretch/>
        </p:blipFill>
        <p:spPr>
          <a:xfrm rot="16200000">
            <a:off x="8189021" y="3608619"/>
            <a:ext cx="3142595" cy="3148045"/>
          </a:xfrm>
          <a:prstGeom prst="rect">
            <a:avLst/>
          </a:prstGeom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BFD26E70-F2E3-4752-BAEE-CA40053EC3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4" r="49546" b="30844"/>
          <a:stretch/>
        </p:blipFill>
        <p:spPr>
          <a:xfrm>
            <a:off x="8057456" y="863764"/>
            <a:ext cx="2867218" cy="2678140"/>
          </a:xfrm>
          <a:prstGeom prst="rect">
            <a:avLst/>
          </a:prstGeom>
        </p:spPr>
      </p:pic>
      <p:pic>
        <p:nvPicPr>
          <p:cNvPr id="9" name="Объект 4">
            <a:extLst>
              <a:ext uri="{FF2B5EF4-FFF2-40B4-BE49-F238E27FC236}">
                <a16:creationId xmlns:a16="http://schemas.microsoft.com/office/drawing/2014/main" id="{84C66C91-DFA9-4908-9B31-02A30773DC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47"/>
          <a:stretch/>
        </p:blipFill>
        <p:spPr>
          <a:xfrm>
            <a:off x="867617" y="887000"/>
            <a:ext cx="5971465" cy="25729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05CED2-696B-493F-AF39-61469ECF6401}"/>
              </a:ext>
            </a:extLst>
          </p:cNvPr>
          <p:cNvSpPr txBox="1"/>
          <p:nvPr/>
        </p:nvSpPr>
        <p:spPr>
          <a:xfrm>
            <a:off x="6723836" y="136735"/>
            <a:ext cx="54681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latin typeface="Arial Narrow" panose="020B0606020202030204" pitchFamily="34" charset="0"/>
              </a:rPr>
              <a:t>Дайка </a:t>
            </a:r>
            <a:r>
              <a:rPr lang="ru-RU" sz="2400" dirty="0" err="1">
                <a:latin typeface="Arial Narrow" panose="020B0606020202030204" pitchFamily="34" charset="0"/>
              </a:rPr>
              <a:t>плагиогранитов</a:t>
            </a:r>
            <a:r>
              <a:rPr lang="ru-RU" sz="2400" dirty="0">
                <a:latin typeface="Arial Narrow" panose="020B0606020202030204" pitchFamily="34" charset="0"/>
              </a:rPr>
              <a:t> (</a:t>
            </a:r>
            <a:r>
              <a:rPr lang="en-US" sz="2400" dirty="0">
                <a:latin typeface="Arial Narrow" panose="020B0606020202030204" pitchFamily="34" charset="0"/>
              </a:rPr>
              <a:t>U-</a:t>
            </a:r>
            <a:r>
              <a:rPr lang="en-US" sz="2400" dirty="0" err="1">
                <a:latin typeface="Arial Narrow" panose="020B0606020202030204" pitchFamily="34" charset="0"/>
              </a:rPr>
              <a:t>Pb</a:t>
            </a:r>
            <a:r>
              <a:rPr lang="en-US" sz="2400" dirty="0">
                <a:latin typeface="Arial Narrow" panose="020B0606020202030204" pitchFamily="34" charset="0"/>
              </a:rPr>
              <a:t> LA-ICP-MS, </a:t>
            </a:r>
            <a:r>
              <a:rPr lang="en-US" sz="2400" dirty="0" err="1">
                <a:latin typeface="Arial Narrow" panose="020B0606020202030204" pitchFamily="34" charset="0"/>
              </a:rPr>
              <a:t>Zrc</a:t>
            </a:r>
            <a:r>
              <a:rPr lang="en-US" sz="2400" dirty="0">
                <a:latin typeface="Arial Narrow" panose="020B0606020202030204" pitchFamily="34" charset="0"/>
              </a:rPr>
              <a:t>)</a:t>
            </a:r>
            <a:endParaRPr lang="ru-RU" sz="2400" dirty="0">
              <a:latin typeface="Arial Narrow" panose="020B0606020202030204" pitchFamily="34" charset="0"/>
            </a:endParaRPr>
          </a:p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401±7 млн лет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B1CBDBE6-4C6B-4A65-856D-CDE4A283F3B8}"/>
              </a:ext>
            </a:extLst>
          </p:cNvPr>
          <p:cNvCxnSpPr>
            <a:cxnSpLocks/>
          </p:cNvCxnSpPr>
          <p:nvPr/>
        </p:nvCxnSpPr>
        <p:spPr>
          <a:xfrm flipH="1">
            <a:off x="9699755" y="3247767"/>
            <a:ext cx="518149" cy="12575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397BF7C-CBD3-471D-BC1B-3311704DD75B}"/>
              </a:ext>
            </a:extLst>
          </p:cNvPr>
          <p:cNvSpPr txBox="1"/>
          <p:nvPr/>
        </p:nvSpPr>
        <p:spPr>
          <a:xfrm>
            <a:off x="2504774" y="77143"/>
            <a:ext cx="2697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>
                <a:latin typeface="Arial Narrow" panose="020B0606020202030204" pitchFamily="34" charset="0"/>
              </a:rPr>
              <a:t>U-</a:t>
            </a:r>
            <a:r>
              <a:rPr lang="en-US" sz="2400" u="sng" dirty="0" err="1">
                <a:latin typeface="Arial Narrow" panose="020B0606020202030204" pitchFamily="34" charset="0"/>
              </a:rPr>
              <a:t>Pb</a:t>
            </a:r>
            <a:r>
              <a:rPr lang="en-US" sz="2400" u="sng" dirty="0">
                <a:latin typeface="Arial Narrow" panose="020B0606020202030204" pitchFamily="34" charset="0"/>
              </a:rPr>
              <a:t> LA-ICP-MS, Apt</a:t>
            </a:r>
            <a:r>
              <a:rPr lang="ru-RU" sz="2400" u="sng" dirty="0">
                <a:latin typeface="Arial Narrow" panose="020B0606020202030204" pitchFamily="34" charset="0"/>
              </a:rPr>
              <a:t>: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4459C762-458A-4B51-9BAC-20B0D988B77B}"/>
              </a:ext>
            </a:extLst>
          </p:cNvPr>
          <p:cNvCxnSpPr>
            <a:cxnSpLocks/>
          </p:cNvCxnSpPr>
          <p:nvPr/>
        </p:nvCxnSpPr>
        <p:spPr>
          <a:xfrm>
            <a:off x="6753165" y="2035369"/>
            <a:ext cx="2031992" cy="24904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F725540D-3601-4BC6-B6F1-9B362234BCA4}"/>
              </a:ext>
            </a:extLst>
          </p:cNvPr>
          <p:cNvCxnSpPr>
            <a:cxnSpLocks/>
          </p:cNvCxnSpPr>
          <p:nvPr/>
        </p:nvCxnSpPr>
        <p:spPr>
          <a:xfrm>
            <a:off x="3637739" y="4022493"/>
            <a:ext cx="5132433" cy="6046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EA6EA05-D700-4F9E-BE6E-77F2DE629E03}"/>
              </a:ext>
            </a:extLst>
          </p:cNvPr>
          <p:cNvSpPr txBox="1"/>
          <p:nvPr/>
        </p:nvSpPr>
        <p:spPr>
          <a:xfrm>
            <a:off x="134589" y="3426850"/>
            <a:ext cx="54040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>
                <a:latin typeface="Arial Narrow" panose="020B0606020202030204" pitchFamily="34" charset="0"/>
              </a:rPr>
              <a:t>Sm-</a:t>
            </a:r>
            <a:r>
              <a:rPr lang="en-US" sz="2400" u="sng" dirty="0" err="1">
                <a:latin typeface="Arial Narrow" panose="020B0606020202030204" pitchFamily="34" charset="0"/>
              </a:rPr>
              <a:t>Nd</a:t>
            </a:r>
            <a:r>
              <a:rPr lang="ru-RU" sz="2400" u="sng" dirty="0">
                <a:latin typeface="Arial Narrow" panose="020B0606020202030204" pitchFamily="34" charset="0"/>
              </a:rPr>
              <a:t>:</a:t>
            </a:r>
          </a:p>
          <a:p>
            <a:r>
              <a:rPr lang="ru-RU" sz="2400" dirty="0" err="1">
                <a:latin typeface="Arial Narrow" panose="020B0606020202030204" pitchFamily="34" charset="0"/>
              </a:rPr>
              <a:t>Габброиды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b="1" dirty="0">
                <a:latin typeface="Arial Narrow" panose="020B0606020202030204" pitchFamily="34" charset="0"/>
              </a:rPr>
              <a:t>408±21 млн лет </a:t>
            </a:r>
          </a:p>
          <a:p>
            <a:r>
              <a:rPr lang="ru-RU" sz="2400" dirty="0">
                <a:latin typeface="Arial Narrow" panose="020B0606020202030204" pitchFamily="34" charset="0"/>
              </a:rPr>
              <a:t>Метаморфизм </a:t>
            </a:r>
            <a:r>
              <a:rPr lang="ru-RU" sz="2400" dirty="0" err="1">
                <a:latin typeface="Arial Narrow" panose="020B0606020202030204" pitchFamily="34" charset="0"/>
              </a:rPr>
              <a:t>габброидов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b="1" dirty="0">
                <a:latin typeface="Arial Narrow" panose="020B0606020202030204" pitchFamily="34" charset="0"/>
              </a:rPr>
              <a:t>366±13 млн лет </a:t>
            </a:r>
          </a:p>
        </p:txBody>
      </p:sp>
      <p:sp>
        <p:nvSpPr>
          <p:cNvPr id="15" name="Овал 14"/>
          <p:cNvSpPr/>
          <p:nvPr/>
        </p:nvSpPr>
        <p:spPr>
          <a:xfrm>
            <a:off x="11342917" y="6294244"/>
            <a:ext cx="761999" cy="476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16</a:t>
            </a:r>
            <a:endParaRPr lang="ru-RU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97BF7C-CBD3-471D-BC1B-3311704DD75B}"/>
              </a:ext>
            </a:extLst>
          </p:cNvPr>
          <p:cNvSpPr txBox="1"/>
          <p:nvPr/>
        </p:nvSpPr>
        <p:spPr>
          <a:xfrm>
            <a:off x="52431" y="558916"/>
            <a:ext cx="3990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err="1">
                <a:latin typeface="Arial Narrow" panose="020B0606020202030204" pitchFamily="34" charset="0"/>
              </a:rPr>
              <a:t>Габбронориты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b="1" dirty="0">
                <a:latin typeface="Arial Narrow" panose="020B0606020202030204" pitchFamily="34" charset="0"/>
              </a:rPr>
              <a:t>399±10 млн лет;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97BF7C-CBD3-471D-BC1B-3311704DD75B}"/>
              </a:ext>
            </a:extLst>
          </p:cNvPr>
          <p:cNvSpPr txBox="1"/>
          <p:nvPr/>
        </p:nvSpPr>
        <p:spPr>
          <a:xfrm>
            <a:off x="3996973" y="563837"/>
            <a:ext cx="3772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err="1">
                <a:latin typeface="Arial Narrow" panose="020B0606020202030204" pitchFamily="34" charset="0"/>
              </a:rPr>
              <a:t>Амф</a:t>
            </a:r>
            <a:r>
              <a:rPr lang="ru-RU" sz="2400" dirty="0">
                <a:latin typeface="Arial Narrow" panose="020B0606020202030204" pitchFamily="34" charset="0"/>
              </a:rPr>
              <a:t>. </a:t>
            </a:r>
            <a:r>
              <a:rPr lang="ru-RU" sz="2400" dirty="0" err="1">
                <a:latin typeface="Arial Narrow" panose="020B0606020202030204" pitchFamily="34" charset="0"/>
              </a:rPr>
              <a:t>габбро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b="1" dirty="0">
                <a:latin typeface="Arial Narrow" panose="020B0606020202030204" pitchFamily="34" charset="0"/>
              </a:rPr>
              <a:t>401±27 млн лет;</a:t>
            </a:r>
            <a:endParaRPr lang="ru-RU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018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130" y="-240532"/>
            <a:ext cx="7886700" cy="1325563"/>
          </a:xfrm>
        </p:spPr>
        <p:txBody>
          <a:bodyPr/>
          <a:lstStyle/>
          <a:p>
            <a:r>
              <a:rPr lang="ru-RU" dirty="0"/>
              <a:t>Выводы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661" y="856343"/>
            <a:ext cx="11495316" cy="5895310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Исследования показывают, что на Полярном Урале наряду с </a:t>
            </a:r>
            <a:r>
              <a:rPr lang="ru-RU" dirty="0" err="1"/>
              <a:t>офиолитовыми</a:t>
            </a:r>
            <a:r>
              <a:rPr lang="ru-RU" dirty="0"/>
              <a:t> распространены раннедевонские </a:t>
            </a:r>
            <a:r>
              <a:rPr lang="ru-RU" dirty="0" err="1"/>
              <a:t>островодужные</a:t>
            </a:r>
            <a:r>
              <a:rPr lang="ru-RU" dirty="0"/>
              <a:t> </a:t>
            </a:r>
            <a:r>
              <a:rPr lang="ru-RU" dirty="0" err="1"/>
              <a:t>габброиды</a:t>
            </a:r>
            <a:r>
              <a:rPr lang="ru-RU" dirty="0"/>
              <a:t> с </a:t>
            </a:r>
            <a:r>
              <a:rPr lang="en-US" dirty="0"/>
              <a:t>Pt</a:t>
            </a:r>
            <a:r>
              <a:rPr lang="ru-RU" dirty="0"/>
              <a:t>-</a:t>
            </a:r>
            <a:r>
              <a:rPr lang="en-US" dirty="0"/>
              <a:t>Au</a:t>
            </a:r>
            <a:r>
              <a:rPr lang="ru-RU" dirty="0"/>
              <a:t>-</a:t>
            </a:r>
            <a:r>
              <a:rPr lang="en-US" dirty="0" err="1"/>
              <a:t>Pd</a:t>
            </a:r>
            <a:r>
              <a:rPr lang="ru-RU" dirty="0"/>
              <a:t> минерализацией, сопоставимые по возрасту и геохимическим характеристикам с </a:t>
            </a:r>
            <a:r>
              <a:rPr lang="ru-RU" dirty="0" err="1"/>
              <a:t>островодужными</a:t>
            </a:r>
            <a:r>
              <a:rPr lang="ru-RU" dirty="0"/>
              <a:t> </a:t>
            </a:r>
            <a:r>
              <a:rPr lang="ru-RU" dirty="0" err="1"/>
              <a:t>габброидами</a:t>
            </a:r>
            <a:r>
              <a:rPr lang="ru-RU" dirty="0"/>
              <a:t> </a:t>
            </a:r>
            <a:r>
              <a:rPr lang="ru-RU" dirty="0" err="1"/>
              <a:t>собского</a:t>
            </a:r>
            <a:r>
              <a:rPr lang="ru-RU" dirty="0"/>
              <a:t> комплекса и с </a:t>
            </a:r>
            <a:r>
              <a:rPr lang="ru-RU" dirty="0" err="1"/>
              <a:t>габброидами</a:t>
            </a:r>
            <a:r>
              <a:rPr lang="ru-RU" dirty="0"/>
              <a:t> </a:t>
            </a:r>
            <a:r>
              <a:rPr lang="ru-RU" dirty="0" err="1"/>
              <a:t>Платиноносного</a:t>
            </a:r>
            <a:r>
              <a:rPr lang="ru-RU" dirty="0"/>
              <a:t> пояса Урала.</a:t>
            </a:r>
          </a:p>
          <a:p>
            <a:pPr lvl="0"/>
            <a:r>
              <a:rPr lang="ru-RU" dirty="0"/>
              <a:t>Процессы высокотемпературной </a:t>
            </a:r>
            <a:r>
              <a:rPr lang="ru-RU" dirty="0" err="1"/>
              <a:t>амфиболизации</a:t>
            </a:r>
            <a:r>
              <a:rPr lang="ru-RU" dirty="0"/>
              <a:t>, вероятно, были несильно оторваны по времени от кристаллизации </a:t>
            </a:r>
            <a:r>
              <a:rPr lang="ru-RU" dirty="0" err="1"/>
              <a:t>габброноритов</a:t>
            </a:r>
            <a:r>
              <a:rPr lang="ru-RU" dirty="0"/>
              <a:t>, поскольку нет значительных различий между возрастом апатита из слабо и сильно </a:t>
            </a:r>
            <a:r>
              <a:rPr lang="ru-RU" dirty="0" err="1"/>
              <a:t>амфиболизированных</a:t>
            </a:r>
            <a:r>
              <a:rPr lang="ru-RU" dirty="0"/>
              <a:t> пород. </a:t>
            </a:r>
          </a:p>
          <a:p>
            <a:r>
              <a:rPr lang="ru-RU" dirty="0"/>
              <a:t>Позднедевонский </a:t>
            </a:r>
            <a:r>
              <a:rPr lang="en-US" dirty="0"/>
              <a:t>Sm-</a:t>
            </a:r>
            <a:r>
              <a:rPr lang="en-US" dirty="0" err="1"/>
              <a:t>Nd</a:t>
            </a:r>
            <a:r>
              <a:rPr lang="ru-RU" dirty="0"/>
              <a:t> возраст может отражать </a:t>
            </a:r>
            <a:r>
              <a:rPr lang="ru-RU" dirty="0" err="1"/>
              <a:t>тектоно</a:t>
            </a:r>
            <a:r>
              <a:rPr lang="ru-RU" dirty="0"/>
              <a:t>-термальное событие на начальных этапах </a:t>
            </a:r>
            <a:r>
              <a:rPr lang="ru-RU" dirty="0" err="1"/>
              <a:t>аккреции</a:t>
            </a:r>
            <a:r>
              <a:rPr lang="ru-RU" dirty="0"/>
              <a:t> </a:t>
            </a:r>
            <a:r>
              <a:rPr lang="ru-RU" dirty="0" err="1"/>
              <a:t>Полярноуральской</a:t>
            </a:r>
            <a:r>
              <a:rPr lang="ru-RU" dirty="0"/>
              <a:t> </a:t>
            </a:r>
            <a:r>
              <a:rPr lang="ru-RU" dirty="0" err="1"/>
              <a:t>островодужной</a:t>
            </a:r>
            <a:r>
              <a:rPr lang="ru-RU" dirty="0"/>
              <a:t> системы к </a:t>
            </a:r>
            <a:r>
              <a:rPr lang="ru-RU" dirty="0" err="1"/>
              <a:t>палеоконтиненту</a:t>
            </a:r>
            <a:r>
              <a:rPr lang="ru-RU" dirty="0"/>
              <a:t> </a:t>
            </a:r>
            <a:r>
              <a:rPr lang="ru-RU" dirty="0" err="1"/>
              <a:t>Аркт-Лавруссия</a:t>
            </a:r>
            <a:r>
              <a:rPr lang="ru-RU" dirty="0"/>
              <a:t>.</a:t>
            </a:r>
          </a:p>
        </p:txBody>
      </p:sp>
      <p:sp>
        <p:nvSpPr>
          <p:cNvPr id="5" name="Овал 4"/>
          <p:cNvSpPr/>
          <p:nvPr/>
        </p:nvSpPr>
        <p:spPr>
          <a:xfrm>
            <a:off x="11342917" y="6294244"/>
            <a:ext cx="761999" cy="476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17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038417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7829" y="1787704"/>
            <a:ext cx="11081657" cy="342437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Для Полярного Урала существует проблема совмещения </a:t>
            </a:r>
            <a:r>
              <a:rPr lang="ru-RU" dirty="0" err="1"/>
              <a:t>платиноносных</a:t>
            </a:r>
            <a:r>
              <a:rPr lang="ru-RU" dirty="0"/>
              <a:t> </a:t>
            </a:r>
            <a:r>
              <a:rPr lang="ru-RU" dirty="0" err="1"/>
              <a:t>островодужных</a:t>
            </a:r>
            <a:r>
              <a:rPr lang="ru-RU" dirty="0"/>
              <a:t> пород с </a:t>
            </a:r>
            <a:r>
              <a:rPr lang="ru-RU" dirty="0" err="1"/>
              <a:t>офиолитами</a:t>
            </a:r>
            <a:r>
              <a:rPr lang="ru-RU" dirty="0"/>
              <a:t>. С одной стороны - это проблема, потому что их сложно расчленять, с другой стороны, если найти критерии, по которым их можно легко различать между собой, то это имеет перспективы обнаружения новых месторождений и рудопроявлений. </a:t>
            </a:r>
          </a:p>
        </p:txBody>
      </p:sp>
      <p:sp>
        <p:nvSpPr>
          <p:cNvPr id="5" name="Овал 4"/>
          <p:cNvSpPr/>
          <p:nvPr/>
        </p:nvSpPr>
        <p:spPr>
          <a:xfrm>
            <a:off x="11342917" y="6294244"/>
            <a:ext cx="761999" cy="476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18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901243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Ivan\ГИН\Кандидатская диссертация\Фотки\Поле 2007_3_ 012.jpg"/>
          <p:cNvPicPr>
            <a:picLocks noChangeAspect="1" noChangeArrowheads="1"/>
          </p:cNvPicPr>
          <p:nvPr/>
        </p:nvPicPr>
        <p:blipFill rotWithShape="1">
          <a:blip r:embed="rId2" cstate="print"/>
          <a:srcRect t="24880"/>
          <a:stretch/>
        </p:blipFill>
        <p:spPr bwMode="auto">
          <a:xfrm>
            <a:off x="0" y="-21771"/>
            <a:ext cx="12192000" cy="68696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4542" y="242882"/>
            <a:ext cx="8229600" cy="1143000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895017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90" y="130626"/>
            <a:ext cx="2797329" cy="66309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99474" y="272066"/>
            <a:ext cx="81272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+mj-lt"/>
              </a:rPr>
              <a:t>Расположение массивов </a:t>
            </a:r>
            <a:r>
              <a:rPr lang="ru-RU" sz="2800" b="1" dirty="0" err="1">
                <a:latin typeface="+mj-lt"/>
              </a:rPr>
              <a:t>Платиноносного</a:t>
            </a:r>
            <a:r>
              <a:rPr lang="ru-RU" sz="2800" b="1" dirty="0">
                <a:latin typeface="+mj-lt"/>
              </a:rPr>
              <a:t> пояса относительно тектонической зональности Урала (Иванов и др., 2006), с дополнениями (Пучков, 2010)</a:t>
            </a:r>
            <a:endParaRPr lang="ru-RU" sz="2800" dirty="0">
              <a:latin typeface="+mj-lt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667629" y="6207157"/>
            <a:ext cx="371973" cy="476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350" y="2303398"/>
            <a:ext cx="3041851" cy="414209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908721" y="3310229"/>
            <a:ext cx="50814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+mj-lt"/>
              </a:rPr>
              <a:t>Предполагаемая схема строения дунит-</a:t>
            </a:r>
            <a:r>
              <a:rPr lang="ru-RU" sz="2800" b="1" dirty="0" err="1">
                <a:latin typeface="+mj-lt"/>
              </a:rPr>
              <a:t>клинопироксенит</a:t>
            </a:r>
            <a:r>
              <a:rPr lang="ru-RU" sz="2800" b="1" dirty="0">
                <a:latin typeface="+mj-lt"/>
              </a:rPr>
              <a:t>-</a:t>
            </a:r>
            <a:r>
              <a:rPr lang="ru-RU" sz="2800" b="1" dirty="0" err="1">
                <a:latin typeface="+mj-lt"/>
              </a:rPr>
              <a:t>габбровых</a:t>
            </a:r>
            <a:r>
              <a:rPr lang="ru-RU" sz="2800" b="1" dirty="0">
                <a:latin typeface="+mj-lt"/>
              </a:rPr>
              <a:t> интрузивов ППУ (</a:t>
            </a:r>
            <a:r>
              <a:rPr lang="ru-RU" sz="2800" b="1" dirty="0" err="1">
                <a:latin typeface="+mj-lt"/>
              </a:rPr>
              <a:t>Ферштатер</a:t>
            </a:r>
            <a:r>
              <a:rPr lang="ru-RU" sz="2800" b="1" dirty="0">
                <a:latin typeface="+mj-lt"/>
              </a:rPr>
              <a:t> и др., 1999)</a:t>
            </a:r>
            <a:endParaRPr lang="ru-RU" sz="28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14448" y="5403116"/>
            <a:ext cx="2442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/>
              <a:t>анортитовые</a:t>
            </a:r>
            <a:r>
              <a:rPr lang="ru-RU" sz="2000" dirty="0"/>
              <a:t> </a:t>
            </a:r>
            <a:r>
              <a:rPr lang="ru-RU" sz="2000" dirty="0" err="1"/>
              <a:t>габбро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387152" y="5647813"/>
            <a:ext cx="3480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/>
              <a:t>клинопироксениты</a:t>
            </a:r>
            <a:r>
              <a:rPr lang="ru-RU" sz="2000" dirty="0"/>
              <a:t> и </a:t>
            </a:r>
            <a:r>
              <a:rPr lang="ru-RU" sz="2000" dirty="0" err="1"/>
              <a:t>верлиты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387152" y="5876853"/>
            <a:ext cx="987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дуниты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3131" y="0"/>
            <a:ext cx="11948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rgbClr val="FF0000"/>
                </a:solidFill>
              </a:rPr>
              <a:t>?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914400" y="272066"/>
            <a:ext cx="1186774" cy="214317"/>
          </a:xfrm>
          <a:prstGeom prst="straightConnector1">
            <a:avLst/>
          </a:prstGeom>
          <a:ln w="4445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006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1558" y="-205314"/>
            <a:ext cx="7886700" cy="923663"/>
          </a:xfrm>
        </p:spPr>
        <p:txBody>
          <a:bodyPr>
            <a:normAutofit/>
          </a:bodyPr>
          <a:lstStyle/>
          <a:p>
            <a:r>
              <a:rPr lang="ru-RU" sz="2400" b="1" u="sng" dirty="0">
                <a:latin typeface="Arial Narrow" panose="020B0606020202030204" pitchFamily="34" charset="0"/>
              </a:rPr>
              <a:t>Наши публикации по этой теме</a:t>
            </a:r>
            <a:endParaRPr lang="ru-RU" sz="3600" b="1" u="sng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6919" y="500338"/>
            <a:ext cx="8972550" cy="4351338"/>
          </a:xfrm>
        </p:spPr>
        <p:txBody>
          <a:bodyPr>
            <a:noAutofit/>
          </a:bodyPr>
          <a:lstStyle/>
          <a:p>
            <a:r>
              <a:rPr lang="ru-RU" sz="1800" i="1" dirty="0">
                <a:latin typeface="Arial Narrow" panose="020B0606020202030204" pitchFamily="34" charset="0"/>
              </a:rPr>
              <a:t>Викентьев И.В., </a:t>
            </a:r>
            <a:r>
              <a:rPr lang="ru-RU" sz="1800" i="1" dirty="0" err="1">
                <a:latin typeface="Arial Narrow" panose="020B0606020202030204" pitchFamily="34" charset="0"/>
              </a:rPr>
              <a:t>Тюкова</a:t>
            </a:r>
            <a:r>
              <a:rPr lang="ru-RU" sz="1800" i="1" dirty="0">
                <a:latin typeface="Arial Narrow" panose="020B0606020202030204" pitchFamily="34" charset="0"/>
              </a:rPr>
              <a:t> Е.Э., </a:t>
            </a:r>
            <a:r>
              <a:rPr lang="ru-RU" sz="1800" i="1" dirty="0" err="1">
                <a:latin typeface="Arial Narrow" panose="020B0606020202030204" pitchFamily="34" charset="0"/>
              </a:rPr>
              <a:t>Мокрий</a:t>
            </a:r>
            <a:r>
              <a:rPr lang="ru-RU" sz="1800" i="1" dirty="0">
                <a:latin typeface="Arial Narrow" panose="020B0606020202030204" pitchFamily="34" charset="0"/>
              </a:rPr>
              <a:t> В.Д., Иванова Ю.Н., Варламов Д.А., Шуйский А.С., </a:t>
            </a:r>
            <a:r>
              <a:rPr lang="ru-RU" sz="1800" i="1" dirty="0" err="1">
                <a:latin typeface="Arial Narrow" panose="020B0606020202030204" pitchFamily="34" charset="0"/>
              </a:rPr>
              <a:t>Грознова</a:t>
            </a:r>
            <a:r>
              <a:rPr lang="ru-RU" sz="1800" i="1" dirty="0">
                <a:latin typeface="Arial Narrow" panose="020B0606020202030204" pitchFamily="34" charset="0"/>
              </a:rPr>
              <a:t> Е.О., Соболев И.Д., Бортников Н.С.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Платино</a:t>
            </a:r>
            <a:r>
              <a:rPr lang="ru-RU" sz="1800" dirty="0">
                <a:latin typeface="Arial Narrow" panose="020B0606020202030204" pitchFamily="34" charset="0"/>
              </a:rPr>
              <a:t>-палладиевое рудопроявление </a:t>
            </a:r>
            <a:r>
              <a:rPr lang="ru-RU" sz="1800" dirty="0" err="1">
                <a:latin typeface="Arial Narrow" panose="020B0606020202030204" pitchFamily="34" charset="0"/>
              </a:rPr>
              <a:t>Василиновское</a:t>
            </a:r>
            <a:r>
              <a:rPr lang="ru-RU" sz="1800" dirty="0">
                <a:latin typeface="Arial Narrow" panose="020B0606020202030204" pitchFamily="34" charset="0"/>
              </a:rPr>
              <a:t>: новый тип </a:t>
            </a:r>
            <a:r>
              <a:rPr lang="ru-RU" sz="1800" dirty="0" err="1">
                <a:latin typeface="Arial Narrow" panose="020B0606020202030204" pitchFamily="34" charset="0"/>
              </a:rPr>
              <a:t>благороднометальной</a:t>
            </a:r>
            <a:r>
              <a:rPr lang="ru-RU" sz="1800" dirty="0">
                <a:latin typeface="Arial Narrow" panose="020B0606020202030204" pitchFamily="34" charset="0"/>
              </a:rPr>
              <a:t> минерализации на Урале // Доклады Российской академии наук. Науки о Земле. 2023. T. 512. № 1. стр. 39–49. </a:t>
            </a:r>
            <a:r>
              <a:rPr lang="en-US" sz="1800" dirty="0">
                <a:latin typeface="Arial Narrow" panose="020B0606020202030204" pitchFamily="34" charset="0"/>
              </a:rPr>
              <a:t>DOI</a:t>
            </a:r>
            <a:r>
              <a:rPr lang="ru-RU" sz="1800" dirty="0">
                <a:latin typeface="Arial Narrow" panose="020B0606020202030204" pitchFamily="34" charset="0"/>
              </a:rPr>
              <a:t>: 10.31857/</a:t>
            </a:r>
            <a:r>
              <a:rPr lang="en-US" sz="1800" dirty="0">
                <a:latin typeface="Arial Narrow" panose="020B0606020202030204" pitchFamily="34" charset="0"/>
              </a:rPr>
              <a:t>S</a:t>
            </a:r>
            <a:r>
              <a:rPr lang="ru-RU" sz="1800" dirty="0">
                <a:latin typeface="Arial Narrow" panose="020B0606020202030204" pitchFamily="34" charset="0"/>
              </a:rPr>
              <a:t>2686739723601163.</a:t>
            </a:r>
          </a:p>
          <a:p>
            <a:r>
              <a:rPr lang="ru-RU" sz="1800" i="1" dirty="0">
                <a:latin typeface="Arial Narrow" panose="020B0606020202030204" pitchFamily="34" charset="0"/>
              </a:rPr>
              <a:t>Викентьев И.В., </a:t>
            </a:r>
            <a:r>
              <a:rPr lang="ru-RU" sz="1800" i="1" dirty="0" err="1">
                <a:latin typeface="Arial Narrow" panose="020B0606020202030204" pitchFamily="34" charset="0"/>
              </a:rPr>
              <a:t>Тюкова</a:t>
            </a:r>
            <a:r>
              <a:rPr lang="ru-RU" sz="1800" i="1" dirty="0">
                <a:latin typeface="Arial Narrow" panose="020B0606020202030204" pitchFamily="34" charset="0"/>
              </a:rPr>
              <a:t> Е.Э., </a:t>
            </a:r>
            <a:r>
              <a:rPr lang="ru-RU" sz="1800" i="1" dirty="0" err="1">
                <a:latin typeface="Arial Narrow" panose="020B0606020202030204" pitchFamily="34" charset="0"/>
              </a:rPr>
              <a:t>Мокрий</a:t>
            </a:r>
            <a:r>
              <a:rPr lang="ru-RU" sz="1800" i="1" dirty="0">
                <a:latin typeface="Arial Narrow" panose="020B0606020202030204" pitchFamily="34" charset="0"/>
              </a:rPr>
              <a:t> В.Д., Иванова Ю.Н., Варламов Д.А., Шуйский А.С., Соболев И.Д.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Платино</a:t>
            </a:r>
            <a:r>
              <a:rPr lang="ru-RU" sz="1800" dirty="0">
                <a:latin typeface="Arial Narrow" panose="020B0606020202030204" pitchFamily="34" charset="0"/>
              </a:rPr>
              <a:t>-палладиевое рудопроявление </a:t>
            </a:r>
            <a:r>
              <a:rPr lang="ru-RU" sz="1800" dirty="0" err="1">
                <a:latin typeface="Arial Narrow" panose="020B0606020202030204" pitchFamily="34" charset="0"/>
              </a:rPr>
              <a:t>Василиновское</a:t>
            </a:r>
            <a:r>
              <a:rPr lang="ru-RU" sz="1800" dirty="0">
                <a:latin typeface="Arial Narrow" panose="020B0606020202030204" pitchFamily="34" charset="0"/>
              </a:rPr>
              <a:t> – новый тип минерализации в </a:t>
            </a:r>
            <a:r>
              <a:rPr lang="ru-RU" sz="1800" dirty="0" err="1">
                <a:latin typeface="Arial Narrow" panose="020B0606020202030204" pitchFamily="34" charset="0"/>
              </a:rPr>
              <a:t>офиолитах</a:t>
            </a:r>
            <a:r>
              <a:rPr lang="ru-RU" sz="1800" dirty="0">
                <a:latin typeface="Arial Narrow" panose="020B0606020202030204" pitchFamily="34" charset="0"/>
              </a:rPr>
              <a:t> Полярного Урала. Сообщение 1. Геологическая позиция и минералогия // Геология рудных месторождений. 2024. Т. 66. № 6. С. 699–729. DOI: 10.31857/S0016777024060065.</a:t>
            </a:r>
          </a:p>
          <a:p>
            <a:r>
              <a:rPr lang="ru-RU" sz="1800" i="1" dirty="0" err="1">
                <a:latin typeface="Arial Narrow" panose="020B0606020202030204" pitchFamily="34" charset="0"/>
              </a:rPr>
              <a:t>Кондрикова</a:t>
            </a:r>
            <a:r>
              <a:rPr lang="ru-RU" sz="1800" i="1" dirty="0">
                <a:latin typeface="Arial Narrow" panose="020B0606020202030204" pitchFamily="34" charset="0"/>
              </a:rPr>
              <a:t> А.П., </a:t>
            </a:r>
            <a:r>
              <a:rPr lang="ru-RU" sz="1800" i="1" dirty="0" err="1">
                <a:latin typeface="Arial Narrow" panose="020B0606020202030204" pitchFamily="34" charset="0"/>
              </a:rPr>
              <a:t>Тюкова</a:t>
            </a:r>
            <a:r>
              <a:rPr lang="ru-RU" sz="1800" i="1" dirty="0">
                <a:latin typeface="Arial Narrow" panose="020B0606020202030204" pitchFamily="34" charset="0"/>
              </a:rPr>
              <a:t> Е.Э., Соболев И.Д., Викентьев И.В.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Типохимизм</a:t>
            </a:r>
            <a:r>
              <a:rPr lang="ru-RU" sz="1800" dirty="0">
                <a:latin typeface="Arial Narrow" panose="020B0606020202030204" pitchFamily="34" charset="0"/>
              </a:rPr>
              <a:t> сульфидов </a:t>
            </a:r>
            <a:r>
              <a:rPr lang="ru-RU" sz="1800" dirty="0" err="1">
                <a:latin typeface="Arial Narrow" panose="020B0606020202030204" pitchFamily="34" charset="0"/>
              </a:rPr>
              <a:t>Au</a:t>
            </a:r>
            <a:r>
              <a:rPr lang="ru-RU" sz="1800" dirty="0">
                <a:latin typeface="Arial Narrow" panose="020B0606020202030204" pitchFamily="34" charset="0"/>
              </a:rPr>
              <a:t>-</a:t>
            </a:r>
            <a:r>
              <a:rPr lang="ru-RU" sz="1800" dirty="0" err="1">
                <a:latin typeface="Arial Narrow" panose="020B0606020202030204" pitchFamily="34" charset="0"/>
              </a:rPr>
              <a:t>Pd</a:t>
            </a:r>
            <a:r>
              <a:rPr lang="ru-RU" sz="1800" dirty="0">
                <a:latin typeface="Arial Narrow" panose="020B0606020202030204" pitchFamily="34" charset="0"/>
              </a:rPr>
              <a:t>-рудопроявления Озерное (Полярный Урал) // Вестник </a:t>
            </a:r>
            <a:r>
              <a:rPr lang="ru-RU" sz="1800" dirty="0" err="1">
                <a:latin typeface="Arial Narrow" panose="020B0606020202030204" pitchFamily="34" charset="0"/>
              </a:rPr>
              <a:t>геонаук</a:t>
            </a:r>
            <a:r>
              <a:rPr lang="ru-RU" sz="1800" dirty="0">
                <a:latin typeface="Arial Narrow" panose="020B0606020202030204" pitchFamily="34" charset="0"/>
              </a:rPr>
              <a:t>. 2024. 12(360). C. 12—25. DOI: 10.19110/geov.2024.12.2.</a:t>
            </a:r>
          </a:p>
          <a:p>
            <a:r>
              <a:rPr lang="ru-RU" sz="1800" i="1" dirty="0">
                <a:latin typeface="Arial Narrow" panose="020B0606020202030204" pitchFamily="34" charset="0"/>
              </a:rPr>
              <a:t>Соболев И.Д., </a:t>
            </a:r>
            <a:r>
              <a:rPr lang="ru-RU" sz="1800" i="1" dirty="0" err="1">
                <a:latin typeface="Arial Narrow" panose="020B0606020202030204" pitchFamily="34" charset="0"/>
              </a:rPr>
              <a:t>Кондрикова</a:t>
            </a:r>
            <a:r>
              <a:rPr lang="ru-RU" sz="1800" i="1" dirty="0">
                <a:latin typeface="Arial Narrow" panose="020B0606020202030204" pitchFamily="34" charset="0"/>
              </a:rPr>
              <a:t> А.П., </a:t>
            </a:r>
            <a:r>
              <a:rPr lang="ru-RU" sz="1800" i="1" dirty="0" err="1">
                <a:latin typeface="Arial Narrow" panose="020B0606020202030204" pitchFamily="34" charset="0"/>
              </a:rPr>
              <a:t>Якушик</a:t>
            </a:r>
            <a:r>
              <a:rPr lang="ru-RU" sz="1800" i="1" dirty="0">
                <a:latin typeface="Arial Narrow" panose="020B0606020202030204" pitchFamily="34" charset="0"/>
              </a:rPr>
              <a:t> М.А., </a:t>
            </a:r>
            <a:r>
              <a:rPr lang="ru-RU" sz="1800" i="1" dirty="0" err="1">
                <a:latin typeface="Arial Narrow" panose="020B0606020202030204" pitchFamily="34" charset="0"/>
              </a:rPr>
              <a:t>Беляцкий</a:t>
            </a:r>
            <a:r>
              <a:rPr lang="ru-RU" sz="1800" i="1" dirty="0">
                <a:latin typeface="Arial Narrow" panose="020B0606020202030204" pitchFamily="34" charset="0"/>
              </a:rPr>
              <a:t> Б.В., Викентьев И.В. Рудовмещающие </a:t>
            </a:r>
            <a:r>
              <a:rPr lang="ru-RU" sz="1800" i="1" dirty="0" err="1">
                <a:latin typeface="Arial Narrow" panose="020B0606020202030204" pitchFamily="34" charset="0"/>
              </a:rPr>
              <a:t>габброиды</a:t>
            </a:r>
            <a:r>
              <a:rPr lang="ru-RU" sz="1800" i="1" dirty="0">
                <a:latin typeface="Arial Narrow" panose="020B0606020202030204" pitchFamily="34" charset="0"/>
              </a:rPr>
              <a:t> </a:t>
            </a:r>
            <a:r>
              <a:rPr lang="en-US" sz="1800" i="1" dirty="0">
                <a:latin typeface="Arial Narrow" panose="020B0606020202030204" pitchFamily="34" charset="0"/>
              </a:rPr>
              <a:t>Pt</a:t>
            </a:r>
            <a:r>
              <a:rPr lang="ru-RU" sz="1800" i="1" dirty="0">
                <a:latin typeface="Arial Narrow" panose="020B0606020202030204" pitchFamily="34" charset="0"/>
              </a:rPr>
              <a:t>-</a:t>
            </a:r>
            <a:r>
              <a:rPr lang="en-US" sz="1800" i="1" dirty="0">
                <a:latin typeface="Arial Narrow" panose="020B0606020202030204" pitchFamily="34" charset="0"/>
              </a:rPr>
              <a:t>Au</a:t>
            </a:r>
            <a:r>
              <a:rPr lang="ru-RU" sz="1800" i="1" dirty="0">
                <a:latin typeface="Arial Narrow" panose="020B0606020202030204" pitchFamily="34" charset="0"/>
              </a:rPr>
              <a:t>-</a:t>
            </a:r>
            <a:r>
              <a:rPr lang="en-US" sz="1800" i="1" dirty="0" err="1">
                <a:latin typeface="Arial Narrow" panose="020B0606020202030204" pitchFamily="34" charset="0"/>
              </a:rPr>
              <a:t>Pd</a:t>
            </a:r>
            <a:r>
              <a:rPr lang="ru-RU" sz="1800" i="1" dirty="0">
                <a:latin typeface="Arial Narrow" panose="020B0606020202030204" pitchFamily="34" charset="0"/>
              </a:rPr>
              <a:t> </a:t>
            </a:r>
            <a:r>
              <a:rPr lang="ru-RU" sz="1800" i="1" dirty="0" err="1">
                <a:latin typeface="Arial Narrow" panose="020B0606020202030204" pitchFamily="34" charset="0"/>
              </a:rPr>
              <a:t>Василиновского</a:t>
            </a:r>
            <a:r>
              <a:rPr lang="ru-RU" sz="1800" i="1" dirty="0">
                <a:latin typeface="Arial Narrow" panose="020B0606020202030204" pitchFamily="34" charset="0"/>
              </a:rPr>
              <a:t> рудопроявления (</a:t>
            </a:r>
            <a:r>
              <a:rPr lang="ru-RU" sz="1800" i="1" dirty="0" err="1">
                <a:latin typeface="Arial Narrow" panose="020B0606020202030204" pitchFamily="34" charset="0"/>
              </a:rPr>
              <a:t>Войкарская</a:t>
            </a:r>
            <a:r>
              <a:rPr lang="ru-RU" sz="1800" i="1" dirty="0">
                <a:latin typeface="Arial Narrow" panose="020B0606020202030204" pitchFamily="34" charset="0"/>
              </a:rPr>
              <a:t> зона Полярного Урала)</a:t>
            </a:r>
            <a:r>
              <a:rPr lang="ru-RU" sz="1800" dirty="0">
                <a:latin typeface="Arial Narrow" panose="020B0606020202030204" pitchFamily="34" charset="0"/>
              </a:rPr>
              <a:t> // </a:t>
            </a:r>
            <a:r>
              <a:rPr lang="ru-RU" sz="1800" dirty="0" err="1">
                <a:latin typeface="Arial Narrow" panose="020B0606020202030204" pitchFamily="34" charset="0"/>
              </a:rPr>
              <a:t>Ультрамафит-мафитовые</a:t>
            </a:r>
            <a:r>
              <a:rPr lang="ru-RU" sz="1800" dirty="0">
                <a:latin typeface="Arial Narrow" panose="020B0606020202030204" pitchFamily="34" charset="0"/>
              </a:rPr>
              <a:t> комплексы: геология, петрология, рудный потенциал. «Материалы IX Всероссийской конференции с международным участием». Екатеринбург: Институт геологии и геохимии им. академика А.Н. </a:t>
            </a:r>
            <a:r>
              <a:rPr lang="ru-RU" sz="1800" dirty="0" err="1">
                <a:latin typeface="Arial Narrow" panose="020B0606020202030204" pitchFamily="34" charset="0"/>
              </a:rPr>
              <a:t>Заварицкого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УрО</a:t>
            </a:r>
            <a:r>
              <a:rPr lang="ru-RU" sz="1800" dirty="0">
                <a:latin typeface="Arial Narrow" panose="020B0606020202030204" pitchFamily="34" charset="0"/>
              </a:rPr>
              <a:t> РАН. 2025. С. 162-164.</a:t>
            </a:r>
          </a:p>
          <a:p>
            <a:r>
              <a:rPr lang="ru-RU" sz="1800" i="1" dirty="0" err="1">
                <a:latin typeface="Arial Narrow" panose="020B0606020202030204" pitchFamily="34" charset="0"/>
              </a:rPr>
              <a:t>Кондрикова</a:t>
            </a:r>
            <a:r>
              <a:rPr lang="ru-RU" sz="1800" i="1" dirty="0">
                <a:latin typeface="Arial Narrow" panose="020B0606020202030204" pitchFamily="34" charset="0"/>
              </a:rPr>
              <a:t> А.П., Соболев И.Д., Викентьев И.В., </a:t>
            </a:r>
            <a:r>
              <a:rPr lang="ru-RU" sz="1800" i="1" dirty="0" err="1">
                <a:latin typeface="Arial Narrow" panose="020B0606020202030204" pitchFamily="34" charset="0"/>
              </a:rPr>
              <a:t>Тюкова</a:t>
            </a:r>
            <a:r>
              <a:rPr lang="ru-RU" sz="1800" i="1" dirty="0">
                <a:latin typeface="Arial Narrow" panose="020B0606020202030204" pitchFamily="34" charset="0"/>
              </a:rPr>
              <a:t> Е.Э., Ковальчук Е.В.</a:t>
            </a:r>
            <a:r>
              <a:rPr lang="ru-RU" sz="1800" dirty="0">
                <a:latin typeface="Arial Narrow" panose="020B0606020202030204" pitchFamily="34" charset="0"/>
              </a:rPr>
              <a:t> Петрография и геохимия </a:t>
            </a:r>
            <a:r>
              <a:rPr lang="ru-RU" sz="1800" dirty="0" err="1">
                <a:latin typeface="Arial Narrow" panose="020B0606020202030204" pitchFamily="34" charset="0"/>
              </a:rPr>
              <a:t>пегматоидных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габброидов</a:t>
            </a:r>
            <a:r>
              <a:rPr lang="ru-RU" sz="1800" dirty="0">
                <a:latin typeface="Arial Narrow" panose="020B0606020202030204" pitchFamily="34" charset="0"/>
              </a:rPr>
              <a:t> и </a:t>
            </a:r>
            <a:r>
              <a:rPr lang="ru-RU" sz="1800" dirty="0" err="1">
                <a:latin typeface="Arial Narrow" panose="020B0606020202030204" pitchFamily="34" charset="0"/>
              </a:rPr>
              <a:t>диоритоидов</a:t>
            </a:r>
            <a:r>
              <a:rPr lang="ru-RU" sz="1800" dirty="0">
                <a:latin typeface="Arial Narrow" panose="020B0606020202030204" pitchFamily="34" charset="0"/>
              </a:rPr>
              <a:t> рудопроявления Озерное, Полярный Урал // </a:t>
            </a:r>
            <a:r>
              <a:rPr lang="ru-RU" sz="1800" dirty="0" err="1">
                <a:latin typeface="Arial Narrow" panose="020B0606020202030204" pitchFamily="34" charset="0"/>
              </a:rPr>
              <a:t>Ультрамафит-мафитовые</a:t>
            </a:r>
            <a:r>
              <a:rPr lang="ru-RU" sz="1800" dirty="0">
                <a:latin typeface="Arial Narrow" panose="020B0606020202030204" pitchFamily="34" charset="0"/>
              </a:rPr>
              <a:t> комплексы: геология, петрология, рудный потенциал. «Материалы IX Всероссийской конференции с международным участием». Екатеринбург: Институт геологии и геохимии им. академика А.Н. </a:t>
            </a:r>
            <a:r>
              <a:rPr lang="ru-RU" sz="1800" dirty="0" err="1">
                <a:latin typeface="Arial Narrow" panose="020B0606020202030204" pitchFamily="34" charset="0"/>
              </a:rPr>
              <a:t>Заварицкого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УрО</a:t>
            </a:r>
            <a:r>
              <a:rPr lang="ru-RU" sz="1800" dirty="0">
                <a:latin typeface="Arial Narrow" panose="020B0606020202030204" pitchFamily="34" charset="0"/>
              </a:rPr>
              <a:t> РАН. 2025. С 91-92.</a:t>
            </a:r>
          </a:p>
        </p:txBody>
      </p:sp>
    </p:spTree>
    <p:extLst>
      <p:ext uri="{BB962C8B-B14F-4D97-AF65-F5344CB8AC3E}">
        <p14:creationId xmlns:p14="http://schemas.microsoft.com/office/powerpoint/2010/main" val="3242693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Планируем получить ряд датировок: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Sm-</a:t>
            </a:r>
            <a:r>
              <a:rPr lang="en-US" dirty="0" err="1"/>
              <a:t>Nd</a:t>
            </a:r>
            <a:r>
              <a:rPr lang="en-US" dirty="0"/>
              <a:t> </a:t>
            </a:r>
            <a:r>
              <a:rPr lang="ru-RU" dirty="0"/>
              <a:t>возраст </a:t>
            </a:r>
            <a:r>
              <a:rPr lang="ru-RU" dirty="0" err="1"/>
              <a:t>ульрамафитов</a:t>
            </a:r>
            <a:r>
              <a:rPr lang="ru-RU" dirty="0"/>
              <a:t> </a:t>
            </a:r>
            <a:r>
              <a:rPr lang="ru-RU" dirty="0" err="1"/>
              <a:t>кэршорского</a:t>
            </a:r>
            <a:r>
              <a:rPr lang="ru-RU" dirty="0"/>
              <a:t> комплекса</a:t>
            </a:r>
          </a:p>
          <a:p>
            <a:r>
              <a:rPr lang="en-US" dirty="0"/>
              <a:t>U-</a:t>
            </a:r>
            <a:r>
              <a:rPr lang="en-US" dirty="0" err="1"/>
              <a:t>Pb</a:t>
            </a:r>
            <a:r>
              <a:rPr lang="ru-RU" dirty="0"/>
              <a:t> возраст апатита из </a:t>
            </a:r>
            <a:r>
              <a:rPr lang="ru-RU" dirty="0" err="1"/>
              <a:t>клинопироксенитов</a:t>
            </a:r>
            <a:endParaRPr lang="ru-RU" dirty="0"/>
          </a:p>
          <a:p>
            <a:r>
              <a:rPr lang="en-US" dirty="0"/>
              <a:t>U-</a:t>
            </a:r>
            <a:r>
              <a:rPr lang="en-US" dirty="0" err="1"/>
              <a:t>Pb</a:t>
            </a:r>
            <a:r>
              <a:rPr lang="en-US" dirty="0"/>
              <a:t> </a:t>
            </a:r>
            <a:r>
              <a:rPr lang="ru-RU" dirty="0"/>
              <a:t>возраст </a:t>
            </a:r>
            <a:r>
              <a:rPr lang="ru-RU" dirty="0" err="1"/>
              <a:t>пегматоидных</a:t>
            </a:r>
            <a:r>
              <a:rPr lang="ru-RU" dirty="0"/>
              <a:t> </a:t>
            </a:r>
            <a:r>
              <a:rPr lang="ru-RU" dirty="0" err="1"/>
              <a:t>островодужных</a:t>
            </a:r>
            <a:r>
              <a:rPr lang="ru-RU" dirty="0"/>
              <a:t> </a:t>
            </a:r>
            <a:r>
              <a:rPr lang="ru-RU" dirty="0" err="1"/>
              <a:t>габброидов</a:t>
            </a:r>
            <a:endParaRPr lang="ru-RU" dirty="0"/>
          </a:p>
          <a:p>
            <a:r>
              <a:rPr lang="en-US" dirty="0"/>
              <a:t>U-</a:t>
            </a:r>
            <a:r>
              <a:rPr lang="en-US" dirty="0" err="1"/>
              <a:t>Pb</a:t>
            </a:r>
            <a:r>
              <a:rPr lang="ru-RU" dirty="0"/>
              <a:t> возраст циркона из даек </a:t>
            </a:r>
            <a:r>
              <a:rPr lang="ru-RU" dirty="0" err="1"/>
              <a:t>плагиогранитов</a:t>
            </a:r>
            <a:endParaRPr lang="ru-RU" dirty="0"/>
          </a:p>
          <a:p>
            <a:r>
              <a:rPr lang="en-US" dirty="0"/>
              <a:t>U-</a:t>
            </a:r>
            <a:r>
              <a:rPr lang="en-US" dirty="0" err="1"/>
              <a:t>Pb</a:t>
            </a:r>
            <a:r>
              <a:rPr lang="ru-RU" dirty="0"/>
              <a:t> возраст циркона из жилы </a:t>
            </a:r>
            <a:r>
              <a:rPr lang="ru-RU" dirty="0" err="1"/>
              <a:t>плагиоклазитов</a:t>
            </a:r>
            <a:endParaRPr lang="ru-RU" dirty="0"/>
          </a:p>
          <a:p>
            <a:r>
              <a:rPr lang="en-US" dirty="0"/>
              <a:t>Re-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ru-RU" dirty="0"/>
              <a:t>возраст рудных </a:t>
            </a:r>
            <a:r>
              <a:rPr lang="ru-RU" dirty="0" err="1"/>
              <a:t>ассоцианый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1837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D6E8466-7D89-41DB-BA4D-87E5B0CFC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49" y="315912"/>
            <a:ext cx="5823703" cy="6176963"/>
          </a:xfr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24A8F008-C30C-4106-95BC-31930B85A4D8}"/>
              </a:ext>
            </a:extLst>
          </p:cNvPr>
          <p:cNvSpPr/>
          <p:nvPr/>
        </p:nvSpPr>
        <p:spPr>
          <a:xfrm>
            <a:off x="9906001" y="6345324"/>
            <a:ext cx="761999" cy="476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370091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757813" y="-17160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Василиновкое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Pt-Au-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рудопроявление,</a:t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участок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Подгорненский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187" y="1259130"/>
            <a:ext cx="3759056" cy="4549443"/>
          </a:xfrm>
          <a:prstGeom prst="rect">
            <a:avLst/>
          </a:prstGeom>
        </p:spPr>
      </p:pic>
      <p:cxnSp>
        <p:nvCxnSpPr>
          <p:cNvPr id="7" name="Прямая со стрелкой 6"/>
          <p:cNvCxnSpPr>
            <a:stCxn id="10" idx="1"/>
          </p:cNvCxnSpPr>
          <p:nvPr/>
        </p:nvCxnSpPr>
        <p:spPr>
          <a:xfrm flipH="1">
            <a:off x="3752117" y="2246986"/>
            <a:ext cx="1613836" cy="33770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3311857" y="2838738"/>
            <a:ext cx="2265529" cy="151996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83" y="3325463"/>
            <a:ext cx="2755313" cy="20664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68"/>
          <a:stretch/>
        </p:blipFill>
        <p:spPr>
          <a:xfrm>
            <a:off x="8170599" y="3331689"/>
            <a:ext cx="2409018" cy="20664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954" y="1213743"/>
            <a:ext cx="2755313" cy="20664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0"/>
          <a:stretch/>
        </p:blipFill>
        <p:spPr>
          <a:xfrm>
            <a:off x="8173584" y="1221744"/>
            <a:ext cx="2398880" cy="20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54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5492" y="-166503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err="1">
                <a:latin typeface="Arial Narrow" panose="020B0606020202030204" pitchFamily="34" charset="0"/>
              </a:rPr>
              <a:t>Габбронориты</a:t>
            </a:r>
            <a:r>
              <a:rPr lang="ru-RU" sz="3200" b="1" dirty="0">
                <a:latin typeface="Arial Narrow" panose="020B0606020202030204" pitchFamily="34" charset="0"/>
              </a:rPr>
              <a:t> </a:t>
            </a:r>
            <a:r>
              <a:rPr lang="ru-RU" sz="3200" b="1" dirty="0" err="1">
                <a:latin typeface="Arial Narrow" panose="020B0606020202030204" pitchFamily="34" charset="0"/>
              </a:rPr>
              <a:t>слабоамфиболизированные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58" y="1424371"/>
            <a:ext cx="2769130" cy="41693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089" y="1424372"/>
            <a:ext cx="2901505" cy="41535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294" y="1424373"/>
            <a:ext cx="2901505" cy="415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71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2278" y="47890"/>
            <a:ext cx="5619750" cy="791870"/>
          </a:xfrm>
        </p:spPr>
        <p:txBody>
          <a:bodyPr>
            <a:normAutofit/>
          </a:bodyPr>
          <a:lstStyle/>
          <a:p>
            <a:r>
              <a:rPr lang="ru-RU" sz="2800" dirty="0"/>
              <a:t>Минералогия </a:t>
            </a:r>
            <a:r>
              <a:rPr lang="ru-RU" sz="2800" dirty="0" err="1"/>
              <a:t>габброидов</a:t>
            </a:r>
            <a:endParaRPr lang="ru-RU" sz="2800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7037883" y="3835304"/>
            <a:ext cx="3657600" cy="3022696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7402287" y="1086124"/>
            <a:ext cx="2928795" cy="264988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1800593" y="709134"/>
            <a:ext cx="4486275" cy="3142615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352" y="3862875"/>
            <a:ext cx="2728513" cy="290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76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71" r="20642"/>
          <a:stretch/>
        </p:blipFill>
        <p:spPr>
          <a:xfrm>
            <a:off x="5147387" y="4839965"/>
            <a:ext cx="5480287" cy="1928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3" b="26601"/>
          <a:stretch/>
        </p:blipFill>
        <p:spPr>
          <a:xfrm>
            <a:off x="5715743" y="232395"/>
            <a:ext cx="4942258" cy="45371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" r="43862" b="77020"/>
          <a:stretch/>
        </p:blipFill>
        <p:spPr>
          <a:xfrm>
            <a:off x="1626789" y="62181"/>
            <a:ext cx="4046426" cy="27838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3" t="3307" b="74104"/>
          <a:stretch/>
        </p:blipFill>
        <p:spPr>
          <a:xfrm>
            <a:off x="1956049" y="2835356"/>
            <a:ext cx="3414236" cy="319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69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613" y="-38589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 err="1"/>
              <a:t>Sm</a:t>
            </a:r>
            <a:r>
              <a:rPr lang="en-US" sz="3200" b="1" dirty="0"/>
              <a:t>-Nd</a:t>
            </a:r>
            <a:r>
              <a:rPr lang="ru-RU" sz="3200" b="1" dirty="0"/>
              <a:t> возраст </a:t>
            </a:r>
            <a:r>
              <a:rPr lang="ru-RU" sz="3200" b="1" dirty="0" err="1"/>
              <a:t>габброноритов</a:t>
            </a:r>
            <a:endParaRPr lang="ru-RU" sz="32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312EBF-0F91-44E0-96C6-5B49AE1249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775" y="587377"/>
            <a:ext cx="7697829" cy="610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76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640028-B88C-4795-B117-2EFDCEFBE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582" y="121846"/>
            <a:ext cx="2810836" cy="733832"/>
          </a:xfrm>
        </p:spPr>
        <p:txBody>
          <a:bodyPr>
            <a:normAutofit/>
          </a:bodyPr>
          <a:lstStyle/>
          <a:p>
            <a:r>
              <a:rPr lang="en-US" sz="3200" b="1" dirty="0"/>
              <a:t>Rb-Sr</a:t>
            </a:r>
            <a:r>
              <a:rPr lang="ru-RU" sz="3200" b="1" dirty="0"/>
              <a:t> система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5" t="69003" r="29031" b="-677"/>
          <a:stretch/>
        </p:blipFill>
        <p:spPr>
          <a:xfrm>
            <a:off x="3378200" y="1803400"/>
            <a:ext cx="4495800" cy="3390900"/>
          </a:xfrm>
        </p:spPr>
      </p:pic>
    </p:spTree>
    <p:extLst>
      <p:ext uri="{BB962C8B-B14F-4D97-AF65-F5344CB8AC3E}">
        <p14:creationId xmlns:p14="http://schemas.microsoft.com/office/powerpoint/2010/main" val="3816160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7A1FEBA-7054-482C-A15D-1E74AB885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927" y="183702"/>
            <a:ext cx="5766830" cy="6490597"/>
          </a:xfrm>
        </p:spPr>
      </p:pic>
    </p:spTree>
    <p:extLst>
      <p:ext uri="{BB962C8B-B14F-4D97-AF65-F5344CB8AC3E}">
        <p14:creationId xmlns:p14="http://schemas.microsoft.com/office/powerpoint/2010/main" val="174894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29"/>
          <a:stretch/>
        </p:blipFill>
        <p:spPr>
          <a:xfrm>
            <a:off x="1618595" y="221320"/>
            <a:ext cx="6073640" cy="6510556"/>
          </a:xfrm>
        </p:spPr>
      </p:pic>
      <p:sp>
        <p:nvSpPr>
          <p:cNvPr id="6" name="Прямоугольник 5"/>
          <p:cNvSpPr/>
          <p:nvPr/>
        </p:nvSpPr>
        <p:spPr>
          <a:xfrm>
            <a:off x="4826877" y="3058510"/>
            <a:ext cx="2865359" cy="367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330263" y="6117021"/>
            <a:ext cx="3192517" cy="6148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89" y="4096866"/>
            <a:ext cx="2638990" cy="251617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9EDFAAD8-E37D-473D-9C78-4C85F59403DB}"/>
              </a:ext>
            </a:extLst>
          </p:cNvPr>
          <p:cNvSpPr/>
          <p:nvPr/>
        </p:nvSpPr>
        <p:spPr>
          <a:xfrm>
            <a:off x="5324692" y="1527891"/>
            <a:ext cx="144016" cy="144016"/>
          </a:xfrm>
          <a:prstGeom prst="ellipse">
            <a:avLst/>
          </a:prstGeom>
          <a:solidFill>
            <a:srgbClr val="00B05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0000FF"/>
              </a:highlight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EDFAAD8-E37D-473D-9C78-4C85F59403DB}"/>
              </a:ext>
            </a:extLst>
          </p:cNvPr>
          <p:cNvSpPr/>
          <p:nvPr/>
        </p:nvSpPr>
        <p:spPr>
          <a:xfrm>
            <a:off x="6496959" y="1134514"/>
            <a:ext cx="144016" cy="144016"/>
          </a:xfrm>
          <a:prstGeom prst="ellipse">
            <a:avLst/>
          </a:prstGeom>
          <a:solidFill>
            <a:srgbClr val="00B05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0000FF"/>
              </a:highligh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87865" y="3212716"/>
            <a:ext cx="2832827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Озерное проявление</a:t>
            </a:r>
          </a:p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(</a:t>
            </a:r>
            <a:r>
              <a:rPr lang="en-US" sz="2400" b="1" dirty="0">
                <a:latin typeface="Arial Narrow" panose="020B0606020202030204" pitchFamily="34" charset="0"/>
              </a:rPr>
              <a:t>Au-Pt-</a:t>
            </a:r>
            <a:r>
              <a:rPr lang="en-US" sz="2400" b="1" dirty="0" err="1">
                <a:latin typeface="Arial Narrow" panose="020B0606020202030204" pitchFamily="34" charset="0"/>
              </a:rPr>
              <a:t>Pd</a:t>
            </a:r>
            <a:r>
              <a:rPr lang="en-US" sz="2400" b="1" dirty="0">
                <a:latin typeface="Arial Narrow" panose="020B0606020202030204" pitchFamily="34" charset="0"/>
              </a:rPr>
              <a:t>)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cxnSp>
        <p:nvCxnSpPr>
          <p:cNvPr id="13" name="Прямая со стрелкой 12"/>
          <p:cNvCxnSpPr>
            <a:stCxn id="12" idx="0"/>
            <a:endCxn id="9" idx="4"/>
          </p:cNvCxnSpPr>
          <p:nvPr/>
        </p:nvCxnSpPr>
        <p:spPr>
          <a:xfrm flipH="1" flipV="1">
            <a:off x="5396700" y="1671907"/>
            <a:ext cx="907578" cy="1540808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6640975" y="1071744"/>
            <a:ext cx="1331122" cy="134779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722" y="221320"/>
            <a:ext cx="1527907" cy="362579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30269" y="471579"/>
            <a:ext cx="69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ВЕП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28129" y="4993279"/>
            <a:ext cx="68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ЗСП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526937" y="4891239"/>
            <a:ext cx="33208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Narrow" panose="020B0606020202030204" pitchFamily="34" charset="0"/>
                <a:cs typeface="Arial" panose="020B0604020202020204" pitchFamily="34" charset="0"/>
              </a:rPr>
              <a:t>Ресурсы кат. Р</a:t>
            </a:r>
            <a:r>
              <a:rPr lang="ru-RU" sz="1100" dirty="0">
                <a:latin typeface="Arial Narrow" panose="020B0606020202030204" pitchFamily="34" charset="0"/>
                <a:cs typeface="Arial" panose="020B0604020202020204" pitchFamily="34" charset="0"/>
              </a:rPr>
              <a:t>2</a:t>
            </a:r>
            <a:r>
              <a:rPr lang="ru-RU" dirty="0">
                <a:latin typeface="Arial Narrow" panose="020B0606020202030204" pitchFamily="34" charset="0"/>
                <a:cs typeface="Arial" panose="020B0604020202020204" pitchFamily="34" charset="0"/>
              </a:rPr>
              <a:t>: </a:t>
            </a:r>
            <a:endParaRPr lang="en-US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Pd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 - </a:t>
            </a:r>
            <a:r>
              <a:rPr lang="ru-RU" dirty="0">
                <a:latin typeface="Arial Narrow" panose="020B0606020202030204" pitchFamily="34" charset="0"/>
                <a:cs typeface="Arial" panose="020B0604020202020204" pitchFamily="34" charset="0"/>
              </a:rPr>
              <a:t>54.7 т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, Pt – 9.8 </a:t>
            </a:r>
            <a:r>
              <a:rPr lang="ru-RU" dirty="0">
                <a:latin typeface="Arial Narrow" panose="020B0606020202030204" pitchFamily="34" charset="0"/>
                <a:cs typeface="Arial" panose="020B0604020202020204" pitchFamily="34" charset="0"/>
              </a:rPr>
              <a:t>т, 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Au – 52.8 </a:t>
            </a:r>
            <a:r>
              <a:rPr lang="ru-RU" dirty="0">
                <a:latin typeface="Arial Narrow" panose="020B0606020202030204" pitchFamily="34" charset="0"/>
                <a:cs typeface="Arial" panose="020B0604020202020204" pitchFamily="34" charset="0"/>
              </a:rPr>
              <a:t>т</a:t>
            </a:r>
          </a:p>
          <a:p>
            <a:r>
              <a:rPr lang="en-US" dirty="0" err="1">
                <a:latin typeface="Arial Narrow" panose="020B0606020202030204" pitchFamily="34" charset="0"/>
              </a:rPr>
              <a:t>Pd</a:t>
            </a:r>
            <a:r>
              <a:rPr lang="en-US" dirty="0">
                <a:latin typeface="Arial Narrow" panose="020B0606020202030204" pitchFamily="34" charset="0"/>
              </a:rPr>
              <a:t> = 0.1</a:t>
            </a:r>
            <a:r>
              <a:rPr lang="en-US" b="1" dirty="0">
                <a:latin typeface="Arial Narrow" panose="020B0606020202030204" pitchFamily="34" charset="0"/>
              </a:rPr>
              <a:t>–</a:t>
            </a:r>
            <a:r>
              <a:rPr lang="en-US" dirty="0">
                <a:latin typeface="Arial Narrow" panose="020B0606020202030204" pitchFamily="34" charset="0"/>
              </a:rPr>
              <a:t>1.66 </a:t>
            </a:r>
            <a:r>
              <a:rPr lang="ru-RU" dirty="0">
                <a:latin typeface="Arial Narrow" panose="020B0606020202030204" pitchFamily="34" charset="0"/>
              </a:rPr>
              <a:t>г/т, </a:t>
            </a:r>
            <a:endParaRPr lang="en-US" dirty="0">
              <a:latin typeface="Arial Narrow" panose="020B0606020202030204" pitchFamily="34" charset="0"/>
            </a:endParaRPr>
          </a:p>
          <a:p>
            <a:r>
              <a:rPr lang="ru-RU" dirty="0" err="1">
                <a:latin typeface="Arial Narrow" panose="020B0606020202030204" pitchFamily="34" charset="0"/>
              </a:rPr>
              <a:t>Pt</a:t>
            </a:r>
            <a:r>
              <a:rPr lang="ru-RU" dirty="0">
                <a:latin typeface="Arial Narrow" panose="020B0606020202030204" pitchFamily="34" charset="0"/>
              </a:rPr>
              <a:t> = 0.04</a:t>
            </a:r>
            <a:r>
              <a:rPr lang="ru-RU" b="1" dirty="0">
                <a:latin typeface="Arial Narrow" panose="020B0606020202030204" pitchFamily="34" charset="0"/>
              </a:rPr>
              <a:t>–</a:t>
            </a:r>
            <a:r>
              <a:rPr lang="ru-RU" dirty="0">
                <a:latin typeface="Arial Narrow" panose="020B0606020202030204" pitchFamily="34" charset="0"/>
              </a:rPr>
              <a:t>0.26 г/т, </a:t>
            </a:r>
            <a:endParaRPr lang="en-US" dirty="0">
              <a:latin typeface="Arial Narrow" panose="020B0606020202030204" pitchFamily="34" charset="0"/>
            </a:endParaRPr>
          </a:p>
          <a:p>
            <a:r>
              <a:rPr lang="en-US" dirty="0">
                <a:latin typeface="Arial Narrow" panose="020B0606020202030204" pitchFamily="34" charset="0"/>
              </a:rPr>
              <a:t>Au = 0.1-2.15 </a:t>
            </a:r>
            <a:r>
              <a:rPr lang="ru-RU" dirty="0">
                <a:latin typeface="Arial Narrow" panose="020B0606020202030204" pitchFamily="34" charset="0"/>
              </a:rPr>
              <a:t>г/т</a:t>
            </a:r>
            <a:r>
              <a:rPr lang="en-US" dirty="0">
                <a:latin typeface="Arial Narrow" panose="020B0606020202030204" pitchFamily="34" charset="0"/>
              </a:rPr>
              <a:t>, </a:t>
            </a:r>
          </a:p>
          <a:p>
            <a:r>
              <a:rPr lang="en-US" i="1" dirty="0">
                <a:latin typeface="Arial Narrow" panose="020B0606020202030204" pitchFamily="34" charset="0"/>
              </a:rPr>
              <a:t>Cu </a:t>
            </a:r>
            <a:r>
              <a:rPr lang="en-US" dirty="0">
                <a:latin typeface="Arial Narrow" panose="020B0606020202030204" pitchFamily="34" charset="0"/>
              </a:rPr>
              <a:t>= 997</a:t>
            </a:r>
            <a:r>
              <a:rPr lang="ru-RU" dirty="0">
                <a:latin typeface="Arial Narrow" panose="020B0606020202030204" pitchFamily="34" charset="0"/>
              </a:rPr>
              <a:t>.</a:t>
            </a:r>
            <a:r>
              <a:rPr lang="en-US" dirty="0">
                <a:latin typeface="Arial Narrow" panose="020B0606020202030204" pitchFamily="34" charset="0"/>
              </a:rPr>
              <a:t>7 </a:t>
            </a:r>
            <a:r>
              <a:rPr lang="ru-RU" dirty="0">
                <a:latin typeface="Arial Narrow" panose="020B0606020202030204" pitchFamily="34" charset="0"/>
              </a:rPr>
              <a:t>тыс. т</a:t>
            </a:r>
            <a:endParaRPr lang="ru-RU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Объект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8" t="38122" r="1" b="19363"/>
          <a:stretch/>
        </p:blipFill>
        <p:spPr>
          <a:xfrm>
            <a:off x="7749149" y="1715250"/>
            <a:ext cx="2865685" cy="313264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72097" y="471579"/>
            <a:ext cx="221567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err="1">
                <a:latin typeface="Arial Narrow" panose="020B0606020202030204" pitchFamily="34" charset="0"/>
              </a:rPr>
              <a:t>Василиновское</a:t>
            </a:r>
            <a:r>
              <a:rPr lang="ru-RU" sz="2400" b="1" dirty="0"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проявление</a:t>
            </a:r>
            <a:endParaRPr lang="en-US" sz="2400" b="1" dirty="0">
              <a:latin typeface="Arial Narrow" panose="020B0606020202030204" pitchFamily="34" charset="0"/>
            </a:endParaRPr>
          </a:p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(Pt-Au-</a:t>
            </a:r>
            <a:r>
              <a:rPr lang="en-US" sz="2400" b="1" dirty="0" err="1">
                <a:latin typeface="Arial Narrow" panose="020B0606020202030204" pitchFamily="34" charset="0"/>
              </a:rPr>
              <a:t>Pd</a:t>
            </a:r>
            <a:r>
              <a:rPr lang="en-US" sz="2400" b="1" dirty="0">
                <a:latin typeface="Arial Narrow" panose="020B0606020202030204" pitchFamily="34" charset="0"/>
              </a:rPr>
              <a:t>)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1667629" y="6207157"/>
            <a:ext cx="371973" cy="476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370685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161" y="740257"/>
            <a:ext cx="5923700" cy="564800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444894" y="-61848"/>
            <a:ext cx="5531518" cy="802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u="sng" dirty="0"/>
              <a:t>Озерное </a:t>
            </a:r>
            <a:r>
              <a:rPr lang="en-US" sz="3200" b="1" u="sng" dirty="0"/>
              <a:t>Au-Pt-</a:t>
            </a:r>
            <a:r>
              <a:rPr lang="en-US" sz="3200" b="1" u="sng" dirty="0" err="1"/>
              <a:t>Pd</a:t>
            </a:r>
            <a:r>
              <a:rPr lang="ru-RU" sz="3200" b="1" u="sng" dirty="0"/>
              <a:t> проявление</a:t>
            </a:r>
          </a:p>
        </p:txBody>
      </p:sp>
    </p:spTree>
    <p:extLst>
      <p:ext uri="{BB962C8B-B14F-4D97-AF65-F5344CB8AC3E}">
        <p14:creationId xmlns:p14="http://schemas.microsoft.com/office/powerpoint/2010/main" val="1634283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949" y="2528900"/>
            <a:ext cx="4673548" cy="1503040"/>
          </a:xfrm>
        </p:spPr>
        <p:txBody>
          <a:bodyPr>
            <a:noAutofit/>
          </a:bodyPr>
          <a:lstStyle/>
          <a:p>
            <a:pPr algn="just"/>
            <a:br>
              <a:rPr lang="ru-RU" sz="2400" dirty="0"/>
            </a:br>
            <a:r>
              <a:rPr lang="ru-RU" sz="2450" dirty="0"/>
              <a:t>В </a:t>
            </a:r>
            <a:r>
              <a:rPr lang="ru-RU" sz="2450" dirty="0" err="1"/>
              <a:t>Войкарском</a:t>
            </a:r>
            <a:r>
              <a:rPr lang="ru-RU" sz="2450" dirty="0"/>
              <a:t> сегменте </a:t>
            </a:r>
            <a:r>
              <a:rPr lang="ru-RU" sz="2450" dirty="0" err="1"/>
              <a:t>Полярноуральской</a:t>
            </a:r>
            <a:r>
              <a:rPr lang="ru-RU" sz="2450" dirty="0"/>
              <a:t> </a:t>
            </a:r>
            <a:r>
              <a:rPr lang="ru-RU" sz="2450" dirty="0" err="1"/>
              <a:t>островодужной</a:t>
            </a:r>
            <a:r>
              <a:rPr lang="ru-RU" sz="2450" dirty="0"/>
              <a:t> системы основной объем плутонических пород был сформирован в </a:t>
            </a:r>
            <a:r>
              <a:rPr lang="ru-RU" sz="2450" dirty="0" err="1"/>
              <a:t>лохковско-раннеэйфельское</a:t>
            </a:r>
            <a:r>
              <a:rPr lang="ru-RU" sz="2450" dirty="0"/>
              <a:t> время (418–393 млн лет). В ходе эволюции островной дуги на фоне завершения формирования известково-щелочной серии в </a:t>
            </a:r>
            <a:r>
              <a:rPr lang="ru-RU" sz="2450" dirty="0" err="1"/>
              <a:t>позднеэмсско-раннеэйфельское</a:t>
            </a:r>
            <a:r>
              <a:rPr lang="ru-RU" sz="2450" dirty="0"/>
              <a:t> время (399–393 млн лет) происходило образование пород </a:t>
            </a:r>
            <a:r>
              <a:rPr lang="ru-RU" sz="2450" dirty="0" err="1"/>
              <a:t>высококалиевой</a:t>
            </a:r>
            <a:r>
              <a:rPr lang="ru-RU" sz="2450" dirty="0"/>
              <a:t> известково-щелочной и </a:t>
            </a:r>
            <a:r>
              <a:rPr lang="ru-RU" sz="2450" dirty="0" err="1"/>
              <a:t>шошонит-латитовой</a:t>
            </a:r>
            <a:r>
              <a:rPr lang="ru-RU" sz="2450" dirty="0"/>
              <a:t> серий</a:t>
            </a:r>
            <a:br>
              <a:rPr lang="ru-RU" sz="2450" dirty="0"/>
            </a:br>
            <a:endParaRPr lang="ru-RU" sz="245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32"/>
          <a:stretch/>
        </p:blipFill>
        <p:spPr>
          <a:xfrm>
            <a:off x="1638476" y="116632"/>
            <a:ext cx="4248472" cy="5058580"/>
          </a:xfrm>
        </p:spPr>
      </p:pic>
      <p:sp>
        <p:nvSpPr>
          <p:cNvPr id="5" name="Прямоугольник 4"/>
          <p:cNvSpPr/>
          <p:nvPr/>
        </p:nvSpPr>
        <p:spPr>
          <a:xfrm>
            <a:off x="2958342" y="4073643"/>
            <a:ext cx="201747" cy="710100"/>
          </a:xfrm>
          <a:prstGeom prst="rect">
            <a:avLst/>
          </a:prstGeom>
          <a:noFill/>
          <a:ln w="22225">
            <a:solidFill>
              <a:srgbClr val="FF7A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26778" y="1665696"/>
            <a:ext cx="872979" cy="2232150"/>
          </a:xfrm>
          <a:prstGeom prst="rect">
            <a:avLst/>
          </a:prstGeom>
          <a:noFill/>
          <a:ln w="22225">
            <a:solidFill>
              <a:srgbClr val="F913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307469" y="5206184"/>
            <a:ext cx="26552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FF7A01"/>
                </a:solidFill>
              </a:rPr>
              <a:t>Конгорский</a:t>
            </a:r>
            <a:r>
              <a:rPr lang="ru-RU" sz="2400" b="1" dirty="0">
                <a:solidFill>
                  <a:srgbClr val="FF7A01"/>
                </a:solidFill>
              </a:rPr>
              <a:t> комплекс </a:t>
            </a:r>
          </a:p>
          <a:p>
            <a:pPr algn="ctr"/>
            <a:r>
              <a:rPr lang="ru-RU" sz="2400" b="1" dirty="0">
                <a:solidFill>
                  <a:srgbClr val="FF7A01"/>
                </a:solidFill>
              </a:rPr>
              <a:t>399–393 млн лет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31214" y="5227626"/>
            <a:ext cx="24367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F913D8"/>
                </a:solidFill>
              </a:rPr>
              <a:t>Собский</a:t>
            </a:r>
            <a:r>
              <a:rPr lang="ru-RU" sz="2400" b="1" dirty="0">
                <a:solidFill>
                  <a:srgbClr val="F913D8"/>
                </a:solidFill>
              </a:rPr>
              <a:t> комплекс</a:t>
            </a:r>
          </a:p>
          <a:p>
            <a:pPr algn="ctr"/>
            <a:r>
              <a:rPr lang="ru-RU" sz="2400" b="1" dirty="0">
                <a:solidFill>
                  <a:srgbClr val="F913D8"/>
                </a:solidFill>
              </a:rPr>
              <a:t>418–393 млн лет 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1782489" y="4109647"/>
            <a:ext cx="713313" cy="292254"/>
            <a:chOff x="392617" y="4942222"/>
            <a:chExt cx="864096" cy="360216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392617" y="4942222"/>
              <a:ext cx="864096" cy="3602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464625" y="4942222"/>
              <a:ext cx="792088" cy="3602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Объект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498" t="95102" r="30454" b="49"/>
          <a:stretch/>
        </p:blipFill>
        <p:spPr>
          <a:xfrm>
            <a:off x="6821028" y="6342090"/>
            <a:ext cx="288033" cy="288032"/>
          </a:xfrm>
          <a:prstGeom prst="rect">
            <a:avLst/>
          </a:prstGeom>
        </p:spPr>
      </p:pic>
      <p:pic>
        <p:nvPicPr>
          <p:cNvPr id="14" name="Объект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237" t="97000" r="62203" b="-636"/>
          <a:stretch/>
        </p:blipFill>
        <p:spPr>
          <a:xfrm>
            <a:off x="4079776" y="6459259"/>
            <a:ext cx="360040" cy="216024"/>
          </a:xfrm>
          <a:prstGeom prst="rect">
            <a:avLst/>
          </a:prstGeom>
        </p:spPr>
      </p:pic>
      <p:pic>
        <p:nvPicPr>
          <p:cNvPr id="15" name="Объект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56" t="97386" r="52104" b="-2374"/>
          <a:stretch/>
        </p:blipFill>
        <p:spPr>
          <a:xfrm>
            <a:off x="5895808" y="6474952"/>
            <a:ext cx="273398" cy="296263"/>
          </a:xfrm>
          <a:prstGeom prst="rect">
            <a:avLst/>
          </a:prstGeom>
        </p:spPr>
      </p:pic>
      <p:pic>
        <p:nvPicPr>
          <p:cNvPr id="16" name="Объект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73" t="96356" r="40280" b="-1206"/>
          <a:stretch/>
        </p:blipFill>
        <p:spPr>
          <a:xfrm>
            <a:off x="5034551" y="6423255"/>
            <a:ext cx="288032" cy="2880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388602" y="638260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K-</a:t>
            </a:r>
            <a:r>
              <a:rPr lang="en-US" dirty="0" err="1"/>
              <a:t>Ar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116101" y="6382605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Rb-Sr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5243579" y="6369905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Ar-Ar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7037052" y="6412757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U-</a:t>
            </a:r>
            <a:r>
              <a:rPr lang="en-US" dirty="0" err="1"/>
              <a:t>Pb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574853" y="6336509"/>
            <a:ext cx="2612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Методы датирования:</a:t>
            </a:r>
          </a:p>
        </p:txBody>
      </p:sp>
      <p:sp>
        <p:nvSpPr>
          <p:cNvPr id="22" name="Стрелка вправо 21"/>
          <p:cNvSpPr/>
          <p:nvPr/>
        </p:nvSpPr>
        <p:spPr>
          <a:xfrm rot="16200000">
            <a:off x="2756399" y="5031621"/>
            <a:ext cx="487287" cy="53472"/>
          </a:xfrm>
          <a:prstGeom prst="rightArrow">
            <a:avLst/>
          </a:prstGeom>
          <a:solidFill>
            <a:srgbClr val="FF7A01"/>
          </a:solidFill>
          <a:ln>
            <a:solidFill>
              <a:srgbClr val="FF7A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14437220" flipV="1">
            <a:off x="3085992" y="4629343"/>
            <a:ext cx="1682536" cy="63866"/>
          </a:xfrm>
          <a:prstGeom prst="rightArrow">
            <a:avLst/>
          </a:prstGeom>
          <a:solidFill>
            <a:srgbClr val="F913D8"/>
          </a:solidFill>
          <a:ln>
            <a:solidFill>
              <a:srgbClr val="F913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9883005" y="6428564"/>
            <a:ext cx="720080" cy="386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26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701819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80"/>
          <a:stretch/>
        </p:blipFill>
        <p:spPr>
          <a:xfrm>
            <a:off x="1811525" y="882607"/>
            <a:ext cx="4315165" cy="55641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45"/>
          <a:stretch/>
        </p:blipFill>
        <p:spPr>
          <a:xfrm>
            <a:off x="6177079" y="863641"/>
            <a:ext cx="4251463" cy="55077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8311" y="3474894"/>
            <a:ext cx="4176465" cy="14761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132004" y="863641"/>
            <a:ext cx="4365554" cy="15022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536" y="-135396"/>
            <a:ext cx="8352928" cy="1143000"/>
          </a:xfrm>
        </p:spPr>
        <p:txBody>
          <a:bodyPr>
            <a:noAutofit/>
          </a:bodyPr>
          <a:lstStyle/>
          <a:p>
            <a:r>
              <a:rPr lang="ru-RU" sz="2400" b="1" dirty="0"/>
              <a:t>Палеотектонические реконструкции для </a:t>
            </a:r>
            <a:r>
              <a:rPr lang="ru-RU" sz="2400" b="1" dirty="0" err="1"/>
              <a:t>Полярноуральского</a:t>
            </a:r>
            <a:r>
              <a:rPr lang="ru-RU" sz="2400" b="1" dirty="0"/>
              <a:t> сегмента (</a:t>
            </a:r>
            <a:r>
              <a:rPr lang="ru-RU" sz="2400" b="1" u="sng" dirty="0"/>
              <a:t>Соболев и др., 2017а, б, 2018а, б</a:t>
            </a:r>
            <a:r>
              <a:rPr lang="ru-RU" sz="2400" b="1" dirty="0"/>
              <a:t>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98310" y="4951058"/>
            <a:ext cx="4176464" cy="15022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883005" y="6212540"/>
            <a:ext cx="720080" cy="386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34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811524" y="800708"/>
            <a:ext cx="2361178" cy="14761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95500" y="6506180"/>
            <a:ext cx="9072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При построении профилей использованы существенно переработанные профили из (Кузнецов, Романюк, 2014)</a:t>
            </a:r>
          </a:p>
          <a:p>
            <a:endParaRPr lang="ru-RU" sz="1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80252" y="5589668"/>
            <a:ext cx="115549" cy="1039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>
            <a:endCxn id="7" idx="1"/>
          </p:cNvCxnSpPr>
          <p:nvPr/>
        </p:nvCxnSpPr>
        <p:spPr>
          <a:xfrm>
            <a:off x="3683733" y="5244699"/>
            <a:ext cx="496519" cy="3969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97090" y="5005405"/>
            <a:ext cx="613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Au-Fe</a:t>
            </a:r>
            <a:endParaRPr lang="ru-RU" sz="1400" b="1" dirty="0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3538936" y="4221089"/>
            <a:ext cx="144797" cy="127393"/>
          </a:xfrm>
          <a:prstGeom prst="triangl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3879096" y="4054521"/>
            <a:ext cx="128672" cy="118976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>
            <a:stCxn id="15" idx="1"/>
          </p:cNvCxnSpPr>
          <p:nvPr/>
        </p:nvCxnSpPr>
        <p:spPr>
          <a:xfrm flipH="1" flipV="1">
            <a:off x="3432378" y="4026859"/>
            <a:ext cx="142756" cy="257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02824" y="3774728"/>
            <a:ext cx="946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Cu-Fe-</a:t>
            </a:r>
            <a:r>
              <a:rPr lang="en-US" sz="1400" b="1" dirty="0" err="1"/>
              <a:t>Ti</a:t>
            </a:r>
            <a:r>
              <a:rPr lang="en-US" sz="1400" b="1" dirty="0"/>
              <a:t>-V</a:t>
            </a:r>
            <a:endParaRPr lang="ru-RU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923594" y="3567995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Cu-Zn</a:t>
            </a:r>
            <a:endParaRPr lang="ru-RU" sz="1400" b="1" dirty="0"/>
          </a:p>
        </p:txBody>
      </p:sp>
      <p:cxnSp>
        <p:nvCxnSpPr>
          <p:cNvPr id="22" name="Прямая соединительная линия 21"/>
          <p:cNvCxnSpPr>
            <a:endCxn id="16" idx="1"/>
          </p:cNvCxnSpPr>
          <p:nvPr/>
        </p:nvCxnSpPr>
        <p:spPr>
          <a:xfrm>
            <a:off x="3432378" y="3805721"/>
            <a:ext cx="478887" cy="308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8580276" y="1484784"/>
            <a:ext cx="144016" cy="15745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/>
          <p:cNvCxnSpPr>
            <a:stCxn id="23" idx="2"/>
          </p:cNvCxnSpPr>
          <p:nvPr/>
        </p:nvCxnSpPr>
        <p:spPr>
          <a:xfrm flipH="1" flipV="1">
            <a:off x="8131068" y="1301247"/>
            <a:ext cx="449208" cy="2622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776897" y="1066746"/>
            <a:ext cx="420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Au</a:t>
            </a:r>
            <a:endParaRPr lang="ru-RU" sz="1600" b="1" dirty="0"/>
          </a:p>
        </p:txBody>
      </p:sp>
      <p:sp>
        <p:nvSpPr>
          <p:cNvPr id="29" name="Овал 28"/>
          <p:cNvSpPr/>
          <p:nvPr/>
        </p:nvSpPr>
        <p:spPr>
          <a:xfrm>
            <a:off x="8652284" y="2908200"/>
            <a:ext cx="144016" cy="16033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/>
          <p:cNvCxnSpPr>
            <a:stCxn id="29" idx="2"/>
          </p:cNvCxnSpPr>
          <p:nvPr/>
        </p:nvCxnSpPr>
        <p:spPr>
          <a:xfrm flipH="1" flipV="1">
            <a:off x="8203076" y="2727540"/>
            <a:ext cx="449209" cy="2608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848905" y="2493040"/>
            <a:ext cx="420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Au</a:t>
            </a:r>
            <a:endParaRPr lang="ru-RU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782015" y="5920547"/>
            <a:ext cx="4781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b="1" dirty="0"/>
          </a:p>
          <a:p>
            <a:r>
              <a:rPr lang="ru-RU" sz="1600" b="1" dirty="0"/>
              <a:t>(</a:t>
            </a:r>
            <a:r>
              <a:rPr lang="el-GR" sz="1600" b="1" dirty="0"/>
              <a:t>ε</a:t>
            </a:r>
            <a:r>
              <a:rPr lang="ru-RU" sz="1600" b="1" dirty="0" err="1"/>
              <a:t>Nd</a:t>
            </a:r>
            <a:r>
              <a:rPr lang="ru-RU" sz="1600" b="1" dirty="0"/>
              <a:t>)</a:t>
            </a:r>
            <a:r>
              <a:rPr lang="ru-RU" sz="1100" b="1" dirty="0"/>
              <a:t>395</a:t>
            </a:r>
            <a:r>
              <a:rPr lang="ru-RU" sz="1600" b="1" dirty="0"/>
              <a:t> от +5,3 до +6,3; T</a:t>
            </a:r>
            <a:r>
              <a:rPr lang="ru-RU" sz="1100" b="1" dirty="0"/>
              <a:t>DM2</a:t>
            </a:r>
            <a:r>
              <a:rPr lang="ru-RU" sz="1600" b="1" dirty="0"/>
              <a:t>(</a:t>
            </a:r>
            <a:r>
              <a:rPr lang="en-US" sz="1600" b="1" dirty="0" err="1"/>
              <a:t>Nd</a:t>
            </a:r>
            <a:r>
              <a:rPr lang="ru-RU" sz="1600" b="1" dirty="0"/>
              <a:t>)</a:t>
            </a:r>
            <a:r>
              <a:rPr lang="en-US" sz="1600" b="1" dirty="0"/>
              <a:t> </a:t>
            </a:r>
            <a:r>
              <a:rPr lang="ru-RU" sz="1600" b="1" dirty="0"/>
              <a:t>0,52–0,95 </a:t>
            </a:r>
            <a:r>
              <a:rPr lang="ru-RU" sz="1600" dirty="0"/>
              <a:t>млрд лет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3755740" y="5693638"/>
            <a:ext cx="900100" cy="52624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045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22" b="49980"/>
          <a:stretch/>
        </p:blipFill>
        <p:spPr>
          <a:xfrm>
            <a:off x="2713716" y="959187"/>
            <a:ext cx="7188692" cy="25013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0" b="23059"/>
          <a:stretch/>
        </p:blipFill>
        <p:spPr>
          <a:xfrm>
            <a:off x="2626149" y="3804462"/>
            <a:ext cx="7082570" cy="2362687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9883005" y="6212540"/>
            <a:ext cx="720080" cy="386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34</a:t>
            </a:r>
            <a:endParaRPr lang="ru-RU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595500" y="6543502"/>
            <a:ext cx="9072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При построении профилей использованы существенно переработанные профили из (Кузнецов, Романюк, 2014)</a:t>
            </a:r>
          </a:p>
          <a:p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411075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/>
              <a:t>Планы работ на 2027-2029 гг.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Изучение геодинамических обстановок формирования, возраста и металлогении палеозойских </a:t>
            </a:r>
            <a:r>
              <a:rPr lang="ru-RU" dirty="0" err="1"/>
              <a:t>габброидов</a:t>
            </a:r>
            <a:r>
              <a:rPr lang="ru-RU" dirty="0"/>
              <a:t> и </a:t>
            </a:r>
            <a:r>
              <a:rPr lang="ru-RU" dirty="0" err="1"/>
              <a:t>гранитоидов</a:t>
            </a:r>
            <a:r>
              <a:rPr lang="ru-RU" dirty="0"/>
              <a:t> наименее изученных северных районов Урала (</a:t>
            </a:r>
            <a:r>
              <a:rPr lang="ru-RU" dirty="0" err="1"/>
              <a:t>Щучьинская</a:t>
            </a:r>
            <a:r>
              <a:rPr lang="ru-RU" dirty="0"/>
              <a:t> зона)</a:t>
            </a:r>
          </a:p>
          <a:p>
            <a:r>
              <a:rPr lang="ru-RU" dirty="0"/>
              <a:t>Выявление среди пород </a:t>
            </a:r>
            <a:r>
              <a:rPr lang="ru-RU" dirty="0" err="1"/>
              <a:t>офиолитовой</a:t>
            </a:r>
            <a:r>
              <a:rPr lang="ru-RU" dirty="0"/>
              <a:t> ассоциации, </a:t>
            </a:r>
            <a:r>
              <a:rPr lang="ru-RU" dirty="0" err="1"/>
              <a:t>островодужных</a:t>
            </a:r>
            <a:r>
              <a:rPr lang="ru-RU" dirty="0"/>
              <a:t> </a:t>
            </a:r>
            <a:r>
              <a:rPr lang="ru-RU" dirty="0" err="1"/>
              <a:t>ультрамафит-мафитовых</a:t>
            </a:r>
            <a:r>
              <a:rPr lang="ru-RU" dirty="0"/>
              <a:t> массивов Урало-Аляскинского типа и связанной с ними </a:t>
            </a:r>
            <a:r>
              <a:rPr lang="ru-RU" dirty="0" err="1"/>
              <a:t>платиноидной</a:t>
            </a:r>
            <a:r>
              <a:rPr lang="ru-RU" dirty="0"/>
              <a:t> минерализации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2696280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01" y="818149"/>
            <a:ext cx="4035952" cy="30269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218" y="-1562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Василиновское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Pt-Au-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рудопроявление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92" y="1095386"/>
            <a:ext cx="4597038" cy="5563621"/>
          </a:xfrm>
          <a:prstGeom prst="rect">
            <a:avLst/>
          </a:prstGeom>
        </p:spPr>
      </p:pic>
      <p:cxnSp>
        <p:nvCxnSpPr>
          <p:cNvPr id="7" name="Прямая со стрелкой 6"/>
          <p:cNvCxnSpPr>
            <a:stCxn id="14" idx="1"/>
            <a:endCxn id="11" idx="3"/>
          </p:cNvCxnSpPr>
          <p:nvPr/>
        </p:nvCxnSpPr>
        <p:spPr>
          <a:xfrm flipH="1">
            <a:off x="3984161" y="1011590"/>
            <a:ext cx="2626256" cy="64304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309246" y="1415144"/>
            <a:ext cx="674915" cy="47897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1667629" y="6207157"/>
            <a:ext cx="371973" cy="476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4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01" y="3934206"/>
            <a:ext cx="4051172" cy="30383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10417" y="780757"/>
            <a:ext cx="4170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Амфиболитовый участок </a:t>
            </a:r>
            <a:endParaRPr lang="ru-RU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615229" y="3829557"/>
            <a:ext cx="388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Подгорненский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участок </a:t>
            </a:r>
            <a:endParaRPr lang="ru-RU" sz="2400" dirty="0"/>
          </a:p>
        </p:txBody>
      </p:sp>
      <p:cxnSp>
        <p:nvCxnSpPr>
          <p:cNvPr id="17" name="Прямая со стрелкой 16"/>
          <p:cNvCxnSpPr>
            <a:endCxn id="18" idx="3"/>
          </p:cNvCxnSpPr>
          <p:nvPr/>
        </p:nvCxnSpPr>
        <p:spPr>
          <a:xfrm flipH="1" flipV="1">
            <a:off x="4136561" y="2765714"/>
            <a:ext cx="2473856" cy="13102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3031958" y="2449856"/>
            <a:ext cx="1104603" cy="63171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608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271" y="142150"/>
            <a:ext cx="4285536" cy="3214152"/>
          </a:xfrm>
        </p:spPr>
      </p:pic>
      <p:sp>
        <p:nvSpPr>
          <p:cNvPr id="5" name="TextBox 4"/>
          <p:cNvSpPr txBox="1"/>
          <p:nvPr/>
        </p:nvSpPr>
        <p:spPr>
          <a:xfrm>
            <a:off x="2013909" y="1896175"/>
            <a:ext cx="346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FF0000"/>
                </a:solidFill>
                <a:latin typeface="Calibri" panose="020F0502020204030204" pitchFamily="34" charset="0"/>
              </a:rPr>
              <a:t>ν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5130" y="641298"/>
            <a:ext cx="1454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</a:rPr>
              <a:t>Mt-</a:t>
            </a: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</a:rPr>
              <a:t>шлир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016" y="138559"/>
            <a:ext cx="4290326" cy="32177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272" y="3448270"/>
            <a:ext cx="4285535" cy="32141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81101" y="1893290"/>
            <a:ext cx="1464780" cy="464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</a:rPr>
              <a:t>Cpx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8386" y="2124122"/>
            <a:ext cx="348691" cy="464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FF0000"/>
                </a:solidFill>
                <a:latin typeface="Calibri" panose="020F0502020204030204" pitchFamily="34" charset="0"/>
              </a:rPr>
              <a:t>ν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3969" y="5906074"/>
            <a:ext cx="346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FF0000"/>
                </a:solidFill>
                <a:latin typeface="Calibri" panose="020F0502020204030204" pitchFamily="34" charset="0"/>
              </a:rPr>
              <a:t>ν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8756" y="4446340"/>
            <a:ext cx="556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</a:rPr>
              <a:t>lpɣ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016" y="3448270"/>
            <a:ext cx="4290326" cy="32177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30938" y="4446339"/>
            <a:ext cx="1454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</a:rPr>
              <a:t>Q+Py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90307" y="3630120"/>
            <a:ext cx="346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FF0000"/>
                </a:solidFill>
                <a:latin typeface="Calibri" panose="020F0502020204030204" pitchFamily="34" charset="0"/>
              </a:rPr>
              <a:t>δ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1667629" y="6207157"/>
            <a:ext cx="371973" cy="476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  <a:endParaRPr lang="ru-RU" sz="2400" b="1" dirty="0"/>
          </a:p>
        </p:txBody>
      </p:sp>
      <p:sp>
        <p:nvSpPr>
          <p:cNvPr id="17" name="Полилиния 16"/>
          <p:cNvSpPr/>
          <p:nvPr/>
        </p:nvSpPr>
        <p:spPr>
          <a:xfrm>
            <a:off x="3405188" y="1166813"/>
            <a:ext cx="456971" cy="1242597"/>
          </a:xfrm>
          <a:custGeom>
            <a:avLst/>
            <a:gdLst>
              <a:gd name="connsiteX0" fmla="*/ 142875 w 456971"/>
              <a:gd name="connsiteY0" fmla="*/ 1162050 h 1242597"/>
              <a:gd name="connsiteX1" fmla="*/ 119062 w 456971"/>
              <a:gd name="connsiteY1" fmla="*/ 1119187 h 1242597"/>
              <a:gd name="connsiteX2" fmla="*/ 114300 w 456971"/>
              <a:gd name="connsiteY2" fmla="*/ 1066800 h 1242597"/>
              <a:gd name="connsiteX3" fmla="*/ 104775 w 456971"/>
              <a:gd name="connsiteY3" fmla="*/ 1009650 h 1242597"/>
              <a:gd name="connsiteX4" fmla="*/ 100012 w 456971"/>
              <a:gd name="connsiteY4" fmla="*/ 852487 h 1242597"/>
              <a:gd name="connsiteX5" fmla="*/ 85725 w 456971"/>
              <a:gd name="connsiteY5" fmla="*/ 819150 h 1242597"/>
              <a:gd name="connsiteX6" fmla="*/ 80962 w 456971"/>
              <a:gd name="connsiteY6" fmla="*/ 785812 h 1242597"/>
              <a:gd name="connsiteX7" fmla="*/ 76200 w 456971"/>
              <a:gd name="connsiteY7" fmla="*/ 757237 h 1242597"/>
              <a:gd name="connsiteX8" fmla="*/ 66675 w 456971"/>
              <a:gd name="connsiteY8" fmla="*/ 728662 h 1242597"/>
              <a:gd name="connsiteX9" fmla="*/ 52387 w 456971"/>
              <a:gd name="connsiteY9" fmla="*/ 681037 h 1242597"/>
              <a:gd name="connsiteX10" fmla="*/ 33337 w 456971"/>
              <a:gd name="connsiteY10" fmla="*/ 652462 h 1242597"/>
              <a:gd name="connsiteX11" fmla="*/ 23812 w 456971"/>
              <a:gd name="connsiteY11" fmla="*/ 623887 h 1242597"/>
              <a:gd name="connsiteX12" fmla="*/ 19050 w 456971"/>
              <a:gd name="connsiteY12" fmla="*/ 604837 h 1242597"/>
              <a:gd name="connsiteX13" fmla="*/ 9525 w 456971"/>
              <a:gd name="connsiteY13" fmla="*/ 581025 h 1242597"/>
              <a:gd name="connsiteX14" fmla="*/ 4762 w 456971"/>
              <a:gd name="connsiteY14" fmla="*/ 566737 h 1242597"/>
              <a:gd name="connsiteX15" fmla="*/ 0 w 456971"/>
              <a:gd name="connsiteY15" fmla="*/ 423862 h 1242597"/>
              <a:gd name="connsiteX16" fmla="*/ 9525 w 456971"/>
              <a:gd name="connsiteY16" fmla="*/ 295275 h 1242597"/>
              <a:gd name="connsiteX17" fmla="*/ 14287 w 456971"/>
              <a:gd name="connsiteY17" fmla="*/ 280987 h 1242597"/>
              <a:gd name="connsiteX18" fmla="*/ 19050 w 456971"/>
              <a:gd name="connsiteY18" fmla="*/ 242887 h 1242597"/>
              <a:gd name="connsiteX19" fmla="*/ 28575 w 456971"/>
              <a:gd name="connsiteY19" fmla="*/ 209550 h 1242597"/>
              <a:gd name="connsiteX20" fmla="*/ 33337 w 456971"/>
              <a:gd name="connsiteY20" fmla="*/ 190500 h 1242597"/>
              <a:gd name="connsiteX21" fmla="*/ 28575 w 456971"/>
              <a:gd name="connsiteY21" fmla="*/ 142875 h 1242597"/>
              <a:gd name="connsiteX22" fmla="*/ 19050 w 456971"/>
              <a:gd name="connsiteY22" fmla="*/ 114300 h 1242597"/>
              <a:gd name="connsiteX23" fmla="*/ 23812 w 456971"/>
              <a:gd name="connsiteY23" fmla="*/ 80962 h 1242597"/>
              <a:gd name="connsiteX24" fmla="*/ 57150 w 456971"/>
              <a:gd name="connsiteY24" fmla="*/ 42862 h 1242597"/>
              <a:gd name="connsiteX25" fmla="*/ 66675 w 456971"/>
              <a:gd name="connsiteY25" fmla="*/ 28575 h 1242597"/>
              <a:gd name="connsiteX26" fmla="*/ 71437 w 456971"/>
              <a:gd name="connsiteY26" fmla="*/ 14287 h 1242597"/>
              <a:gd name="connsiteX27" fmla="*/ 85725 w 456971"/>
              <a:gd name="connsiteY27" fmla="*/ 0 h 1242597"/>
              <a:gd name="connsiteX28" fmla="*/ 133350 w 456971"/>
              <a:gd name="connsiteY28" fmla="*/ 14287 h 1242597"/>
              <a:gd name="connsiteX29" fmla="*/ 152400 w 456971"/>
              <a:gd name="connsiteY29" fmla="*/ 42862 h 1242597"/>
              <a:gd name="connsiteX30" fmla="*/ 166687 w 456971"/>
              <a:gd name="connsiteY30" fmla="*/ 47625 h 1242597"/>
              <a:gd name="connsiteX31" fmla="*/ 195262 w 456971"/>
              <a:gd name="connsiteY31" fmla="*/ 71437 h 1242597"/>
              <a:gd name="connsiteX32" fmla="*/ 219075 w 456971"/>
              <a:gd name="connsiteY32" fmla="*/ 114300 h 1242597"/>
              <a:gd name="connsiteX33" fmla="*/ 233362 w 456971"/>
              <a:gd name="connsiteY33" fmla="*/ 119062 h 1242597"/>
              <a:gd name="connsiteX34" fmla="*/ 247650 w 456971"/>
              <a:gd name="connsiteY34" fmla="*/ 128587 h 1242597"/>
              <a:gd name="connsiteX35" fmla="*/ 285750 w 456971"/>
              <a:gd name="connsiteY35" fmla="*/ 138112 h 1242597"/>
              <a:gd name="connsiteX36" fmla="*/ 300037 w 456971"/>
              <a:gd name="connsiteY36" fmla="*/ 147637 h 1242597"/>
              <a:gd name="connsiteX37" fmla="*/ 314325 w 456971"/>
              <a:gd name="connsiteY37" fmla="*/ 152400 h 1242597"/>
              <a:gd name="connsiteX38" fmla="*/ 347662 w 456971"/>
              <a:gd name="connsiteY38" fmla="*/ 185737 h 1242597"/>
              <a:gd name="connsiteX39" fmla="*/ 376237 w 456971"/>
              <a:gd name="connsiteY39" fmla="*/ 204787 h 1242597"/>
              <a:gd name="connsiteX40" fmla="*/ 404812 w 456971"/>
              <a:gd name="connsiteY40" fmla="*/ 214312 h 1242597"/>
              <a:gd name="connsiteX41" fmla="*/ 419100 w 456971"/>
              <a:gd name="connsiteY41" fmla="*/ 219075 h 1242597"/>
              <a:gd name="connsiteX42" fmla="*/ 438150 w 456971"/>
              <a:gd name="connsiteY42" fmla="*/ 223837 h 1242597"/>
              <a:gd name="connsiteX43" fmla="*/ 447675 w 456971"/>
              <a:gd name="connsiteY43" fmla="*/ 238125 h 1242597"/>
              <a:gd name="connsiteX44" fmla="*/ 433387 w 456971"/>
              <a:gd name="connsiteY44" fmla="*/ 419100 h 1242597"/>
              <a:gd name="connsiteX45" fmla="*/ 423862 w 456971"/>
              <a:gd name="connsiteY45" fmla="*/ 452437 h 1242597"/>
              <a:gd name="connsiteX46" fmla="*/ 419100 w 456971"/>
              <a:gd name="connsiteY46" fmla="*/ 476250 h 1242597"/>
              <a:gd name="connsiteX47" fmla="*/ 409575 w 456971"/>
              <a:gd name="connsiteY47" fmla="*/ 514350 h 1242597"/>
              <a:gd name="connsiteX48" fmla="*/ 400050 w 456971"/>
              <a:gd name="connsiteY48" fmla="*/ 566737 h 1242597"/>
              <a:gd name="connsiteX49" fmla="*/ 395287 w 456971"/>
              <a:gd name="connsiteY49" fmla="*/ 581025 h 1242597"/>
              <a:gd name="connsiteX50" fmla="*/ 385762 w 456971"/>
              <a:gd name="connsiteY50" fmla="*/ 595312 h 1242597"/>
              <a:gd name="connsiteX51" fmla="*/ 381000 w 456971"/>
              <a:gd name="connsiteY51" fmla="*/ 738187 h 1242597"/>
              <a:gd name="connsiteX52" fmla="*/ 385762 w 456971"/>
              <a:gd name="connsiteY52" fmla="*/ 823912 h 1242597"/>
              <a:gd name="connsiteX53" fmla="*/ 395287 w 456971"/>
              <a:gd name="connsiteY53" fmla="*/ 862012 h 1242597"/>
              <a:gd name="connsiteX54" fmla="*/ 400050 w 456971"/>
              <a:gd name="connsiteY54" fmla="*/ 909637 h 1242597"/>
              <a:gd name="connsiteX55" fmla="*/ 409575 w 456971"/>
              <a:gd name="connsiteY55" fmla="*/ 938212 h 1242597"/>
              <a:gd name="connsiteX56" fmla="*/ 419100 w 456971"/>
              <a:gd name="connsiteY56" fmla="*/ 966787 h 1242597"/>
              <a:gd name="connsiteX57" fmla="*/ 423862 w 456971"/>
              <a:gd name="connsiteY57" fmla="*/ 981075 h 1242597"/>
              <a:gd name="connsiteX58" fmla="*/ 442912 w 456971"/>
              <a:gd name="connsiteY58" fmla="*/ 1014412 h 1242597"/>
              <a:gd name="connsiteX59" fmla="*/ 438150 w 456971"/>
              <a:gd name="connsiteY59" fmla="*/ 1095375 h 1242597"/>
              <a:gd name="connsiteX60" fmla="*/ 423862 w 456971"/>
              <a:gd name="connsiteY60" fmla="*/ 1104900 h 1242597"/>
              <a:gd name="connsiteX61" fmla="*/ 404812 w 456971"/>
              <a:gd name="connsiteY61" fmla="*/ 1133475 h 1242597"/>
              <a:gd name="connsiteX62" fmla="*/ 395287 w 456971"/>
              <a:gd name="connsiteY62" fmla="*/ 1147762 h 1242597"/>
              <a:gd name="connsiteX63" fmla="*/ 371475 w 456971"/>
              <a:gd name="connsiteY63" fmla="*/ 1190625 h 1242597"/>
              <a:gd name="connsiteX64" fmla="*/ 357187 w 456971"/>
              <a:gd name="connsiteY64" fmla="*/ 1204912 h 1242597"/>
              <a:gd name="connsiteX65" fmla="*/ 328612 w 456971"/>
              <a:gd name="connsiteY65" fmla="*/ 1214437 h 1242597"/>
              <a:gd name="connsiteX66" fmla="*/ 314325 w 456971"/>
              <a:gd name="connsiteY66" fmla="*/ 1219200 h 1242597"/>
              <a:gd name="connsiteX67" fmla="*/ 300037 w 456971"/>
              <a:gd name="connsiteY67" fmla="*/ 1223962 h 1242597"/>
              <a:gd name="connsiteX68" fmla="*/ 238125 w 456971"/>
              <a:gd name="connsiteY68" fmla="*/ 1233487 h 1242597"/>
              <a:gd name="connsiteX69" fmla="*/ 209550 w 456971"/>
              <a:gd name="connsiteY69" fmla="*/ 1214437 h 1242597"/>
              <a:gd name="connsiteX70" fmla="*/ 204787 w 456971"/>
              <a:gd name="connsiteY70" fmla="*/ 1200150 h 1242597"/>
              <a:gd name="connsiteX71" fmla="*/ 190500 w 456971"/>
              <a:gd name="connsiteY71" fmla="*/ 1195387 h 1242597"/>
              <a:gd name="connsiteX72" fmla="*/ 142875 w 456971"/>
              <a:gd name="connsiteY72" fmla="*/ 1162050 h 1242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56971" h="1242597">
                <a:moveTo>
                  <a:pt x="142875" y="1162050"/>
                </a:moveTo>
                <a:cubicBezTo>
                  <a:pt x="130969" y="1149350"/>
                  <a:pt x="120429" y="1126020"/>
                  <a:pt x="119062" y="1119187"/>
                </a:cubicBezTo>
                <a:cubicBezTo>
                  <a:pt x="115623" y="1101993"/>
                  <a:pt x="116136" y="1084238"/>
                  <a:pt x="114300" y="1066800"/>
                </a:cubicBezTo>
                <a:cubicBezTo>
                  <a:pt x="110246" y="1028291"/>
                  <a:pt x="111863" y="1038004"/>
                  <a:pt x="104775" y="1009650"/>
                </a:cubicBezTo>
                <a:cubicBezTo>
                  <a:pt x="103187" y="957262"/>
                  <a:pt x="105227" y="904639"/>
                  <a:pt x="100012" y="852487"/>
                </a:cubicBezTo>
                <a:cubicBezTo>
                  <a:pt x="98809" y="840457"/>
                  <a:pt x="89046" y="830775"/>
                  <a:pt x="85725" y="819150"/>
                </a:cubicBezTo>
                <a:cubicBezTo>
                  <a:pt x="82641" y="808356"/>
                  <a:pt x="82669" y="796907"/>
                  <a:pt x="80962" y="785812"/>
                </a:cubicBezTo>
                <a:cubicBezTo>
                  <a:pt x="79494" y="776268"/>
                  <a:pt x="78542" y="766605"/>
                  <a:pt x="76200" y="757237"/>
                </a:cubicBezTo>
                <a:cubicBezTo>
                  <a:pt x="73765" y="747497"/>
                  <a:pt x="69110" y="738402"/>
                  <a:pt x="66675" y="728662"/>
                </a:cubicBezTo>
                <a:cubicBezTo>
                  <a:pt x="63257" y="714991"/>
                  <a:pt x="58183" y="692629"/>
                  <a:pt x="52387" y="681037"/>
                </a:cubicBezTo>
                <a:cubicBezTo>
                  <a:pt x="47267" y="670798"/>
                  <a:pt x="33337" y="652462"/>
                  <a:pt x="33337" y="652462"/>
                </a:cubicBezTo>
                <a:cubicBezTo>
                  <a:pt x="30162" y="642937"/>
                  <a:pt x="26247" y="633628"/>
                  <a:pt x="23812" y="623887"/>
                </a:cubicBezTo>
                <a:cubicBezTo>
                  <a:pt x="22225" y="617537"/>
                  <a:pt x="21120" y="611047"/>
                  <a:pt x="19050" y="604837"/>
                </a:cubicBezTo>
                <a:cubicBezTo>
                  <a:pt x="16347" y="596727"/>
                  <a:pt x="12527" y="589029"/>
                  <a:pt x="9525" y="581025"/>
                </a:cubicBezTo>
                <a:cubicBezTo>
                  <a:pt x="7762" y="576324"/>
                  <a:pt x="6350" y="571500"/>
                  <a:pt x="4762" y="566737"/>
                </a:cubicBezTo>
                <a:cubicBezTo>
                  <a:pt x="3175" y="519112"/>
                  <a:pt x="0" y="471513"/>
                  <a:pt x="0" y="423862"/>
                </a:cubicBezTo>
                <a:cubicBezTo>
                  <a:pt x="0" y="390818"/>
                  <a:pt x="785" y="334604"/>
                  <a:pt x="9525" y="295275"/>
                </a:cubicBezTo>
                <a:cubicBezTo>
                  <a:pt x="10614" y="290374"/>
                  <a:pt x="12700" y="285750"/>
                  <a:pt x="14287" y="280987"/>
                </a:cubicBezTo>
                <a:cubicBezTo>
                  <a:pt x="15875" y="268287"/>
                  <a:pt x="16946" y="255512"/>
                  <a:pt x="19050" y="242887"/>
                </a:cubicBezTo>
                <a:cubicBezTo>
                  <a:pt x="22030" y="225006"/>
                  <a:pt x="24042" y="225415"/>
                  <a:pt x="28575" y="209550"/>
                </a:cubicBezTo>
                <a:cubicBezTo>
                  <a:pt x="30373" y="203256"/>
                  <a:pt x="31750" y="196850"/>
                  <a:pt x="33337" y="190500"/>
                </a:cubicBezTo>
                <a:cubicBezTo>
                  <a:pt x="31750" y="174625"/>
                  <a:pt x="31515" y="158556"/>
                  <a:pt x="28575" y="142875"/>
                </a:cubicBezTo>
                <a:cubicBezTo>
                  <a:pt x="26725" y="133007"/>
                  <a:pt x="19050" y="114300"/>
                  <a:pt x="19050" y="114300"/>
                </a:cubicBezTo>
                <a:cubicBezTo>
                  <a:pt x="20637" y="103187"/>
                  <a:pt x="19782" y="91439"/>
                  <a:pt x="23812" y="80962"/>
                </a:cubicBezTo>
                <a:cubicBezTo>
                  <a:pt x="33392" y="56054"/>
                  <a:pt x="39660" y="54522"/>
                  <a:pt x="57150" y="42862"/>
                </a:cubicBezTo>
                <a:cubicBezTo>
                  <a:pt x="60325" y="38100"/>
                  <a:pt x="64115" y="33694"/>
                  <a:pt x="66675" y="28575"/>
                </a:cubicBezTo>
                <a:cubicBezTo>
                  <a:pt x="68920" y="24085"/>
                  <a:pt x="68652" y="18464"/>
                  <a:pt x="71437" y="14287"/>
                </a:cubicBezTo>
                <a:cubicBezTo>
                  <a:pt x="75173" y="8683"/>
                  <a:pt x="80962" y="4762"/>
                  <a:pt x="85725" y="0"/>
                </a:cubicBezTo>
                <a:cubicBezTo>
                  <a:pt x="102663" y="2420"/>
                  <a:pt x="120974" y="143"/>
                  <a:pt x="133350" y="14287"/>
                </a:cubicBezTo>
                <a:cubicBezTo>
                  <a:pt x="140888" y="22902"/>
                  <a:pt x="141540" y="39241"/>
                  <a:pt x="152400" y="42862"/>
                </a:cubicBezTo>
                <a:cubicBezTo>
                  <a:pt x="157162" y="44450"/>
                  <a:pt x="162197" y="45380"/>
                  <a:pt x="166687" y="47625"/>
                </a:cubicBezTo>
                <a:cubicBezTo>
                  <a:pt x="179950" y="54257"/>
                  <a:pt x="184728" y="60903"/>
                  <a:pt x="195262" y="71437"/>
                </a:cubicBezTo>
                <a:cubicBezTo>
                  <a:pt x="199456" y="84017"/>
                  <a:pt x="206794" y="110207"/>
                  <a:pt x="219075" y="114300"/>
                </a:cubicBezTo>
                <a:lnTo>
                  <a:pt x="233362" y="119062"/>
                </a:lnTo>
                <a:cubicBezTo>
                  <a:pt x="238125" y="122237"/>
                  <a:pt x="242271" y="126631"/>
                  <a:pt x="247650" y="128587"/>
                </a:cubicBezTo>
                <a:cubicBezTo>
                  <a:pt x="259953" y="133061"/>
                  <a:pt x="285750" y="138112"/>
                  <a:pt x="285750" y="138112"/>
                </a:cubicBezTo>
                <a:cubicBezTo>
                  <a:pt x="290512" y="141287"/>
                  <a:pt x="294918" y="145077"/>
                  <a:pt x="300037" y="147637"/>
                </a:cubicBezTo>
                <a:cubicBezTo>
                  <a:pt x="304527" y="149882"/>
                  <a:pt x="310775" y="148850"/>
                  <a:pt x="314325" y="152400"/>
                </a:cubicBezTo>
                <a:cubicBezTo>
                  <a:pt x="352535" y="190610"/>
                  <a:pt x="315334" y="174962"/>
                  <a:pt x="347662" y="185737"/>
                </a:cubicBezTo>
                <a:cubicBezTo>
                  <a:pt x="357187" y="192087"/>
                  <a:pt x="365377" y="201167"/>
                  <a:pt x="376237" y="204787"/>
                </a:cubicBezTo>
                <a:lnTo>
                  <a:pt x="404812" y="214312"/>
                </a:lnTo>
                <a:cubicBezTo>
                  <a:pt x="409575" y="215900"/>
                  <a:pt x="414230" y="217858"/>
                  <a:pt x="419100" y="219075"/>
                </a:cubicBezTo>
                <a:lnTo>
                  <a:pt x="438150" y="223837"/>
                </a:lnTo>
                <a:cubicBezTo>
                  <a:pt x="441325" y="228600"/>
                  <a:pt x="447524" y="232403"/>
                  <a:pt x="447675" y="238125"/>
                </a:cubicBezTo>
                <a:cubicBezTo>
                  <a:pt x="451852" y="396878"/>
                  <a:pt x="472807" y="359968"/>
                  <a:pt x="433387" y="419100"/>
                </a:cubicBezTo>
                <a:cubicBezTo>
                  <a:pt x="428086" y="435005"/>
                  <a:pt x="427847" y="434504"/>
                  <a:pt x="423862" y="452437"/>
                </a:cubicBezTo>
                <a:cubicBezTo>
                  <a:pt x="422106" y="460339"/>
                  <a:pt x="420920" y="468362"/>
                  <a:pt x="419100" y="476250"/>
                </a:cubicBezTo>
                <a:cubicBezTo>
                  <a:pt x="416157" y="489006"/>
                  <a:pt x="411427" y="501391"/>
                  <a:pt x="409575" y="514350"/>
                </a:cubicBezTo>
                <a:cubicBezTo>
                  <a:pt x="405722" y="541320"/>
                  <a:pt x="406464" y="544288"/>
                  <a:pt x="400050" y="566737"/>
                </a:cubicBezTo>
                <a:cubicBezTo>
                  <a:pt x="398671" y="571564"/>
                  <a:pt x="397532" y="576535"/>
                  <a:pt x="395287" y="581025"/>
                </a:cubicBezTo>
                <a:cubicBezTo>
                  <a:pt x="392727" y="586144"/>
                  <a:pt x="388937" y="590550"/>
                  <a:pt x="385762" y="595312"/>
                </a:cubicBezTo>
                <a:cubicBezTo>
                  <a:pt x="364349" y="659552"/>
                  <a:pt x="375172" y="615797"/>
                  <a:pt x="381000" y="738187"/>
                </a:cubicBezTo>
                <a:cubicBezTo>
                  <a:pt x="382361" y="766774"/>
                  <a:pt x="382482" y="795482"/>
                  <a:pt x="385762" y="823912"/>
                </a:cubicBezTo>
                <a:cubicBezTo>
                  <a:pt x="387262" y="836917"/>
                  <a:pt x="395287" y="862012"/>
                  <a:pt x="395287" y="862012"/>
                </a:cubicBezTo>
                <a:cubicBezTo>
                  <a:pt x="396875" y="877887"/>
                  <a:pt x="397110" y="893956"/>
                  <a:pt x="400050" y="909637"/>
                </a:cubicBezTo>
                <a:cubicBezTo>
                  <a:pt x="401900" y="919505"/>
                  <a:pt x="406400" y="928687"/>
                  <a:pt x="409575" y="938212"/>
                </a:cubicBezTo>
                <a:lnTo>
                  <a:pt x="419100" y="966787"/>
                </a:lnTo>
                <a:cubicBezTo>
                  <a:pt x="420688" y="971550"/>
                  <a:pt x="421077" y="976898"/>
                  <a:pt x="423862" y="981075"/>
                </a:cubicBezTo>
                <a:cubicBezTo>
                  <a:pt x="437325" y="1001269"/>
                  <a:pt x="430827" y="990243"/>
                  <a:pt x="442912" y="1014412"/>
                </a:cubicBezTo>
                <a:cubicBezTo>
                  <a:pt x="441325" y="1041400"/>
                  <a:pt x="443719" y="1068921"/>
                  <a:pt x="438150" y="1095375"/>
                </a:cubicBezTo>
                <a:cubicBezTo>
                  <a:pt x="436971" y="1100976"/>
                  <a:pt x="427631" y="1100592"/>
                  <a:pt x="423862" y="1104900"/>
                </a:cubicBezTo>
                <a:cubicBezTo>
                  <a:pt x="416324" y="1113515"/>
                  <a:pt x="411162" y="1123950"/>
                  <a:pt x="404812" y="1133475"/>
                </a:cubicBezTo>
                <a:lnTo>
                  <a:pt x="395287" y="1147762"/>
                </a:lnTo>
                <a:cubicBezTo>
                  <a:pt x="389299" y="1165729"/>
                  <a:pt x="387852" y="1174250"/>
                  <a:pt x="371475" y="1190625"/>
                </a:cubicBezTo>
                <a:cubicBezTo>
                  <a:pt x="366712" y="1195387"/>
                  <a:pt x="363075" y="1201641"/>
                  <a:pt x="357187" y="1204912"/>
                </a:cubicBezTo>
                <a:cubicBezTo>
                  <a:pt x="348410" y="1209788"/>
                  <a:pt x="338137" y="1211262"/>
                  <a:pt x="328612" y="1214437"/>
                </a:cubicBezTo>
                <a:lnTo>
                  <a:pt x="314325" y="1219200"/>
                </a:lnTo>
                <a:lnTo>
                  <a:pt x="300037" y="1223962"/>
                </a:lnTo>
                <a:cubicBezTo>
                  <a:pt x="278182" y="1245819"/>
                  <a:pt x="283657" y="1247716"/>
                  <a:pt x="238125" y="1233487"/>
                </a:cubicBezTo>
                <a:cubicBezTo>
                  <a:pt x="227198" y="1230072"/>
                  <a:pt x="209550" y="1214437"/>
                  <a:pt x="209550" y="1214437"/>
                </a:cubicBezTo>
                <a:cubicBezTo>
                  <a:pt x="207962" y="1209675"/>
                  <a:pt x="208337" y="1203700"/>
                  <a:pt x="204787" y="1200150"/>
                </a:cubicBezTo>
                <a:cubicBezTo>
                  <a:pt x="201237" y="1196600"/>
                  <a:pt x="194990" y="1197632"/>
                  <a:pt x="190500" y="1195387"/>
                </a:cubicBezTo>
                <a:cubicBezTo>
                  <a:pt x="178483" y="1189378"/>
                  <a:pt x="154781" y="1174750"/>
                  <a:pt x="142875" y="1162050"/>
                </a:cubicBezTo>
                <a:close/>
              </a:path>
            </a:pathLst>
          </a:cu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3563969" y="991715"/>
            <a:ext cx="69704" cy="32273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340043" y="1356842"/>
            <a:ext cx="1454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</a:rPr>
              <a:t>Cpx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532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8" b="5181"/>
          <a:stretch/>
        </p:blipFill>
        <p:spPr>
          <a:xfrm>
            <a:off x="1991462" y="3041134"/>
            <a:ext cx="3340610" cy="37268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31" y="264959"/>
            <a:ext cx="2778628" cy="276503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247857" y="3725680"/>
            <a:ext cx="312781" cy="22772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>
            <a:endCxn id="13" idx="0"/>
          </p:cNvCxnSpPr>
          <p:nvPr/>
        </p:nvCxnSpPr>
        <p:spPr>
          <a:xfrm>
            <a:off x="3590849" y="2323725"/>
            <a:ext cx="813399" cy="140195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728" y="874304"/>
            <a:ext cx="3839246" cy="270369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33985" y="3563318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>
                <a:latin typeface="Arial Narrow" panose="020B0606020202030204" pitchFamily="34" charset="0"/>
              </a:rPr>
              <a:t>Габбронориты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70181" y="101601"/>
            <a:ext cx="6960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 Narrow" panose="020B0606020202030204" pitchFamily="34" charset="0"/>
              </a:rPr>
              <a:t>Габбронориты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>
                <a:latin typeface="Calibri" panose="020F0502020204030204" pitchFamily="34" charset="0"/>
              </a:rPr>
              <a:t>→ </a:t>
            </a:r>
            <a:r>
              <a:rPr lang="ru-RU" sz="2400" dirty="0" err="1">
                <a:latin typeface="Arial Narrow" panose="020B0606020202030204" pitchFamily="34" charset="0"/>
              </a:rPr>
              <a:t>амфиболизированные</a:t>
            </a:r>
            <a:endParaRPr lang="ru-RU" sz="2400" dirty="0">
              <a:latin typeface="Arial Narrow" panose="020B0606020202030204" pitchFamily="34" charset="0"/>
            </a:endParaRPr>
          </a:p>
          <a:p>
            <a:pPr algn="ctr"/>
            <a:r>
              <a:rPr lang="ru-RU" sz="2400" dirty="0">
                <a:latin typeface="Arial Narrow" panose="020B0606020202030204" pitchFamily="34" charset="0"/>
              </a:rPr>
              <a:t>                              </a:t>
            </a:r>
            <a:r>
              <a:rPr lang="ru-RU" sz="2400" dirty="0" err="1">
                <a:latin typeface="Arial Narrow" panose="020B0606020202030204" pitchFamily="34" charset="0"/>
              </a:rPr>
              <a:t>габброиды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590848" y="1656689"/>
            <a:ext cx="1016548" cy="66703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>
            <a:stCxn id="23" idx="3"/>
          </p:cNvCxnSpPr>
          <p:nvPr/>
        </p:nvCxnSpPr>
        <p:spPr>
          <a:xfrm flipV="1">
            <a:off x="4607396" y="1868179"/>
            <a:ext cx="1476332" cy="12202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391" y="3985044"/>
            <a:ext cx="3830925" cy="2670858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11667629" y="6207157"/>
            <a:ext cx="371973" cy="476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528723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51511" y="-3116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>
                <a:latin typeface="Arial Narrow" panose="020B0606020202030204" pitchFamily="34" charset="0"/>
              </a:rPr>
              <a:t>Амфиболизированные</a:t>
            </a:r>
            <a:r>
              <a:rPr lang="ru-RU" sz="3200" b="1" dirty="0">
                <a:latin typeface="Arial Narrow" panose="020B0606020202030204" pitchFamily="34" charset="0"/>
              </a:rPr>
              <a:t> </a:t>
            </a:r>
            <a:r>
              <a:rPr lang="ru-RU" sz="3200" b="1" dirty="0" err="1">
                <a:latin typeface="Arial Narrow" panose="020B0606020202030204" pitchFamily="34" charset="0"/>
              </a:rPr>
              <a:t>габброиды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494"/>
          <a:stretch/>
        </p:blipFill>
        <p:spPr>
          <a:xfrm>
            <a:off x="1856144" y="791959"/>
            <a:ext cx="4570537" cy="28470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85" y="3655534"/>
            <a:ext cx="3788427" cy="28368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792" y="774300"/>
            <a:ext cx="3786554" cy="5728101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11667629" y="6207157"/>
            <a:ext cx="371973" cy="476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993504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826" y="-14216"/>
            <a:ext cx="8675771" cy="72006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Рудная минерализация </a:t>
            </a:r>
            <a:r>
              <a:rPr lang="ru-RU" sz="2800" b="1" dirty="0" err="1"/>
              <a:t>Василиновского</a:t>
            </a:r>
            <a:r>
              <a:rPr lang="ru-RU" sz="2800" b="1" dirty="0"/>
              <a:t> проявления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823" y="2912533"/>
            <a:ext cx="7545466" cy="38020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54626" y="575484"/>
            <a:ext cx="90133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4 </a:t>
            </a:r>
            <a:r>
              <a:rPr lang="ru-RU" sz="2000" b="1" u="sng" dirty="0"/>
              <a:t>рудные минеральные ассоциации:</a:t>
            </a:r>
          </a:p>
          <a:p>
            <a:r>
              <a:rPr lang="en-US" sz="2000" dirty="0"/>
              <a:t>1 - </a:t>
            </a:r>
            <a:r>
              <a:rPr lang="ru-RU" sz="2000" dirty="0"/>
              <a:t>гематит-магнетитовая</a:t>
            </a:r>
            <a:endParaRPr lang="en-US" sz="2000" dirty="0"/>
          </a:p>
          <a:p>
            <a:r>
              <a:rPr lang="en-US" sz="2000" dirty="0"/>
              <a:t>2</a:t>
            </a:r>
            <a:r>
              <a:rPr lang="ru-RU" sz="2000" dirty="0"/>
              <a:t> - магнетит–халькопирит–пиритовая (минералы </a:t>
            </a:r>
            <a:r>
              <a:rPr lang="en-US" sz="2000" dirty="0" err="1"/>
              <a:t>Pd</a:t>
            </a:r>
            <a:r>
              <a:rPr lang="en-US" sz="2000" dirty="0"/>
              <a:t> </a:t>
            </a:r>
            <a:r>
              <a:rPr lang="ru-RU" sz="2000" dirty="0"/>
              <a:t>– </a:t>
            </a:r>
            <a:r>
              <a:rPr lang="en-US" sz="2000" dirty="0"/>
              <a:t>TABS, </a:t>
            </a:r>
            <a:r>
              <a:rPr lang="en-US" sz="2000" dirty="0" err="1"/>
              <a:t>Os</a:t>
            </a:r>
            <a:r>
              <a:rPr lang="ru-RU" sz="2000" dirty="0"/>
              <a:t> (?)</a:t>
            </a:r>
            <a:r>
              <a:rPr lang="en-US" sz="2000" dirty="0"/>
              <a:t>, </a:t>
            </a:r>
            <a:r>
              <a:rPr lang="ru-RU" sz="2000" dirty="0" err="1"/>
              <a:t>мончеит</a:t>
            </a:r>
            <a:r>
              <a:rPr lang="ru-RU" sz="2000" dirty="0"/>
              <a:t> и т.д.)</a:t>
            </a:r>
          </a:p>
          <a:p>
            <a:r>
              <a:rPr lang="en-US" sz="2000" dirty="0"/>
              <a:t>3 - </a:t>
            </a:r>
            <a:r>
              <a:rPr lang="ru-RU" sz="2000" dirty="0" err="1"/>
              <a:t>полисульфидно</a:t>
            </a:r>
            <a:r>
              <a:rPr lang="ru-RU" sz="2000" dirty="0"/>
              <a:t>-</a:t>
            </a:r>
            <a:r>
              <a:rPr lang="ru-RU" sz="2000" dirty="0" err="1"/>
              <a:t>полевошпат</a:t>
            </a:r>
            <a:r>
              <a:rPr lang="ru-RU" sz="2000" dirty="0"/>
              <a:t>-кварцевая</a:t>
            </a:r>
            <a:endParaRPr lang="en-US" sz="2000" dirty="0"/>
          </a:p>
          <a:p>
            <a:r>
              <a:rPr lang="en-US" sz="2000" dirty="0"/>
              <a:t>4</a:t>
            </a:r>
            <a:r>
              <a:rPr lang="ru-RU" sz="2000" dirty="0"/>
              <a:t> - </a:t>
            </a:r>
            <a:r>
              <a:rPr lang="ru-RU" sz="2000" dirty="0" err="1"/>
              <a:t>полисульфидно</a:t>
            </a:r>
            <a:r>
              <a:rPr lang="ru-RU" sz="2000" dirty="0"/>
              <a:t>–</a:t>
            </a:r>
            <a:r>
              <a:rPr lang="ru-RU" sz="2000" dirty="0" err="1"/>
              <a:t>полевошпат</a:t>
            </a:r>
            <a:r>
              <a:rPr lang="ru-RU" sz="2000" dirty="0"/>
              <a:t>–</a:t>
            </a:r>
            <a:r>
              <a:rPr lang="ru-RU" sz="2000" dirty="0" err="1"/>
              <a:t>карбонатно</a:t>
            </a:r>
            <a:r>
              <a:rPr lang="ru-RU" sz="2000" dirty="0"/>
              <a:t>–кварцевая (</a:t>
            </a:r>
            <a:r>
              <a:rPr lang="ru-RU" sz="2000" dirty="0" err="1"/>
              <a:t>теллуриды</a:t>
            </a:r>
            <a:r>
              <a:rPr lang="ru-RU" sz="2000" dirty="0"/>
              <a:t> </a:t>
            </a:r>
            <a:r>
              <a:rPr lang="ru-RU" sz="2000" dirty="0" err="1"/>
              <a:t>Au</a:t>
            </a:r>
            <a:r>
              <a:rPr lang="ru-RU" sz="2000" dirty="0"/>
              <a:t> и </a:t>
            </a:r>
            <a:r>
              <a:rPr lang="ru-RU" sz="2000" dirty="0" err="1"/>
              <a:t>Ag</a:t>
            </a:r>
            <a:r>
              <a:rPr lang="ru-RU" sz="2000" dirty="0"/>
              <a:t>, самородное золото, </a:t>
            </a:r>
            <a:r>
              <a:rPr lang="ru-RU" sz="2000" dirty="0" err="1"/>
              <a:t>Se</a:t>
            </a:r>
            <a:r>
              <a:rPr lang="ru-RU" sz="2000" dirty="0"/>
              <a:t>-содержащий аргентит, </a:t>
            </a:r>
            <a:r>
              <a:rPr lang="ru-RU" sz="2000" dirty="0" err="1"/>
              <a:t>гринокит</a:t>
            </a:r>
            <a:r>
              <a:rPr lang="ru-RU" sz="2000" dirty="0"/>
              <a:t>)</a:t>
            </a:r>
          </a:p>
          <a:p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54626" y="1251284"/>
            <a:ext cx="9013375" cy="6256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667629" y="6207157"/>
            <a:ext cx="371973" cy="476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80379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45846"/>
          <a:stretch/>
        </p:blipFill>
        <p:spPr>
          <a:xfrm>
            <a:off x="1683318" y="229795"/>
            <a:ext cx="4846027" cy="22730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793" y="2647251"/>
            <a:ext cx="8825652" cy="39136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54049"/>
          <a:stretch/>
        </p:blipFill>
        <p:spPr>
          <a:xfrm>
            <a:off x="6529345" y="470516"/>
            <a:ext cx="4501512" cy="1791635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11667629" y="6207157"/>
            <a:ext cx="371973" cy="476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9258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12665</TotalTime>
  <Words>2596</Words>
  <Application>Microsoft Office PowerPoint</Application>
  <PresentationFormat>Широкоэкранный</PresentationFormat>
  <Paragraphs>181</Paragraphs>
  <Slides>34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Arial Narrow</vt:lpstr>
      <vt:lpstr>Calibri</vt:lpstr>
      <vt:lpstr>Calibri Light</vt:lpstr>
      <vt:lpstr>Тема Office</vt:lpstr>
      <vt:lpstr>U-Pb LA-ICP-MS датирование апатита из рудовмещающих габброидов Василиновского Pt-Au-Pd рудопроявления (Войкарская зона Полярного Урала)</vt:lpstr>
      <vt:lpstr>Презентация PowerPoint</vt:lpstr>
      <vt:lpstr>Презентация PowerPoint</vt:lpstr>
      <vt:lpstr>Василиновское Pt-Au-Pd рудопроявление</vt:lpstr>
      <vt:lpstr>Презентация PowerPoint</vt:lpstr>
      <vt:lpstr>Презентация PowerPoint</vt:lpstr>
      <vt:lpstr>Амфиболизированные габброиды</vt:lpstr>
      <vt:lpstr>Рудная минерализация Василиновского проявления</vt:lpstr>
      <vt:lpstr>Презентация PowerPoint</vt:lpstr>
      <vt:lpstr>Минералы поздней полисульфидно–полевошпат–карбонатно–кварцевой ассоциации (теллуриды Au и Ag, самородное золото, Se-содержащий аргентит, гринокит)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</vt:lpstr>
      <vt:lpstr>Презентация PowerPoint</vt:lpstr>
      <vt:lpstr>Спасибо за внимание!</vt:lpstr>
      <vt:lpstr>Наши публикации по этой теме</vt:lpstr>
      <vt:lpstr>Планируем получить ряд датировок:</vt:lpstr>
      <vt:lpstr>Презентация PowerPoint</vt:lpstr>
      <vt:lpstr>Василиновкое Pt-Au-Pd рудопроявление, участок Подгорненский</vt:lpstr>
      <vt:lpstr>Габбронориты слабоамфиболизированные</vt:lpstr>
      <vt:lpstr>Минералогия габброидов</vt:lpstr>
      <vt:lpstr>Презентация PowerPoint</vt:lpstr>
      <vt:lpstr>Sm-Nd возраст габброноритов</vt:lpstr>
      <vt:lpstr>Rb-Sr система</vt:lpstr>
      <vt:lpstr>Презентация PowerPoint</vt:lpstr>
      <vt:lpstr>Презентация PowerPoint</vt:lpstr>
      <vt:lpstr> В Войкарском сегменте Полярноуральской островодужной системы основной объем плутонических пород был сформирован в лохковско-раннеэйфельское время (418–393 млн лет). В ходе эволюции островной дуги на фоне завершения формирования известково-щелочной серии в позднеэмсско-раннеэйфельское время (399–393 млн лет) происходило образование пород высококалиевой известково-щелочной и шошонит-латитовой серий </vt:lpstr>
      <vt:lpstr>Палеотектонические реконструкции для Полярноуральского сегмента (Соболев и др., 2017а, б, 2018а, б)</vt:lpstr>
      <vt:lpstr>Презентация PowerPoint</vt:lpstr>
      <vt:lpstr>Планы работ на 2027-2029 гг.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X230</dc:creator>
  <cp:lastModifiedBy>ogit</cp:lastModifiedBy>
  <cp:revision>309</cp:revision>
  <dcterms:created xsi:type="dcterms:W3CDTF">2025-08-17T12:04:21Z</dcterms:created>
  <dcterms:modified xsi:type="dcterms:W3CDTF">2026-04-22T03:13:18Z</dcterms:modified>
</cp:coreProperties>
</file>