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8" r:id="rId3"/>
    <p:sldId id="325" r:id="rId4"/>
    <p:sldId id="486" r:id="rId6"/>
    <p:sldId id="536" r:id="rId7"/>
    <p:sldId id="494" r:id="rId8"/>
    <p:sldId id="491" r:id="rId9"/>
    <p:sldId id="472" r:id="rId10"/>
    <p:sldId id="531" r:id="rId11"/>
    <p:sldId id="532" r:id="rId12"/>
    <p:sldId id="489" r:id="rId13"/>
    <p:sldId id="533" r:id="rId14"/>
    <p:sldId id="524" r:id="rId15"/>
    <p:sldId id="535" r:id="rId16"/>
    <p:sldId id="516" r:id="rId17"/>
    <p:sldId id="518" r:id="rId18"/>
    <p:sldId id="511" r:id="rId19"/>
    <p:sldId id="507" r:id="rId20"/>
    <p:sldId id="482" r:id="rId21"/>
    <p:sldId id="538" r:id="rId22"/>
    <p:sldId id="540" r:id="rId23"/>
    <p:sldId id="499" r:id="rId24"/>
    <p:sldId id="539" r:id="rId25"/>
    <p:sldId id="541" r:id="rId26"/>
    <p:sldId id="537" r:id="rId27"/>
    <p:sldId id="534" r:id="rId28"/>
    <p:sldId id="463" r:id="rId29"/>
    <p:sldId id="27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5B665-CAAD-4860-A1F1-9663B347E21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A3DBD-9005-47FA-A803-810BA458D9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BB671-7E83-4E43-99A7-2EC6E0D4DD8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F6F4E-FA5E-4DE4-B202-E287099A8EF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CD3D-7DD1-47DD-B62C-91000460AE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jpeg"/><Relationship Id="rId2" Type="http://schemas.openxmlformats.org/officeDocument/2006/relationships/image" Target="../media/image69.tiff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93954" y="2481052"/>
            <a:ext cx="8637165" cy="1470025"/>
          </a:xfrm>
        </p:spPr>
        <p:txBody>
          <a:bodyPr anchor="ctr">
            <a:noAutofit/>
          </a:bodyPr>
          <a:lstStyle/>
          <a:p>
            <a:r>
              <a:rPr lang="ru-RU" sz="105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ru-RU" sz="3200" b="1" dirty="0"/>
              <a:t>Геология и рудоносность углеродистых сланцев </a:t>
            </a:r>
            <a:r>
              <a:rPr lang="ru-RU" sz="3200" b="1" dirty="0" err="1"/>
              <a:t>Сиратурского</a:t>
            </a:r>
            <a:r>
              <a:rPr lang="ru-RU" sz="3200" b="1" dirty="0"/>
              <a:t> золотого месторождения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27820" y="4797685"/>
            <a:ext cx="88219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i="1" dirty="0"/>
              <a:t>А.В. Сначёв</a:t>
            </a:r>
            <a:r>
              <a:rPr lang="ru-RU" sz="2000" i="1" baseline="30000" dirty="0"/>
              <a:t>1</a:t>
            </a:r>
            <a:r>
              <a:rPr lang="ru-RU" sz="2000" dirty="0"/>
              <a:t>, </a:t>
            </a:r>
            <a:r>
              <a:rPr lang="ru-RU" sz="2000" b="1" i="1" dirty="0"/>
              <a:t>М.А. Рассомахин</a:t>
            </a:r>
            <a:r>
              <a:rPr lang="ru-RU" sz="2000" b="1" i="1" baseline="30000" dirty="0"/>
              <a:t>2</a:t>
            </a:r>
            <a:r>
              <a:rPr lang="ru-RU" sz="2000" b="1" i="1" dirty="0"/>
              <a:t>, С.Е. Знаменский</a:t>
            </a:r>
            <a:r>
              <a:rPr lang="ru-RU" sz="2000" i="1" baseline="30000" dirty="0"/>
              <a:t>1</a:t>
            </a:r>
            <a:r>
              <a:rPr lang="ru-RU" sz="2000" b="1" i="1" dirty="0"/>
              <a:t>, Н.Н.Анкушева</a:t>
            </a:r>
            <a:r>
              <a:rPr lang="ru-RU" sz="2000" b="1" i="1" baseline="30000" dirty="0"/>
              <a:t>2</a:t>
            </a:r>
            <a:r>
              <a:rPr lang="ru-RU" sz="2000" b="1" i="1" dirty="0"/>
              <a:t> </a:t>
            </a:r>
            <a:endParaRPr lang="ru-RU" sz="2000" dirty="0"/>
          </a:p>
          <a:p>
            <a:pPr algn="r"/>
            <a:r>
              <a:rPr lang="ru-RU" sz="2000" i="1" baseline="30000" dirty="0"/>
              <a:t>1</a:t>
            </a:r>
            <a:r>
              <a:rPr lang="ru-RU" sz="2000" i="1" dirty="0"/>
              <a:t> – Институт геологии УФИЦ РАН, г. Уфа, Россия</a:t>
            </a:r>
            <a:endParaRPr lang="ru-RU" sz="2000" dirty="0"/>
          </a:p>
          <a:p>
            <a:pPr algn="r"/>
            <a:r>
              <a:rPr lang="en-US" sz="2000" i="1" dirty="0"/>
              <a:t>SAVant@rambler.ru</a:t>
            </a:r>
            <a:endParaRPr lang="ru-RU" sz="2000" dirty="0"/>
          </a:p>
          <a:p>
            <a:pPr algn="r"/>
            <a:r>
              <a:rPr lang="ru-RU" sz="2000" i="1" baseline="30000" dirty="0"/>
              <a:t>2</a:t>
            </a:r>
            <a:r>
              <a:rPr lang="ru-RU" sz="2000" i="1" dirty="0"/>
              <a:t> – Южно-Уральский федеральный научный центр</a:t>
            </a:r>
            <a:br>
              <a:rPr lang="ru-RU" sz="2000" i="1" dirty="0"/>
            </a:br>
            <a:r>
              <a:rPr lang="ru-RU" sz="2000" i="1" dirty="0"/>
              <a:t> минералогии и геоэкологии </a:t>
            </a:r>
            <a:r>
              <a:rPr lang="ru-RU" sz="2000" i="1" dirty="0" err="1"/>
              <a:t>УрО</a:t>
            </a:r>
            <a:r>
              <a:rPr lang="ru-RU" sz="2000" i="1" dirty="0"/>
              <a:t> РАН, г. </a:t>
            </a:r>
            <a:r>
              <a:rPr lang="ru-RU" sz="2000" i="1" dirty="0" err="1"/>
              <a:t>Миаcс</a:t>
            </a:r>
            <a:r>
              <a:rPr lang="ru-RU" sz="2000" i="1" dirty="0"/>
              <a:t>, Россия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116200" y="119640"/>
            <a:ext cx="1951104" cy="964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2279" y="88114"/>
            <a:ext cx="2742361" cy="1094802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27820" y="88114"/>
            <a:ext cx="1227408" cy="114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276851" y="88114"/>
            <a:ext cx="59177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XXXII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молодежная научная школа</a:t>
            </a:r>
            <a:endParaRPr lang="ru-RU" dirty="0">
              <a:solidFill>
                <a:schemeClr val="accent1"/>
              </a:solidFill>
            </a:endParaRP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«Металлогения древних и современных океанов-2026» </a:t>
            </a:r>
            <a:endParaRPr lang="ru-RU" dirty="0">
              <a:solidFill>
                <a:schemeClr val="accent1"/>
              </a:solidFill>
            </a:endParaRP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(20–24 апреля 2026 г.,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г. Миасс) 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Шлифы сверстаны_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393" y="900266"/>
            <a:ext cx="5574713" cy="44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4881282" y="5554963"/>
            <a:ext cx="448339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sym typeface="Arial" panose="020B0604020202020204" pitchFamily="34" charset="0"/>
              </a:rPr>
              <a:t>Пирит-</a:t>
            </a:r>
            <a:r>
              <a:rPr lang="ru-RU" altLang="ru-RU" sz="1600" dirty="0" err="1">
                <a:solidFill>
                  <a:srgbClr val="000000"/>
                </a:solidFill>
                <a:sym typeface="Arial" panose="020B0604020202020204" pitchFamily="34" charset="0"/>
              </a:rPr>
              <a:t>пирротиновая</a:t>
            </a:r>
            <a:r>
              <a:rPr lang="ru-RU" altLang="ru-RU" sz="1600" dirty="0">
                <a:solidFill>
                  <a:srgbClr val="000000"/>
                </a:solidFill>
                <a:sym typeface="Arial" panose="020B0604020202020204" pitchFamily="34" charset="0"/>
              </a:rPr>
              <a:t> вкрапленная минерализация в углеродистых сланцах </a:t>
            </a:r>
            <a:r>
              <a:rPr lang="ru-RU" altLang="ru-RU" sz="1600" dirty="0" err="1">
                <a:solidFill>
                  <a:srgbClr val="000000"/>
                </a:solidFill>
                <a:sym typeface="Arial" panose="020B0604020202020204" pitchFamily="34" charset="0"/>
              </a:rPr>
              <a:t>Сиратурского</a:t>
            </a:r>
            <a:r>
              <a:rPr lang="ru-RU" altLang="ru-RU" sz="1600" dirty="0">
                <a:solidFill>
                  <a:srgbClr val="000000"/>
                </a:solidFill>
                <a:sym typeface="Arial" panose="020B0604020202020204" pitchFamily="34" charset="0"/>
              </a:rPr>
              <a:t> рудного поля</a:t>
            </a:r>
            <a:endParaRPr lang="ru-RU" altLang="ru-RU" sz="1600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sym typeface="Arial" panose="020B0604020202020204" pitchFamily="34" charset="0"/>
              </a:rPr>
              <a:t>(</a:t>
            </a:r>
            <a:r>
              <a:rPr lang="ru-RU" altLang="ru-RU" sz="1050" dirty="0">
                <a:sym typeface="Arial" panose="020B0604020202020204" pitchFamily="34" charset="0"/>
              </a:rPr>
              <a:t>Примечание: образец СТ-58-87, </a:t>
            </a:r>
            <a:endParaRPr lang="ru-RU" altLang="ru-RU" sz="1050" dirty="0" smtClean="0">
              <a:sym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050" dirty="0" smtClean="0">
                <a:solidFill>
                  <a:srgbClr val="000000"/>
                </a:solidFill>
                <a:sym typeface="Arial" panose="020B0604020202020204" pitchFamily="34" charset="0"/>
              </a:rPr>
              <a:t>а</a:t>
            </a:r>
            <a:r>
              <a:rPr lang="ru-RU" altLang="ru-RU" sz="1050" dirty="0">
                <a:solidFill>
                  <a:srgbClr val="000000"/>
                </a:solidFill>
                <a:sym typeface="Arial" panose="020B0604020202020204" pitchFamily="34" charset="0"/>
              </a:rPr>
              <a:t>, б – в проходящем, в – отраженном свете).</a:t>
            </a:r>
            <a:endParaRPr lang="ru-RU" altLang="ru-RU" sz="105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1773238" y="56648"/>
            <a:ext cx="63150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sym typeface="Arial" panose="020B0604020202020204" pitchFamily="34" charset="0"/>
              </a:rPr>
              <a:t>Микроскопическое строение карбонатно-углеродистых </a:t>
            </a:r>
            <a:endParaRPr lang="ru-RU" altLang="ru-RU" sz="1600" b="1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sym typeface="Arial" panose="020B0604020202020204" pitchFamily="34" charset="0"/>
              </a:rPr>
              <a:t>сланцев </a:t>
            </a:r>
            <a:r>
              <a:rPr lang="ru-RU" altLang="ru-RU" sz="1600" b="1" dirty="0" err="1" smtClean="0">
                <a:solidFill>
                  <a:srgbClr val="000000"/>
                </a:solidFill>
                <a:sym typeface="Arial" panose="020B0604020202020204" pitchFamily="34" charset="0"/>
              </a:rPr>
              <a:t>поляковской</a:t>
            </a:r>
            <a:r>
              <a:rPr lang="ru-RU" altLang="ru-RU" sz="1600" b="1" dirty="0" smtClean="0">
                <a:solidFill>
                  <a:srgbClr val="000000"/>
                </a:solidFill>
                <a:sym typeface="Arial" panose="020B0604020202020204" pitchFamily="34" charset="0"/>
              </a:rPr>
              <a:t> свиты </a:t>
            </a:r>
            <a:endParaRPr lang="ru-RU" altLang="ru-RU" sz="16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437559" y="5451441"/>
            <a:ext cx="29263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Образцы: а – CT-33-102, б – CT-33-53 </a:t>
            </a:r>
            <a:endParaRPr lang="ru-RU" altLang="ru-RU" sz="1200" dirty="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12611" y="5842337"/>
            <a:ext cx="457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Описание и фотографирование шлифов пород </a:t>
            </a:r>
            <a:r>
              <a:rPr lang="ru-RU" altLang="ru-RU" sz="1200" dirty="0" err="1"/>
              <a:t>кураганской</a:t>
            </a:r>
            <a:r>
              <a:rPr lang="ru-RU" altLang="ru-RU" sz="1200" dirty="0"/>
              <a:t> свита проводилось на поляризационно-оптическом микроскопе </a:t>
            </a:r>
            <a:r>
              <a:rPr lang="ru-RU" altLang="ru-RU" sz="1200" dirty="0" err="1"/>
              <a:t>AxioObserver</a:t>
            </a:r>
            <a:r>
              <a:rPr lang="ru-RU" altLang="ru-RU" sz="1200" dirty="0"/>
              <a:t> с цифровой видеокамерой </a:t>
            </a:r>
            <a:r>
              <a:rPr lang="ru-RU" altLang="ru-RU" sz="1200" dirty="0" err="1"/>
              <a:t>AxioCam</a:t>
            </a:r>
            <a:r>
              <a:rPr lang="ru-RU" altLang="ru-RU" sz="1200" dirty="0"/>
              <a:t> </a:t>
            </a:r>
            <a:r>
              <a:rPr lang="ru-RU" altLang="ru-RU" sz="1200" dirty="0" err="1"/>
              <a:t>HRc</a:t>
            </a:r>
            <a:r>
              <a:rPr lang="ru-RU" altLang="ru-RU" sz="1200" dirty="0"/>
              <a:t> (1300×1030) в ЦКП «Спектр» (Институт физики молекул и кристаллов УФИЦ РАН, г. Уфа). </a:t>
            </a:r>
            <a:endParaRPr lang="ru-RU" alt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1" y="43542"/>
            <a:ext cx="2931886" cy="669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22363" y="1081685"/>
            <a:ext cx="34426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Породообразующим минералом в сланцах является кварц (до 90%), представленный разнозернистыми агрегатами размером 0.03–2.00 мм.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Мусковит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хлорит (до 15%) встречаются в виде тонких чешуек и сростков, расположенных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субпараллельно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ориентированных по сланцеватости породы.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Кальцит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образует тонкозернистые агрегаты, состоящие преимущественно из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идиоморфных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кристаллов размером 0.01–0.04 мм. </a:t>
            </a:r>
            <a:endParaRPr lang="ru-RU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50805" y="1006503"/>
            <a:ext cx="57147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Углеродистое вещество преимущественно развито в виде крупных </a:t>
            </a:r>
            <a:r>
              <a:rPr lang="ru-RU" dirty="0" err="1"/>
              <a:t>прожилковидных</a:t>
            </a:r>
            <a:r>
              <a:rPr lang="ru-RU" dirty="0"/>
              <a:t> и чешуйчатых выделений (до 40%) между агрегатами кварца и кальцита, ориентированных параллельно </a:t>
            </a:r>
            <a:r>
              <a:rPr lang="ru-RU" dirty="0" err="1"/>
              <a:t>полосчатости</a:t>
            </a:r>
            <a:r>
              <a:rPr lang="ru-RU" dirty="0"/>
              <a:t> и </a:t>
            </a:r>
            <a:r>
              <a:rPr lang="ru-RU" dirty="0" err="1"/>
              <a:t>рассланцеванию</a:t>
            </a:r>
            <a:r>
              <a:rPr lang="ru-RU" dirty="0"/>
              <a:t>, а также тонкой пылевидной вкрапленности в зернах кварца (до 5%).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36174" y="67640"/>
            <a:ext cx="5808618" cy="21945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483" y="2279657"/>
            <a:ext cx="6569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Сланцеватая текстура кварц-серицитового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микросланца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Увеличение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40х. А – фото без анализатора. Б – фото с анализатором.</a:t>
            </a:r>
            <a:endParaRPr lang="ru-RU" sz="16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44792" y="50184"/>
            <a:ext cx="63150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sym typeface="Arial" panose="020B0604020202020204" pitchFamily="34" charset="0"/>
              </a:rPr>
              <a:t>Микроскопическое строение карбонатно-углеродистых </a:t>
            </a:r>
            <a:endParaRPr lang="ru-RU" altLang="ru-RU" sz="1600" b="1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sym typeface="Arial" panose="020B0604020202020204" pitchFamily="34" charset="0"/>
              </a:rPr>
              <a:t>сланцев </a:t>
            </a:r>
            <a:r>
              <a:rPr lang="ru-RU" altLang="ru-RU" sz="1600" b="1" dirty="0" err="1" smtClean="0">
                <a:solidFill>
                  <a:srgbClr val="000000"/>
                </a:solidFill>
                <a:sym typeface="Arial" panose="020B0604020202020204" pitchFamily="34" charset="0"/>
              </a:rPr>
              <a:t>поляковской</a:t>
            </a:r>
            <a:r>
              <a:rPr lang="ru-RU" altLang="ru-RU" sz="1600" b="1" dirty="0" smtClean="0">
                <a:solidFill>
                  <a:srgbClr val="000000"/>
                </a:solidFill>
                <a:sym typeface="Arial" panose="020B0604020202020204" pitchFamily="34" charset="0"/>
              </a:rPr>
              <a:t> свиты </a:t>
            </a:r>
            <a:endParaRPr lang="ru-RU" altLang="ru-RU" sz="16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6" name="Picture 2" descr="CT-33-53-!!-50x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484" y="3013976"/>
            <a:ext cx="3774122" cy="28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T-33-53-!!-100x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74053" y="2986197"/>
            <a:ext cx="3785283" cy="283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151011" y="5543601"/>
            <a:ext cx="19620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cs typeface="Arial" panose="020B0604020202020204" pitchFamily="34" charset="0"/>
              </a:rPr>
              <a:t>Увеличение 50x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39910" y="5910873"/>
            <a:ext cx="2523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cs typeface="Arial" panose="020B0604020202020204" pitchFamily="34" charset="0"/>
              </a:rPr>
              <a:t>Образец CT-33-53, николи </a:t>
            </a:r>
            <a:r>
              <a:rPr lang="en-US" altLang="ru-RU" sz="1400" dirty="0">
                <a:cs typeface="Arial" panose="020B0604020202020204" pitchFamily="34" charset="0"/>
              </a:rPr>
              <a:t>||</a:t>
            </a:r>
            <a:endParaRPr lang="en-US" altLang="ru-RU" sz="1400" dirty="0">
              <a:cs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941018" y="5478756"/>
            <a:ext cx="1818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cs typeface="Arial" panose="020B0604020202020204" pitchFamily="34" charset="0"/>
              </a:rPr>
              <a:t>Увеличение 100x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" y="6218650"/>
            <a:ext cx="7994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>
                <a:cs typeface="Arial" panose="020B0604020202020204" pitchFamily="34" charset="0"/>
              </a:rPr>
              <a:t>Описание и фотографирование шлифов пород </a:t>
            </a:r>
            <a:r>
              <a:rPr lang="ru-RU" altLang="ru-RU" sz="1200" dirty="0" err="1">
                <a:cs typeface="Arial" panose="020B0604020202020204" pitchFamily="34" charset="0"/>
              </a:rPr>
              <a:t>поляковской</a:t>
            </a:r>
            <a:r>
              <a:rPr lang="ru-RU" altLang="ru-RU" sz="1200" dirty="0">
                <a:cs typeface="Arial" panose="020B0604020202020204" pitchFamily="34" charset="0"/>
              </a:rPr>
              <a:t> свиты проводилось на поляризационно-оптическом микроскопе </a:t>
            </a:r>
            <a:r>
              <a:rPr lang="ru-RU" altLang="ru-RU" sz="1200" dirty="0" err="1">
                <a:cs typeface="Arial" panose="020B0604020202020204" pitchFamily="34" charset="0"/>
              </a:rPr>
              <a:t>AxioObserver</a:t>
            </a:r>
            <a:r>
              <a:rPr lang="ru-RU" altLang="ru-RU" sz="1200" dirty="0">
                <a:cs typeface="Arial" panose="020B0604020202020204" pitchFamily="34" charset="0"/>
              </a:rPr>
              <a:t> с цифровой видеокамерой </a:t>
            </a:r>
            <a:r>
              <a:rPr lang="ru-RU" altLang="ru-RU" sz="1200" dirty="0" err="1">
                <a:cs typeface="Arial" panose="020B0604020202020204" pitchFamily="34" charset="0"/>
              </a:rPr>
              <a:t>AxioCam</a:t>
            </a:r>
            <a:r>
              <a:rPr lang="ru-RU" altLang="ru-RU" sz="1200" dirty="0">
                <a:cs typeface="Arial" panose="020B0604020202020204" pitchFamily="34" charset="0"/>
              </a:rPr>
              <a:t> </a:t>
            </a:r>
            <a:r>
              <a:rPr lang="ru-RU" altLang="ru-RU" sz="1200" dirty="0" err="1">
                <a:cs typeface="Arial" panose="020B0604020202020204" pitchFamily="34" charset="0"/>
              </a:rPr>
              <a:t>HRc</a:t>
            </a:r>
            <a:r>
              <a:rPr lang="ru-RU" altLang="ru-RU" sz="1200" dirty="0">
                <a:cs typeface="Arial" panose="020B0604020202020204" pitchFamily="34" charset="0"/>
              </a:rPr>
              <a:t> (1300×1030) в ЦКП «Спектр» (Институт физики молекул и кристаллов УФИЦ РАН, г. Уфа). </a:t>
            </a:r>
            <a:endParaRPr lang="ru-RU" altLang="ru-RU" sz="1200" dirty="0"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94467" y="3108876"/>
            <a:ext cx="3971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Известно, что содержания </a:t>
            </a:r>
            <a:r>
              <a:rPr lang="ru-RU" dirty="0" err="1"/>
              <a:t>С</a:t>
            </a:r>
            <a:r>
              <a:rPr lang="ru-RU" baseline="-25000" dirty="0" err="1"/>
              <a:t>орг</a:t>
            </a:r>
            <a:r>
              <a:rPr lang="ru-RU" dirty="0"/>
              <a:t> в типичных черносланцевых отложениях составляют от 1% и более. В них выделяются три группы пород [</a:t>
            </a:r>
            <a:r>
              <a:rPr lang="ru-RU" dirty="0" err="1"/>
              <a:t>Юдович</a:t>
            </a:r>
            <a:r>
              <a:rPr lang="ru-RU" dirty="0"/>
              <a:t>, </a:t>
            </a:r>
            <a:r>
              <a:rPr lang="ru-RU" dirty="0" err="1" smtClean="0"/>
              <a:t>Кетрис</a:t>
            </a:r>
            <a:r>
              <a:rPr lang="ru-RU" dirty="0"/>
              <a:t>, 2015]: низкоуглеродистые – 1–3%, углеродистые – 3–10%, высокоуглеродистые – &gt; 10% </a:t>
            </a:r>
            <a:r>
              <a:rPr lang="ru-RU" dirty="0" err="1"/>
              <a:t>С</a:t>
            </a:r>
            <a:r>
              <a:rPr lang="ru-RU" baseline="-25000" dirty="0" err="1"/>
              <a:t>орг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497" descr="Сиратур Термика_итого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389023" y="121582"/>
            <a:ext cx="2823294" cy="446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-1" y="-26988"/>
            <a:ext cx="12086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 dirty="0"/>
              <a:t>Результаты термического анализа и характерные термограммы для углеродистых сланцев </a:t>
            </a:r>
            <a:r>
              <a:rPr lang="ru-RU" altLang="ru-RU" sz="1400" b="1" dirty="0" err="1"/>
              <a:t>Сиратурского</a:t>
            </a:r>
            <a:r>
              <a:rPr lang="ru-RU" altLang="ru-RU" sz="1400" b="1" dirty="0"/>
              <a:t> рудного поля </a:t>
            </a:r>
            <a:endParaRPr lang="ru-RU" altLang="ru-RU" sz="1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5314" y="266653"/>
            <a:ext cx="4300759" cy="441699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98750" y="1060156"/>
            <a:ext cx="4738754" cy="207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45816" y="321492"/>
            <a:ext cx="5113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Соотношение уровней катагенеза и регионального метаморфизма пород </a:t>
            </a:r>
            <a:r>
              <a:rPr lang="ru-RU" sz="1400" dirty="0" smtClean="0"/>
              <a:t> со </a:t>
            </a:r>
            <a:r>
              <a:rPr lang="ru-RU" sz="1400" dirty="0"/>
              <a:t>стадиями преобразования органического вещества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233435" y="3043848"/>
            <a:ext cx="492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Иванова В.П., </a:t>
            </a:r>
            <a:r>
              <a:rPr lang="ru-RU" sz="1200" i="1" dirty="0" err="1"/>
              <a:t>Касатов</a:t>
            </a:r>
            <a:r>
              <a:rPr lang="ru-RU" sz="1200" i="1" dirty="0"/>
              <a:t> Б.К., Красавина Т.Н., </a:t>
            </a:r>
            <a:r>
              <a:rPr lang="ru-RU" sz="1200" i="1" dirty="0" err="1"/>
              <a:t>Розинова</a:t>
            </a:r>
            <a:r>
              <a:rPr lang="ru-RU" sz="1200" i="1" dirty="0"/>
              <a:t> Е.Л.</a:t>
            </a:r>
            <a:r>
              <a:rPr lang="ru-RU" sz="1200" b="1" dirty="0"/>
              <a:t> </a:t>
            </a:r>
            <a:r>
              <a:rPr lang="ru-RU" sz="1200" dirty="0"/>
              <a:t>Термический анализ минералов и горных пород  Л. : Недра, 1974. – 399 с.</a:t>
            </a:r>
            <a:endParaRPr lang="ru-RU" sz="1200" dirty="0"/>
          </a:p>
        </p:txBody>
      </p:sp>
      <p:pic>
        <p:nvPicPr>
          <p:cNvPr id="11" name="Picture 2" descr="C:\Documents and Settings\Саня\Рабочий стол\derivatograf_q_1500d_foto_larges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95897" y="4737241"/>
            <a:ext cx="2780239" cy="208517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91443" y="4683649"/>
            <a:ext cx="31873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Термогравиметрический анализ углеродистых сланцев проводился на </a:t>
            </a:r>
            <a:r>
              <a:rPr lang="ru-RU" sz="1600" dirty="0" err="1"/>
              <a:t>дериватографе</a:t>
            </a:r>
            <a:r>
              <a:rPr lang="ru-RU" sz="1600" dirty="0"/>
              <a:t> Q-1500 (Венгрия) (аналитик Т.И. </a:t>
            </a:r>
            <a:r>
              <a:rPr lang="ru-RU" sz="1600" dirty="0" err="1"/>
              <a:t>Черникова</a:t>
            </a:r>
            <a:r>
              <a:rPr lang="ru-RU" sz="1600" dirty="0"/>
              <a:t>, ИГ УНЦ РАН).</a:t>
            </a:r>
            <a:endParaRPr lang="en-US" sz="1600" dirty="0"/>
          </a:p>
          <a:p>
            <a:pPr algn="ctr"/>
            <a:endParaRPr lang="en-US" sz="600" dirty="0"/>
          </a:p>
          <a:p>
            <a:pPr algn="ctr"/>
            <a:r>
              <a:rPr lang="ru-RU" sz="1600" dirty="0"/>
              <a:t> </a:t>
            </a:r>
            <a:r>
              <a:rPr lang="ru-RU" sz="1600" b="1" dirty="0"/>
              <a:t>Нагрев осуществлялся на воздухе от 20 до 1000 °С со скоростью 10 °С/мин. 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3293" y="468364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NewRomanPSMT"/>
              </a:rPr>
              <a:t>Результаты термического анализа 44 образцов сланцев </a:t>
            </a:r>
            <a:r>
              <a:rPr lang="ru-RU" dirty="0" err="1">
                <a:latin typeface="Times New Roman" panose="02020603050405020304" pitchFamily="18" charset="0"/>
                <a:ea typeface="TimesNewRomanPSMT"/>
              </a:rPr>
              <a:t>Сиратурской</a:t>
            </a:r>
            <a:r>
              <a:rPr lang="ru-RU" dirty="0">
                <a:latin typeface="Times New Roman" panose="02020603050405020304" pitchFamily="18" charset="0"/>
                <a:ea typeface="TimesNewRomanPSMT"/>
              </a:rPr>
              <a:t> площади показывают, что среднее содержание </a:t>
            </a:r>
            <a:r>
              <a:rPr lang="ru-RU" dirty="0" err="1">
                <a:latin typeface="Times New Roman" panose="02020603050405020304" pitchFamily="18" charset="0"/>
                <a:ea typeface="TimesNewRomanPSMT"/>
              </a:rPr>
              <a:t>С</a:t>
            </a:r>
            <a:r>
              <a:rPr lang="ru-RU" baseline="-25000" dirty="0" err="1">
                <a:latin typeface="Times New Roman" panose="02020603050405020304" pitchFamily="18" charset="0"/>
                <a:ea typeface="TimesNewRomanPSMT"/>
              </a:rPr>
              <a:t>орг</a:t>
            </a:r>
            <a:r>
              <a:rPr lang="ru-RU" dirty="0">
                <a:latin typeface="Times New Roman" panose="02020603050405020304" pitchFamily="18" charset="0"/>
                <a:ea typeface="TimesNewRomanPSMT"/>
              </a:rPr>
              <a:t> в них составляет 2,0% (максимум 4%), это позволяет относить их к углеродистому типу. </a:t>
            </a:r>
            <a:endParaRPr lang="ru-RU" dirty="0" smtClean="0">
              <a:latin typeface="Times New Roman" panose="02020603050405020304" pitchFamily="18" charset="0"/>
              <a:ea typeface="TimesNewRomanPSMT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NewtonC"/>
              </a:rPr>
              <a:t>рактически </a:t>
            </a:r>
            <a:r>
              <a:rPr lang="ru-RU" dirty="0">
                <a:latin typeface="Times New Roman" panose="02020603050405020304" pitchFamily="18" charset="0"/>
                <a:ea typeface="NewtonC"/>
              </a:rPr>
              <a:t>во всех пробах отмечаются пики разложения сульфидов (450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dirty="0">
                <a:latin typeface="Times New Roman" panose="02020603050405020304" pitchFamily="18" charset="0"/>
                <a:ea typeface="NewtonC"/>
              </a:rPr>
              <a:t>480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°С</a:t>
            </a:r>
            <a:r>
              <a:rPr lang="ru-RU" dirty="0">
                <a:latin typeface="Times New Roman" panose="02020603050405020304" pitchFamily="18" charset="0"/>
                <a:ea typeface="NewtonC"/>
              </a:rPr>
              <a:t>), а также следы хлорита и карбонатов.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497" descr="Сиратур Термика_итого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389023" y="121582"/>
            <a:ext cx="2823294" cy="446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-1" y="-26988"/>
            <a:ext cx="12086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b="1" dirty="0"/>
              <a:t>Результаты термического анализа и характерные термограммы для углеродистых сланцев </a:t>
            </a:r>
            <a:r>
              <a:rPr lang="ru-RU" altLang="ru-RU" sz="1400" b="1" dirty="0" err="1"/>
              <a:t>Сиратурского</a:t>
            </a:r>
            <a:r>
              <a:rPr lang="ru-RU" altLang="ru-RU" sz="1400" b="1" dirty="0"/>
              <a:t> рудного поля </a:t>
            </a:r>
            <a:endParaRPr lang="ru-RU" altLang="ru-RU" sz="1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5314" y="266653"/>
            <a:ext cx="4300759" cy="44169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14" y="4656213"/>
            <a:ext cx="71470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Известно, что углеродистые породы представляют собой благоприятный объект для определения степени прогрессивного регионального метаморфизма. Это связано с тем, что углерод реагирует на метаморфические преобразования лишь изменением агрегатного и структурного состояния и предполагается, что процесс </a:t>
            </a:r>
            <a:r>
              <a:rPr lang="ru-RU" sz="1400" dirty="0" err="1"/>
              <a:t>графитизации</a:t>
            </a:r>
            <a:r>
              <a:rPr lang="ru-RU" sz="1400" dirty="0"/>
              <a:t> необратим [</a:t>
            </a:r>
            <a:r>
              <a:rPr lang="ru-RU" sz="1400" dirty="0" err="1"/>
              <a:t>Блюман</a:t>
            </a:r>
            <a:r>
              <a:rPr lang="ru-RU" sz="1400" dirty="0"/>
              <a:t> и др., 1974; </a:t>
            </a:r>
            <a:r>
              <a:rPr lang="en-US" sz="1400" dirty="0" err="1"/>
              <a:t>Buseck</a:t>
            </a:r>
            <a:r>
              <a:rPr lang="en-US" sz="1400" dirty="0"/>
              <a:t> and </a:t>
            </a:r>
            <a:r>
              <a:rPr lang="en-US" sz="1400" dirty="0" err="1"/>
              <a:t>Beyssac</a:t>
            </a:r>
            <a:r>
              <a:rPr lang="ru-RU" sz="1400" dirty="0"/>
              <a:t>, 2014].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Многочисленные </a:t>
            </a:r>
            <a:r>
              <a:rPr lang="ru-RU" sz="1400" dirty="0"/>
              <a:t>результаты термического анализа черносланцевых пород </a:t>
            </a:r>
            <a:r>
              <a:rPr lang="ru-RU" sz="1400" dirty="0" err="1"/>
              <a:t>поляковской</a:t>
            </a:r>
            <a:r>
              <a:rPr lang="ru-RU" sz="1400" dirty="0"/>
              <a:t> свиты показывают температуру начала экзотермического эффекта углерода в интервале 500-640°С, что соответствует </a:t>
            </a:r>
            <a:r>
              <a:rPr lang="ru-RU" sz="1400" dirty="0" smtClean="0"/>
              <a:t>зеленосланцевой </a:t>
            </a:r>
            <a:r>
              <a:rPr lang="ru-RU" sz="1400" dirty="0"/>
              <a:t>фации регионального метаморфизма [Иванова и др., 1974</a:t>
            </a:r>
            <a:r>
              <a:rPr lang="ru-RU" sz="1400" dirty="0" smtClean="0"/>
              <a:t>]. </a:t>
            </a:r>
            <a:endParaRPr lang="ru-RU" sz="1400" dirty="0"/>
          </a:p>
        </p:txBody>
      </p:sp>
      <p:pic>
        <p:nvPicPr>
          <p:cNvPr id="4098" name="Picture 2" descr="Рис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41962" y="322155"/>
            <a:ext cx="4159379" cy="33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2311" y="3675742"/>
            <a:ext cx="494237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 точек углеродистых пород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 на диаграмме термической устойчивости углеродистых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веществ соответствует высшим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керитам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Примечание: Ступени выгорания по В.И. Силаеву и др. [2012]: I – современные растения, органическое вещество в неметаморфизованных осадочных породах, копролиты; II – асфальты, низшие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кериты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III – асфальтиты,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кериты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высшие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кериты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антраксолиты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шунгиты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графит, карбонадо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6951" y="3974240"/>
            <a:ext cx="5867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33749" y="1142191"/>
            <a:ext cx="6465751" cy="273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7519" y="1441853"/>
            <a:ext cx="4814297" cy="196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787946" y="1420335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СТ-33 </a:t>
            </a:r>
            <a:endParaRPr lang="ru-RU" altLang="ru-RU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84941" y="409416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ИГ-88 </a:t>
            </a:r>
            <a:endParaRPr lang="ru-RU" altLang="ru-RU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597400" y="3900154"/>
            <a:ext cx="75946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600" dirty="0"/>
              <a:t>Фракции углеводородов, выделенных из </a:t>
            </a:r>
            <a:r>
              <a:rPr lang="ru-RU" altLang="ru-RU" sz="1600" dirty="0" err="1"/>
              <a:t>битумоида</a:t>
            </a:r>
            <a:r>
              <a:rPr lang="ru-RU" altLang="ru-RU" sz="1600" dirty="0"/>
              <a:t>, были изучены методом газовой хроматографии – </a:t>
            </a:r>
            <a:r>
              <a:rPr lang="ru-RU" altLang="ru-RU" sz="1600" dirty="0" smtClean="0"/>
              <a:t>ГЖХ (</a:t>
            </a:r>
            <a:r>
              <a:rPr lang="ru-RU" altLang="ru-RU" sz="1600" dirty="0"/>
              <a:t>г. Сыктывкар, Д.Е. </a:t>
            </a:r>
            <a:r>
              <a:rPr lang="ru-RU" altLang="ru-RU" sz="1600" dirty="0" err="1" smtClean="0"/>
              <a:t>Бушнев</a:t>
            </a:r>
            <a:r>
              <a:rPr lang="ru-RU" altLang="ru-RU" sz="1600" dirty="0" smtClean="0"/>
              <a:t>). </a:t>
            </a:r>
            <a:endParaRPr lang="ru-RU" altLang="ru-RU" sz="1600" dirty="0" smtClean="0"/>
          </a:p>
          <a:p>
            <a:r>
              <a:rPr lang="ru-RU" altLang="ru-RU" sz="1600" dirty="0" smtClean="0"/>
              <a:t>Концентрации </a:t>
            </a:r>
            <a:r>
              <a:rPr lang="ru-RU" altLang="ru-RU" sz="1600" dirty="0" err="1"/>
              <a:t>битумоида</a:t>
            </a:r>
            <a:r>
              <a:rPr lang="ru-RU" altLang="ru-RU" sz="1600" dirty="0"/>
              <a:t> в породах малы, а его состав с большой вероятностью соответствует высоким стадиям </a:t>
            </a:r>
            <a:r>
              <a:rPr lang="ru-RU" altLang="ru-RU" sz="1600" dirty="0" err="1"/>
              <a:t>катагенеза</a:t>
            </a:r>
            <a:r>
              <a:rPr lang="ru-RU" altLang="ru-RU" sz="1600" dirty="0"/>
              <a:t> органического вещества. </a:t>
            </a:r>
            <a:endParaRPr lang="ru-RU" altLang="ru-RU" sz="1600" dirty="0" smtClean="0"/>
          </a:p>
          <a:p>
            <a:endParaRPr lang="ru-RU" altLang="ru-RU" sz="1600" dirty="0"/>
          </a:p>
          <a:p>
            <a:r>
              <a:rPr lang="ru-RU" altLang="ru-RU" sz="1600" dirty="0" err="1" smtClean="0"/>
              <a:t>Битумоид</a:t>
            </a:r>
            <a:r>
              <a:rPr lang="ru-RU" altLang="ru-RU" sz="1600" dirty="0" smtClean="0"/>
              <a:t> остаточный </a:t>
            </a:r>
            <a:r>
              <a:rPr lang="ru-RU" altLang="ru-RU" sz="1600" dirty="0"/>
              <a:t>– то есть имеющий </a:t>
            </a:r>
            <a:r>
              <a:rPr lang="ru-RU" altLang="ru-RU" sz="1600" dirty="0" err="1"/>
              <a:t>сингенетичное</a:t>
            </a:r>
            <a:r>
              <a:rPr lang="ru-RU" altLang="ru-RU" sz="1600" dirty="0"/>
              <a:t> вмещающим породам происхождение. </a:t>
            </a:r>
            <a:endParaRPr lang="ru-RU" altLang="ru-RU" sz="1600" dirty="0"/>
          </a:p>
          <a:p>
            <a:endParaRPr lang="ru-RU" altLang="ru-RU" sz="1600" dirty="0" smtClean="0"/>
          </a:p>
          <a:p>
            <a:r>
              <a:rPr lang="ru-RU" altLang="ru-RU" sz="1600" dirty="0" smtClean="0"/>
              <a:t>Распределение </a:t>
            </a:r>
            <a:r>
              <a:rPr lang="ru-RU" altLang="ru-RU" sz="1600" i="1" dirty="0"/>
              <a:t>н</a:t>
            </a:r>
            <a:r>
              <a:rPr lang="ru-RU" altLang="ru-RU" sz="1600" dirty="0"/>
              <a:t>-</a:t>
            </a:r>
            <a:r>
              <a:rPr lang="ru-RU" altLang="ru-RU" sz="1600" dirty="0" err="1"/>
              <a:t>алканов</a:t>
            </a:r>
            <a:r>
              <a:rPr lang="ru-RU" altLang="ru-RU" sz="1600" dirty="0"/>
              <a:t> в </a:t>
            </a:r>
            <a:r>
              <a:rPr lang="ru-RU" altLang="ru-RU" sz="1600" dirty="0" err="1"/>
              <a:t>битумоиде</a:t>
            </a:r>
            <a:r>
              <a:rPr lang="ru-RU" altLang="ru-RU" sz="1600" dirty="0"/>
              <a:t> образцов </a:t>
            </a:r>
            <a:r>
              <a:rPr lang="ru-RU" altLang="ru-RU" sz="1600" dirty="0" smtClean="0"/>
              <a:t>заметно </a:t>
            </a:r>
            <a:r>
              <a:rPr lang="ru-RU" altLang="ru-RU" sz="1600" dirty="0"/>
              <a:t>отличается. </a:t>
            </a:r>
            <a:r>
              <a:rPr lang="ru-RU" altLang="ru-RU" sz="1600" dirty="0" smtClean="0"/>
              <a:t>Наблюдаемые </a:t>
            </a:r>
            <a:r>
              <a:rPr lang="ru-RU" altLang="ru-RU" sz="1600" dirty="0"/>
              <a:t>различия связаны с тем, что органическое вещество  образцов СТ претерпело более высокий </a:t>
            </a:r>
            <a:r>
              <a:rPr lang="ru-RU" altLang="ru-RU" sz="1600" dirty="0" err="1"/>
              <a:t>катагенез</a:t>
            </a:r>
            <a:r>
              <a:rPr lang="ru-RU" altLang="ru-RU" sz="1600" dirty="0"/>
              <a:t> по сравнению с </a:t>
            </a:r>
            <a:r>
              <a:rPr lang="ru-RU" altLang="ru-RU" sz="1600" dirty="0" smtClean="0"/>
              <a:t>ИГ с </a:t>
            </a:r>
            <a:r>
              <a:rPr lang="ru-RU" sz="1600" dirty="0" smtClean="0"/>
              <a:t>потерей </a:t>
            </a:r>
            <a:r>
              <a:rPr lang="ru-RU" sz="1600" dirty="0"/>
              <a:t>тяжёлых (С23+) </a:t>
            </a:r>
            <a:r>
              <a:rPr lang="ru-RU" sz="1600" dirty="0" smtClean="0"/>
              <a:t>н-</a:t>
            </a:r>
            <a:r>
              <a:rPr lang="ru-RU" sz="1600" dirty="0" err="1" smtClean="0"/>
              <a:t>алканов</a:t>
            </a:r>
            <a:r>
              <a:rPr lang="ru-RU" sz="1600" dirty="0"/>
              <a:t>.</a:t>
            </a:r>
            <a:endParaRPr lang="ru-RU" altLang="ru-RU" sz="1600" dirty="0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1" y="45243"/>
            <a:ext cx="2055948" cy="372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575051" y="44451"/>
            <a:ext cx="68671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 dirty="0"/>
              <a:t>Изучение органического вещества проб СТ и ИГ методами </a:t>
            </a:r>
            <a:r>
              <a:rPr lang="en-US" altLang="ru-RU" sz="1600" b="1" dirty="0"/>
              <a:t>Rock </a:t>
            </a:r>
            <a:r>
              <a:rPr lang="en-US" altLang="ru-RU" sz="1600" b="1" dirty="0" err="1"/>
              <a:t>Evol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и ГЖХ</a:t>
            </a:r>
            <a:r>
              <a:rPr lang="en-US" altLang="ru-RU" sz="1600" b="1" dirty="0"/>
              <a:t> </a:t>
            </a:r>
            <a:endParaRPr lang="ru-RU" altLang="ru-RU" sz="1600" b="1" dirty="0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7866" y="402455"/>
            <a:ext cx="8895805" cy="66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9193415" y="1089091"/>
            <a:ext cx="24975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dirty="0"/>
              <a:t>г. Саратов, О.К. Навроцкий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323424" y="3971337"/>
            <a:ext cx="552236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Анализы образцов проводились в ЦКП «</a:t>
            </a:r>
            <a:r>
              <a:rPr lang="ru-RU" altLang="ru-RU" sz="1400" dirty="0" err="1"/>
              <a:t>Геонаука</a:t>
            </a:r>
            <a:r>
              <a:rPr lang="ru-RU" altLang="ru-RU" sz="1400" dirty="0"/>
              <a:t>» Института Геологии Коми НЦ Уро РАН. Измерения изотопного состава углерода производились методом проточной масс-спектрометрии в режиме постоянного потока гелия (</a:t>
            </a:r>
            <a:r>
              <a:rPr lang="en-US" altLang="ru-RU" sz="1400" dirty="0"/>
              <a:t>CF</a:t>
            </a:r>
            <a:r>
              <a:rPr lang="ru-RU" altLang="ru-RU" sz="1400" dirty="0"/>
              <a:t>-</a:t>
            </a:r>
            <a:r>
              <a:rPr lang="en-US" altLang="ru-RU" sz="1400" dirty="0"/>
              <a:t>IRMS</a:t>
            </a:r>
            <a:r>
              <a:rPr lang="ru-RU" altLang="ru-RU" sz="1400" dirty="0"/>
              <a:t>) на масс-спектрометре </a:t>
            </a:r>
            <a:r>
              <a:rPr lang="en-US" altLang="ru-RU" sz="1400" dirty="0"/>
              <a:t>Delta V Advantage</a:t>
            </a:r>
            <a:r>
              <a:rPr lang="ru-RU" altLang="ru-RU" sz="1400" dirty="0"/>
              <a:t>, соединенном через газовый коммутатор </a:t>
            </a:r>
            <a:r>
              <a:rPr lang="en-US" altLang="ru-RU" sz="1400" dirty="0" err="1"/>
              <a:t>Conflo</a:t>
            </a:r>
            <a:r>
              <a:rPr lang="en-US" altLang="ru-RU" sz="1400" dirty="0"/>
              <a:t> IV</a:t>
            </a:r>
            <a:r>
              <a:rPr lang="ru-RU" altLang="ru-RU" sz="1400" dirty="0"/>
              <a:t> с элементным анализатором </a:t>
            </a:r>
            <a:r>
              <a:rPr lang="en-US" altLang="ru-RU" sz="1400" dirty="0"/>
              <a:t>Flash EA</a:t>
            </a:r>
            <a:r>
              <a:rPr lang="ru-RU" altLang="ru-RU" sz="1400" dirty="0"/>
              <a:t> 1112, в котором производилось сжигание образцов при 1000 °С. </a:t>
            </a:r>
            <a:endParaRPr lang="ru-RU" altLang="ru-RU" sz="1400" dirty="0" smtClean="0"/>
          </a:p>
          <a:p>
            <a:r>
              <a:rPr lang="ru-RU" altLang="ru-RU" sz="1400" dirty="0" smtClean="0"/>
              <a:t>Значения </a:t>
            </a:r>
            <a:r>
              <a:rPr lang="ru-RU" altLang="ru-RU" sz="1400" dirty="0"/>
              <a:t>δ13С даны в промилле относительно </a:t>
            </a:r>
            <a:r>
              <a:rPr lang="en-US" altLang="ru-RU" sz="1400" dirty="0"/>
              <a:t>PDB</a:t>
            </a:r>
            <a:r>
              <a:rPr lang="ru-RU" altLang="ru-RU" sz="1400" dirty="0"/>
              <a:t>. Точность определения изотопного состава углерода, равная ±0.15‰ (1σ), контролировалась анализом международного стандарта </a:t>
            </a:r>
            <a:r>
              <a:rPr lang="en-US" altLang="ru-RU" sz="1400" dirty="0"/>
              <a:t>USGS</a:t>
            </a:r>
            <a:r>
              <a:rPr lang="ru-RU" altLang="ru-RU" sz="1400" dirty="0"/>
              <a:t>-40 (</a:t>
            </a:r>
            <a:r>
              <a:rPr lang="en-US" altLang="ru-RU" sz="1400" dirty="0"/>
              <a:t>L</a:t>
            </a:r>
            <a:r>
              <a:rPr lang="ru-RU" altLang="ru-RU" sz="1400" dirty="0"/>
              <a:t>-</a:t>
            </a:r>
            <a:r>
              <a:rPr lang="en-US" altLang="ru-RU" sz="1400" dirty="0"/>
              <a:t>Glutamic acid</a:t>
            </a:r>
            <a:r>
              <a:rPr lang="ru-RU" altLang="ru-RU" sz="1400" dirty="0"/>
              <a:t>) и лабораторного стандарта </a:t>
            </a:r>
            <a:r>
              <a:rPr lang="en-US" altLang="ru-RU" sz="1400" dirty="0"/>
              <a:t>Acetanilide</a:t>
            </a:r>
            <a:r>
              <a:rPr lang="ru-RU" altLang="ru-RU" sz="1400" dirty="0"/>
              <a:t> (</a:t>
            </a:r>
            <a:r>
              <a:rPr lang="en-US" altLang="ru-RU" sz="1400" dirty="0"/>
              <a:t>C</a:t>
            </a:r>
            <a:r>
              <a:rPr lang="ru-RU" altLang="ru-RU" sz="1400" dirty="0"/>
              <a:t>8</a:t>
            </a:r>
            <a:r>
              <a:rPr lang="en-US" altLang="ru-RU" sz="1400" dirty="0"/>
              <a:t>H</a:t>
            </a:r>
            <a:r>
              <a:rPr lang="ru-RU" altLang="ru-RU" sz="1400" dirty="0"/>
              <a:t>9</a:t>
            </a:r>
            <a:r>
              <a:rPr lang="en-US" altLang="ru-RU" sz="1400" dirty="0"/>
              <a:t>NO</a:t>
            </a:r>
            <a:r>
              <a:rPr lang="ru-RU" altLang="ru-RU" sz="1400" dirty="0"/>
              <a:t>). Аналитик И.В. </a:t>
            </a:r>
            <a:r>
              <a:rPr lang="ru-RU" altLang="ru-RU" sz="1400" dirty="0" err="1"/>
              <a:t>Смолева</a:t>
            </a:r>
            <a:r>
              <a:rPr lang="ru-RU" altLang="ru-RU" sz="1400" dirty="0"/>
              <a:t>.</a:t>
            </a:r>
            <a:endParaRPr lang="ru-RU" altLang="ru-RU" sz="1400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713478" y="68278"/>
            <a:ext cx="5590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Изотопный состав </a:t>
            </a:r>
            <a:r>
              <a:rPr lang="ru-RU" altLang="ru-RU" sz="1600" b="1" dirty="0" smtClean="0"/>
              <a:t>углерода </a:t>
            </a:r>
            <a:r>
              <a:rPr lang="el-GR" altLang="ru-RU" sz="1600" b="1" dirty="0"/>
              <a:t>δ13</a:t>
            </a:r>
            <a:r>
              <a:rPr lang="ru-RU" altLang="ru-RU" sz="1600" b="1" dirty="0"/>
              <a:t>С в углеродистых </a:t>
            </a:r>
            <a:endParaRPr lang="ru-RU" altLang="ru-RU" sz="1600" b="1" dirty="0" smtClean="0"/>
          </a:p>
          <a:p>
            <a:pPr algn="ctr"/>
            <a:r>
              <a:rPr lang="ru-RU" altLang="ru-RU" sz="1600" b="1" dirty="0" smtClean="0"/>
              <a:t>сланцах </a:t>
            </a:r>
            <a:r>
              <a:rPr lang="ru-RU" altLang="ru-RU" sz="1600" b="1" dirty="0" err="1"/>
              <a:t>поляковской</a:t>
            </a:r>
            <a:r>
              <a:rPr lang="ru-RU" altLang="ru-RU" sz="1600" b="1" dirty="0"/>
              <a:t> свиты.</a:t>
            </a:r>
            <a:endParaRPr lang="ru-RU" altLang="ru-RU" sz="1600" b="1" dirty="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146608" y="771741"/>
            <a:ext cx="2637623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Условные обозначения: </a:t>
            </a:r>
            <a:endParaRPr lang="ru-RU" altLang="ru-RU" sz="1400" dirty="0" smtClean="0"/>
          </a:p>
          <a:p>
            <a:r>
              <a:rPr lang="ru-RU" altLang="ru-RU" sz="1400" dirty="0" smtClean="0"/>
              <a:t>1 </a:t>
            </a:r>
            <a:r>
              <a:rPr lang="ru-RU" altLang="ru-RU" sz="1400" dirty="0"/>
              <a:t>– собственные данные, </a:t>
            </a:r>
            <a:endParaRPr lang="ru-RU" altLang="ru-RU" sz="1400" dirty="0" smtClean="0"/>
          </a:p>
          <a:p>
            <a:endParaRPr lang="ru-RU" altLang="ru-RU" sz="1400" dirty="0"/>
          </a:p>
          <a:p>
            <a:r>
              <a:rPr lang="ru-RU" altLang="ru-RU" sz="1400" dirty="0" smtClean="0"/>
              <a:t>2 </a:t>
            </a:r>
            <a:r>
              <a:rPr lang="ru-RU" altLang="ru-RU" sz="1400" dirty="0"/>
              <a:t>– поля типичных значений изотопов углерода для морских карбонатов (</a:t>
            </a:r>
            <a:r>
              <a:rPr lang="en-US" altLang="ru-RU" sz="1400" dirty="0"/>
              <a:t>I</a:t>
            </a:r>
            <a:r>
              <a:rPr lang="ru-RU" altLang="ru-RU" sz="1400" dirty="0"/>
              <a:t>), мантийного углерода (</a:t>
            </a:r>
            <a:r>
              <a:rPr lang="en-US" altLang="ru-RU" sz="1400" dirty="0"/>
              <a:t>II</a:t>
            </a:r>
            <a:r>
              <a:rPr lang="ru-RU" altLang="ru-RU" sz="1400" dirty="0"/>
              <a:t>) </a:t>
            </a:r>
            <a:endParaRPr lang="ru-RU" altLang="ru-RU" sz="1400" dirty="0" smtClean="0"/>
          </a:p>
          <a:p>
            <a:r>
              <a:rPr lang="ru-RU" altLang="ru-RU" sz="1400" b="1" dirty="0" smtClean="0"/>
              <a:t>и </a:t>
            </a:r>
            <a:r>
              <a:rPr lang="ru-RU" altLang="ru-RU" sz="1400" b="1" dirty="0"/>
              <a:t>биогенного углерода (</a:t>
            </a:r>
            <a:r>
              <a:rPr lang="en-US" altLang="ru-RU" sz="1400" b="1" dirty="0"/>
              <a:t>III</a:t>
            </a:r>
            <a:r>
              <a:rPr lang="ru-RU" altLang="ru-RU" sz="1400" b="1" dirty="0"/>
              <a:t>) </a:t>
            </a:r>
            <a:r>
              <a:rPr lang="ru-RU" altLang="ru-RU" sz="1400" dirty="0"/>
              <a:t>по </a:t>
            </a:r>
            <a:r>
              <a:rPr lang="en-US" altLang="ru-RU" sz="1400" dirty="0" err="1"/>
              <a:t>Javoy</a:t>
            </a:r>
            <a:r>
              <a:rPr lang="en-US" altLang="ru-RU" sz="1400" dirty="0"/>
              <a:t> et al</a:t>
            </a:r>
            <a:r>
              <a:rPr lang="ru-RU" altLang="ru-RU" sz="1400" dirty="0"/>
              <a:t>. [1986].</a:t>
            </a:r>
            <a:endParaRPr lang="ru-RU" altLang="ru-RU" sz="1400" dirty="0"/>
          </a:p>
          <a:p>
            <a:pPr>
              <a:spcBef>
                <a:spcPct val="50000"/>
              </a:spcBef>
            </a:pPr>
            <a:endParaRPr lang="ru-RU" altLang="ru-RU" sz="1400" dirty="0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74352" y="1083991"/>
            <a:ext cx="3380312" cy="568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 descr="Изотопия углерод_600 dpi (RG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4" y="34298"/>
            <a:ext cx="3131698" cy="34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Изотопия углерод+термика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3424" y="35290"/>
            <a:ext cx="3128035" cy="34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902759" y="3432860"/>
            <a:ext cx="1691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 err="1"/>
              <a:t>Черноозёрское</a:t>
            </a:r>
            <a:endParaRPr lang="ru-RU" altLang="ru-RU" dirty="0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207171" y="3455560"/>
            <a:ext cx="1419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 err="1"/>
              <a:t>Сиратурское</a:t>
            </a:r>
            <a:endParaRPr lang="ru-RU" alt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" y="3775513"/>
            <a:ext cx="3410563" cy="29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99535" y="6550223"/>
            <a:ext cx="113214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dirty="0">
                <a:solidFill>
                  <a:srgbClr val="000000"/>
                </a:solidFill>
                <a:sym typeface="Arial" panose="020B0604020202020204" pitchFamily="34" charset="0"/>
              </a:rPr>
              <a:t>Всего проанализированы 94 пробы в химической лаборатории Института геологии УФИЦ РАН </a:t>
            </a:r>
            <a:r>
              <a:rPr lang="ru-RU" altLang="ru-RU" sz="1400" dirty="0" smtClean="0">
                <a:solidFill>
                  <a:srgbClr val="000000"/>
                </a:solidFill>
                <a:sym typeface="Arial" panose="020B0604020202020204" pitchFamily="34" charset="0"/>
              </a:rPr>
              <a:t> (</a:t>
            </a:r>
            <a:r>
              <a:rPr lang="ru-RU" altLang="ru-RU" sz="1400" dirty="0">
                <a:solidFill>
                  <a:srgbClr val="000000"/>
                </a:solidFill>
                <a:sym typeface="Arial" panose="020B0604020202020204" pitchFamily="34" charset="0"/>
              </a:rPr>
              <a:t>г. Уфа, аналитик </a:t>
            </a:r>
            <a:r>
              <a:rPr lang="ru-RU" altLang="ru-RU" sz="1400" dirty="0" err="1">
                <a:solidFill>
                  <a:srgbClr val="000000"/>
                </a:solidFill>
                <a:sym typeface="Arial" panose="020B0604020202020204" pitchFamily="34" charset="0"/>
              </a:rPr>
              <a:t>С.А.Ягудина</a:t>
            </a:r>
            <a:r>
              <a:rPr lang="ru-RU" altLang="ru-RU" sz="1400" dirty="0">
                <a:solidFill>
                  <a:srgbClr val="000000"/>
                </a:solidFill>
                <a:sym typeface="Arial" panose="020B0604020202020204" pitchFamily="34" charset="0"/>
              </a:rPr>
              <a:t>)</a:t>
            </a:r>
            <a:endParaRPr lang="ru-RU" altLang="ru-RU" sz="14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40965" name="Picture 3" descr="Сначев 1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1569" y="419155"/>
            <a:ext cx="4006294" cy="452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-294145" y="4973625"/>
            <a:ext cx="39950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400" dirty="0" smtClean="0"/>
              <a:t>О.В</a:t>
            </a:r>
            <a:r>
              <a:rPr lang="ru-RU" altLang="ru-RU" sz="1400" dirty="0"/>
              <a:t>. </a:t>
            </a:r>
            <a:r>
              <a:rPr lang="ru-RU" altLang="ru-RU" sz="1400" dirty="0" smtClean="0"/>
              <a:t>Горбачёв, </a:t>
            </a:r>
            <a:r>
              <a:rPr lang="ru-RU" altLang="ru-RU" sz="1400" dirty="0"/>
              <a:t>Н.А. </a:t>
            </a:r>
            <a:r>
              <a:rPr lang="ru-RU" altLang="ru-RU" sz="1400" dirty="0" smtClean="0"/>
              <a:t>Созинов </a:t>
            </a:r>
            <a:r>
              <a:rPr lang="ru-RU" altLang="ru-RU" sz="1400" dirty="0"/>
              <a:t>(1985)</a:t>
            </a:r>
            <a:endParaRPr lang="ru-RU" altLang="ru-RU" sz="1400" dirty="0"/>
          </a:p>
        </p:txBody>
      </p:sp>
      <p:sp>
        <p:nvSpPr>
          <p:cNvPr id="40967" name="Text Box 4"/>
          <p:cNvSpPr txBox="1">
            <a:spLocks noChangeArrowheads="1"/>
          </p:cNvSpPr>
          <p:nvPr/>
        </p:nvSpPr>
        <p:spPr bwMode="auto">
          <a:xfrm>
            <a:off x="121569" y="5247585"/>
            <a:ext cx="503929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Поля формаций</a:t>
            </a:r>
            <a:r>
              <a:rPr lang="ru-RU" altLang="ru-RU" sz="1200" dirty="0" smtClean="0"/>
              <a:t>: I </a:t>
            </a:r>
            <a:r>
              <a:rPr lang="ru-RU" altLang="ru-RU" sz="1200" dirty="0"/>
              <a:t>– карбонатно-углеродистая</a:t>
            </a:r>
            <a:r>
              <a:rPr lang="ru-RU" altLang="ru-RU" sz="1200" dirty="0" smtClean="0"/>
              <a:t>, </a:t>
            </a:r>
            <a:r>
              <a:rPr lang="ru-RU" altLang="ru-RU" sz="1200" b="1" dirty="0" smtClean="0"/>
              <a:t>II </a:t>
            </a:r>
            <a:r>
              <a:rPr lang="ru-RU" altLang="ru-RU" sz="1200" b="1" dirty="0"/>
              <a:t>– терригенно-углеродистая</a:t>
            </a:r>
            <a:r>
              <a:rPr lang="ru-RU" altLang="ru-RU" sz="1200" dirty="0"/>
              <a:t>, </a:t>
            </a:r>
            <a:r>
              <a:rPr lang="ru-RU" altLang="ru-RU" sz="1200" dirty="0" smtClean="0"/>
              <a:t>III </a:t>
            </a:r>
            <a:r>
              <a:rPr lang="ru-RU" altLang="ru-RU" sz="1200" dirty="0"/>
              <a:t>– кремнисто-углеродистая.  </a:t>
            </a:r>
            <a:endParaRPr lang="ru-RU" altLang="ru-RU" sz="1200" dirty="0" smtClean="0"/>
          </a:p>
          <a:p>
            <a:pPr>
              <a:spcBef>
                <a:spcPct val="50000"/>
              </a:spcBef>
            </a:pPr>
            <a:r>
              <a:rPr lang="ru-RU" altLang="ru-RU" sz="1200" dirty="0" smtClean="0"/>
              <a:t>Параметры</a:t>
            </a:r>
            <a:r>
              <a:rPr lang="ru-RU" altLang="ru-RU" sz="1200" dirty="0"/>
              <a:t>: A</a:t>
            </a:r>
            <a:r>
              <a:rPr lang="en-US" altLang="ru-RU" sz="1200" dirty="0"/>
              <a:t> </a:t>
            </a:r>
            <a:r>
              <a:rPr lang="ru-RU" altLang="ru-RU" sz="1200" dirty="0"/>
              <a:t>=</a:t>
            </a:r>
            <a:r>
              <a:rPr lang="en-US" altLang="ru-RU" sz="1200" dirty="0"/>
              <a:t> </a:t>
            </a:r>
            <a:r>
              <a:rPr lang="ru-RU" altLang="ru-RU" sz="1200" dirty="0"/>
              <a:t>(Al2O3 – (</a:t>
            </a:r>
            <a:r>
              <a:rPr lang="ru-RU" altLang="ru-RU" sz="1200" dirty="0" err="1"/>
              <a:t>CaO</a:t>
            </a:r>
            <a:r>
              <a:rPr lang="ru-RU" altLang="ru-RU" sz="1200" dirty="0"/>
              <a:t> + K2O + Na2O)) ×</a:t>
            </a:r>
            <a:r>
              <a:rPr lang="en-US" altLang="ru-RU" sz="1200" dirty="0"/>
              <a:t> </a:t>
            </a:r>
            <a:r>
              <a:rPr lang="ru-RU" altLang="ru-RU" sz="1200" dirty="0"/>
              <a:t>1000 и </a:t>
            </a:r>
            <a:r>
              <a:rPr lang="ru-RU" altLang="ru-RU" sz="1200" dirty="0" smtClean="0"/>
              <a:t>S</a:t>
            </a:r>
            <a:r>
              <a:rPr lang="ru-RU" altLang="ru-RU" sz="1200" dirty="0"/>
              <a:t> = (SiO2</a:t>
            </a:r>
            <a:r>
              <a:rPr lang="en-US" altLang="ru-RU" sz="1200" dirty="0"/>
              <a:t> </a:t>
            </a:r>
            <a:r>
              <a:rPr lang="ru-RU" altLang="ru-RU" sz="1200" dirty="0" smtClean="0"/>
              <a:t>–</a:t>
            </a:r>
            <a:r>
              <a:rPr lang="en-US" altLang="ru-RU" sz="1200" dirty="0" smtClean="0"/>
              <a:t> </a:t>
            </a:r>
            <a:r>
              <a:rPr lang="ru-RU" altLang="ru-RU" sz="1200" dirty="0" smtClean="0"/>
              <a:t>(Al2O3</a:t>
            </a:r>
            <a:r>
              <a:rPr lang="en-US" altLang="ru-RU" sz="1200" dirty="0"/>
              <a:t> </a:t>
            </a:r>
            <a:r>
              <a:rPr lang="ru-RU" altLang="ru-RU" sz="1200" dirty="0"/>
              <a:t>+</a:t>
            </a:r>
            <a:r>
              <a:rPr lang="en-US" altLang="ru-RU" sz="1200" dirty="0"/>
              <a:t> </a:t>
            </a:r>
            <a:r>
              <a:rPr lang="ru-RU" altLang="ru-RU" sz="1200" dirty="0"/>
              <a:t>Fe2O3</a:t>
            </a:r>
            <a:r>
              <a:rPr lang="en-US" altLang="ru-RU" sz="1200" dirty="0"/>
              <a:t> </a:t>
            </a:r>
            <a:r>
              <a:rPr lang="ru-RU" altLang="ru-RU" sz="1200" dirty="0"/>
              <a:t>+</a:t>
            </a:r>
            <a:r>
              <a:rPr lang="en-US" altLang="ru-RU" sz="1200" dirty="0"/>
              <a:t> </a:t>
            </a:r>
            <a:r>
              <a:rPr lang="ru-RU" altLang="ru-RU" sz="1200" dirty="0" err="1"/>
              <a:t>FeO</a:t>
            </a:r>
            <a:r>
              <a:rPr lang="en-US" altLang="ru-RU" sz="1200" dirty="0"/>
              <a:t> </a:t>
            </a:r>
            <a:r>
              <a:rPr lang="ru-RU" altLang="ru-RU" sz="1200" dirty="0"/>
              <a:t>+</a:t>
            </a:r>
            <a:r>
              <a:rPr lang="en-US" altLang="ru-RU" sz="1200" dirty="0"/>
              <a:t> </a:t>
            </a:r>
            <a:r>
              <a:rPr lang="ru-RU" altLang="ru-RU" sz="1200" dirty="0" err="1"/>
              <a:t>CaO</a:t>
            </a:r>
            <a:r>
              <a:rPr lang="en-US" altLang="ru-RU" sz="1200" dirty="0"/>
              <a:t> </a:t>
            </a:r>
            <a:r>
              <a:rPr lang="ru-RU" altLang="ru-RU" sz="1200" dirty="0"/>
              <a:t>+</a:t>
            </a:r>
            <a:r>
              <a:rPr lang="en-US" altLang="ru-RU" sz="1200" dirty="0"/>
              <a:t> </a:t>
            </a:r>
            <a:r>
              <a:rPr lang="ru-RU" altLang="ru-RU" sz="1200" dirty="0" err="1"/>
              <a:t>MgO</a:t>
            </a:r>
            <a:r>
              <a:rPr lang="ru-RU" altLang="ru-RU" sz="1200" dirty="0"/>
              <a:t>))</a:t>
            </a:r>
            <a:r>
              <a:rPr lang="en-US" altLang="ru-RU" sz="1200" dirty="0"/>
              <a:t> </a:t>
            </a:r>
            <a:r>
              <a:rPr lang="ru-RU" altLang="ru-RU" sz="1200" dirty="0"/>
              <a:t>×1000 выражены в молекулярных количествах, параметр C = (</a:t>
            </a:r>
            <a:r>
              <a:rPr lang="ru-RU" altLang="ru-RU" sz="1200" dirty="0" err="1"/>
              <a:t>CaO</a:t>
            </a:r>
            <a:r>
              <a:rPr lang="ru-RU" altLang="ru-RU" sz="1200" dirty="0"/>
              <a:t> + </a:t>
            </a:r>
            <a:r>
              <a:rPr lang="ru-RU" altLang="ru-RU" sz="1200" dirty="0" err="1"/>
              <a:t>MgO</a:t>
            </a:r>
            <a:r>
              <a:rPr lang="ru-RU" altLang="ru-RU" sz="1200" dirty="0"/>
              <a:t>) – в массовых долях оксидов.</a:t>
            </a:r>
            <a:endParaRPr lang="ru-RU" altLang="ru-RU" sz="12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03389" y="44451"/>
            <a:ext cx="87137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/>
              <a:t>Положение точек состава углеродистых сланцев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рудного поля на классификационных диаграммах. </a:t>
            </a:r>
            <a:endParaRPr lang="ru-RU" altLang="ru-RU" sz="1600" b="1" dirty="0"/>
          </a:p>
        </p:txBody>
      </p:sp>
      <p:pic>
        <p:nvPicPr>
          <p:cNvPr id="8" name="Picture 2" descr="Сначев 14"/>
          <p:cNvPicPr>
            <a:picLocks noChangeAspect="1" noChangeArrowheads="1"/>
          </p:cNvPicPr>
          <p:nvPr/>
        </p:nvPicPr>
        <p:blipFill rotWithShape="1">
          <a:blip r:embed="rId2"/>
          <a:srcRect r="50029"/>
          <a:stretch>
            <a:fillRect/>
          </a:stretch>
        </p:blipFill>
        <p:spPr bwMode="auto">
          <a:xfrm>
            <a:off x="5128029" y="625476"/>
            <a:ext cx="3101361" cy="569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60229" y="858345"/>
            <a:ext cx="3615871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Условные обозначения: 1 – углеродистые сланцы, 2 – карбонатно-углеродистые сланцы. </a:t>
            </a:r>
            <a:endParaRPr lang="ru-RU" altLang="ru-RU" sz="1400" dirty="0"/>
          </a:p>
          <a:p>
            <a:r>
              <a:rPr lang="ru-RU" altLang="ru-RU" sz="1400" b="1" dirty="0"/>
              <a:t>а</a:t>
            </a:r>
            <a:r>
              <a:rPr lang="en-US" altLang="ru-RU" sz="1400" dirty="0"/>
              <a:t> – log(SiO2/Al2O3) – log(Fe2O3</a:t>
            </a:r>
            <a:r>
              <a:rPr lang="ru-RU" altLang="ru-RU" sz="1400" dirty="0"/>
              <a:t>общ</a:t>
            </a:r>
            <a:r>
              <a:rPr lang="en-US" altLang="ru-RU" sz="1400" dirty="0"/>
              <a:t>/K2O) [10]. </a:t>
            </a:r>
            <a:r>
              <a:rPr lang="ru-RU" altLang="ru-RU" sz="1400" dirty="0"/>
              <a:t>Поля: </a:t>
            </a:r>
            <a:r>
              <a:rPr lang="en-US" altLang="ru-RU" sz="1400" b="1" dirty="0"/>
              <a:t>I</a:t>
            </a:r>
            <a:r>
              <a:rPr lang="ru-RU" altLang="ru-RU" sz="1400" b="1" dirty="0"/>
              <a:t> – </a:t>
            </a:r>
            <a:r>
              <a:rPr lang="en-US" altLang="ru-RU" sz="1400" b="1" dirty="0"/>
              <a:t>Fe</a:t>
            </a:r>
            <a:r>
              <a:rPr lang="ru-RU" altLang="ru-RU" sz="1400" b="1" dirty="0"/>
              <a:t>-сланцы</a:t>
            </a:r>
            <a:r>
              <a:rPr lang="ru-RU" altLang="ru-RU" sz="1400" dirty="0"/>
              <a:t>, </a:t>
            </a:r>
            <a:r>
              <a:rPr lang="en-US" altLang="ru-RU" sz="1400" dirty="0"/>
              <a:t>II</a:t>
            </a:r>
            <a:r>
              <a:rPr lang="ru-RU" altLang="ru-RU" sz="1400" dirty="0"/>
              <a:t> – </a:t>
            </a:r>
            <a:r>
              <a:rPr lang="en-US" altLang="ru-RU" sz="1400" dirty="0"/>
              <a:t>Fe</a:t>
            </a:r>
            <a:r>
              <a:rPr lang="ru-RU" altLang="ru-RU" sz="1400" dirty="0"/>
              <a:t>-песчаники, </a:t>
            </a:r>
            <a:r>
              <a:rPr lang="en-US" altLang="ru-RU" sz="1400" b="1" dirty="0"/>
              <a:t>III</a:t>
            </a:r>
            <a:r>
              <a:rPr lang="ru-RU" altLang="ru-RU" sz="1400" b="1" dirty="0"/>
              <a:t> – Сланцы</a:t>
            </a:r>
            <a:r>
              <a:rPr lang="ru-RU" altLang="ru-RU" sz="1400" dirty="0"/>
              <a:t>, </a:t>
            </a:r>
            <a:r>
              <a:rPr lang="en-US" altLang="ru-RU" sz="1400" dirty="0"/>
              <a:t>IV</a:t>
            </a:r>
            <a:r>
              <a:rPr lang="ru-RU" altLang="ru-RU" sz="1400" dirty="0"/>
              <a:t> – </a:t>
            </a:r>
            <a:r>
              <a:rPr lang="ru-RU" altLang="ru-RU" sz="1400" dirty="0" err="1"/>
              <a:t>Вакки</a:t>
            </a:r>
            <a:r>
              <a:rPr lang="ru-RU" altLang="ru-RU" sz="1400" dirty="0"/>
              <a:t>, </a:t>
            </a:r>
            <a:r>
              <a:rPr lang="en-US" altLang="ru-RU" sz="1400" dirty="0"/>
              <a:t>V</a:t>
            </a:r>
            <a:r>
              <a:rPr lang="ru-RU" altLang="ru-RU" sz="1400" dirty="0"/>
              <a:t> – </a:t>
            </a:r>
            <a:r>
              <a:rPr lang="ru-RU" altLang="ru-RU" sz="1400" dirty="0" err="1"/>
              <a:t>Литарениты</a:t>
            </a:r>
            <a:r>
              <a:rPr lang="ru-RU" altLang="ru-RU" sz="1400" dirty="0"/>
              <a:t>, </a:t>
            </a:r>
            <a:r>
              <a:rPr lang="en-US" altLang="ru-RU" sz="1400" dirty="0"/>
              <a:t>VI</a:t>
            </a:r>
            <a:r>
              <a:rPr lang="ru-RU" altLang="ru-RU" sz="1400" dirty="0"/>
              <a:t> - </a:t>
            </a:r>
            <a:r>
              <a:rPr lang="ru-RU" altLang="ru-RU" sz="1400" dirty="0" err="1"/>
              <a:t>Сублитарениты</a:t>
            </a:r>
            <a:r>
              <a:rPr lang="ru-RU" altLang="ru-RU" sz="1400" dirty="0"/>
              <a:t>, </a:t>
            </a:r>
            <a:r>
              <a:rPr lang="en-US" altLang="ru-RU" sz="1400" dirty="0"/>
              <a:t>VII</a:t>
            </a:r>
            <a:r>
              <a:rPr lang="ru-RU" altLang="ru-RU" sz="1400" dirty="0"/>
              <a:t> – </a:t>
            </a:r>
            <a:r>
              <a:rPr lang="ru-RU" altLang="ru-RU" sz="1400" dirty="0" err="1"/>
              <a:t>Аркозы</a:t>
            </a:r>
            <a:r>
              <a:rPr lang="ru-RU" altLang="ru-RU" sz="1400" dirty="0"/>
              <a:t>, </a:t>
            </a:r>
            <a:r>
              <a:rPr lang="en-US" altLang="ru-RU" sz="1400" dirty="0"/>
              <a:t>VIII</a:t>
            </a:r>
            <a:r>
              <a:rPr lang="ru-RU" altLang="ru-RU" sz="1400" dirty="0"/>
              <a:t> – </a:t>
            </a:r>
            <a:r>
              <a:rPr lang="ru-RU" altLang="ru-RU" sz="1400" dirty="0" err="1"/>
              <a:t>Субаркозы</a:t>
            </a:r>
            <a:r>
              <a:rPr lang="ru-RU" altLang="ru-RU" sz="1400" dirty="0"/>
              <a:t>, </a:t>
            </a:r>
            <a:r>
              <a:rPr lang="en-US" altLang="ru-RU" sz="1400" dirty="0"/>
              <a:t>IX</a:t>
            </a:r>
            <a:r>
              <a:rPr lang="ru-RU" altLang="ru-RU" sz="1400" dirty="0"/>
              <a:t> – Кварцевые арсениты.</a:t>
            </a:r>
            <a:endParaRPr lang="ru-RU" altLang="ru-RU" sz="1400" dirty="0"/>
          </a:p>
          <a:p>
            <a:endParaRPr lang="ru-RU" altLang="ru-RU" sz="1400" dirty="0"/>
          </a:p>
          <a:p>
            <a:r>
              <a:rPr lang="ru-RU" altLang="ru-RU" sz="1400" b="1" dirty="0" smtClean="0"/>
              <a:t>в</a:t>
            </a:r>
            <a:r>
              <a:rPr lang="ru-RU" altLang="ru-RU" sz="1400" dirty="0" smtClean="0"/>
              <a:t> </a:t>
            </a:r>
            <a:r>
              <a:rPr lang="ru-RU" altLang="ru-RU" sz="1400" dirty="0"/>
              <a:t>- </a:t>
            </a:r>
            <a:r>
              <a:rPr lang="en-US" altLang="ru-RU" sz="1400" dirty="0"/>
              <a:t>F</a:t>
            </a:r>
            <a:r>
              <a:rPr lang="ru-RU" altLang="ru-RU" sz="1400" dirty="0"/>
              <a:t>1-</a:t>
            </a:r>
            <a:r>
              <a:rPr lang="en-US" altLang="ru-RU" sz="1400" dirty="0"/>
              <a:t>F</a:t>
            </a:r>
            <a:r>
              <a:rPr lang="ru-RU" altLang="ru-RU" sz="1400" dirty="0"/>
              <a:t>2 [12], где: </a:t>
            </a:r>
            <a:r>
              <a:rPr lang="en-US" altLang="ru-RU" sz="1400" dirty="0"/>
              <a:t>F</a:t>
            </a:r>
            <a:r>
              <a:rPr lang="ru-RU" altLang="ru-RU" sz="1400" dirty="0"/>
              <a:t>1 = 30.638(</a:t>
            </a:r>
            <a:r>
              <a:rPr lang="en-US" altLang="ru-RU" sz="1400" dirty="0" err="1"/>
              <a:t>TiO</a:t>
            </a:r>
            <a:r>
              <a:rPr lang="ru-RU" altLang="ru-RU" sz="1400" dirty="0"/>
              <a:t>2/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–12.541(</a:t>
            </a:r>
            <a:r>
              <a:rPr lang="en-US" altLang="ru-RU" sz="1400" dirty="0"/>
              <a:t>Fe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3общ/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+ 7.329(</a:t>
            </a:r>
            <a:r>
              <a:rPr lang="en-US" altLang="ru-RU" sz="1400" dirty="0" err="1"/>
              <a:t>MgO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+ 12.031(</a:t>
            </a:r>
            <a:r>
              <a:rPr lang="en-US" altLang="ru-RU" sz="1400" dirty="0"/>
              <a:t>Na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+ 35.402(</a:t>
            </a:r>
            <a:r>
              <a:rPr lang="en-US" altLang="ru-RU" sz="1400" dirty="0"/>
              <a:t>K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– 6.382, </a:t>
            </a:r>
            <a:r>
              <a:rPr lang="en-US" altLang="ru-RU" sz="1400" dirty="0"/>
              <a:t>F</a:t>
            </a:r>
            <a:r>
              <a:rPr lang="ru-RU" altLang="ru-RU" sz="1400" dirty="0"/>
              <a:t>2 = 56.5(</a:t>
            </a:r>
            <a:r>
              <a:rPr lang="en-US" altLang="ru-RU" sz="1400" dirty="0" err="1"/>
              <a:t>TiO</a:t>
            </a:r>
            <a:r>
              <a:rPr lang="ru-RU" altLang="ru-RU" sz="1400" dirty="0"/>
              <a:t>2/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–10.879(</a:t>
            </a:r>
            <a:r>
              <a:rPr lang="en-US" altLang="ru-RU" sz="1400" dirty="0"/>
              <a:t>Fe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3общ/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+ 30.875(</a:t>
            </a:r>
            <a:r>
              <a:rPr lang="en-US" altLang="ru-RU" sz="1400" dirty="0" err="1"/>
              <a:t>MgO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– 5.404(</a:t>
            </a:r>
            <a:r>
              <a:rPr lang="en-US" altLang="ru-RU" sz="1400" dirty="0"/>
              <a:t>Na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+ 11.112(</a:t>
            </a:r>
            <a:r>
              <a:rPr lang="en-US" altLang="ru-RU" sz="1400" dirty="0"/>
              <a:t>K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/</a:t>
            </a:r>
            <a:r>
              <a:rPr lang="en-US" altLang="ru-RU" sz="1400" dirty="0"/>
              <a:t>Al</a:t>
            </a:r>
            <a:r>
              <a:rPr lang="ru-RU" altLang="ru-RU" sz="1400" dirty="0"/>
              <a:t>2</a:t>
            </a:r>
            <a:r>
              <a:rPr lang="en-US" altLang="ru-RU" sz="1400" dirty="0"/>
              <a:t>O</a:t>
            </a:r>
            <a:r>
              <a:rPr lang="ru-RU" altLang="ru-RU" sz="1400" dirty="0"/>
              <a:t>3) – 3.89. Поля источников обломочного материала: I – богатые кварцем осадочные породы, </a:t>
            </a:r>
            <a:br>
              <a:rPr lang="ru-RU" altLang="ru-RU" sz="1400" dirty="0" smtClean="0"/>
            </a:br>
            <a:r>
              <a:rPr lang="ru-RU" altLang="ru-RU" sz="1400" b="1" dirty="0" smtClean="0"/>
              <a:t>II </a:t>
            </a:r>
            <a:r>
              <a:rPr lang="ru-RU" altLang="ru-RU" sz="1400" b="1" dirty="0"/>
              <a:t>– магматические породы основного состава, </a:t>
            </a:r>
            <a:r>
              <a:rPr lang="en-US" altLang="ru-RU" sz="1400" dirty="0"/>
              <a:t>III</a:t>
            </a:r>
            <a:r>
              <a:rPr lang="ru-RU" altLang="ru-RU" sz="1400" dirty="0"/>
              <a:t> – магматические породы среднего состава, IV – магматические породы кислого состава. 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6838" y="1866900"/>
            <a:ext cx="36480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1588" y="117475"/>
            <a:ext cx="44656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1588" y="3575050"/>
            <a:ext cx="4481512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0800" y="1866900"/>
            <a:ext cx="365283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280988" y="101600"/>
            <a:ext cx="7161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и отмывка проб, отобранных из кор выветривания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Сиратурского месторождения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942" y="747713"/>
            <a:ext cx="7100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пределах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рудного поля при промывке дресвяно-щебнистых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выветривания, развитых по углеродистым сланцам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лиственитам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нами получено несколько десятков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4340" name="Picture 2" descr="https://sun9-72.userapi.com/c855320/v855320532/105aa2/7f2g7aI9okg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524000" y="2387600"/>
            <a:ext cx="4038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s://sun9-58.userapi.com/c853424/v853424172/105b1d/3FItyMB0Ou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0"/>
            <a:ext cx="4597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https://sun9-43.userapi.com/c854528/v854528532/106468/X7dOJEgkAa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86400" y="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https://sun9-8.userapi.com/c855420/v855420532/fad03/tZcd1RtY3x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86400" y="29718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9300755" y="-1"/>
            <a:ext cx="2891246" cy="6770635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597289" y="2870"/>
            <a:ext cx="75143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Фотографии </a:t>
            </a:r>
            <a:r>
              <a:rPr lang="ru-RU" altLang="ru-RU" sz="1600" b="1" dirty="0" smtClean="0"/>
              <a:t>и результаты анализа </a:t>
            </a:r>
            <a:r>
              <a:rPr lang="ru-RU" altLang="ru-RU" sz="1600" b="1" dirty="0" err="1" smtClean="0"/>
              <a:t>золотин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рудного поля</a:t>
            </a:r>
            <a:endParaRPr lang="ru-RU" altLang="ru-RU" sz="16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8881" y="341424"/>
            <a:ext cx="9097291" cy="374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4179155"/>
            <a:ext cx="9405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Микрозондовый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(растровый электронный микроскоп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Tescan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Vega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3sbu» с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энерго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-дисперсионным спектрометром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Oxford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Instruments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ИМин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ЮУ ФНЦ МиГ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УрО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РАН, г. Миасс, аналитик М.А. 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Рассомахин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позволил разделить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золотины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две группы, первая из которых (главное рудное тело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месторождения, проявление Фельдшерское) характеризуется высокой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пробностью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(900–980), а вторая (золото-сульфидные руды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 и проявление Голенькие Горки) – содержит значимую примесь серебра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67÷82%,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Ag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17÷33% и до 0.36%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600200" y="9188"/>
            <a:ext cx="449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Карта Урала и площадь исследований</a:t>
            </a:r>
            <a:br>
              <a:rPr lang="ru-RU" altLang="ru-RU" sz="1600" b="1" dirty="0"/>
            </a:br>
            <a:endParaRPr lang="ru-RU" altLang="ru-RU" sz="1600" b="1" dirty="0"/>
          </a:p>
        </p:txBody>
      </p:sp>
      <p:pic>
        <p:nvPicPr>
          <p:cNvPr id="4099" name="Picture 4" descr="D:\Sasha\-=Защита=-\Южный Урал(ЗВ).png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27" y="162621"/>
            <a:ext cx="4033837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везда: 5 точек 2"/>
          <p:cNvSpPr/>
          <p:nvPr/>
        </p:nvSpPr>
        <p:spPr>
          <a:xfrm>
            <a:off x="8666495" y="4654036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везда: 5 точек 3"/>
          <p:cNvSpPr/>
          <p:nvPr/>
        </p:nvSpPr>
        <p:spPr>
          <a:xfrm>
            <a:off x="9151939" y="5852221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2" name="TextBox 4"/>
          <p:cNvSpPr txBox="1">
            <a:spLocks noChangeArrowheads="1"/>
          </p:cNvSpPr>
          <p:nvPr/>
        </p:nvSpPr>
        <p:spPr bwMode="auto">
          <a:xfrm>
            <a:off x="9139357" y="6117953"/>
            <a:ext cx="1125629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 err="1"/>
              <a:t>Кумакская</a:t>
            </a:r>
            <a:r>
              <a:rPr lang="ru-RU" altLang="ru-RU" sz="900" dirty="0"/>
              <a:t> группа</a:t>
            </a:r>
            <a:endParaRPr lang="ru-RU" altLang="ru-RU" sz="900" dirty="0"/>
          </a:p>
        </p:txBody>
      </p:sp>
      <p:sp>
        <p:nvSpPr>
          <p:cNvPr id="4103" name="TextBox 5"/>
          <p:cNvSpPr txBox="1">
            <a:spLocks noChangeArrowheads="1"/>
          </p:cNvSpPr>
          <p:nvPr/>
        </p:nvSpPr>
        <p:spPr bwMode="auto">
          <a:xfrm>
            <a:off x="8955420" y="4694536"/>
            <a:ext cx="742511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Кировское</a:t>
            </a:r>
            <a:endParaRPr lang="ru-RU" altLang="ru-RU" sz="900" dirty="0"/>
          </a:p>
        </p:txBody>
      </p:sp>
      <p:sp>
        <p:nvSpPr>
          <p:cNvPr id="7" name="Звезда: 5 точек 6"/>
          <p:cNvSpPr/>
          <p:nvPr/>
        </p:nvSpPr>
        <p:spPr>
          <a:xfrm>
            <a:off x="9628188" y="2323208"/>
            <a:ext cx="287338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5" name="TextBox 7"/>
          <p:cNvSpPr txBox="1">
            <a:spLocks noChangeArrowheads="1"/>
          </p:cNvSpPr>
          <p:nvPr/>
        </p:nvSpPr>
        <p:spPr bwMode="auto">
          <a:xfrm>
            <a:off x="9096645" y="2637260"/>
            <a:ext cx="1202573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Каменский участок</a:t>
            </a:r>
            <a:endParaRPr lang="ru-RU" altLang="ru-RU" sz="900" dirty="0"/>
          </a:p>
        </p:txBody>
      </p:sp>
      <p:sp>
        <p:nvSpPr>
          <p:cNvPr id="9" name="Звезда: 5 точек 8"/>
          <p:cNvSpPr/>
          <p:nvPr/>
        </p:nvSpPr>
        <p:spPr>
          <a:xfrm>
            <a:off x="9658352" y="1388171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7" name="TextBox 9"/>
          <p:cNvSpPr txBox="1">
            <a:spLocks noChangeArrowheads="1"/>
          </p:cNvSpPr>
          <p:nvPr/>
        </p:nvSpPr>
        <p:spPr bwMode="auto">
          <a:xfrm>
            <a:off x="9284384" y="1192958"/>
            <a:ext cx="974947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Гора </a:t>
            </a:r>
            <a:r>
              <a:rPr lang="ru-RU" altLang="ru-RU" sz="900" dirty="0" err="1"/>
              <a:t>Тётечная</a:t>
            </a:r>
            <a:endParaRPr lang="ru-RU" altLang="ru-RU" sz="900" dirty="0"/>
          </a:p>
        </p:txBody>
      </p:sp>
      <p:sp>
        <p:nvSpPr>
          <p:cNvPr id="11" name="Звезда: 5 точек 10"/>
          <p:cNvSpPr/>
          <p:nvPr/>
        </p:nvSpPr>
        <p:spPr>
          <a:xfrm>
            <a:off x="9810752" y="1540571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9" name="TextBox 11"/>
          <p:cNvSpPr txBox="1">
            <a:spLocks noChangeArrowheads="1"/>
          </p:cNvSpPr>
          <p:nvPr/>
        </p:nvSpPr>
        <p:spPr bwMode="auto">
          <a:xfrm>
            <a:off x="9611209" y="1892076"/>
            <a:ext cx="688009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 err="1"/>
              <a:t>Сухарыш</a:t>
            </a:r>
            <a:endParaRPr lang="ru-RU" altLang="ru-RU" sz="9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70584" y="408732"/>
            <a:ext cx="4081401" cy="64400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5720" y="5085184"/>
            <a:ext cx="936104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везда: 5 точек 11"/>
          <p:cNvSpPr/>
          <p:nvPr/>
        </p:nvSpPr>
        <p:spPr>
          <a:xfrm>
            <a:off x="6960096" y="2924945"/>
            <a:ext cx="287338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331629" y="3292525"/>
            <a:ext cx="918841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dirty="0"/>
              <a:t>Горный </a:t>
            </a:r>
            <a:r>
              <a:rPr lang="ru-RU" altLang="ru-RU" sz="900" dirty="0" err="1"/>
              <a:t>приск</a:t>
            </a:r>
            <a:br>
              <a:rPr lang="ru-RU" altLang="ru-RU" sz="900" dirty="0"/>
            </a:br>
            <a:r>
              <a:rPr lang="ru-RU" altLang="ru-RU" sz="900" dirty="0" err="1"/>
              <a:t>Улюк</a:t>
            </a:r>
            <a:r>
              <a:rPr lang="ru-RU" altLang="ru-RU" sz="900" dirty="0"/>
              <a:t>-Бар</a:t>
            </a:r>
            <a:br>
              <a:rPr lang="ru-RU" altLang="ru-RU" sz="900" dirty="0"/>
            </a:br>
            <a:r>
              <a:rPr lang="ru-RU" altLang="ru-RU" sz="900" dirty="0" err="1"/>
              <a:t>Суран</a:t>
            </a:r>
            <a:br>
              <a:rPr lang="ru-RU" altLang="ru-RU" sz="900" dirty="0"/>
            </a:br>
            <a:r>
              <a:rPr lang="ru-RU" altLang="ru-RU" sz="900" dirty="0"/>
              <a:t>Акташ</a:t>
            </a:r>
            <a:endParaRPr lang="ru-RU" altLang="ru-RU" sz="900" dirty="0"/>
          </a:p>
        </p:txBody>
      </p:sp>
      <p:sp>
        <p:nvSpPr>
          <p:cNvPr id="14" name="Звезда: 5 точек 13"/>
          <p:cNvSpPr/>
          <p:nvPr/>
        </p:nvSpPr>
        <p:spPr>
          <a:xfrm>
            <a:off x="8658427" y="4332689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029346" y="4276039"/>
            <a:ext cx="700833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Амурское</a:t>
            </a:r>
            <a:endParaRPr lang="ru-RU" altLang="ru-RU" sz="900" dirty="0"/>
          </a:p>
        </p:txBody>
      </p:sp>
      <p:sp>
        <p:nvSpPr>
          <p:cNvPr id="16" name="Звезда: 5 точек 15"/>
          <p:cNvSpPr/>
          <p:nvPr/>
        </p:nvSpPr>
        <p:spPr>
          <a:xfrm>
            <a:off x="7518400" y="2260462"/>
            <a:ext cx="287338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963058" y="2093218"/>
            <a:ext cx="628698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 err="1"/>
              <a:t>Отнурок</a:t>
            </a:r>
            <a:endParaRPr lang="ru-RU" altLang="ru-RU" sz="900" dirty="0"/>
          </a:p>
        </p:txBody>
      </p:sp>
      <p:sp>
        <p:nvSpPr>
          <p:cNvPr id="18" name="Звезда: 5 точек 17"/>
          <p:cNvSpPr/>
          <p:nvPr/>
        </p:nvSpPr>
        <p:spPr>
          <a:xfrm>
            <a:off x="7861762" y="2348336"/>
            <a:ext cx="287338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7692416" y="2694710"/>
            <a:ext cx="700833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Белорецк</a:t>
            </a:r>
            <a:endParaRPr lang="ru-RU" altLang="ru-RU" sz="900" dirty="0"/>
          </a:p>
        </p:txBody>
      </p:sp>
      <p:sp>
        <p:nvSpPr>
          <p:cNvPr id="20" name="Звезда: 5 точек 19"/>
          <p:cNvSpPr/>
          <p:nvPr/>
        </p:nvSpPr>
        <p:spPr>
          <a:xfrm>
            <a:off x="9284384" y="83966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8905112" y="381744"/>
            <a:ext cx="949299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Чёрное Озеро</a:t>
            </a:r>
            <a:endParaRPr lang="ru-RU" altLang="ru-RU" sz="900" dirty="0"/>
          </a:p>
        </p:txBody>
      </p:sp>
      <p:sp>
        <p:nvSpPr>
          <p:cNvPr id="22" name="Звезда: 5 точек 21"/>
          <p:cNvSpPr/>
          <p:nvPr/>
        </p:nvSpPr>
        <p:spPr>
          <a:xfrm>
            <a:off x="8748949" y="1388170"/>
            <a:ext cx="288925" cy="2873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8128470" y="1568822"/>
            <a:ext cx="635110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 err="1"/>
              <a:t>Сиратур</a:t>
            </a:r>
            <a:endParaRPr lang="ru-RU" altLang="ru-RU" sz="900" dirty="0"/>
          </a:p>
        </p:txBody>
      </p:sp>
      <p:sp>
        <p:nvSpPr>
          <p:cNvPr id="28" name="Звезда: 5 точек 27"/>
          <p:cNvSpPr/>
          <p:nvPr/>
        </p:nvSpPr>
        <p:spPr>
          <a:xfrm>
            <a:off x="7024134" y="3938856"/>
            <a:ext cx="287338" cy="2889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6837238" y="4276039"/>
            <a:ext cx="970137" cy="2308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 err="1"/>
              <a:t>Новоусманово</a:t>
            </a:r>
            <a:endParaRPr lang="ru-RU" alt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9300755" y="-1"/>
            <a:ext cx="2891246" cy="6770635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597289" y="2870"/>
            <a:ext cx="75143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Фотографии </a:t>
            </a:r>
            <a:r>
              <a:rPr lang="ru-RU" altLang="ru-RU" sz="1600" b="1" dirty="0" smtClean="0"/>
              <a:t>и результаты анализа </a:t>
            </a:r>
            <a:r>
              <a:rPr lang="ru-RU" altLang="ru-RU" sz="1600" b="1" dirty="0" err="1" smtClean="0"/>
              <a:t>золотин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рудного поля</a:t>
            </a:r>
            <a:endParaRPr lang="ru-RU" altLang="ru-RU" sz="1600" b="1" dirty="0"/>
          </a:p>
        </p:txBody>
      </p:sp>
      <p:pic>
        <p:nvPicPr>
          <p:cNvPr id="6" name="Picture 10" descr="Безымянный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8427" y="477839"/>
            <a:ext cx="5037138" cy="538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Безымянный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5565" y="457201"/>
            <a:ext cx="2777863" cy="26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Безымянный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97676" y="3093626"/>
            <a:ext cx="2755752" cy="27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500" y="5866732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ряде зерен отмечено облагораживание в краевой части с 76 вес. % золота до 95, что свидетельствует об их очищении от элементов-примесей в зоне </a:t>
            </a:r>
            <a:r>
              <a:rPr lang="ru-RU" dirty="0" err="1"/>
              <a:t>гипергенеза</a:t>
            </a:r>
            <a:r>
              <a:rPr lang="ru-RU" dirty="0"/>
              <a:t> [Мурзин, Малюгин, 1987</a:t>
            </a:r>
            <a:r>
              <a:rPr lang="ru-RU" dirty="0" smtClean="0"/>
              <a:t>].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2000791" y="50573"/>
            <a:ext cx="9050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/>
              <a:t>Электронно-микроскопические изображения </a:t>
            </a:r>
            <a:r>
              <a:rPr lang="ru-RU" altLang="ru-RU" sz="1600" b="1" dirty="0" smtClean="0"/>
              <a:t>сульфидов в </a:t>
            </a:r>
            <a:r>
              <a:rPr lang="ru-RU" altLang="ru-RU" sz="1600" b="1" dirty="0"/>
              <a:t>углеродистых </a:t>
            </a:r>
            <a:r>
              <a:rPr lang="ru-RU" altLang="ru-RU" sz="1600" b="1" dirty="0" smtClean="0"/>
              <a:t>сланцах</a:t>
            </a:r>
            <a:endParaRPr lang="ru-RU" altLang="ru-RU" sz="1600" b="1" dirty="0"/>
          </a:p>
        </p:txBody>
      </p:sp>
      <p:pic>
        <p:nvPicPr>
          <p:cNvPr id="11267" name="Picture 6" descr="Безымянный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766887" y="389127"/>
            <a:ext cx="88677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00791" y="4629949"/>
            <a:ext cx="84232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/>
              <a:t>Au</a:t>
            </a:r>
            <a:r>
              <a:rPr lang="ru-RU" altLang="ru-RU" sz="1200" dirty="0"/>
              <a:t> – золото, </a:t>
            </a:r>
            <a:r>
              <a:rPr lang="ru-RU" altLang="ru-RU" sz="1200" dirty="0" err="1"/>
              <a:t>Ccp</a:t>
            </a:r>
            <a:r>
              <a:rPr lang="ru-RU" altLang="ru-RU" sz="1200" dirty="0"/>
              <a:t> – халькопирит, </a:t>
            </a:r>
            <a:r>
              <a:rPr lang="en-US" altLang="ru-RU" sz="1200" dirty="0" err="1"/>
              <a:t>Dol</a:t>
            </a:r>
            <a:r>
              <a:rPr lang="ru-RU" altLang="ru-RU" sz="1200" dirty="0"/>
              <a:t> – доломит, </a:t>
            </a:r>
            <a:r>
              <a:rPr lang="en-US" altLang="ru-RU" sz="1200" dirty="0" err="1"/>
              <a:t>Gdf</a:t>
            </a:r>
            <a:r>
              <a:rPr lang="ru-RU" altLang="ru-RU" sz="1200" dirty="0"/>
              <a:t> – </a:t>
            </a:r>
            <a:r>
              <a:rPr lang="ru-RU" altLang="ru-RU" sz="1200" dirty="0" err="1"/>
              <a:t>герсдорфит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Gn</a:t>
            </a:r>
            <a:r>
              <a:rPr lang="ru-RU" altLang="ru-RU" sz="1200" dirty="0"/>
              <a:t> – галенит, </a:t>
            </a:r>
            <a:r>
              <a:rPr lang="en-US" altLang="ru-RU" sz="1200" dirty="0" err="1"/>
              <a:t>Hes</a:t>
            </a:r>
            <a:r>
              <a:rPr lang="ru-RU" altLang="ru-RU" sz="1200" dirty="0"/>
              <a:t> – </a:t>
            </a:r>
            <a:r>
              <a:rPr lang="ru-RU" altLang="ru-RU" sz="1200" dirty="0" err="1"/>
              <a:t>гессит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Mgs</a:t>
            </a:r>
            <a:r>
              <a:rPr lang="ru-RU" altLang="ru-RU" sz="1200" dirty="0"/>
              <a:t> – магнезит, </a:t>
            </a:r>
            <a:r>
              <a:rPr lang="ru-RU" altLang="ru-RU" sz="1200" dirty="0" err="1"/>
              <a:t>Mlr</a:t>
            </a:r>
            <a:r>
              <a:rPr lang="ru-RU" altLang="ru-RU" sz="1200" dirty="0"/>
              <a:t> – </a:t>
            </a:r>
            <a:r>
              <a:rPr lang="ru-RU" altLang="ru-RU" sz="1200" dirty="0" err="1"/>
              <a:t>миллерит</a:t>
            </a:r>
            <a:r>
              <a:rPr lang="ru-RU" altLang="ru-RU" sz="1200" dirty="0"/>
              <a:t>, </a:t>
            </a:r>
            <a:r>
              <a:rPr lang="en-US" altLang="ru-RU" sz="1200" dirty="0" err="1"/>
              <a:t>Mol</a:t>
            </a:r>
            <a:r>
              <a:rPr lang="ru-RU" altLang="ru-RU" sz="1200" dirty="0"/>
              <a:t> – молибденит, M</a:t>
            </a:r>
            <a:r>
              <a:rPr lang="en-US" altLang="ru-RU" sz="1200" dirty="0"/>
              <a:t>s</a:t>
            </a:r>
            <a:r>
              <a:rPr lang="ru-RU" altLang="ru-RU" sz="1200" dirty="0"/>
              <a:t> – мусковит, </a:t>
            </a:r>
            <a:r>
              <a:rPr lang="en-US" altLang="ru-RU" sz="1200" dirty="0" err="1"/>
              <a:t>Py</a:t>
            </a:r>
            <a:r>
              <a:rPr lang="ru-RU" altLang="ru-RU" sz="1200" dirty="0"/>
              <a:t> – пирит, </a:t>
            </a:r>
            <a:r>
              <a:rPr lang="en-US" altLang="ru-RU" sz="1200" dirty="0" err="1"/>
              <a:t>Qz</a:t>
            </a:r>
            <a:r>
              <a:rPr lang="ru-RU" altLang="ru-RU" sz="1200" dirty="0"/>
              <a:t> – кварц, </a:t>
            </a:r>
            <a:r>
              <a:rPr lang="ru-RU" altLang="ru-RU" sz="1200" dirty="0" err="1"/>
              <a:t>Ttr</a:t>
            </a:r>
            <a:r>
              <a:rPr lang="ru-RU" altLang="ru-RU" sz="1200" dirty="0"/>
              <a:t> – тетраэдрит.</a:t>
            </a:r>
            <a:endParaRPr lang="ru-RU" altLang="ru-RU" sz="1200" dirty="0"/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5818189" y="6565901"/>
            <a:ext cx="38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10</a:t>
            </a:r>
            <a:endParaRPr lang="ru-RU" altLang="ru-RU" sz="1400"/>
          </a:p>
        </p:txBody>
      </p:sp>
      <p:sp>
        <p:nvSpPr>
          <p:cNvPr id="2" name="TextBox 1"/>
          <p:cNvSpPr txBox="1"/>
          <p:nvPr/>
        </p:nvSpPr>
        <p:spPr>
          <a:xfrm>
            <a:off x="522515" y="5402217"/>
            <a:ext cx="10620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Содержание сульфидной минерализации в углеродистых сланцах рудной зоны составляет до 15% объема породы; она представлена преимущественно пиритом и халькопиритом.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подчиненном количестве присутствуют арсенопирит, минералы группы блеклых руд (тетраэдрит), а также </a:t>
            </a:r>
            <a:r>
              <a:rPr lang="ru-RU" dirty="0" err="1"/>
              <a:t>герсдорфит</a:t>
            </a:r>
            <a:r>
              <a:rPr lang="ru-RU" dirty="0"/>
              <a:t>, галенит, </a:t>
            </a:r>
            <a:r>
              <a:rPr lang="ru-RU" dirty="0" err="1"/>
              <a:t>миллерит</a:t>
            </a:r>
            <a:r>
              <a:rPr lang="ru-RU" dirty="0"/>
              <a:t> и </a:t>
            </a:r>
            <a:r>
              <a:rPr lang="ru-RU" dirty="0" err="1"/>
              <a:t>теллурид</a:t>
            </a:r>
            <a:r>
              <a:rPr lang="ru-RU" dirty="0"/>
              <a:t> серебра (</a:t>
            </a:r>
            <a:r>
              <a:rPr lang="ru-RU" dirty="0" err="1"/>
              <a:t>гессит</a:t>
            </a:r>
            <a:r>
              <a:rPr lang="ru-RU" dirty="0"/>
              <a:t>) размерами до 5 мкм наблюдаемые в виде микровключений в пирите.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2000791" y="50573"/>
            <a:ext cx="9050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/>
              <a:t>Электронно-микроскопические изображения </a:t>
            </a:r>
            <a:r>
              <a:rPr lang="ru-RU" altLang="ru-RU" sz="1600" b="1" dirty="0" smtClean="0"/>
              <a:t>сульфидов в </a:t>
            </a:r>
            <a:r>
              <a:rPr lang="ru-RU" altLang="ru-RU" sz="1600" b="1" dirty="0"/>
              <a:t>углеродистых </a:t>
            </a:r>
            <a:r>
              <a:rPr lang="ru-RU" altLang="ru-RU" sz="1600" b="1" dirty="0" smtClean="0"/>
              <a:t>сланцах</a:t>
            </a:r>
            <a:endParaRPr lang="ru-RU" altLang="ru-RU" sz="1600" b="1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05391" y="4689114"/>
            <a:ext cx="84232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/>
              <a:t>Au</a:t>
            </a:r>
            <a:r>
              <a:rPr lang="ru-RU" altLang="ru-RU" sz="1200" dirty="0"/>
              <a:t> – золото, </a:t>
            </a:r>
            <a:r>
              <a:rPr lang="ru-RU" altLang="ru-RU" sz="1200" dirty="0" err="1"/>
              <a:t>Ccp</a:t>
            </a:r>
            <a:r>
              <a:rPr lang="ru-RU" altLang="ru-RU" sz="1200" dirty="0"/>
              <a:t> – халькопирит, </a:t>
            </a:r>
            <a:r>
              <a:rPr lang="en-US" altLang="ru-RU" sz="1200" dirty="0" err="1"/>
              <a:t>Dol</a:t>
            </a:r>
            <a:r>
              <a:rPr lang="ru-RU" altLang="ru-RU" sz="1200" dirty="0"/>
              <a:t> – доломит, </a:t>
            </a:r>
            <a:r>
              <a:rPr lang="en-US" altLang="ru-RU" sz="1200" dirty="0" err="1"/>
              <a:t>Gdf</a:t>
            </a:r>
            <a:r>
              <a:rPr lang="ru-RU" altLang="ru-RU" sz="1200" dirty="0"/>
              <a:t> – </a:t>
            </a:r>
            <a:r>
              <a:rPr lang="ru-RU" altLang="ru-RU" sz="1200" dirty="0" err="1"/>
              <a:t>герсдорфит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Gn</a:t>
            </a:r>
            <a:r>
              <a:rPr lang="ru-RU" altLang="ru-RU" sz="1200" dirty="0"/>
              <a:t> – галенит, </a:t>
            </a:r>
            <a:r>
              <a:rPr lang="en-US" altLang="ru-RU" sz="1200" dirty="0" err="1"/>
              <a:t>Hes</a:t>
            </a:r>
            <a:r>
              <a:rPr lang="ru-RU" altLang="ru-RU" sz="1200" dirty="0"/>
              <a:t> – </a:t>
            </a:r>
            <a:r>
              <a:rPr lang="ru-RU" altLang="ru-RU" sz="1200" dirty="0" err="1"/>
              <a:t>гессит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Mgs</a:t>
            </a:r>
            <a:r>
              <a:rPr lang="ru-RU" altLang="ru-RU" sz="1200" dirty="0"/>
              <a:t> – магнезит, </a:t>
            </a:r>
            <a:endParaRPr lang="ru-RU" altLang="ru-RU" sz="12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/>
              <a:t>Mlr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– </a:t>
            </a:r>
            <a:r>
              <a:rPr lang="ru-RU" altLang="ru-RU" sz="1200" dirty="0" err="1"/>
              <a:t>миллерит</a:t>
            </a:r>
            <a:r>
              <a:rPr lang="ru-RU" altLang="ru-RU" sz="1200" dirty="0"/>
              <a:t>, </a:t>
            </a:r>
            <a:r>
              <a:rPr lang="en-US" altLang="ru-RU" sz="1200" dirty="0" err="1"/>
              <a:t>Mol</a:t>
            </a:r>
            <a:r>
              <a:rPr lang="ru-RU" altLang="ru-RU" sz="1200" dirty="0"/>
              <a:t> – молибденит, M</a:t>
            </a:r>
            <a:r>
              <a:rPr lang="en-US" altLang="ru-RU" sz="1200" dirty="0"/>
              <a:t>s</a:t>
            </a:r>
            <a:r>
              <a:rPr lang="ru-RU" altLang="ru-RU" sz="1200" dirty="0"/>
              <a:t> – мусковит, </a:t>
            </a:r>
            <a:r>
              <a:rPr lang="en-US" altLang="ru-RU" sz="1200" dirty="0" err="1"/>
              <a:t>Py</a:t>
            </a:r>
            <a:r>
              <a:rPr lang="ru-RU" altLang="ru-RU" sz="1200" dirty="0"/>
              <a:t> – пирит, </a:t>
            </a:r>
            <a:r>
              <a:rPr lang="en-US" altLang="ru-RU" sz="1200" dirty="0" err="1"/>
              <a:t>Qz</a:t>
            </a:r>
            <a:r>
              <a:rPr lang="ru-RU" altLang="ru-RU" sz="1200" dirty="0"/>
              <a:t> – кварц, </a:t>
            </a:r>
            <a:r>
              <a:rPr lang="ru-RU" altLang="ru-RU" sz="1200" dirty="0" err="1"/>
              <a:t>Ttr</a:t>
            </a:r>
            <a:r>
              <a:rPr lang="ru-RU" altLang="ru-RU" sz="1200" dirty="0"/>
              <a:t> – тетраэдрит.</a:t>
            </a:r>
            <a:endParaRPr lang="ru-RU" altLang="ru-RU" sz="1200" dirty="0"/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5818189" y="6565901"/>
            <a:ext cx="38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10</a:t>
            </a:r>
            <a:endParaRPr lang="ru-RU" altLang="ru-RU" sz="1400"/>
          </a:p>
        </p:txBody>
      </p:sp>
      <p:sp>
        <p:nvSpPr>
          <p:cNvPr id="2" name="TextBox 1"/>
          <p:cNvSpPr txBox="1"/>
          <p:nvPr/>
        </p:nvSpPr>
        <p:spPr>
          <a:xfrm>
            <a:off x="522515" y="5402217"/>
            <a:ext cx="10620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Содержание сульфидной минерализации в углеродистых сланцах рудной зоны составляет до 15% объема породы; она представлена преимущественно пиритом и халькопиритом.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подчиненном количестве присутствуют арсенопирит, минералы группы блеклых руд (тетраэдрит), а также </a:t>
            </a:r>
            <a:r>
              <a:rPr lang="ru-RU" dirty="0" err="1"/>
              <a:t>герсдорфит</a:t>
            </a:r>
            <a:r>
              <a:rPr lang="ru-RU" dirty="0"/>
              <a:t>, галенит, </a:t>
            </a:r>
            <a:r>
              <a:rPr lang="ru-RU" dirty="0" err="1"/>
              <a:t>миллерит</a:t>
            </a:r>
            <a:r>
              <a:rPr lang="ru-RU" dirty="0"/>
              <a:t> и </a:t>
            </a:r>
            <a:r>
              <a:rPr lang="ru-RU" dirty="0" err="1"/>
              <a:t>теллурид</a:t>
            </a:r>
            <a:r>
              <a:rPr lang="ru-RU" dirty="0"/>
              <a:t> серебра (</a:t>
            </a:r>
            <a:r>
              <a:rPr lang="ru-RU" dirty="0" err="1"/>
              <a:t>гессит</a:t>
            </a:r>
            <a:r>
              <a:rPr lang="ru-RU" dirty="0"/>
              <a:t>) размерами до 5 мкм наблюдаемые в виде микровключений в пирите.</a:t>
            </a:r>
            <a:endParaRPr lang="ru-RU" dirty="0"/>
          </a:p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2738" y="389127"/>
            <a:ext cx="88392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9338233" y="389127"/>
            <a:ext cx="2398171" cy="491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350125" y="424614"/>
            <a:ext cx="34925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495550" y="28575"/>
            <a:ext cx="8172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/>
              <a:t>Результаты изучения пирит-</a:t>
            </a:r>
            <a:r>
              <a:rPr lang="ru-RU" altLang="ru-RU" sz="1600" b="1" dirty="0" err="1"/>
              <a:t>сфалеритовой</a:t>
            </a:r>
            <a:r>
              <a:rPr lang="ru-RU" altLang="ru-RU" sz="1600" b="1" dirty="0"/>
              <a:t> ассоциации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месторождения </a:t>
            </a:r>
            <a:endParaRPr lang="ru-RU" altLang="ru-RU" sz="1600" b="1" dirty="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970587" y="6131510"/>
            <a:ext cx="6119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200" dirty="0"/>
              <a:t>Изменение </a:t>
            </a:r>
            <a:r>
              <a:rPr lang="ru-RU" altLang="ru-RU" sz="1200" dirty="0" err="1"/>
              <a:t>железистости</a:t>
            </a:r>
            <a:r>
              <a:rPr lang="ru-RU" altLang="ru-RU" sz="1200" dirty="0"/>
              <a:t> сфалерита в контакте с пиритом (</a:t>
            </a:r>
            <a:r>
              <a:rPr lang="en-US" altLang="ru-RU" sz="1200" dirty="0" err="1"/>
              <a:t>CmaxFe</a:t>
            </a:r>
            <a:r>
              <a:rPr lang="ru-RU" altLang="ru-RU" sz="1200" dirty="0"/>
              <a:t>=5,2 %;  </a:t>
            </a:r>
            <a:r>
              <a:rPr lang="en-US" altLang="ru-RU" sz="1200" dirty="0" err="1"/>
              <a:t>CmaxFe</a:t>
            </a:r>
            <a:r>
              <a:rPr lang="ru-RU" altLang="ru-RU" sz="1200" dirty="0"/>
              <a:t>=4,8 %) (А); график зависимости максимальной </a:t>
            </a:r>
            <a:r>
              <a:rPr lang="ru-RU" altLang="ru-RU" sz="1200" dirty="0" err="1"/>
              <a:t>железистости</a:t>
            </a:r>
            <a:r>
              <a:rPr lang="ru-RU" altLang="ru-RU" sz="1200" dirty="0"/>
              <a:t> сфалерита от температуры преобразования (Т1 = 495°</a:t>
            </a:r>
            <a:r>
              <a:rPr lang="en-US" altLang="ru-RU" sz="1200" dirty="0"/>
              <a:t>C</a:t>
            </a:r>
            <a:r>
              <a:rPr lang="ru-RU" altLang="ru-RU" sz="1200" dirty="0"/>
              <a:t>, Т2 = 475°</a:t>
            </a:r>
            <a:r>
              <a:rPr lang="en-US" altLang="ru-RU" sz="1200" dirty="0"/>
              <a:t>C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Тисх</a:t>
            </a:r>
            <a:r>
              <a:rPr lang="ru-RU" altLang="ru-RU" sz="1200" dirty="0"/>
              <a:t>. = 310°</a:t>
            </a:r>
            <a:r>
              <a:rPr lang="en-US" altLang="ru-RU" sz="1200" dirty="0"/>
              <a:t>C</a:t>
            </a:r>
            <a:r>
              <a:rPr lang="ru-RU" altLang="ru-RU" sz="1200" dirty="0"/>
              <a:t>) (Б) </a:t>
            </a:r>
            <a:endParaRPr lang="ru-RU" altLang="ru-RU" sz="1200" dirty="0"/>
          </a:p>
        </p:txBody>
      </p:sp>
      <p:pic>
        <p:nvPicPr>
          <p:cNvPr id="56333" name="Picture 13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9691" y="3001461"/>
            <a:ext cx="56165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145257" y="3541486"/>
            <a:ext cx="582533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dirty="0"/>
              <a:t>Изучение диффузии компонентов на границах рудных минералов позволило установить, что содержание диффундирующего элемента непосредственно на границе двух минералов является функцией температуры, а ширина зоны диффузии связана с длительностью термального воздействия [Демин, Сергеева, 1981; </a:t>
            </a:r>
            <a:r>
              <a:rPr lang="ru-RU" altLang="ru-RU" sz="1400" dirty="0" err="1"/>
              <a:t>Сначёв</a:t>
            </a:r>
            <a:r>
              <a:rPr lang="ru-RU" altLang="ru-RU" sz="1400" dirty="0"/>
              <a:t>, 1984].</a:t>
            </a:r>
            <a:endParaRPr lang="ru-RU" altLang="ru-RU" sz="1400" dirty="0"/>
          </a:p>
          <a:p>
            <a:pPr>
              <a:spcBef>
                <a:spcPct val="50000"/>
              </a:spcBef>
            </a:pPr>
            <a:r>
              <a:rPr lang="ru-RU" altLang="ru-RU" sz="1400" dirty="0" smtClean="0"/>
              <a:t>Результаты </a:t>
            </a:r>
            <a:r>
              <a:rPr lang="ru-RU" altLang="ru-RU" sz="1400" dirty="0" err="1"/>
              <a:t>микрозондового</a:t>
            </a:r>
            <a:r>
              <a:rPr lang="ru-RU" altLang="ru-RU" sz="1400" dirty="0"/>
              <a:t> изучения сфалерита на границе с пиритом. Оба графика </a:t>
            </a:r>
            <a:r>
              <a:rPr lang="ru-RU" altLang="ru-RU" sz="1400" dirty="0" err="1"/>
              <a:t>выполаживаются</a:t>
            </a:r>
            <a:r>
              <a:rPr lang="ru-RU" altLang="ru-RU" sz="1400" dirty="0"/>
              <a:t> приблизительно на одном и том же значении содержания железа – 2,25 %, что соответствует, его исходной концентрации в сфалерите до момента преобразования. </a:t>
            </a:r>
            <a:endParaRPr lang="ru-RU" altLang="ru-RU" sz="1400" dirty="0"/>
          </a:p>
          <a:p>
            <a:pPr>
              <a:spcBef>
                <a:spcPct val="50000"/>
              </a:spcBef>
            </a:pPr>
            <a:r>
              <a:rPr lang="ru-RU" altLang="ru-RU" sz="1400" dirty="0"/>
              <a:t>Используя зависимость максимальной </a:t>
            </a:r>
            <a:r>
              <a:rPr lang="ru-RU" altLang="ru-RU" sz="1400" dirty="0" err="1"/>
              <a:t>железистости</a:t>
            </a:r>
            <a:r>
              <a:rPr lang="ru-RU" altLang="ru-RU" sz="1400" dirty="0"/>
              <a:t> сфалерита, полученной методом экстраполяции в точку 0 мкм, от температуры метаморфизма, можно предположить, что температура образования полиметаллической минерализации составляла приблизительно 310°С, а преобразования – 475-495°С</a:t>
            </a:r>
            <a:r>
              <a:rPr lang="ru-RU" altLang="ru-RU" sz="1400" dirty="0" smtClean="0"/>
              <a:t>.</a:t>
            </a:r>
            <a:endParaRPr lang="ru-RU" altLang="ru-RU" sz="1400" dirty="0"/>
          </a:p>
        </p:txBody>
      </p:sp>
      <p:pic>
        <p:nvPicPr>
          <p:cNvPr id="7170" name="Picture 2" descr="Рис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5257" y="459625"/>
            <a:ext cx="6009562" cy="29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ис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441993" y="325854"/>
            <a:ext cx="9048207" cy="22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258091" y="-12700"/>
            <a:ext cx="9050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/>
              <a:t>Результаты </a:t>
            </a:r>
            <a:r>
              <a:rPr lang="ru-RU" altLang="ru-RU" sz="1600" b="1" dirty="0" smtClean="0"/>
              <a:t>изучения </a:t>
            </a:r>
            <a:r>
              <a:rPr lang="ru-RU" altLang="ru-RU" sz="1600" b="1" dirty="0"/>
              <a:t>флюидных включений в </a:t>
            </a:r>
            <a:r>
              <a:rPr lang="ru-RU" altLang="ru-RU" sz="1600" b="1" dirty="0" smtClean="0"/>
              <a:t>кварце</a:t>
            </a:r>
            <a:endParaRPr lang="ru-RU" alt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464885" y="2580441"/>
            <a:ext cx="6946901" cy="28842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408" y="5555040"/>
            <a:ext cx="118474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определения условий образования минеральных ассоциаций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 были проанализированы флюидные включения в прозрачно-полированных шлифах окварцованных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лиственитов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углеродистых сланцев с подтвержденной золоторудной минерализацией. Основываясь на оптических наблюдениях и критериях Э.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Рёддера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[1978], были выделены первичные и первично-вторичные флюидные включения в зернах и кристаллах прозрачного кварца, а также вторичные газово-жидкие включения. Состав газовой фазы включений определен методом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рамановской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спектроскопии (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ИМин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ЮУ ФНЦ МиГ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УрО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РАН, г. Миасс, аналитик Н.Н.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Анкушева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" y="4599933"/>
            <a:ext cx="11495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результатов изучения включений позволяет сделать следующие выводы. Содержание в составе флюида комплекса водных хлоридов магния и натрия и повышение солености флюида может указывать на участие в отложении жил глубинных магматических растворов. Минеральные ассоциации кристаллизовались при понижении температур от 350 до 150°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Соленость флюидов варьирует от 4 до 12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.%. При этом отмечается повышенная температура и пониженная соленость для кварца из золото-кварц-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малосульфидного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типа руд (главное рудное тело). В целом, полученные значения отвечают интервалу температур образования мезотермальных месторождений золота [Бортников, 2006].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Рисунок 1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293257" y="325853"/>
            <a:ext cx="6763657" cy="429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58091" y="-12700"/>
            <a:ext cx="9050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/>
              <a:t>Результаты </a:t>
            </a:r>
            <a:r>
              <a:rPr lang="ru-RU" altLang="ru-RU" sz="1600" b="1" dirty="0" smtClean="0"/>
              <a:t>изучения </a:t>
            </a:r>
            <a:r>
              <a:rPr lang="ru-RU" altLang="ru-RU" sz="1600" b="1" dirty="0"/>
              <a:t>флюидных включений в </a:t>
            </a:r>
            <a:r>
              <a:rPr lang="ru-RU" altLang="ru-RU" sz="1600" b="1" dirty="0" smtClean="0"/>
              <a:t>кварце</a:t>
            </a:r>
            <a:endParaRPr lang="ru-RU" alt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505" y="404652"/>
            <a:ext cx="112328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Ордовикские черносланцевые отложения, рудовмещающие для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золоторудного месторождения, относятся к углеродистому типу. Углеродистое вещество преимущественно развито в виде крупных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прожилковидных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чешуйчатых выделений ориентированных параллельно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полосчатости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рассланцеванию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Изотопный состав углерода δ13C указывает на его биогенную природу.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углеродистых сланцах золоторудная минерализация представлена в основном прожилково-вкрапленным золото-сульфидным типом, в котором из сульфидных минералов преобладают пирит, халькопирит, арсенопирит, пирротин и сфалерит. Сульфидная минерализация, сопутствующая золотому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сформировалась при температуре порядка 310°С.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раннем и среднем палеозое (океаническая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островодужная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стадии) черносланцевые толщи испытали интенсивный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приразломный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метаморфизм в условиях зеленосланцевой и эпидот-амфиболитовой фаций. В это время в температурном интервале 475–495°С были сформированы прожилково-вкрапленные золото-сульфидные руды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пробность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670–820).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коллизионный этап развития Южного Урала (C2–P1), по-видимому, в связи с гидротермальной деятельностью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гранитоидов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балбукского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комплекса образовались жильно-прожилково-вкрапленные золото-кварц-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малосульфидные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руды. Последние представлены высокопробным (940–970) золотом.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месторождение можно отнести к полигенному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полихронному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типу.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67455" y="463931"/>
            <a:ext cx="5519804" cy="5189005"/>
          </a:xfrm>
          <a:prstGeom prst="rect">
            <a:avLst/>
          </a:prstGeom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794025" y="-28362"/>
            <a:ext cx="50626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dirty="0">
                <a:latin typeface="Calibri" panose="020F0502020204030204" pitchFamily="34" charset="0"/>
              </a:rPr>
              <a:t>Спасибо за внимание!</a:t>
            </a:r>
            <a:endParaRPr lang="ru-RU" altLang="ru-RU" sz="400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279171" y="3806975"/>
            <a:ext cx="5530276" cy="2820441"/>
          </a:xfrm>
          <a:prstGeom prst="rect">
            <a:avLst/>
          </a:prstGeom>
        </p:spPr>
      </p:pic>
      <p:pic>
        <p:nvPicPr>
          <p:cNvPr id="6" name="Picture 2" descr="E:\Sportage\WEb\IMG_99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13829" y="39189"/>
            <a:ext cx="5495618" cy="3665578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780285"/>
            <a:ext cx="598725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i="1" dirty="0"/>
              <a:t>Геологические работы осуществлены в рамках государственного</a:t>
            </a:r>
            <a:endParaRPr lang="ru-RU" altLang="ru-RU" sz="12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i="1" dirty="0"/>
              <a:t>задания FMRS-2025-0014 (ИГ УФИЦ РАН, г. Уфа). </a:t>
            </a:r>
            <a:endParaRPr lang="ru-RU" altLang="ru-RU" sz="1200" i="1" dirty="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200" i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i="1" dirty="0" err="1"/>
              <a:t>Микрозондовый</a:t>
            </a:r>
            <a:r>
              <a:rPr lang="ru-RU" altLang="ru-RU" sz="1200" i="1" dirty="0"/>
              <a:t> анализ полированных препаратов выполнен в рамках государственного задания 125020601683-2 (ЮУ ФНЦ МиГ </a:t>
            </a:r>
            <a:r>
              <a:rPr lang="ru-RU" altLang="ru-RU" sz="1200" i="1" dirty="0" err="1"/>
              <a:t>УрО</a:t>
            </a:r>
            <a:r>
              <a:rPr lang="ru-RU" altLang="ru-RU" sz="1200" i="1" dirty="0"/>
              <a:t> РАН, г. Миасс).</a:t>
            </a:r>
            <a:endParaRPr lang="ru-RU" altLang="ru-RU" sz="1200" dirty="0"/>
          </a:p>
          <a:p>
            <a:pPr algn="ctr">
              <a:spcBef>
                <a:spcPct val="50000"/>
              </a:spcBef>
              <a:buFontTx/>
              <a:buNone/>
            </a:pPr>
            <a:endParaRPr lang="ru-RU" altLang="ru-RU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15889" y="786859"/>
            <a:ext cx="6082847" cy="531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8" descr="дждджд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50629" y="124751"/>
            <a:ext cx="3483136" cy="491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96871" y="3129615"/>
            <a:ext cx="215900" cy="312737"/>
          </a:xfrm>
          <a:prstGeom prst="rect">
            <a:avLst/>
          </a:prstGeom>
          <a:noFill/>
          <a:ln w="57150" algn="ctr">
            <a:solidFill>
              <a:srgbClr val="FFFF00"/>
            </a:solidFill>
            <a:miter lim="800000"/>
          </a:ln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ru-RU" sz="1400" kern="0">
              <a:solidFill>
                <a:schemeClr val="accent1"/>
              </a:solidFill>
              <a:sym typeface="Arial" panose="020B0604020202020204"/>
            </a:endParaRPr>
          </a:p>
        </p:txBody>
      </p:sp>
      <p:cxnSp>
        <p:nvCxnSpPr>
          <p:cNvPr id="7" name="Прямая со стрелкой 5"/>
          <p:cNvCxnSpPr>
            <a:cxnSpLocks noChangeShapeType="1"/>
            <a:stCxn id="6" idx="3"/>
          </p:cNvCxnSpPr>
          <p:nvPr/>
        </p:nvCxnSpPr>
        <p:spPr bwMode="auto">
          <a:xfrm flipV="1">
            <a:off x="4212771" y="2650352"/>
            <a:ext cx="3470537" cy="635632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739742" y="110177"/>
            <a:ext cx="3494023" cy="4931940"/>
          </a:xfrm>
          <a:prstGeom prst="rect">
            <a:avLst/>
          </a:prstGeom>
          <a:noFill/>
          <a:ln w="57150" algn="ctr">
            <a:solidFill>
              <a:srgbClr val="FFFF00"/>
            </a:solidFill>
            <a:miter lim="800000"/>
          </a:ln>
        </p:spPr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ru-RU" sz="1400" kern="0">
              <a:solidFill>
                <a:schemeClr val="lt1"/>
              </a:solidFill>
              <a:sym typeface="Arial" panose="020B0604020202020204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198736" y="5042118"/>
            <a:ext cx="5949722" cy="18158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Arial" panose="020B0604020202020204" pitchFamily="34" charset="0"/>
              </a:rPr>
              <a:t>Условные обозначения: 1 – вулканогенно-осадочные отложения Западно-Магнитогорской зоны, 2 – углеродистые сланцы и </a:t>
            </a:r>
            <a:r>
              <a:rPr lang="ru-RU" sz="1400" dirty="0" err="1">
                <a:latin typeface="Arial" panose="020B0604020202020204" pitchFamily="34" charset="0"/>
              </a:rPr>
              <a:t>метавулканиты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кураганской</a:t>
            </a:r>
            <a:r>
              <a:rPr lang="ru-RU" sz="1400" dirty="0">
                <a:latin typeface="Arial" panose="020B0604020202020204" pitchFamily="34" charset="0"/>
              </a:rPr>
              <a:t> свиты, 3 – вулканогенно-осадочная толща </a:t>
            </a:r>
            <a:r>
              <a:rPr lang="ru-RU" sz="1400" dirty="0" err="1">
                <a:latin typeface="Arial" panose="020B0604020202020204" pitchFamily="34" charset="0"/>
              </a:rPr>
              <a:t>поляковской</a:t>
            </a:r>
            <a:r>
              <a:rPr lang="ru-RU" sz="1400" dirty="0">
                <a:latin typeface="Arial" panose="020B0604020202020204" pitchFamily="34" charset="0"/>
              </a:rPr>
              <a:t> свиты, 4 – песчаники и кварциты </a:t>
            </a:r>
            <a:r>
              <a:rPr lang="ru-RU" sz="1400" dirty="0" err="1">
                <a:latin typeface="Arial" panose="020B0604020202020204" pitchFamily="34" charset="0"/>
              </a:rPr>
              <a:t>зильмердакской</a:t>
            </a:r>
            <a:r>
              <a:rPr lang="ru-RU" sz="1400" dirty="0">
                <a:latin typeface="Arial" panose="020B0604020202020204" pitchFamily="34" charset="0"/>
              </a:rPr>
              <a:t> свиты, 5 – кварциты, </a:t>
            </a:r>
            <a:r>
              <a:rPr lang="ru-RU" sz="1400" dirty="0" err="1">
                <a:latin typeface="Arial" panose="020B0604020202020204" pitchFamily="34" charset="0"/>
              </a:rPr>
              <a:t>кварцитопесчаники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зигальгинской</a:t>
            </a:r>
            <a:r>
              <a:rPr lang="ru-RU" sz="1400" dirty="0">
                <a:latin typeface="Arial" panose="020B0604020202020204" pitchFamily="34" charset="0"/>
              </a:rPr>
              <a:t> свиты, 6 – углеродистые сланцы </a:t>
            </a:r>
            <a:r>
              <a:rPr lang="ru-RU" sz="1400" dirty="0" err="1">
                <a:latin typeface="Arial" panose="020B0604020202020204" pitchFamily="34" charset="0"/>
              </a:rPr>
              <a:t>зигазино-комаровской</a:t>
            </a:r>
            <a:r>
              <a:rPr lang="ru-RU" sz="1400" dirty="0">
                <a:latin typeface="Arial" panose="020B0604020202020204" pitchFamily="34" charset="0"/>
              </a:rPr>
              <a:t> свиты, 7-10 – </a:t>
            </a:r>
            <a:r>
              <a:rPr lang="ru-RU" sz="1400" dirty="0" err="1">
                <a:latin typeface="Arial" panose="020B0604020202020204" pitchFamily="34" charset="0"/>
              </a:rPr>
              <a:t>Нуралинский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офиолитовый</a:t>
            </a:r>
            <a:r>
              <a:rPr lang="ru-RU" sz="1400" dirty="0">
                <a:latin typeface="Arial" panose="020B0604020202020204" pitchFamily="34" charset="0"/>
              </a:rPr>
              <a:t> комплекс: 7 – </a:t>
            </a:r>
            <a:r>
              <a:rPr lang="ru-RU" sz="1400" dirty="0" err="1">
                <a:latin typeface="Arial" panose="020B0604020202020204" pitchFamily="34" charset="0"/>
              </a:rPr>
              <a:t>серпентинитовый</a:t>
            </a:r>
            <a:r>
              <a:rPr lang="ru-RU" sz="1400" dirty="0">
                <a:latin typeface="Arial" panose="020B0604020202020204" pitchFamily="34" charset="0"/>
              </a:rPr>
              <a:t> меланж, 8 – базальты, 9 – перидотиты, 10 – габбро. 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-481922" y="110178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Схема геологического строения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рудного </a:t>
            </a:r>
            <a:r>
              <a:rPr lang="ru-RU" altLang="ru-RU" sz="1600" b="1" dirty="0" smtClean="0"/>
              <a:t>поля</a:t>
            </a:r>
            <a:br>
              <a:rPr lang="ru-RU" altLang="ru-RU" sz="1600" b="1" dirty="0" smtClean="0"/>
            </a:br>
            <a:r>
              <a:rPr lang="en-US" altLang="ru-RU" sz="1600" b="1" dirty="0" smtClean="0"/>
              <a:t> </a:t>
            </a:r>
            <a:r>
              <a:rPr lang="ru-RU" altLang="ru-RU" sz="1600" b="1" dirty="0">
                <a:cs typeface="Arial" panose="020B0604020202020204" pitchFamily="34" charset="0"/>
              </a:rPr>
              <a:t>(составлена по материалам Б.Н. </a:t>
            </a:r>
            <a:r>
              <a:rPr lang="ru-RU" altLang="ru-RU" sz="1600" b="1" dirty="0" err="1">
                <a:cs typeface="Arial" panose="020B0604020202020204" pitchFamily="34" charset="0"/>
              </a:rPr>
              <a:t>Аулова</a:t>
            </a:r>
            <a:r>
              <a:rPr lang="ru-RU" altLang="ru-RU" sz="1600" b="1" dirty="0">
                <a:cs typeface="Arial" panose="020B0604020202020204" pitchFamily="34" charset="0"/>
              </a:rPr>
              <a:t> [2002ф] с упрощениями автора) </a:t>
            </a:r>
            <a:endParaRPr lang="ru-RU" altLang="ru-RU" sz="1600" b="1" dirty="0"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237103" y="61347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Сиратурское</a:t>
            </a:r>
            <a:r>
              <a:rPr lang="ru-RU" dirty="0"/>
              <a:t> рудное поле находится в северной части </a:t>
            </a:r>
            <a:r>
              <a:rPr lang="ru-RU" dirty="0" err="1"/>
              <a:t>южноуральского</a:t>
            </a:r>
            <a:r>
              <a:rPr lang="ru-RU" dirty="0"/>
              <a:t> сегмента Главного Уральского разлома.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2102" y="46736"/>
            <a:ext cx="8203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	В </a:t>
            </a:r>
            <a:r>
              <a:rPr lang="ru-RU" sz="1400" dirty="0"/>
              <a:t>его </a:t>
            </a:r>
            <a:r>
              <a:rPr lang="ru-RU" sz="1400" dirty="0" smtClean="0"/>
              <a:t>пределах рудного поля </a:t>
            </a:r>
            <a:r>
              <a:rPr lang="ru-RU" sz="1400" dirty="0"/>
              <a:t>известны три коренных золоторудных месторождения (</a:t>
            </a:r>
            <a:r>
              <a:rPr lang="ru-RU" sz="1400" b="1" dirty="0" err="1"/>
              <a:t>Сиратурское</a:t>
            </a:r>
            <a:r>
              <a:rPr lang="ru-RU" sz="1400" b="1" dirty="0"/>
              <a:t>, Фельдшерское, </a:t>
            </a:r>
            <a:r>
              <a:rPr lang="ru-RU" sz="1400" b="1" dirty="0" err="1" smtClean="0"/>
              <a:t>Камышакское</a:t>
            </a:r>
            <a:r>
              <a:rPr lang="ru-RU" sz="1400" dirty="0"/>
              <a:t>) и несколько проявлений (Барсучий Лог, Бугор, Голенькие Горки, Раздольное). </a:t>
            </a:r>
            <a:endParaRPr lang="ru-RU" sz="1400" dirty="0" smtClean="0"/>
          </a:p>
          <a:p>
            <a:pPr algn="just"/>
            <a:r>
              <a:rPr lang="ru-RU" sz="1400" dirty="0"/>
              <a:t>	</a:t>
            </a:r>
            <a:r>
              <a:rPr lang="ru-RU" sz="1400" dirty="0" smtClean="0"/>
              <a:t>Все </a:t>
            </a:r>
            <a:r>
              <a:rPr lang="ru-RU" sz="1400" dirty="0"/>
              <a:t>они приурочены к </a:t>
            </a:r>
            <a:r>
              <a:rPr lang="ru-RU" sz="1400" dirty="0" err="1"/>
              <a:t>субмеридиональной</a:t>
            </a:r>
            <a:r>
              <a:rPr lang="ru-RU" sz="1400" dirty="0"/>
              <a:t> полосе углеродистых и, углеродисто-хлорит-кварцевых сланцев </a:t>
            </a:r>
            <a:r>
              <a:rPr lang="ru-RU" sz="1400" dirty="0" err="1"/>
              <a:t>поляковской</a:t>
            </a:r>
            <a:r>
              <a:rPr lang="ru-RU" sz="1400" dirty="0"/>
              <a:t> свиты (</a:t>
            </a:r>
            <a:r>
              <a:rPr lang="en-US" sz="1400" dirty="0"/>
              <a:t>O</a:t>
            </a:r>
            <a:r>
              <a:rPr lang="ru-RU" sz="1400" baseline="-25000" dirty="0"/>
              <a:t>1-2</a:t>
            </a:r>
            <a:r>
              <a:rPr lang="en-US" sz="1400" i="1" dirty="0" err="1"/>
              <a:t>pl</a:t>
            </a:r>
            <a:r>
              <a:rPr lang="ru-RU" sz="1400" dirty="0"/>
              <a:t>), надежно датированной </a:t>
            </a:r>
            <a:r>
              <a:rPr lang="ru-RU" sz="1400" dirty="0" err="1"/>
              <a:t>ордовиком</a:t>
            </a:r>
            <a:r>
              <a:rPr lang="ru-RU" sz="1400" dirty="0"/>
              <a:t> по находкам конодонтов [Маслов, Артюшкова, 2000], а также к зоне ее тектонического сочленения с серпентинитами и </a:t>
            </a:r>
            <a:r>
              <a:rPr lang="ru-RU" sz="1400" dirty="0" err="1"/>
              <a:t>гипербазитами</a:t>
            </a:r>
            <a:r>
              <a:rPr lang="ru-RU" sz="1400" dirty="0"/>
              <a:t> </a:t>
            </a:r>
            <a:r>
              <a:rPr lang="ru-RU" sz="1400" dirty="0" err="1"/>
              <a:t>Нуралинского</a:t>
            </a:r>
            <a:r>
              <a:rPr lang="ru-RU" sz="1400" dirty="0"/>
              <a:t> </a:t>
            </a:r>
            <a:r>
              <a:rPr lang="ru-RU" sz="1400" dirty="0" err="1"/>
              <a:t>ультрамафитового</a:t>
            </a:r>
            <a:r>
              <a:rPr lang="ru-RU" sz="1400" dirty="0"/>
              <a:t> массива, возраст которого по последним данным составляет 450±4 млн. лет [Краснобаев и др., 2018; Савельев, 2019; </a:t>
            </a:r>
            <a:r>
              <a:rPr lang="ru-RU" sz="1400" dirty="0" err="1"/>
              <a:t>Гатауллин</a:t>
            </a:r>
            <a:r>
              <a:rPr lang="ru-RU" sz="1400" dirty="0"/>
              <a:t>, Савельев, 2021]. Непосредственно в зоне контакта сланцев с серпентинитами наблюдается полоса тектонически и гидротермально проработанных пород шириной от 100 до 200 м.</a:t>
            </a:r>
            <a:endParaRPr lang="ru-RU" sz="1400" dirty="0"/>
          </a:p>
        </p:txBody>
      </p:sp>
      <p:pic>
        <p:nvPicPr>
          <p:cNvPr id="5" name="Рисунок 8" descr="дждджд.tif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9177" y="98988"/>
            <a:ext cx="3483136" cy="491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785628" y="2293505"/>
            <a:ext cx="2115285" cy="3714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24439" y="2293504"/>
            <a:ext cx="5764591" cy="37149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9635" y="6008421"/>
            <a:ext cx="11625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Мелкие объекты в пределах рудой зоны разрабатывались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перерывами с 1890 г. по 1941 г. Учтенная добыча золота в 1933-1939 гг. составила 101,9 кг. Поисковые работы на флангах рудного поля с общим отрицательным результатом проводились в 1949 гг.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Поляковским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прииском.</a:t>
            </a:r>
            <a:endParaRPr lang="ru-RU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1 Геологическая карта Сиратурского участка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17566" y="52251"/>
            <a:ext cx="6949437" cy="67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333875" y="52251"/>
            <a:ext cx="7858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Фрагмент геологической карты </a:t>
            </a:r>
            <a:r>
              <a:rPr lang="ru-RU" altLang="ru-RU" sz="1600" b="1" dirty="0" err="1"/>
              <a:t>Сиратурского</a:t>
            </a:r>
            <a:r>
              <a:rPr lang="ru-RU" altLang="ru-RU" sz="1600" b="1" dirty="0"/>
              <a:t> рудного узла </a:t>
            </a:r>
            <a:endParaRPr lang="ru-RU" altLang="ru-RU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(по материалам работ ОАО «</a:t>
            </a:r>
            <a:r>
              <a:rPr lang="ru-RU" altLang="ru-RU" sz="1600" dirty="0" err="1"/>
              <a:t>Башкиргеология</a:t>
            </a:r>
            <a:r>
              <a:rPr lang="ru-RU" altLang="ru-RU" sz="1600" dirty="0"/>
              <a:t>», 2012 г. Отв. исп.:  </a:t>
            </a:r>
            <a:r>
              <a:rPr lang="ru-RU" altLang="ru-RU" sz="1600" dirty="0" err="1"/>
              <a:t>Латыпов</a:t>
            </a:r>
            <a:r>
              <a:rPr lang="ru-RU" altLang="ru-RU" sz="1600" dirty="0"/>
              <a:t> Ф.Ф.)</a:t>
            </a:r>
            <a:endParaRPr lang="ru-RU" altLang="ru-RU" sz="1600" dirty="0"/>
          </a:p>
        </p:txBody>
      </p:sp>
      <p:pic>
        <p:nvPicPr>
          <p:cNvPr id="5" name="Picture 2" descr="11 Геологическая карта Сиратурского участка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7380515" y="614950"/>
            <a:ext cx="4127862" cy="407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1 Геологическая карта Сиратурского участка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9490167" y="2003232"/>
            <a:ext cx="2598739" cy="156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27816" y="4611231"/>
            <a:ext cx="51249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поисковых работ на коренное золото в пределах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Сиратурского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рудного поля, проведенных сотрудниками ОАО 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Башкиргеология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[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Латыпов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2012ф], образования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свиты были расчленены на две подсвиты, первая из которых (нижняя)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углеродисто-глинистыми, кремнисто-углеродистыми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апобазальтовыми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сланцами, а вторая (верхняя) – песчаниками,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кремнистыми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алевролитами,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прорванными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небольшими телами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гранитоидов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балбукского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(γ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Предполагаемая мощность свиты составляет порядка 1,0–1,5 км.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3338" y="566738"/>
            <a:ext cx="3763962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33338" y="-65314"/>
            <a:ext cx="8037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err="1">
                <a:latin typeface="+mn-lt"/>
                <a:cs typeface="Times New Roman" panose="02020603050405020304" pitchFamily="18" charset="0"/>
              </a:rPr>
              <a:t>Сиратурское</a:t>
            </a:r>
            <a:r>
              <a:rPr lang="ru-RU" altLang="ru-RU" sz="1800" b="1" dirty="0">
                <a:latin typeface="+mn-lt"/>
                <a:cs typeface="Times New Roman" panose="02020603050405020304" pitchFamily="18" charset="0"/>
              </a:rPr>
              <a:t> золотое </a:t>
            </a:r>
            <a:r>
              <a:rPr lang="ru-RU" altLang="ru-RU" sz="1800" b="1" dirty="0" smtClean="0">
                <a:latin typeface="+mn-lt"/>
                <a:cs typeface="Times New Roman" panose="02020603050405020304" pitchFamily="18" charset="0"/>
              </a:rPr>
              <a:t>месторождение</a:t>
            </a:r>
            <a:endParaRPr lang="ru-RU" altLang="ru-RU" sz="1800" b="1" dirty="0" smtClean="0"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latin typeface="+mn-lt"/>
              </a:rPr>
              <a:t>(по </a:t>
            </a: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материалам</a:t>
            </a:r>
            <a:r>
              <a:rPr lang="ru-RU" altLang="ru-RU" sz="1800" dirty="0">
                <a:latin typeface="+mn-lt"/>
              </a:rPr>
              <a:t> работ ОАО «</a:t>
            </a:r>
            <a:r>
              <a:rPr lang="ru-RU" altLang="ru-RU" sz="1800" dirty="0" err="1">
                <a:latin typeface="+mn-lt"/>
              </a:rPr>
              <a:t>Башкиргеология</a:t>
            </a:r>
            <a:r>
              <a:rPr lang="ru-RU" altLang="ru-RU" sz="1800" dirty="0">
                <a:latin typeface="+mn-lt"/>
              </a:rPr>
              <a:t>», 2012 г. Отв. исп.:  </a:t>
            </a:r>
            <a:r>
              <a:rPr lang="ru-RU" altLang="ru-RU" sz="1800" dirty="0" err="1">
                <a:latin typeface="+mn-lt"/>
              </a:rPr>
              <a:t>Латыпов</a:t>
            </a:r>
            <a:r>
              <a:rPr lang="ru-RU" altLang="ru-RU" sz="1800" dirty="0">
                <a:latin typeface="+mn-lt"/>
              </a:rPr>
              <a:t> Ф.Ф.)</a:t>
            </a:r>
            <a:endParaRPr lang="ru-RU" altLang="ru-RU" sz="180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070859" y="6556112"/>
            <a:ext cx="38510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Опробование на </a:t>
            </a:r>
            <a:r>
              <a:rPr lang="en-US" altLang="ru-RU" sz="1400" dirty="0"/>
              <a:t>Au </a:t>
            </a:r>
            <a:r>
              <a:rPr lang="ru-RU" altLang="ru-RU" sz="1400" dirty="0"/>
              <a:t>и </a:t>
            </a:r>
            <a:r>
              <a:rPr lang="en-US" altLang="ru-RU" sz="1400" dirty="0"/>
              <a:t>Ag </a:t>
            </a:r>
            <a:r>
              <a:rPr lang="ru-RU" altLang="ru-RU" sz="1400" dirty="0"/>
              <a:t>по скважинам </a:t>
            </a:r>
            <a:r>
              <a:rPr lang="en-US" altLang="ru-RU" sz="1400" dirty="0"/>
              <a:t>(</a:t>
            </a:r>
            <a:r>
              <a:rPr lang="ru-RU" altLang="ru-RU" sz="1400" dirty="0"/>
              <a:t>г</a:t>
            </a:r>
            <a:r>
              <a:rPr lang="en-US" altLang="ru-RU" sz="1400" dirty="0"/>
              <a:t>/</a:t>
            </a:r>
            <a:r>
              <a:rPr lang="ru-RU" altLang="ru-RU" sz="1400" dirty="0"/>
              <a:t>т) </a:t>
            </a:r>
            <a:endParaRPr lang="ru-RU" altLang="ru-RU" sz="1400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68782" y="0"/>
            <a:ext cx="4095504" cy="660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0145" y="745529"/>
            <a:ext cx="41382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ОАО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Башкиргеология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проведены электроразведка и магниторазведка в масштабе 1:5000, а в 2009-2012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определены масштабы развития минерализованных зон, в их контурах выявлено 4 рудных тела, установлены закономерности размещения золоторудных объектов. Опробование скважин показало крайне неравномерное содержание золота в пределах рудной зоны (от 0.5 до 25 г/т).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7300" y="3401866"/>
            <a:ext cx="41311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NewRomanPSMT"/>
              </a:rPr>
              <a:t>Примечание – 1 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– четвертичная система (аллювиальные отложения), 2 – ордовикская система,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поляковская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свита (серицит-хлорит-кварцевые, углеродисто-хлорит-кварцевые сланцы), 3 –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кемпирсайско-войкаринский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габбро-гипербазитовый комплекс (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Нуралинский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массив), 4 –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листвениты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по углеродистым сланцам и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гипербазитам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5 –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метасоматиты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по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лиственитам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 и хлорит-углеродисто-кварцевым сланцам, 6 – тальк-карбонатные породы, 7 – зона тектонической переработки углеродистых сланцев с интенсивной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сульфидизацией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к которой приурочена комплексная геохимическая аномалия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Au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en-US" sz="1200" dirty="0">
                <a:latin typeface="Times New Roman" panose="02020603050405020304" pitchFamily="18" charset="0"/>
                <a:ea typeface="TimesNewRomanPSMT"/>
              </a:rPr>
              <a:t>As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en-US" sz="1200" dirty="0">
                <a:latin typeface="Times New Roman" panose="02020603050405020304" pitchFamily="18" charset="0"/>
                <a:ea typeface="TimesNewRomanPSMT"/>
              </a:rPr>
              <a:t>W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ea typeface="TimesNewRomanPSMT"/>
              </a:rPr>
              <a:t>Sr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. Рудное тело: 8 – на разрезах, 9 – на плане; 10 – канавы, 11 – скважины, 12 – кварцевые жилы и прожилки, 13 – сульфидная минерализация и ее процентное соотношение к общей массе породы: 1) пирит; 2) арсенопирит (игольчатый). 14 – скважины на разрезах, их глубина, номер и результаты опробования (числитель – интервал, м; в знаменателе – среднее содержание </a:t>
            </a:r>
            <a:r>
              <a:rPr lang="ru-RU" sz="1200" dirty="0" err="1">
                <a:latin typeface="Times New Roman" panose="02020603050405020304" pitchFamily="18" charset="0"/>
                <a:ea typeface="TimesNewRomanPSMT"/>
              </a:rPr>
              <a:t>Au</a:t>
            </a:r>
            <a:r>
              <a:rPr lang="ru-RU" sz="1200" dirty="0">
                <a:latin typeface="Times New Roman" panose="02020603050405020304" pitchFamily="18" charset="0"/>
                <a:ea typeface="TimesNewRomanPSMT"/>
              </a:rPr>
              <a:t>, г/т).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230129" y="1268117"/>
            <a:ext cx="4173379" cy="1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D:\Голенькие Горки\tif- Голенькие Горки\__ГГ__\1 - Материалы (таблицы, рисунки)\tif\карта участка.t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638" y="918660"/>
            <a:ext cx="4916597" cy="427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1094" y="5042118"/>
            <a:ext cx="502987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1– </a:t>
            </a:r>
            <a:r>
              <a:rPr lang="ru-RU" altLang="ru-RU" sz="1400" dirty="0" err="1">
                <a:ea typeface="NewtonC"/>
                <a:cs typeface="NewtonC"/>
              </a:rPr>
              <a:t>Кемпирсайско-Войкаринский</a:t>
            </a:r>
            <a:r>
              <a:rPr lang="ru-RU" altLang="ru-RU" sz="1400" dirty="0">
                <a:ea typeface="NewtonC"/>
                <a:cs typeface="NewtonC"/>
              </a:rPr>
              <a:t> комплекс. Серпентиниты и </a:t>
            </a:r>
            <a:r>
              <a:rPr lang="ru-RU" altLang="ru-RU" sz="1400" dirty="0" err="1">
                <a:ea typeface="NewtonC"/>
                <a:cs typeface="NewtonC"/>
              </a:rPr>
              <a:t>серпентинизированные</a:t>
            </a:r>
            <a:r>
              <a:rPr lang="ru-RU" altLang="ru-RU" sz="1400" dirty="0">
                <a:ea typeface="NewtonC"/>
                <a:cs typeface="NewtonC"/>
              </a:rPr>
              <a:t> </a:t>
            </a:r>
            <a:r>
              <a:rPr lang="ru-RU" altLang="ru-RU" sz="1400" dirty="0" err="1">
                <a:ea typeface="NewtonC"/>
                <a:cs typeface="NewtonC"/>
              </a:rPr>
              <a:t>ультрабазиты</a:t>
            </a:r>
            <a:r>
              <a:rPr lang="ru-RU" altLang="ru-RU" sz="1400" dirty="0">
                <a:ea typeface="NewtonC"/>
                <a:cs typeface="NewtonC"/>
              </a:rPr>
              <a:t> нерасчлененные, </a:t>
            </a:r>
            <a:endParaRPr lang="ru-RU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2– сланцы </a:t>
            </a:r>
            <a:r>
              <a:rPr lang="ru-RU" altLang="ru-RU" sz="1400" dirty="0" err="1">
                <a:ea typeface="NewtonC"/>
                <a:cs typeface="NewtonC"/>
              </a:rPr>
              <a:t>поляковской</a:t>
            </a:r>
            <a:r>
              <a:rPr lang="ru-RU" altLang="ru-RU" sz="1400" dirty="0">
                <a:ea typeface="NewtonC"/>
                <a:cs typeface="NewtonC"/>
              </a:rPr>
              <a:t> свиты, </a:t>
            </a:r>
            <a:endParaRPr lang="ru-RU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3– </a:t>
            </a:r>
            <a:r>
              <a:rPr lang="ru-RU" altLang="ru-RU" sz="1400" dirty="0" err="1">
                <a:ea typeface="NewtonC"/>
                <a:cs typeface="NewtonC"/>
              </a:rPr>
              <a:t>метасоматически</a:t>
            </a:r>
            <a:r>
              <a:rPr lang="ru-RU" altLang="ru-RU" sz="1400" dirty="0">
                <a:ea typeface="NewtonC"/>
                <a:cs typeface="NewtonC"/>
              </a:rPr>
              <a:t> измененные породы (</a:t>
            </a:r>
            <a:r>
              <a:rPr lang="ru-RU" altLang="ru-RU" sz="1400" dirty="0" err="1">
                <a:ea typeface="NewtonC"/>
                <a:cs typeface="NewtonC"/>
              </a:rPr>
              <a:t>листвениты</a:t>
            </a:r>
            <a:r>
              <a:rPr lang="ru-RU" altLang="ru-RU" sz="1400" dirty="0">
                <a:ea typeface="NewtonC"/>
                <a:cs typeface="NewtonC"/>
              </a:rPr>
              <a:t>), </a:t>
            </a:r>
            <a:endParaRPr lang="ru-RU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4– серпентиниты, </a:t>
            </a:r>
            <a:endParaRPr lang="ru-RU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5– сланцы, 6– разрывные нарушения, </a:t>
            </a:r>
            <a:endParaRPr lang="ru-RU" altLang="ru-RU" sz="1400" dirty="0">
              <a:ea typeface="NewtonC"/>
              <a:cs typeface="NewtonC"/>
            </a:endParaRPr>
          </a:p>
          <a:p>
            <a:r>
              <a:rPr lang="ru-RU" altLang="ru-RU" sz="1400" dirty="0">
                <a:ea typeface="NewtonC"/>
                <a:cs typeface="NewtonC"/>
              </a:rPr>
              <a:t>7– рудопроявления золота, 8– скважины.</a:t>
            </a:r>
            <a:endParaRPr lang="ru-RU" altLang="ru-RU" sz="1400" dirty="0"/>
          </a:p>
        </p:txBody>
      </p:sp>
      <p:sp>
        <p:nvSpPr>
          <p:cNvPr id="4100" name="Прямоугольник 7"/>
          <p:cNvSpPr>
            <a:spLocks noChangeArrowheads="1"/>
          </p:cNvSpPr>
          <p:nvPr/>
        </p:nvSpPr>
        <p:spPr bwMode="auto">
          <a:xfrm>
            <a:off x="-1448139" y="60681"/>
            <a:ext cx="79683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ea typeface="NewtonC"/>
                <a:cs typeface="NewtonC"/>
              </a:rPr>
              <a:t>Схема геологического строения </a:t>
            </a:r>
            <a:endParaRPr lang="ru-RU" altLang="ru-RU" sz="2000" b="1" dirty="0" smtClean="0">
              <a:ea typeface="NewtonC"/>
              <a:cs typeface="NewtonC"/>
            </a:endParaRPr>
          </a:p>
          <a:p>
            <a:pPr algn="ctr"/>
            <a:r>
              <a:rPr lang="ru-RU" altLang="ru-RU" sz="2000" b="1" dirty="0" err="1" smtClean="0">
                <a:ea typeface="NewtonC"/>
                <a:cs typeface="NewtonC"/>
              </a:rPr>
              <a:t>Камышакского</a:t>
            </a:r>
            <a:r>
              <a:rPr lang="ru-RU" altLang="ru-RU" sz="2000" b="1" dirty="0" smtClean="0">
                <a:ea typeface="NewtonC"/>
                <a:cs typeface="NewtonC"/>
              </a:rPr>
              <a:t> </a:t>
            </a:r>
            <a:r>
              <a:rPr lang="ru-RU" altLang="ru-RU" sz="2000" b="1" dirty="0">
                <a:ea typeface="NewtonC"/>
                <a:cs typeface="NewtonC"/>
              </a:rPr>
              <a:t>золоторудного участка</a:t>
            </a:r>
            <a:endParaRPr lang="ru-RU" altLang="ru-RU" sz="2000" b="1" dirty="0">
              <a:ea typeface="NewtonC"/>
              <a:cs typeface="NewtonC"/>
            </a:endParaRPr>
          </a:p>
        </p:txBody>
      </p:sp>
      <p:pic>
        <p:nvPicPr>
          <p:cNvPr id="5" name="Picture 4" descr="D:\Голенькие Горки\tif- Голенькие Горки\__ГГ__\1 - Материалы (таблицы, рисунки)\tif\зарисовки канав №523,524.t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47211" y="3200267"/>
            <a:ext cx="6008915" cy="32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5050972" y="6427113"/>
            <a:ext cx="7141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 smtClean="0"/>
              <a:t>1–сланцы</a:t>
            </a:r>
            <a:r>
              <a:rPr lang="ru-RU" altLang="ru-RU" sz="1200" dirty="0"/>
              <a:t>, 2–почвенно-растительный слой, </a:t>
            </a:r>
            <a:r>
              <a:rPr lang="ru-RU" altLang="ru-RU" sz="1200" dirty="0" smtClean="0"/>
              <a:t> 3–</a:t>
            </a:r>
            <a:r>
              <a:rPr lang="ru-RU" altLang="ru-RU" sz="1200" dirty="0" err="1" smtClean="0"/>
              <a:t>листвениты</a:t>
            </a:r>
            <a:r>
              <a:rPr lang="ru-RU" altLang="ru-RU" sz="1200" dirty="0"/>
              <a:t>, </a:t>
            </a:r>
            <a:r>
              <a:rPr lang="ru-RU" altLang="ru-RU" sz="1200" dirty="0" smtClean="0"/>
              <a:t>4–серпентиниты</a:t>
            </a:r>
            <a:r>
              <a:rPr lang="ru-RU" altLang="ru-RU" sz="1200" dirty="0"/>
              <a:t>, </a:t>
            </a:r>
            <a:r>
              <a:rPr lang="ru-RU" altLang="ru-RU" sz="1200" dirty="0" smtClean="0"/>
              <a:t>5–</a:t>
            </a:r>
            <a:r>
              <a:rPr lang="ru-RU" altLang="ru-RU" sz="1200" dirty="0" err="1" smtClean="0"/>
              <a:t>оталькованная</a:t>
            </a:r>
            <a:r>
              <a:rPr lang="ru-RU" altLang="ru-RU" sz="1200" dirty="0" smtClean="0"/>
              <a:t> порода, 6–щебень</a:t>
            </a:r>
            <a:r>
              <a:rPr lang="ru-RU" altLang="ru-RU" sz="1200" dirty="0"/>
              <a:t>, </a:t>
            </a:r>
            <a:r>
              <a:rPr lang="ru-RU" altLang="ru-RU" sz="1200" dirty="0" smtClean="0"/>
              <a:t>7–</a:t>
            </a:r>
            <a:r>
              <a:rPr lang="ru-RU" altLang="ru-RU" sz="1200" dirty="0" err="1" smtClean="0"/>
              <a:t>ожелезнение</a:t>
            </a:r>
            <a:r>
              <a:rPr lang="ru-RU" altLang="ru-RU" sz="1200" dirty="0"/>
              <a:t>, </a:t>
            </a:r>
            <a:r>
              <a:rPr lang="ru-RU" altLang="ru-RU" sz="1200" dirty="0" smtClean="0"/>
              <a:t> 8</a:t>
            </a:r>
            <a:r>
              <a:rPr lang="ru-RU" altLang="ru-RU" sz="1200" dirty="0"/>
              <a:t>– границы, 9–</a:t>
            </a:r>
            <a:r>
              <a:rPr lang="ru-RU" altLang="ru-RU" sz="1200" dirty="0" err="1"/>
              <a:t>окварцевание</a:t>
            </a:r>
            <a:r>
              <a:rPr lang="ru-RU" altLang="ru-RU" sz="1200" dirty="0"/>
              <a:t>, 10–номер пробы.</a:t>
            </a:r>
            <a:endParaRPr lang="ru-RU" altLang="ru-RU" sz="12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981235" y="0"/>
            <a:ext cx="71410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>
                <a:cs typeface="Times New Roman" panose="02020603050405020304" pitchFamily="18" charset="0"/>
              </a:rPr>
              <a:t>Рудопроявление Голенькие Горки открыто в 70–80-е годы </a:t>
            </a:r>
            <a:r>
              <a:rPr lang="en-US" altLang="ru-RU" sz="1600" dirty="0">
                <a:cs typeface="Times New Roman" panose="02020603050405020304" pitchFamily="18" charset="0"/>
              </a:rPr>
              <a:t>XIX</a:t>
            </a:r>
            <a:r>
              <a:rPr lang="ru-RU" altLang="ru-RU" sz="1600" dirty="0">
                <a:cs typeface="Times New Roman" panose="02020603050405020304" pitchFamily="18" charset="0"/>
              </a:rPr>
              <a:t> в. и разрабатывалось старателями шахтами и мелкими карьерами. В 1932 г. работами П.В. Калинина на рудопроявлении была </a:t>
            </a:r>
            <a:r>
              <a:rPr lang="ru-RU" altLang="ru-RU" sz="1600" dirty="0" err="1">
                <a:cs typeface="Times New Roman" panose="02020603050405020304" pitchFamily="18" charset="0"/>
              </a:rPr>
              <a:t>закартирована</a:t>
            </a:r>
            <a:r>
              <a:rPr lang="ru-RU" altLang="ru-RU" sz="1600" dirty="0">
                <a:cs typeface="Times New Roman" panose="02020603050405020304" pitchFamily="18" charset="0"/>
              </a:rPr>
              <a:t> полоса </a:t>
            </a:r>
            <a:r>
              <a:rPr lang="ru-RU" altLang="ru-RU" sz="1600" dirty="0" err="1">
                <a:cs typeface="Times New Roman" panose="02020603050405020304" pitchFamily="18" charset="0"/>
              </a:rPr>
              <a:t>лиственитов</a:t>
            </a:r>
            <a:r>
              <a:rPr lang="ru-RU" altLang="ru-RU" sz="1600" dirty="0">
                <a:cs typeface="Times New Roman" panose="02020603050405020304" pitchFamily="18" charset="0"/>
              </a:rPr>
              <a:t> протяженностью 1.4 км со средним содержанием золота 6</a:t>
            </a:r>
            <a:r>
              <a:rPr lang="ru-RU" altLang="ru-RU" sz="1600" dirty="0">
                <a:ea typeface="NewtonC"/>
                <a:cs typeface="Times New Roman" panose="02020603050405020304" pitchFamily="18" charset="0"/>
              </a:rPr>
              <a:t>–</a:t>
            </a:r>
            <a:r>
              <a:rPr lang="ru-RU" altLang="ru-RU" sz="1600" dirty="0">
                <a:cs typeface="Times New Roman" panose="02020603050405020304" pitchFamily="18" charset="0"/>
              </a:rPr>
              <a:t>8 г/т. </a:t>
            </a:r>
            <a:endParaRPr lang="ru-RU" altLang="ru-RU" sz="24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343535" y="1780114"/>
            <a:ext cx="17787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100" dirty="0">
                <a:cs typeface="Times New Roman" panose="02020603050405020304" pitchFamily="18" charset="0"/>
              </a:rPr>
              <a:t>Анализы выполнены атомно-абсорбционным методом на спектрофотомере Спектр-5 в ИГ УФИЦ РАН (г. Уфа, аналитик Н.Г. Христофорова).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324430" y="595079"/>
            <a:ext cx="4001785" cy="6092517"/>
          </a:xfrm>
          <a:prstGeom prst="rect">
            <a:avLst/>
          </a:prstGeom>
        </p:spPr>
      </p:pic>
      <p:pic>
        <p:nvPicPr>
          <p:cNvPr id="4" name="Picture 2" descr="Рисунок1_итог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121557" y="47058"/>
            <a:ext cx="130084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99887" y="5577526"/>
            <a:ext cx="522514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2098765" y="7869"/>
            <a:ext cx="9566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ea typeface="NewtonC"/>
                <a:cs typeface="NewtonC"/>
              </a:rPr>
              <a:t>Схема геологического строения </a:t>
            </a:r>
            <a:r>
              <a:rPr lang="ru-RU" altLang="ru-RU" b="1" dirty="0" smtClean="0">
                <a:ea typeface="NewtonC"/>
                <a:cs typeface="NewtonC"/>
              </a:rPr>
              <a:t>участка Широтная Жила</a:t>
            </a:r>
            <a:endParaRPr lang="ru-RU" altLang="ru-RU" b="1" dirty="0">
              <a:ea typeface="NewtonC"/>
              <a:cs typeface="NewtonC"/>
            </a:endParaRPr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86170" y="499110"/>
            <a:ext cx="4615180" cy="346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10860" y="4626610"/>
            <a:ext cx="6054090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Широтная жила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Сиратурского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месторождения, приуроченная к поперечному разрыву СЗ 300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сечет углеродистые сланцы западного бока. Протяженность отработанных рудных тел достигает 100-140 м при мощности до 2,2 м. Наблюдалось видимое золото в прожилках до 2 см. Мощность отдельных кварцевых жил не превышает 0,2-0,3 м. Границы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определялись опробованием. В рудных столбах средние содержания золота достигали 20-25 г/т, а в рудных гнездах – 91 г/т.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3406" y="4109467"/>
            <a:ext cx="587828" cy="65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335012" y="3973891"/>
            <a:ext cx="23183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Развалы кварцевых жил </a:t>
            </a:r>
            <a:endParaRPr lang="ru-RU" sz="1600" dirty="0" smtClean="0"/>
          </a:p>
          <a:p>
            <a:r>
              <a:rPr lang="ru-RU" sz="1600" dirty="0" smtClean="0"/>
              <a:t>участка Широтная жила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8059" y="667656"/>
            <a:ext cx="6700131" cy="614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6801732" y="4099835"/>
            <a:ext cx="539026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sz="1400" dirty="0"/>
              <a:t>В пределах рудного тела выделяются следующие основные разновидности пород с золоторудной </a:t>
            </a:r>
            <a:r>
              <a:rPr lang="ru-RU" sz="1400" dirty="0" smtClean="0"/>
              <a:t>минерализацией:</a:t>
            </a:r>
            <a:endParaRPr lang="ru-RU" sz="1400" dirty="0" smtClean="0"/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sz="1400" dirty="0" smtClean="0"/>
              <a:t>1) </a:t>
            </a:r>
            <a:r>
              <a:rPr lang="ru-RU" sz="1400" dirty="0" err="1" smtClean="0"/>
              <a:t>хлоритизированные</a:t>
            </a:r>
            <a:r>
              <a:rPr lang="ru-RU" sz="1400" dirty="0"/>
              <a:t>, </a:t>
            </a:r>
            <a:r>
              <a:rPr lang="ru-RU" sz="1400" dirty="0" err="1"/>
              <a:t>серицитизированные</a:t>
            </a:r>
            <a:r>
              <a:rPr lang="ru-RU" sz="1400" dirty="0"/>
              <a:t> и </a:t>
            </a:r>
            <a:r>
              <a:rPr lang="ru-RU" sz="1400" dirty="0" err="1"/>
              <a:t>сульфидизированные</a:t>
            </a:r>
            <a:r>
              <a:rPr lang="ru-RU" sz="1400" dirty="0"/>
              <a:t> отложения, сформировавшиеся по базальтам и черным </a:t>
            </a:r>
            <a:r>
              <a:rPr lang="ru-RU" sz="1400" dirty="0" smtClean="0"/>
              <a:t>сланцам;</a:t>
            </a:r>
            <a:endParaRPr lang="ru-RU" sz="1400" dirty="0" smtClean="0"/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sz="1400" dirty="0" smtClean="0"/>
              <a:t>2</a:t>
            </a:r>
            <a:r>
              <a:rPr lang="ru-RU" sz="1400" dirty="0"/>
              <a:t>) </a:t>
            </a:r>
            <a:r>
              <a:rPr lang="ru-RU" sz="1400" dirty="0" err="1"/>
              <a:t>рассланцованные</a:t>
            </a:r>
            <a:r>
              <a:rPr lang="ru-RU" sz="1400" dirty="0"/>
              <a:t>, </a:t>
            </a:r>
            <a:r>
              <a:rPr lang="ru-RU" sz="1400" dirty="0" err="1"/>
              <a:t>лиственитизированные</a:t>
            </a:r>
            <a:r>
              <a:rPr lang="ru-RU" sz="1400" dirty="0"/>
              <a:t>, </a:t>
            </a:r>
            <a:r>
              <a:rPr lang="ru-RU" sz="1400" dirty="0" err="1"/>
              <a:t>оталькованные</a:t>
            </a:r>
            <a:r>
              <a:rPr lang="ru-RU" sz="1400" dirty="0"/>
              <a:t> и </a:t>
            </a:r>
            <a:r>
              <a:rPr lang="ru-RU" sz="1400" dirty="0" err="1"/>
              <a:t>карбонатизированные</a:t>
            </a:r>
            <a:r>
              <a:rPr lang="ru-RU" sz="1400" dirty="0"/>
              <a:t> породы, образованные по серпентинитам, с редкой вкрапленностью и прожилками пирита; </a:t>
            </a:r>
            <a:endParaRPr lang="ru-RU" sz="1400" dirty="0" smtClean="0"/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sz="1400" dirty="0" smtClean="0"/>
              <a:t>3</a:t>
            </a:r>
            <a:r>
              <a:rPr lang="ru-RU" sz="1400" dirty="0"/>
              <a:t>) кварцевые жилы; </a:t>
            </a:r>
            <a:r>
              <a:rPr lang="ru-RU" sz="1400" dirty="0" smtClean="0"/>
              <a:t>4</a:t>
            </a:r>
            <a:r>
              <a:rPr lang="ru-RU" sz="1400" dirty="0"/>
              <a:t>) зоны прожилково-жильного </a:t>
            </a:r>
            <a:r>
              <a:rPr lang="ru-RU" sz="1400" dirty="0" err="1"/>
              <a:t>окварцевания</a:t>
            </a:r>
            <a:r>
              <a:rPr lang="ru-RU" sz="1400" dirty="0"/>
              <a:t> и </a:t>
            </a:r>
            <a:r>
              <a:rPr lang="ru-RU" sz="1400" dirty="0" err="1"/>
              <a:t>околопрожилковой</a:t>
            </a:r>
            <a:r>
              <a:rPr lang="ru-RU" sz="1400" dirty="0"/>
              <a:t> </a:t>
            </a:r>
            <a:r>
              <a:rPr lang="ru-RU" sz="1400" dirty="0" err="1"/>
              <a:t>сульфидизации</a:t>
            </a:r>
            <a:r>
              <a:rPr lang="ru-RU" sz="1400" dirty="0"/>
              <a:t>, развитые по вышеуказанным разновидностям пород. </a:t>
            </a:r>
            <a:endParaRPr lang="ru-RU" altLang="ru-RU" sz="14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8059" y="-29029"/>
            <a:ext cx="11817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dirty="0"/>
              <a:t>Основные разновидности пород с золоторудной </a:t>
            </a:r>
            <a:r>
              <a:rPr lang="ru-RU" b="1" dirty="0" smtClean="0"/>
              <a:t>минерализацией </a:t>
            </a:r>
            <a:r>
              <a:rPr lang="ru-RU" b="1" dirty="0" err="1" smtClean="0"/>
              <a:t>Сиратурского</a:t>
            </a:r>
            <a:r>
              <a:rPr lang="ru-RU" b="1" dirty="0" smtClean="0"/>
              <a:t> рудного поля</a:t>
            </a:r>
            <a:endParaRPr lang="ru-RU" altLang="ru-RU" sz="2000" b="1" dirty="0"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r="49666"/>
          <a:stretch>
            <a:fillRect/>
          </a:stretch>
        </p:blipFill>
        <p:spPr>
          <a:xfrm>
            <a:off x="6801485" y="340360"/>
            <a:ext cx="2628900" cy="3723640"/>
          </a:xfrm>
          <a:prstGeom prst="rect">
            <a:avLst/>
          </a:prstGeom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01731" y="340301"/>
            <a:ext cx="2628913" cy="180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gE70d_YNWXrMW65cAHDojSPDKsoxbBeaemQBQoph31P7SOoOmN-XLEySRfBU-j8PT4vvDISc2YPXGatAbHI43hbX (1)"/>
          <p:cNvPicPr>
            <a:picLocks noChangeAspect="1"/>
          </p:cNvPicPr>
          <p:nvPr/>
        </p:nvPicPr>
        <p:blipFill>
          <a:blip r:embed="rId4"/>
          <a:srcRect l="12632" t="7683"/>
          <a:stretch>
            <a:fillRect/>
          </a:stretch>
        </p:blipFill>
        <p:spPr>
          <a:xfrm>
            <a:off x="9473565" y="454025"/>
            <a:ext cx="2587625" cy="36455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19945</Words>
  <Application>WPS Presentation</Application>
  <PresentationFormat>Широкоэкранный</PresentationFormat>
  <Paragraphs>267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SimSun</vt:lpstr>
      <vt:lpstr>Wingdings</vt:lpstr>
      <vt:lpstr>Open Sans</vt:lpstr>
      <vt:lpstr>Segoe Print</vt:lpstr>
      <vt:lpstr>Arial</vt:lpstr>
      <vt:lpstr>Times New Roman</vt:lpstr>
      <vt:lpstr>Calibri</vt:lpstr>
      <vt:lpstr>TimesNewRomanPSMT</vt:lpstr>
      <vt:lpstr>NewtonC</vt:lpstr>
      <vt:lpstr>Liberation Mono</vt:lpstr>
      <vt:lpstr>Symbol</vt:lpstr>
      <vt:lpstr>Calibri Light</vt:lpstr>
      <vt:lpstr>Microsoft YaHei</vt:lpstr>
      <vt:lpstr>Arial Unicode MS</vt:lpstr>
      <vt:lpstr>Тема Office</vt:lpstr>
      <vt:lpstr> Геология и рудоносность углеродистых сланцев Сиратурского золотого месторождения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Ruslan</cp:lastModifiedBy>
  <cp:revision>167</cp:revision>
  <dcterms:created xsi:type="dcterms:W3CDTF">2023-11-29T20:43:00Z</dcterms:created>
  <dcterms:modified xsi:type="dcterms:W3CDTF">2026-04-22T05:40:12Z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BE1BEBB66C834F9682EA9AEBAECF5506_12</vt:lpwstr>
  </property>
  <property fmtid="{D5CDD505-2E9C-101B-9397-08002B2CF9AE}" pid="3" name="KSOProductBuildVer">
    <vt:lpwstr>1049-12.2.0.23196</vt:lpwstr>
  </property>
</Properties>
</file>