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7" r:id="rId4"/>
    <p:sldId id="270" r:id="rId5"/>
    <p:sldId id="267" r:id="rId6"/>
    <p:sldId id="260" r:id="rId7"/>
    <p:sldId id="261" r:id="rId8"/>
    <p:sldId id="264" r:id="rId9"/>
    <p:sldId id="262" r:id="rId10"/>
    <p:sldId id="263" r:id="rId11"/>
    <p:sldId id="265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30" autoAdjust="0"/>
  </p:normalViewPr>
  <p:slideViewPr>
    <p:cSldViewPr snapToGrid="0">
      <p:cViewPr varScale="1">
        <p:scale>
          <a:sx n="62" d="100"/>
          <a:sy n="62" d="100"/>
        </p:scale>
        <p:origin x="4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541E7-DD1B-47A7-B5C7-E4C074A58B54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22F39-94F9-4FE4-BCB4-958370D04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895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22F39-94F9-4FE4-BCB4-958370D043D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26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BE6A-862C-495C-B65F-E51DB0777B20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BD6E0-3D99-42CD-B406-218A0466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740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BE6A-862C-495C-B65F-E51DB0777B20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BD6E0-3D99-42CD-B406-218A0466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14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BE6A-862C-495C-B65F-E51DB0777B20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BD6E0-3D99-42CD-B406-218A0466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079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BE6A-862C-495C-B65F-E51DB0777B20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BD6E0-3D99-42CD-B406-218A0466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266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BE6A-862C-495C-B65F-E51DB0777B20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BD6E0-3D99-42CD-B406-218A0466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386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BE6A-862C-495C-B65F-E51DB0777B20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BD6E0-3D99-42CD-B406-218A0466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020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BE6A-862C-495C-B65F-E51DB0777B20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BD6E0-3D99-42CD-B406-218A0466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297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BE6A-862C-495C-B65F-E51DB0777B20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BD6E0-3D99-42CD-B406-218A0466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72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BE6A-862C-495C-B65F-E51DB0777B20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BD6E0-3D99-42CD-B406-218A0466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762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BE6A-862C-495C-B65F-E51DB0777B20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BD6E0-3D99-42CD-B406-218A0466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114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BE6A-862C-495C-B65F-E51DB0777B20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BD6E0-3D99-42CD-B406-218A0466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70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2BE6A-862C-495C-B65F-E51DB0777B20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BD6E0-3D99-42CD-B406-218A0466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1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>
            <a:normAutofit/>
          </a:bodyPr>
          <a:lstStyle/>
          <a:p>
            <a:pPr algn="r"/>
            <a:r>
              <a:rPr lang="ru-RU" sz="2400" dirty="0"/>
              <a:t>Самородное золото из коренных золотокварцевых и связанных с ними россыпных объектов Западно-</a:t>
            </a:r>
            <a:r>
              <a:rPr lang="ru-RU" sz="2400" dirty="0" err="1"/>
              <a:t>Калбинского</a:t>
            </a:r>
            <a:r>
              <a:rPr lang="ru-RU" sz="2400" dirty="0"/>
              <a:t> </a:t>
            </a:r>
            <a:r>
              <a:rPr lang="ru-RU" sz="2400" dirty="0" smtClean="0"/>
              <a:t>золоторудного </a:t>
            </a:r>
            <a:r>
              <a:rPr lang="ru-RU" sz="2400" dirty="0"/>
              <a:t>пояса Восточного Казахстана.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46867" y="3666206"/>
            <a:ext cx="9745133" cy="1655762"/>
          </a:xfrm>
        </p:spPr>
        <p:txBody>
          <a:bodyPr/>
          <a:lstStyle/>
          <a:p>
            <a:pPr algn="r"/>
            <a:r>
              <a:rPr lang="ru-RU" dirty="0"/>
              <a:t>Сиротин К.А.</a:t>
            </a:r>
            <a:r>
              <a:rPr lang="ru-RU" sz="1400" dirty="0"/>
              <a:t>1</a:t>
            </a:r>
            <a:r>
              <a:rPr lang="ru-RU" dirty="0"/>
              <a:t>, Козин А.К.</a:t>
            </a:r>
            <a:r>
              <a:rPr lang="ru-RU" sz="1400" dirty="0"/>
              <a:t>1</a:t>
            </a:r>
            <a:r>
              <a:rPr lang="ru-RU" dirty="0"/>
              <a:t>, Жданова В.С.</a:t>
            </a:r>
            <a:r>
              <a:rPr lang="ru-RU" sz="1400" dirty="0"/>
              <a:t>1</a:t>
            </a:r>
            <a:r>
              <a:rPr lang="ru-RU" dirty="0"/>
              <a:t>, Паламарчук Р.С.</a:t>
            </a:r>
            <a:r>
              <a:rPr lang="ru-RU" sz="1400" dirty="0"/>
              <a:t>1</a:t>
            </a:r>
            <a:r>
              <a:rPr lang="ru-RU" dirty="0"/>
              <a:t>, Алиев Э.Ш.</a:t>
            </a:r>
            <a:r>
              <a:rPr lang="ru-RU" sz="1400" dirty="0"/>
              <a:t>2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648200" y="4277882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/>
              <a:t>1</a:t>
            </a:r>
            <a:r>
              <a:rPr lang="ru-RU" dirty="0"/>
              <a:t> – Южно-Уральский федеральный научный центр минералоги и геоэкологии </a:t>
            </a:r>
            <a:r>
              <a:rPr lang="ru-RU" dirty="0" err="1"/>
              <a:t>УрО</a:t>
            </a:r>
            <a:r>
              <a:rPr lang="ru-RU" dirty="0"/>
              <a:t> РАН, </a:t>
            </a:r>
            <a:r>
              <a:rPr lang="ru-RU" dirty="0" err="1"/>
              <a:t>Ильменский</a:t>
            </a:r>
            <a:r>
              <a:rPr lang="ru-RU" dirty="0"/>
              <a:t> государственный заповедник, г. Миасс </a:t>
            </a:r>
          </a:p>
          <a:p>
            <a:pPr algn="just"/>
            <a:r>
              <a:rPr lang="ru-RU" dirty="0"/>
              <a:t>sirotin.2000@list.ru</a:t>
            </a:r>
          </a:p>
          <a:p>
            <a:pPr algn="just"/>
            <a:r>
              <a:rPr lang="ru-RU" sz="1200" dirty="0"/>
              <a:t>2</a:t>
            </a:r>
            <a:r>
              <a:rPr lang="ru-RU" dirty="0"/>
              <a:t> – Частная компания «EA </a:t>
            </a:r>
            <a:r>
              <a:rPr lang="ru-RU" dirty="0" err="1"/>
              <a:t>Minerals</a:t>
            </a:r>
            <a:r>
              <a:rPr lang="ru-RU" dirty="0"/>
              <a:t> LTD», Республика Казахстан, г. Астана </a:t>
            </a:r>
          </a:p>
        </p:txBody>
      </p:sp>
    </p:spTree>
    <p:extLst>
      <p:ext uri="{BB962C8B-B14F-4D97-AF65-F5344CB8AC3E}">
        <p14:creationId xmlns:p14="http://schemas.microsoft.com/office/powerpoint/2010/main" val="19212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1" y="500158"/>
            <a:ext cx="10423652" cy="5859476"/>
          </a:xfrm>
        </p:spPr>
      </p:pic>
      <p:sp>
        <p:nvSpPr>
          <p:cNvPr id="3" name="Полилиния 2"/>
          <p:cNvSpPr/>
          <p:nvPr/>
        </p:nvSpPr>
        <p:spPr>
          <a:xfrm>
            <a:off x="8450580" y="1718310"/>
            <a:ext cx="1436370" cy="1230630"/>
          </a:xfrm>
          <a:custGeom>
            <a:avLst/>
            <a:gdLst>
              <a:gd name="connsiteX0" fmla="*/ 1344930 w 1436370"/>
              <a:gd name="connsiteY0" fmla="*/ 1230630 h 1230630"/>
              <a:gd name="connsiteX1" fmla="*/ 1181100 w 1436370"/>
              <a:gd name="connsiteY1" fmla="*/ 1181100 h 1230630"/>
              <a:gd name="connsiteX2" fmla="*/ 1024890 w 1436370"/>
              <a:gd name="connsiteY2" fmla="*/ 1082040 h 1230630"/>
              <a:gd name="connsiteX3" fmla="*/ 998220 w 1436370"/>
              <a:gd name="connsiteY3" fmla="*/ 1055370 h 1230630"/>
              <a:gd name="connsiteX4" fmla="*/ 986790 w 1436370"/>
              <a:gd name="connsiteY4" fmla="*/ 1047750 h 1230630"/>
              <a:gd name="connsiteX5" fmla="*/ 769620 w 1436370"/>
              <a:gd name="connsiteY5" fmla="*/ 922020 h 1230630"/>
              <a:gd name="connsiteX6" fmla="*/ 617220 w 1436370"/>
              <a:gd name="connsiteY6" fmla="*/ 781050 h 1230630"/>
              <a:gd name="connsiteX7" fmla="*/ 430530 w 1436370"/>
              <a:gd name="connsiteY7" fmla="*/ 613410 h 1230630"/>
              <a:gd name="connsiteX8" fmla="*/ 281940 w 1436370"/>
              <a:gd name="connsiteY8" fmla="*/ 499110 h 1230630"/>
              <a:gd name="connsiteX9" fmla="*/ 171450 w 1436370"/>
              <a:gd name="connsiteY9" fmla="*/ 342900 h 1230630"/>
              <a:gd name="connsiteX10" fmla="*/ 49530 w 1436370"/>
              <a:gd name="connsiteY10" fmla="*/ 179070 h 1230630"/>
              <a:gd name="connsiteX11" fmla="*/ 0 w 1436370"/>
              <a:gd name="connsiteY11" fmla="*/ 83820 h 1230630"/>
              <a:gd name="connsiteX12" fmla="*/ 53340 w 1436370"/>
              <a:gd name="connsiteY12" fmla="*/ 0 h 1230630"/>
              <a:gd name="connsiteX13" fmla="*/ 182880 w 1436370"/>
              <a:gd name="connsiteY13" fmla="*/ 45720 h 1230630"/>
              <a:gd name="connsiteX14" fmla="*/ 304800 w 1436370"/>
              <a:gd name="connsiteY14" fmla="*/ 156210 h 1230630"/>
              <a:gd name="connsiteX15" fmla="*/ 472440 w 1436370"/>
              <a:gd name="connsiteY15" fmla="*/ 323850 h 1230630"/>
              <a:gd name="connsiteX16" fmla="*/ 628650 w 1436370"/>
              <a:gd name="connsiteY16" fmla="*/ 464820 h 1230630"/>
              <a:gd name="connsiteX17" fmla="*/ 765810 w 1436370"/>
              <a:gd name="connsiteY17" fmla="*/ 579120 h 1230630"/>
              <a:gd name="connsiteX18" fmla="*/ 914400 w 1436370"/>
              <a:gd name="connsiteY18" fmla="*/ 712470 h 1230630"/>
              <a:gd name="connsiteX19" fmla="*/ 1047750 w 1436370"/>
              <a:gd name="connsiteY19" fmla="*/ 826770 h 1230630"/>
              <a:gd name="connsiteX20" fmla="*/ 1219200 w 1436370"/>
              <a:gd name="connsiteY20" fmla="*/ 937260 h 1230630"/>
              <a:gd name="connsiteX21" fmla="*/ 1363980 w 1436370"/>
              <a:gd name="connsiteY21" fmla="*/ 1028700 h 1230630"/>
              <a:gd name="connsiteX22" fmla="*/ 1383030 w 1436370"/>
              <a:gd name="connsiteY22" fmla="*/ 1055370 h 1230630"/>
              <a:gd name="connsiteX23" fmla="*/ 1436370 w 1436370"/>
              <a:gd name="connsiteY23" fmla="*/ 1131570 h 1230630"/>
              <a:gd name="connsiteX24" fmla="*/ 1402080 w 1436370"/>
              <a:gd name="connsiteY24" fmla="*/ 1230630 h 1230630"/>
              <a:gd name="connsiteX25" fmla="*/ 1344930 w 1436370"/>
              <a:gd name="connsiteY25" fmla="*/ 1230630 h 123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36370" h="1230630">
                <a:moveTo>
                  <a:pt x="1344930" y="1230630"/>
                </a:moveTo>
                <a:lnTo>
                  <a:pt x="1181100" y="1181100"/>
                </a:lnTo>
                <a:lnTo>
                  <a:pt x="1024890" y="1082040"/>
                </a:lnTo>
                <a:cubicBezTo>
                  <a:pt x="1016000" y="1073150"/>
                  <a:pt x="1007565" y="1063780"/>
                  <a:pt x="998220" y="1055370"/>
                </a:cubicBezTo>
                <a:cubicBezTo>
                  <a:pt x="994816" y="1052307"/>
                  <a:pt x="986790" y="1047750"/>
                  <a:pt x="986790" y="1047750"/>
                </a:cubicBezTo>
                <a:lnTo>
                  <a:pt x="769620" y="922020"/>
                </a:lnTo>
                <a:lnTo>
                  <a:pt x="617220" y="781050"/>
                </a:lnTo>
                <a:lnTo>
                  <a:pt x="430530" y="613410"/>
                </a:lnTo>
                <a:lnTo>
                  <a:pt x="281940" y="499110"/>
                </a:lnTo>
                <a:lnTo>
                  <a:pt x="171450" y="342900"/>
                </a:lnTo>
                <a:lnTo>
                  <a:pt x="49530" y="179070"/>
                </a:lnTo>
                <a:lnTo>
                  <a:pt x="0" y="83820"/>
                </a:lnTo>
                <a:lnTo>
                  <a:pt x="53340" y="0"/>
                </a:lnTo>
                <a:lnTo>
                  <a:pt x="182880" y="45720"/>
                </a:lnTo>
                <a:lnTo>
                  <a:pt x="304800" y="156210"/>
                </a:lnTo>
                <a:lnTo>
                  <a:pt x="472440" y="323850"/>
                </a:lnTo>
                <a:lnTo>
                  <a:pt x="628650" y="464820"/>
                </a:lnTo>
                <a:lnTo>
                  <a:pt x="765810" y="579120"/>
                </a:lnTo>
                <a:lnTo>
                  <a:pt x="914400" y="712470"/>
                </a:lnTo>
                <a:lnTo>
                  <a:pt x="1047750" y="826770"/>
                </a:lnTo>
                <a:lnTo>
                  <a:pt x="1219200" y="937260"/>
                </a:lnTo>
                <a:lnTo>
                  <a:pt x="1363980" y="1028700"/>
                </a:lnTo>
                <a:lnTo>
                  <a:pt x="1383030" y="1055370"/>
                </a:lnTo>
                <a:lnTo>
                  <a:pt x="1436370" y="1131570"/>
                </a:lnTo>
                <a:lnTo>
                  <a:pt x="1402080" y="1230630"/>
                </a:lnTo>
                <a:lnTo>
                  <a:pt x="1344930" y="1230630"/>
                </a:lnTo>
                <a:close/>
              </a:path>
            </a:pathLst>
          </a:custGeom>
          <a:solidFill>
            <a:srgbClr val="FF0000">
              <a:alpha val="3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stCxn id="3" idx="7"/>
          </p:cNvCxnSpPr>
          <p:nvPr/>
        </p:nvCxnSpPr>
        <p:spPr>
          <a:xfrm flipH="1">
            <a:off x="7663543" y="2331720"/>
            <a:ext cx="1217567" cy="4360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6" y="755057"/>
            <a:ext cx="7461457" cy="534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8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8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Тип </a:t>
            </a:r>
            <a:r>
              <a:rPr lang="ru-RU" sz="3600" dirty="0" err="1" smtClean="0"/>
              <a:t>оруденения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461559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Приуроченность </a:t>
            </a:r>
            <a:r>
              <a:rPr lang="ru-RU" dirty="0" err="1"/>
              <a:t>орогенных</a:t>
            </a:r>
            <a:r>
              <a:rPr lang="ru-RU" dirty="0"/>
              <a:t> месторождений к региональным глубинным </a:t>
            </a:r>
            <a:r>
              <a:rPr lang="ru-RU" dirty="0" smtClean="0"/>
              <a:t>тектоническим зонам</a:t>
            </a:r>
          </a:p>
          <a:p>
            <a:r>
              <a:rPr lang="ru-RU" dirty="0" smtClean="0"/>
              <a:t>Отсутствие </a:t>
            </a:r>
            <a:r>
              <a:rPr lang="ru-RU" dirty="0"/>
              <a:t>вертикальной и горизонтальной геохимической зональности как в пределах отдельных рудных тел, так и рудных полей в </a:t>
            </a:r>
            <a:r>
              <a:rPr lang="ru-RU" dirty="0" smtClean="0"/>
              <a:t>целом</a:t>
            </a:r>
          </a:p>
          <a:p>
            <a:r>
              <a:rPr lang="ru-RU" dirty="0" smtClean="0"/>
              <a:t>Рудные </a:t>
            </a:r>
            <a:r>
              <a:rPr lang="ru-RU" dirty="0"/>
              <a:t>тела на месторождениях представлены кварцевыми жилами и прожилково-вкрапленными минерализованными </a:t>
            </a:r>
            <a:r>
              <a:rPr lang="ru-RU" dirty="0" smtClean="0"/>
              <a:t>зонами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Пространственная </a:t>
            </a:r>
            <a:r>
              <a:rPr lang="ru-RU" dirty="0">
                <a:solidFill>
                  <a:srgbClr val="FF0000"/>
                </a:solidFill>
              </a:rPr>
              <a:t>ассоциация рудной минерализации с дайками </a:t>
            </a:r>
            <a:r>
              <a:rPr lang="ru-RU" dirty="0" err="1">
                <a:solidFill>
                  <a:srgbClr val="FF0000"/>
                </a:solidFill>
              </a:rPr>
              <a:t>лампрофиров</a:t>
            </a:r>
            <a:r>
              <a:rPr lang="ru-RU" dirty="0">
                <a:solidFill>
                  <a:srgbClr val="FF0000"/>
                </a:solidFill>
              </a:rPr>
              <a:t> и </a:t>
            </a:r>
            <a:r>
              <a:rPr lang="ru-RU" dirty="0" smtClean="0">
                <a:solidFill>
                  <a:srgbClr val="FF0000"/>
                </a:solidFill>
              </a:rPr>
              <a:t>гранит-порфиров</a:t>
            </a:r>
          </a:p>
          <a:p>
            <a:r>
              <a:rPr lang="ru-RU" dirty="0" smtClean="0"/>
              <a:t>Золото </a:t>
            </a:r>
            <a:r>
              <a:rPr lang="ru-RU" dirty="0"/>
              <a:t>присутствует в самородной форме и имеет высокую </a:t>
            </a:r>
            <a:r>
              <a:rPr lang="ru-RU" dirty="0" err="1"/>
              <a:t>пробность</a:t>
            </a:r>
            <a:r>
              <a:rPr lang="ru-RU" dirty="0"/>
              <a:t>, а сами руды характеризуются высоким (обычно ≥5) </a:t>
            </a:r>
            <a:r>
              <a:rPr lang="ru-RU" dirty="0" err="1"/>
              <a:t>Au</a:t>
            </a:r>
            <a:r>
              <a:rPr lang="ru-RU" dirty="0"/>
              <a:t>/</a:t>
            </a:r>
            <a:r>
              <a:rPr lang="ru-RU" dirty="0" err="1"/>
              <a:t>Ag</a:t>
            </a:r>
            <a:r>
              <a:rPr lang="ru-RU" dirty="0"/>
              <a:t> </a:t>
            </a:r>
            <a:r>
              <a:rPr lang="ru-RU" dirty="0" smtClean="0"/>
              <a:t>отношением</a:t>
            </a:r>
          </a:p>
          <a:p>
            <a:r>
              <a:rPr lang="ru-RU" dirty="0" smtClean="0"/>
              <a:t>Помимо </a:t>
            </a:r>
            <a:r>
              <a:rPr lang="ru-RU" dirty="0"/>
              <a:t>золота и серебра, в рудах могут фиксироваться повышенные содержания </a:t>
            </a:r>
            <a:r>
              <a:rPr lang="ru-RU" dirty="0" err="1"/>
              <a:t>As</a:t>
            </a:r>
            <a:r>
              <a:rPr lang="ru-RU" dirty="0"/>
              <a:t> ± B ± </a:t>
            </a:r>
            <a:r>
              <a:rPr lang="ru-RU" dirty="0" err="1"/>
              <a:t>Bi</a:t>
            </a:r>
            <a:r>
              <a:rPr lang="ru-RU" dirty="0"/>
              <a:t> ± </a:t>
            </a:r>
            <a:r>
              <a:rPr lang="ru-RU" dirty="0" err="1"/>
              <a:t>Sb</a:t>
            </a:r>
            <a:r>
              <a:rPr lang="ru-RU" dirty="0"/>
              <a:t> ± </a:t>
            </a:r>
            <a:r>
              <a:rPr lang="ru-RU" dirty="0" err="1"/>
              <a:t>Te</a:t>
            </a:r>
            <a:r>
              <a:rPr lang="ru-RU" dirty="0"/>
              <a:t> ± W.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27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477" y="662781"/>
            <a:ext cx="8237220" cy="5534921"/>
          </a:xfrm>
        </p:spPr>
      </p:pic>
    </p:spTree>
    <p:extLst>
      <p:ext uri="{BB962C8B-B14F-4D97-AF65-F5344CB8AC3E}">
        <p14:creationId xmlns:p14="http://schemas.microsoft.com/office/powerpoint/2010/main" val="398855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8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Выводы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7680" y="1393825"/>
            <a:ext cx="10515600" cy="4351338"/>
          </a:xfrm>
        </p:spPr>
        <p:txBody>
          <a:bodyPr>
            <a:normAutofit/>
          </a:bodyPr>
          <a:lstStyle/>
          <a:p>
            <a:r>
              <a:rPr lang="ru-RU" sz="1800" dirty="0"/>
              <a:t>Единообразие составов и скудный набор включений позволяют сделать вывод об определяющей роли единого типа коренного источника. С учётом ранее полученных результатов изучения кварцевых жил (</a:t>
            </a:r>
            <a:r>
              <a:rPr lang="ru-RU" sz="1800" dirty="0" err="1"/>
              <a:t>Konopelko</a:t>
            </a:r>
            <a:r>
              <a:rPr lang="ru-RU" sz="1800" dirty="0"/>
              <a:t> </a:t>
            </a:r>
            <a:r>
              <a:rPr lang="ru-RU" sz="1800" dirty="0" err="1"/>
              <a:t>et</a:t>
            </a:r>
            <a:r>
              <a:rPr lang="ru-RU" sz="1800" dirty="0"/>
              <a:t> </a:t>
            </a:r>
            <a:r>
              <a:rPr lang="ru-RU" sz="1800" dirty="0" err="1"/>
              <a:t>al</a:t>
            </a:r>
            <a:r>
              <a:rPr lang="ru-RU" sz="1800" dirty="0"/>
              <a:t>., 2025) можно предположить, что именно они и являются основным источником золота в россыпях.</a:t>
            </a:r>
            <a:endParaRPr lang="ru-RU" sz="1800" dirty="0" smtClean="0"/>
          </a:p>
          <a:p>
            <a:r>
              <a:rPr lang="ru-RU" sz="1800" dirty="0" smtClean="0"/>
              <a:t>Рассмотрение </a:t>
            </a:r>
            <a:r>
              <a:rPr lang="ru-RU" sz="1800" dirty="0"/>
              <a:t>форм россыпного золота позволило выделить две морфологические группы: уплощенные с высокой степенью </a:t>
            </a:r>
            <a:r>
              <a:rPr lang="ru-RU" sz="1800" dirty="0" err="1"/>
              <a:t>окатанности</a:t>
            </a:r>
            <a:r>
              <a:rPr lang="ru-RU" sz="1800" dirty="0"/>
              <a:t> и комковатые со средней степенью </a:t>
            </a:r>
            <a:r>
              <a:rPr lang="ru-RU" sz="1800" dirty="0" err="1"/>
              <a:t>окатанности</a:t>
            </a:r>
            <a:r>
              <a:rPr lang="ru-RU" sz="1800" dirty="0"/>
              <a:t>. Изменение формы золота является следствием деформаций при транспортировке в </a:t>
            </a:r>
            <a:r>
              <a:rPr lang="ru-RU" sz="1800" dirty="0" err="1"/>
              <a:t>делювиально</a:t>
            </a:r>
            <a:r>
              <a:rPr lang="ru-RU" sz="1800" dirty="0"/>
              <a:t>–аллювиальных отложениях и водотоках. </a:t>
            </a:r>
            <a:endParaRPr lang="ru-RU" sz="1800" dirty="0" smtClean="0"/>
          </a:p>
          <a:p>
            <a:r>
              <a:rPr lang="ru-RU" sz="1800" dirty="0"/>
              <a:t>Выдержанный химический состав самородного золота как в коренных, так и россыпных объектах указывает на отсутствие проявления минеральной зональности в коренных источниках, что типично для </a:t>
            </a:r>
            <a:r>
              <a:rPr lang="ru-RU" sz="1800" dirty="0" err="1"/>
              <a:t>орогенного</a:t>
            </a:r>
            <a:r>
              <a:rPr lang="ru-RU" sz="1800" dirty="0"/>
              <a:t> типа золоторудных месторождений [</a:t>
            </a:r>
            <a:r>
              <a:rPr lang="ru-RU" sz="1800" dirty="0" err="1"/>
              <a:t>Goldfarb</a:t>
            </a:r>
            <a:r>
              <a:rPr lang="ru-RU" sz="1800" dirty="0"/>
              <a:t> </a:t>
            </a:r>
            <a:r>
              <a:rPr lang="ru-RU" sz="1800" dirty="0" err="1"/>
              <a:t>et</a:t>
            </a:r>
            <a:r>
              <a:rPr lang="ru-RU" sz="1800" dirty="0"/>
              <a:t> </a:t>
            </a:r>
            <a:r>
              <a:rPr lang="ru-RU" sz="1800" dirty="0" err="1"/>
              <a:t>al</a:t>
            </a:r>
            <a:r>
              <a:rPr lang="ru-RU" sz="1800" dirty="0"/>
              <a:t>., 2005]. </a:t>
            </a:r>
            <a:endParaRPr lang="ru-RU" sz="1800" dirty="0" smtClean="0"/>
          </a:p>
          <a:p>
            <a:r>
              <a:rPr lang="ru-RU" sz="1800" dirty="0" smtClean="0"/>
              <a:t>Отсутствие изменчивости в системе коренной источник-россыпь позволяет сделать вывод об их </a:t>
            </a:r>
            <a:r>
              <a:rPr lang="ru-RU" sz="1800" smtClean="0"/>
              <a:t>прямой взаимосвязи.</a:t>
            </a:r>
            <a:endParaRPr lang="ru-RU" sz="1800" dirty="0" smtClean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951132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867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Благодарности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867" y="1571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Хочется выразить признательность всем соавторам работы за предоставленные материалы, и всевозможную помощь в работе. </a:t>
            </a: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Отдельная благодарность научному руководителю – к.г.-</a:t>
            </a:r>
            <a:r>
              <a:rPr lang="ru-RU" dirty="0" err="1" smtClean="0"/>
              <a:t>м.н</a:t>
            </a:r>
            <a:r>
              <a:rPr lang="ru-RU" dirty="0" smtClean="0"/>
              <a:t>. Сергею Юрьевичу Степанову, за предоставленную возможность в изучении </a:t>
            </a:r>
            <a:r>
              <a:rPr lang="ru-RU" dirty="0" err="1" smtClean="0"/>
              <a:t>Калбинской</a:t>
            </a:r>
            <a:r>
              <a:rPr lang="ru-RU" dirty="0" smtClean="0"/>
              <a:t> золоторудной зоны и неоценимую помощь на всех этапах создания этой работы.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915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59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Введение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55265" y="2795387"/>
            <a:ext cx="7480061" cy="3597392"/>
          </a:xfrm>
        </p:spPr>
        <p:txBody>
          <a:bodyPr/>
          <a:lstStyle/>
          <a:p>
            <a:pPr algn="just"/>
            <a:r>
              <a:rPr lang="ru-RU" sz="2000" dirty="0" smtClean="0"/>
              <a:t>Цель работы</a:t>
            </a:r>
          </a:p>
          <a:p>
            <a:pPr marL="0" indent="0" algn="just">
              <a:buNone/>
            </a:pPr>
            <a:r>
              <a:rPr lang="ru-RU" sz="1600" dirty="0"/>
              <a:t>На основании структурно-вещественных признаков золота из коренных источников и россыпных объектов месторождений Сарыбулак и </a:t>
            </a:r>
            <a:r>
              <a:rPr lang="ru-RU" sz="1600" dirty="0" err="1"/>
              <a:t>Сенташ</a:t>
            </a:r>
            <a:r>
              <a:rPr lang="ru-RU" sz="1600" dirty="0"/>
              <a:t> установить особенности рудной минерализации в пределах Западно-</a:t>
            </a:r>
            <a:r>
              <a:rPr lang="ru-RU" sz="1600" dirty="0" err="1"/>
              <a:t>Калбинского</a:t>
            </a:r>
            <a:r>
              <a:rPr lang="ru-RU" sz="1600" dirty="0"/>
              <a:t> золоторудного пояса</a:t>
            </a:r>
            <a:r>
              <a:rPr lang="ru-RU" sz="1600" dirty="0" smtClean="0"/>
              <a:t>.</a:t>
            </a:r>
            <a:endParaRPr lang="ru-RU" sz="1600" dirty="0" smtClean="0"/>
          </a:p>
          <a:p>
            <a:pPr algn="just"/>
            <a:r>
              <a:rPr lang="ru-RU" sz="2000" dirty="0" smtClean="0"/>
              <a:t>Задачи работы</a:t>
            </a:r>
          </a:p>
          <a:p>
            <a:pPr marL="0" indent="0" algn="just">
              <a:buNone/>
            </a:pPr>
            <a:r>
              <a:rPr lang="ru-RU" sz="1600" dirty="0"/>
              <a:t>Охарактеризовать морфологические особенности и внутренней анатомии индивидов и агрегатов золотых </a:t>
            </a:r>
            <a:r>
              <a:rPr lang="ru-RU" sz="1600" dirty="0" smtClean="0"/>
              <a:t>зерен.</a:t>
            </a:r>
            <a:endParaRPr lang="ru-RU" sz="1600" dirty="0"/>
          </a:p>
          <a:p>
            <a:pPr marL="0" indent="0" algn="just">
              <a:buNone/>
            </a:pPr>
            <a:r>
              <a:rPr lang="ru-RU" sz="1600" dirty="0" smtClean="0"/>
              <a:t>Изучить химический </a:t>
            </a:r>
            <a:r>
              <a:rPr lang="ru-RU" sz="1600" dirty="0"/>
              <a:t>состав и минеральные </a:t>
            </a:r>
            <a:r>
              <a:rPr lang="ru-RU" sz="1600" dirty="0" smtClean="0"/>
              <a:t>включения в самородном золоте.</a:t>
            </a:r>
          </a:p>
          <a:p>
            <a:pPr marL="0" indent="0" algn="just">
              <a:buNone/>
            </a:pPr>
            <a:r>
              <a:rPr lang="ru-RU" sz="1600" dirty="0" smtClean="0"/>
              <a:t>Выявить </a:t>
            </a:r>
            <a:r>
              <a:rPr lang="ru-RU" sz="1600" dirty="0"/>
              <a:t>закономерности изменения морфологических особенностей коренных источников золота в системе источник-россыпь и на основании </a:t>
            </a:r>
            <a:r>
              <a:rPr lang="ru-RU" sz="1600" dirty="0" smtClean="0"/>
              <a:t>сравнительной </a:t>
            </a:r>
            <a:r>
              <a:rPr lang="ru-RU" sz="1600" dirty="0"/>
              <a:t>характеристики состава золота установить изменчивость или её </a:t>
            </a:r>
            <a:r>
              <a:rPr lang="ru-RU" sz="1600" dirty="0" smtClean="0"/>
              <a:t>отсутствие. 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59" y="1495252"/>
            <a:ext cx="4235116" cy="42351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766" y="215512"/>
            <a:ext cx="2503691" cy="25036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76" y="215512"/>
            <a:ext cx="2503291" cy="250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8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968" y="30150"/>
            <a:ext cx="10603832" cy="104792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Объект исследования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3" y="159238"/>
            <a:ext cx="11783659" cy="5776341"/>
          </a:xfrm>
        </p:spPr>
      </p:pic>
      <p:sp>
        <p:nvSpPr>
          <p:cNvPr id="5" name="Прямоугольник 4"/>
          <p:cNvSpPr/>
          <p:nvPr/>
        </p:nvSpPr>
        <p:spPr>
          <a:xfrm>
            <a:off x="80211" y="5294598"/>
            <a:ext cx="509815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400" dirty="0"/>
              <a:t>Регион работ принадлежит «Золотому поясу» Восточного Казахстана, Западно-</a:t>
            </a:r>
            <a:r>
              <a:rPr lang="ru-RU" sz="1400" dirty="0" err="1"/>
              <a:t>Калбинской</a:t>
            </a:r>
            <a:r>
              <a:rPr lang="ru-RU" sz="1400" dirty="0"/>
              <a:t> золоторудной зоне, и представляет </a:t>
            </a:r>
            <a:r>
              <a:rPr lang="ru-RU" sz="1400" dirty="0" smtClean="0"/>
              <a:t>собой смятый </a:t>
            </a:r>
            <a:r>
              <a:rPr lang="ru-RU" sz="1400" dirty="0"/>
              <a:t>глубоководный </a:t>
            </a:r>
            <a:r>
              <a:rPr lang="ru-RU" sz="1400" dirty="0" err="1"/>
              <a:t>флиш</a:t>
            </a:r>
            <a:r>
              <a:rPr lang="ru-RU" sz="1400" dirty="0"/>
              <a:t> окраины Казахского </a:t>
            </a:r>
            <a:r>
              <a:rPr lang="ru-RU" sz="1400" dirty="0" err="1"/>
              <a:t>микроконтинента</a:t>
            </a:r>
            <a:r>
              <a:rPr lang="ru-RU" sz="1400" dirty="0"/>
              <a:t>, образовавшегося в палеозое </a:t>
            </a:r>
            <a:r>
              <a:rPr lang="ru-RU" sz="1400" dirty="0" smtClean="0"/>
              <a:t>при закрытии </a:t>
            </a:r>
            <a:r>
              <a:rPr lang="ru-RU" sz="1400" dirty="0" err="1"/>
              <a:t>Палеоказахского</a:t>
            </a:r>
            <a:r>
              <a:rPr lang="ru-RU" sz="1400" dirty="0"/>
              <a:t> океана. Вследствие процессов метаморфизма тонкодисперсные породы преобразовались в фацию чёрных сланцев.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78367" y="6000499"/>
            <a:ext cx="5607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400" dirty="0" smtClean="0"/>
              <a:t>Рудные </a:t>
            </a:r>
            <a:r>
              <a:rPr lang="ru-RU" sz="1400" dirty="0" smtClean="0"/>
              <a:t>зоны приурочены к областям развития интрузивных </a:t>
            </a:r>
            <a:r>
              <a:rPr lang="ru-RU" sz="1400" dirty="0" smtClean="0"/>
              <a:t>образований </a:t>
            </a:r>
            <a:r>
              <a:rPr lang="ru-RU" sz="1400" dirty="0" smtClean="0"/>
              <a:t>и </a:t>
            </a:r>
            <a:r>
              <a:rPr lang="ru-RU" sz="1400" dirty="0" smtClean="0"/>
              <a:t>гидротермально </a:t>
            </a:r>
            <a:r>
              <a:rPr lang="ru-RU" sz="1400" dirty="0" smtClean="0"/>
              <a:t>измененных пород.   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335141"/>
            <a:ext cx="2214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</a:t>
            </a:r>
            <a:r>
              <a:rPr lang="en-US" sz="1600" dirty="0" err="1" smtClean="0"/>
              <a:t>Konopelko</a:t>
            </a:r>
            <a:r>
              <a:rPr lang="ru-RU" sz="1600" dirty="0" smtClean="0"/>
              <a:t> </a:t>
            </a:r>
            <a:r>
              <a:rPr lang="en-US" sz="1600" dirty="0" smtClean="0"/>
              <a:t>et al., 2025)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4298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4" y="567950"/>
            <a:ext cx="11209867" cy="5445194"/>
          </a:xfrm>
        </p:spPr>
      </p:pic>
    </p:spTree>
    <p:extLst>
      <p:ext uri="{BB962C8B-B14F-4D97-AF65-F5344CB8AC3E}">
        <p14:creationId xmlns:p14="http://schemas.microsoft.com/office/powerpoint/2010/main" val="2919572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571" y="13716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Логика опробования и методы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7884" y="1325563"/>
            <a:ext cx="5017168" cy="4351338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>Зёрна </a:t>
            </a:r>
            <a:r>
              <a:rPr lang="ru-RU" sz="1800" dirty="0"/>
              <a:t>самородного золота из коренных руд </a:t>
            </a:r>
            <a:r>
              <a:rPr lang="ru-RU" sz="1800" dirty="0" smtClean="0"/>
              <a:t>Четырёхлетки, Жилы Новой и </a:t>
            </a:r>
            <a:r>
              <a:rPr lang="ru-RU" sz="1800" dirty="0" err="1" smtClean="0"/>
              <a:t>Вертолётки</a:t>
            </a:r>
            <a:r>
              <a:rPr lang="ru-RU" sz="1800" dirty="0" smtClean="0"/>
              <a:t> выделены </a:t>
            </a:r>
            <a:r>
              <a:rPr lang="ru-RU" sz="1800" dirty="0"/>
              <a:t>при </a:t>
            </a:r>
            <a:r>
              <a:rPr lang="ru-RU" sz="1800" dirty="0" smtClean="0"/>
              <a:t>дроблении </a:t>
            </a:r>
            <a:r>
              <a:rPr lang="ru-RU" sz="1800" dirty="0" err="1" smtClean="0"/>
              <a:t>сколковых</a:t>
            </a:r>
            <a:r>
              <a:rPr lang="ru-RU" sz="1800" dirty="0" smtClean="0"/>
              <a:t> проб, полученных </a:t>
            </a:r>
            <a:r>
              <a:rPr lang="ru-RU" sz="1800" dirty="0" err="1" smtClean="0"/>
              <a:t>задирковым</a:t>
            </a:r>
            <a:r>
              <a:rPr lang="ru-RU" sz="1800" dirty="0" smtClean="0"/>
              <a:t> способом, </a:t>
            </a:r>
            <a:r>
              <a:rPr lang="ru-RU" sz="1800" dirty="0"/>
              <a:t>массой порядка 20 кг до крупности менее 1 мм с последующим гравитационным обогащением</a:t>
            </a:r>
            <a:r>
              <a:rPr lang="ru-RU" sz="1800" dirty="0" smtClean="0"/>
              <a:t>.</a:t>
            </a:r>
          </a:p>
          <a:p>
            <a:pPr algn="just"/>
            <a:r>
              <a:rPr lang="ru-RU" sz="1800" dirty="0" smtClean="0"/>
              <a:t>На </a:t>
            </a:r>
            <a:r>
              <a:rPr lang="ru-RU" sz="1800" dirty="0"/>
              <a:t>стадии отработки </a:t>
            </a:r>
            <a:r>
              <a:rPr lang="ru-RU" sz="1800" dirty="0" smtClean="0"/>
              <a:t>россыпных месторождений на реках Сарыбулак, </a:t>
            </a:r>
            <a:r>
              <a:rPr lang="ru-RU" sz="1800" dirty="0" err="1" smtClean="0"/>
              <a:t>Бутагора</a:t>
            </a:r>
            <a:r>
              <a:rPr lang="ru-RU" sz="1800" dirty="0" smtClean="0"/>
              <a:t> и </a:t>
            </a:r>
            <a:r>
              <a:rPr lang="ru-RU" sz="1800" dirty="0" err="1" smtClean="0"/>
              <a:t>Былкылдак</a:t>
            </a:r>
            <a:r>
              <a:rPr lang="ru-RU" sz="1800" dirty="0" smtClean="0"/>
              <a:t> </a:t>
            </a:r>
            <a:r>
              <a:rPr lang="ru-RU" sz="1800" dirty="0"/>
              <a:t>были отобраны укрупненные бороздовые (40 л) и </a:t>
            </a:r>
            <a:r>
              <a:rPr lang="ru-RU" sz="1800" dirty="0" err="1"/>
              <a:t>крупнообъёмные</a:t>
            </a:r>
            <a:r>
              <a:rPr lang="ru-RU" sz="1800" dirty="0"/>
              <a:t> (250–300 л) пробы с последующим получением концентратов тяжёлых минералов.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24463" y="1227622"/>
            <a:ext cx="505326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Для изучения анатомии индивидов и агрегатов самородного золота и их морфологических особенностей из коренных источников и россыпей использовались методы оптической (бинокулярный микроскоп) и сканирующей электронной микроскопии (режим </a:t>
            </a:r>
            <a:r>
              <a:rPr lang="en-US" dirty="0" smtClean="0"/>
              <a:t>BSE</a:t>
            </a:r>
            <a:r>
              <a:rPr lang="ru-RU" dirty="0" smtClean="0"/>
              <a:t>, режим </a:t>
            </a:r>
            <a:r>
              <a:rPr lang="en-US" dirty="0" smtClean="0"/>
              <a:t>EBSD</a:t>
            </a:r>
            <a:r>
              <a:rPr lang="ru-RU" dirty="0" smtClean="0"/>
              <a:t>). </a:t>
            </a:r>
            <a:r>
              <a:rPr lang="ru-RU" dirty="0"/>
              <a:t>Зёрна были изучены в объёме и плоских срезах после подготовки искусственных аншлифов на сканирующих электронных микроскопах </a:t>
            </a:r>
            <a:r>
              <a:rPr lang="ru-RU" dirty="0" err="1"/>
              <a:t>Tescan</a:t>
            </a:r>
            <a:r>
              <a:rPr lang="ru-RU" dirty="0"/>
              <a:t> </a:t>
            </a:r>
            <a:r>
              <a:rPr lang="ru-RU" dirty="0" err="1"/>
              <a:t>vega</a:t>
            </a:r>
            <a:r>
              <a:rPr lang="ru-RU" dirty="0"/>
              <a:t> 3 (ЮУ ФНЦ МиГ </a:t>
            </a:r>
            <a:r>
              <a:rPr lang="ru-RU" dirty="0" err="1"/>
              <a:t>УрО</a:t>
            </a:r>
            <a:r>
              <a:rPr lang="ru-RU" dirty="0"/>
              <a:t> РАН, аналитик: </a:t>
            </a:r>
            <a:r>
              <a:rPr lang="ru-RU" dirty="0" err="1"/>
              <a:t>Россомахин</a:t>
            </a:r>
            <a:r>
              <a:rPr lang="ru-RU" dirty="0"/>
              <a:t> М.А.) и TESCAN </a:t>
            </a:r>
            <a:r>
              <a:rPr lang="ru-RU" dirty="0" err="1"/>
              <a:t>Mira</a:t>
            </a:r>
            <a:r>
              <a:rPr lang="ru-RU" dirty="0"/>
              <a:t> LMS (ЦКП «</a:t>
            </a:r>
            <a:r>
              <a:rPr lang="ru-RU" dirty="0" err="1"/>
              <a:t>Геоаналитик</a:t>
            </a:r>
            <a:r>
              <a:rPr lang="ru-RU" dirty="0"/>
              <a:t>» ИГГ </a:t>
            </a:r>
            <a:r>
              <a:rPr lang="ru-RU" dirty="0" err="1"/>
              <a:t>УрО</a:t>
            </a:r>
            <a:r>
              <a:rPr lang="ru-RU" dirty="0"/>
              <a:t> РАН, аналитик </a:t>
            </a:r>
            <a:r>
              <a:rPr lang="ru-RU" dirty="0" err="1"/>
              <a:t>Чебыкин</a:t>
            </a:r>
            <a:r>
              <a:rPr lang="ru-RU" dirty="0"/>
              <a:t> Н.С.). </a:t>
            </a:r>
            <a:r>
              <a:rPr lang="ru-RU" dirty="0" smtClean="0"/>
              <a:t>Химический состав самородного золота был </a:t>
            </a:r>
            <a:r>
              <a:rPr lang="ru-RU" dirty="0" err="1" smtClean="0"/>
              <a:t>изученен</a:t>
            </a:r>
            <a:r>
              <a:rPr lang="ru-RU" dirty="0" smtClean="0"/>
              <a:t> на рентгеновском микроанализаторе.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8974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7791" y="339590"/>
            <a:ext cx="6849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+mj-lt"/>
              </a:rPr>
              <a:t>Коренное золото</a:t>
            </a:r>
            <a:endParaRPr lang="ru-RU" sz="36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1" y="985921"/>
            <a:ext cx="3566984" cy="26752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6" r="25476"/>
          <a:stretch/>
        </p:blipFill>
        <p:spPr>
          <a:xfrm rot="10800000">
            <a:off x="8898666" y="4295834"/>
            <a:ext cx="2926750" cy="23375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13" y="203536"/>
            <a:ext cx="7316618" cy="25226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12113" y="2726174"/>
            <a:ext cx="7316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Размер агрегатов самородного золота рудопроявлений Четырёхлетка  и </a:t>
            </a:r>
            <a:r>
              <a:rPr lang="ru-RU" sz="1600" dirty="0" err="1" smtClean="0"/>
              <a:t>Вертолётка</a:t>
            </a:r>
            <a:r>
              <a:rPr lang="ru-RU" sz="1600" dirty="0" smtClean="0"/>
              <a:t> варьирует в пределах 0,5-2 мм, форма комковидная с наличием множества удлинений сложной морфологии, зачастую поверхности несут отпечатки жильных минералов. Для золота рудопроявления Жила Новая характерны размеры 0,4-0,6 мм, наиболее распространены сильно уплощенные агрегаты трещинного типа со сложными структурами поверхности. 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606900" y="4728360"/>
            <a:ext cx="3181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Штуф с крупным видимым золотом, полученный при опробовании Жилы Новая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3" y="3810355"/>
            <a:ext cx="3556012" cy="266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2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5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Россыпное золото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2" y="3823778"/>
            <a:ext cx="2883028" cy="28793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084" y="206502"/>
            <a:ext cx="6733320" cy="45274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2420" y="4733925"/>
            <a:ext cx="7872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Размер россыпного золота </a:t>
            </a:r>
            <a:r>
              <a:rPr lang="ru-RU" sz="1600" dirty="0" err="1" smtClean="0"/>
              <a:t>Сенташа</a:t>
            </a:r>
            <a:r>
              <a:rPr lang="ru-RU" sz="1600" dirty="0" smtClean="0"/>
              <a:t> и Сарыбулака находится в пределах 0,25-1 мм, редко – до 25 мм. Выделяются две принципиально различные по форме агрегатов морфологические группы: уплощенные и немного удлиненные зерна; и комковатые сложной формы, с редкими реликтами </a:t>
            </a:r>
            <a:r>
              <a:rPr lang="ru-RU" sz="1600" dirty="0" err="1" smtClean="0"/>
              <a:t>дендритовых</a:t>
            </a:r>
            <a:r>
              <a:rPr lang="ru-RU" sz="1600" dirty="0" smtClean="0"/>
              <a:t> форм.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110711" y="5811143"/>
            <a:ext cx="3530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Индукционная грань на поверхности кристалла золота, сохранившаяся в россыпи.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12" y="1052101"/>
            <a:ext cx="4724809" cy="2213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112" y="3244851"/>
            <a:ext cx="4724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Типичный разрез четвертичных отложений рассматриваемых россыпных участков .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58240" y="2438400"/>
            <a:ext cx="873760" cy="513080"/>
          </a:xfrm>
          <a:prstGeom prst="rect">
            <a:avLst/>
          </a:prstGeom>
          <a:solidFill>
            <a:srgbClr val="FFFF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97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24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Минеральные включения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95" y="1921941"/>
            <a:ext cx="4960620" cy="3320619"/>
          </a:xfrm>
          <a:prstGeom prst="rect">
            <a:avLst/>
          </a:prstGeom>
        </p:spPr>
      </p:pic>
      <p:sp>
        <p:nvSpPr>
          <p:cNvPr id="5" name="Объект 4"/>
          <p:cNvSpPr txBox="1">
            <a:spLocks noGrp="1"/>
          </p:cNvSpPr>
          <p:nvPr>
            <p:ph idx="1"/>
          </p:nvPr>
        </p:nvSpPr>
        <p:spPr>
          <a:xfrm>
            <a:off x="6080761" y="4564380"/>
            <a:ext cx="527304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ru-RU" sz="1600" dirty="0" smtClean="0"/>
              <a:t>Минеральные включения в образцах представлены кварцем, </a:t>
            </a:r>
            <a:r>
              <a:rPr lang="ru-RU" sz="1600" dirty="0" smtClean="0"/>
              <a:t>олигоклазом, анкеритом, </a:t>
            </a:r>
            <a:r>
              <a:rPr lang="ru-RU" sz="1600" dirty="0" smtClean="0"/>
              <a:t>из рудных минералов </a:t>
            </a:r>
            <a:r>
              <a:rPr lang="ru-RU" sz="1600" dirty="0" smtClean="0"/>
              <a:t>– арсенопиритом</a:t>
            </a:r>
            <a:r>
              <a:rPr lang="ru-RU" sz="1600" dirty="0" smtClean="0"/>
              <a:t>, галенитом и сфалеритом.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40" y="1249680"/>
            <a:ext cx="3169920" cy="3169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112" y="1249680"/>
            <a:ext cx="3169920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4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1" y="500158"/>
            <a:ext cx="10423652" cy="5859476"/>
          </a:xfrm>
        </p:spPr>
      </p:pic>
    </p:spTree>
    <p:extLst>
      <p:ext uri="{BB962C8B-B14F-4D97-AF65-F5344CB8AC3E}">
        <p14:creationId xmlns:p14="http://schemas.microsoft.com/office/powerpoint/2010/main" val="28092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6162</TotalTime>
  <Words>805</Words>
  <Application>Microsoft Office PowerPoint</Application>
  <PresentationFormat>Широкоэкранный</PresentationFormat>
  <Paragraphs>45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Самородное золото из коренных золотокварцевых и связанных с ними россыпных объектов Западно-Калбинского золоторудного пояса Восточного Казахстана.</vt:lpstr>
      <vt:lpstr>Введение</vt:lpstr>
      <vt:lpstr>Объект исследования</vt:lpstr>
      <vt:lpstr>Презентация PowerPoint</vt:lpstr>
      <vt:lpstr>Логика опробования и методы</vt:lpstr>
      <vt:lpstr>Презентация PowerPoint</vt:lpstr>
      <vt:lpstr>Россыпное золото</vt:lpstr>
      <vt:lpstr>Минеральные включения</vt:lpstr>
      <vt:lpstr>Презентация PowerPoint</vt:lpstr>
      <vt:lpstr>Презентация PowerPoint</vt:lpstr>
      <vt:lpstr>Тип оруденения</vt:lpstr>
      <vt:lpstr>Презентация PowerPoint</vt:lpstr>
      <vt:lpstr>Выводы</vt:lpstr>
      <vt:lpstr>Благодарности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Титульник</dc:title>
  <dc:creator>Кирилл Сиротин</dc:creator>
  <cp:lastModifiedBy>Кирилл Сиротин</cp:lastModifiedBy>
  <cp:revision>55</cp:revision>
  <dcterms:created xsi:type="dcterms:W3CDTF">2026-04-16T09:58:01Z</dcterms:created>
  <dcterms:modified xsi:type="dcterms:W3CDTF">2026-04-22T05:45:41Z</dcterms:modified>
</cp:coreProperties>
</file>