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9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84" r:id="rId10"/>
    <p:sldMasterId id="2147483692" r:id="rId11"/>
    <p:sldMasterId id="2147483694" r:id="rId12"/>
    <p:sldMasterId id="2147483699" r:id="rId13"/>
    <p:sldMasterId id="2147483704" r:id="rId14"/>
    <p:sldMasterId id="2147483713" r:id="rId15"/>
    <p:sldMasterId id="2147483722" r:id="rId16"/>
    <p:sldMasterId id="2147483729" r:id="rId17"/>
    <p:sldMasterId id="2147483737" r:id="rId18"/>
  </p:sldMasterIdLst>
  <p:notesMasterIdLst>
    <p:notesMasterId r:id="rId33"/>
  </p:notesMasterIdLst>
  <p:handoutMasterIdLst>
    <p:handoutMasterId r:id="rId34"/>
  </p:handoutMasterIdLst>
  <p:sldIdLst>
    <p:sldId id="256" r:id="rId19"/>
    <p:sldId id="328" r:id="rId20"/>
    <p:sldId id="257" r:id="rId21"/>
    <p:sldId id="258" r:id="rId22"/>
    <p:sldId id="260" r:id="rId23"/>
    <p:sldId id="364" r:id="rId24"/>
    <p:sldId id="261" r:id="rId25"/>
    <p:sldId id="360" r:id="rId26"/>
    <p:sldId id="353" r:id="rId27"/>
    <p:sldId id="359" r:id="rId28"/>
    <p:sldId id="361" r:id="rId29"/>
    <p:sldId id="362" r:id="rId30"/>
    <p:sldId id="357" r:id="rId31"/>
    <p:sldId id="363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D45"/>
    <a:srgbClr val="9AC06C"/>
    <a:srgbClr val="016297"/>
    <a:srgbClr val="1F3964"/>
    <a:srgbClr val="9F2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738" autoAdjust="0"/>
  </p:normalViewPr>
  <p:slideViewPr>
    <p:cSldViewPr snapToGrid="0">
      <p:cViewPr>
        <p:scale>
          <a:sx n="66" d="100"/>
          <a:sy n="66" d="100"/>
        </p:scale>
        <p:origin x="128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83;&#1080;&#1085;&#1072;\Desktop\&#1092;&#1072;&#1082;&#1090;&#1086;&#1088;&#1055;&#1102;&#1080;&#1076;&#1077;&#1060;&#1086;&#1083;&#110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8684629739201"/>
          <c:y val="2.9858849077090119E-2"/>
          <c:w val="0.6019618603776451"/>
          <c:h val="0.90717082595945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Лист4!$O$24</c:f>
              <c:strCache>
                <c:ptCount val="1"/>
                <c:pt idx="0">
                  <c:v>Сульфиды Пюи де Фоль (осевое)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Лист4!$P$23:$R$23</c:f>
              <c:strCache>
                <c:ptCount val="3"/>
                <c:pt idx="0">
                  <c:v>Fe</c:v>
                </c:pt>
                <c:pt idx="1">
                  <c:v>Cu </c:v>
                </c:pt>
                <c:pt idx="2">
                  <c:v>Zn</c:v>
                </c:pt>
              </c:strCache>
            </c:strRef>
          </c:cat>
          <c:val>
            <c:numRef>
              <c:f>Лист4!$P$24:$R$24</c:f>
              <c:numCache>
                <c:formatCode>0.00</c:formatCode>
                <c:ptCount val="3"/>
                <c:pt idx="0">
                  <c:v>32.75927272727273</c:v>
                </c:pt>
                <c:pt idx="1">
                  <c:v>10.791818181818181</c:v>
                </c:pt>
                <c:pt idx="2">
                  <c:v>7.6947272727272731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5-4A69-9C0D-3EA6E87C524F}"/>
            </c:ext>
          </c:extLst>
        </c:ser>
        <c:ser>
          <c:idx val="1"/>
          <c:order val="1"/>
          <c:tx>
            <c:strRef>
              <c:f>Лист4!$O$25</c:f>
              <c:strCache>
                <c:ptCount val="1"/>
                <c:pt idx="0">
                  <c:v>Сульфиды Снейк Пит (осевое)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Лист4!$P$23:$R$23</c:f>
              <c:strCache>
                <c:ptCount val="3"/>
                <c:pt idx="0">
                  <c:v>Fe</c:v>
                </c:pt>
                <c:pt idx="1">
                  <c:v>Cu </c:v>
                </c:pt>
                <c:pt idx="2">
                  <c:v>Zn</c:v>
                </c:pt>
              </c:strCache>
            </c:strRef>
          </c:cat>
          <c:val>
            <c:numRef>
              <c:f>Лист4!$P$25:$R$25</c:f>
              <c:numCache>
                <c:formatCode>0.00</c:formatCode>
                <c:ptCount val="3"/>
                <c:pt idx="0">
                  <c:v>36.869999999999997</c:v>
                </c:pt>
                <c:pt idx="1">
                  <c:v>10.15</c:v>
                </c:pt>
                <c:pt idx="2">
                  <c:v>4.33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95-4A69-9C0D-3EA6E87C524F}"/>
            </c:ext>
          </c:extLst>
        </c:ser>
        <c:ser>
          <c:idx val="3"/>
          <c:order val="3"/>
          <c:tx>
            <c:strRef>
              <c:f>Лист4!$O$27</c:f>
              <c:strCache>
                <c:ptCount val="1"/>
                <c:pt idx="0">
                  <c:v>Сульфиды Краснов (внеосевое)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Лист4!$P$23:$R$23</c:f>
              <c:strCache>
                <c:ptCount val="3"/>
                <c:pt idx="0">
                  <c:v>Fe</c:v>
                </c:pt>
                <c:pt idx="1">
                  <c:v>Cu </c:v>
                </c:pt>
                <c:pt idx="2">
                  <c:v>Zn</c:v>
                </c:pt>
              </c:strCache>
            </c:strRef>
          </c:cat>
          <c:val>
            <c:numRef>
              <c:f>Лист4!$P$27:$R$27</c:f>
              <c:numCache>
                <c:formatCode>General</c:formatCode>
                <c:ptCount val="3"/>
                <c:pt idx="0">
                  <c:v>39.76</c:v>
                </c:pt>
                <c:pt idx="1">
                  <c:v>1.84</c:v>
                </c:pt>
                <c:pt idx="2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95-4A69-9C0D-3EA6E87C52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57461407"/>
        <c:axId val="120888783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Лист4!$O$26</c15:sqref>
                        </c15:formulaRef>
                      </c:ext>
                    </c:extLst>
                    <c:strCache>
                      <c:ptCount val="1"/>
                      <c:pt idx="0">
                        <c:v>Сульфиды Брокен Спур (осевое)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Лист4!$P$23:$R$23</c15:sqref>
                        </c15:formulaRef>
                      </c:ext>
                    </c:extLst>
                    <c:strCache>
                      <c:ptCount val="3"/>
                      <c:pt idx="0">
                        <c:v>Fe</c:v>
                      </c:pt>
                      <c:pt idx="1">
                        <c:v>Cu </c:v>
                      </c:pt>
                      <c:pt idx="2">
                        <c:v>Zn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Лист4!$P$26:$R$26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 formatCode="General">
                        <c:v>29.96</c:v>
                      </c:pt>
                      <c:pt idx="1">
                        <c:v>4.78</c:v>
                      </c:pt>
                      <c:pt idx="2" formatCode="General">
                        <c:v>4.55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1895-4A69-9C0D-3EA6E87C524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Лист4!$O$28</c15:sqref>
                        </c15:formulaRef>
                      </c:ext>
                    </c:extLst>
                    <c:strCache>
                      <c:ptCount val="1"/>
                      <c:pt idx="0">
                        <c:v>Сульфиды Зенит-Виктория (внеосевое)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Лист4!$P$23:$R$23</c15:sqref>
                        </c15:formulaRef>
                      </c:ext>
                    </c:extLst>
                    <c:strCache>
                      <c:ptCount val="3"/>
                      <c:pt idx="0">
                        <c:v>Fe</c:v>
                      </c:pt>
                      <c:pt idx="1">
                        <c:v>Cu </c:v>
                      </c:pt>
                      <c:pt idx="2">
                        <c:v>Zn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Лист4!$P$28:$R$28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39.049999999999997</c:v>
                      </c:pt>
                      <c:pt idx="1">
                        <c:v>3.02</c:v>
                      </c:pt>
                      <c:pt idx="2">
                        <c:v>1.41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895-4A69-9C0D-3EA6E87C524F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Лист4!$O$29</c15:sqref>
                        </c15:formulaRef>
                      </c:ext>
                    </c:extLst>
                    <c:strCache>
                      <c:ptCount val="1"/>
                      <c:pt idx="0">
                        <c:v>Сульфиды Сюрприз (внеосевое)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Лист4!$P$23:$R$23</c15:sqref>
                        </c15:formulaRef>
                      </c:ext>
                    </c:extLst>
                    <c:strCache>
                      <c:ptCount val="3"/>
                      <c:pt idx="0">
                        <c:v>Fe</c:v>
                      </c:pt>
                      <c:pt idx="1">
                        <c:v>Cu </c:v>
                      </c:pt>
                      <c:pt idx="2">
                        <c:v>Zn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Лист4!$P$29:$R$29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 formatCode="General">
                        <c:v>42.1</c:v>
                      </c:pt>
                      <c:pt idx="1">
                        <c:v>0.7</c:v>
                      </c:pt>
                      <c:pt idx="2" formatCode="General">
                        <c:v>0.1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895-4A69-9C0D-3EA6E87C524F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Лист4!$O$30</c15:sqref>
                        </c15:formulaRef>
                      </c:ext>
                    </c:extLst>
                    <c:strCache>
                      <c:ptCount val="1"/>
                      <c:pt idx="0">
                        <c:v>Сульфиды САХ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Лист4!$P$23:$R$23</c15:sqref>
                        </c15:formulaRef>
                      </c:ext>
                    </c:extLst>
                    <c:strCache>
                      <c:ptCount val="3"/>
                      <c:pt idx="0">
                        <c:v>Fe</c:v>
                      </c:pt>
                      <c:pt idx="1">
                        <c:v>Cu </c:v>
                      </c:pt>
                      <c:pt idx="2">
                        <c:v>Zn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Лист4!$P$30:$R$30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 formatCode="General">
                        <c:v>32.43</c:v>
                      </c:pt>
                      <c:pt idx="1">
                        <c:v>9.56</c:v>
                      </c:pt>
                      <c:pt idx="2" formatCode="General">
                        <c:v>4.3899999999999997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895-4A69-9C0D-3EA6E87C524F}"/>
                  </c:ext>
                </c:extLst>
              </c15:ser>
            </c15:filteredBarSeries>
          </c:ext>
        </c:extLst>
      </c:barChart>
      <c:catAx>
        <c:axId val="357461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888783"/>
        <c:crosses val="autoZero"/>
        <c:auto val="1"/>
        <c:lblAlgn val="ctr"/>
        <c:lblOffset val="100"/>
        <c:noMultiLvlLbl val="0"/>
      </c:catAx>
      <c:valAx>
        <c:axId val="120888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/>
                  <a:t>Среднее содержание, масс.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7461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323912598572624"/>
          <c:y val="6.1560958996276317E-2"/>
          <c:w val="0.29537835342886876"/>
          <c:h val="0.229088196171969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B637C-790A-4EA9-9333-ACB6328649A8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E38BF-75F1-4418-B79D-06EA9ECA4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111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49354-8210-48C3-9C58-3E3644468FD7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9809B-D5B5-4D68-B831-BAD76AF33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846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день, уважаемые коллеги! Темой моего сегодняшнего доклада является минералого-геохимическая характеристика сульфидных руд и зональность гидротермального поля </a:t>
            </a:r>
            <a:r>
              <a:rPr lang="ru-RU" dirty="0" err="1"/>
              <a:t>Пюи</a:t>
            </a:r>
            <a:r>
              <a:rPr lang="ru-RU" dirty="0"/>
              <a:t> де </a:t>
            </a:r>
            <a:r>
              <a:rPr lang="ru-RU" dirty="0" err="1"/>
              <a:t>Фоль</a:t>
            </a:r>
            <a:r>
              <a:rPr lang="ru-RU" dirty="0"/>
              <a:t>, расположенного на Срединно-Атлантическом хребте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9809B-D5B5-4D68-B831-BAD76AF332B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364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/>
              <a:t>Был изучен химический состав сфалерита, в котором нет эмульсионных вкраплений халькопирита. Результаты исследования показали, что сфалериты южной группы рудных тел имеют наиболее высокие содержания примеси железа. Содержание железа в сфалерите напрямую зависит от двух главных факторов: фугитивности серы и температуры флюида.</a:t>
            </a:r>
            <a:br>
              <a:rPr lang="ru-RU" dirty="0"/>
            </a:br>
            <a:r>
              <a:rPr lang="ru-RU" sz="1800" b="0" i="0" u="none" strike="noStrike" baseline="0" dirty="0">
                <a:latin typeface="TimesNewRomanPSMT"/>
              </a:rPr>
              <a:t>Фугитивность серы ƒS2 является функцией нескольких независимых переменных, таких как температура, ƒO2, pH, соленость и общая концентрация серы в растворе. Такие высокие значения примеси железа могут быть приурочены к пониженным значениям фугитивности серы (но тогда в рудах был бы образован </a:t>
            </a:r>
            <a:r>
              <a:rPr lang="ru-RU" sz="1800" b="0" i="0" u="none" strike="noStrike" baseline="0" dirty="0" err="1">
                <a:latin typeface="TimesNewRomanPSMT"/>
              </a:rPr>
              <a:t>премущественно</a:t>
            </a:r>
            <a:r>
              <a:rPr lang="ru-RU" sz="1800" b="0" i="0" u="none" strike="noStrike" baseline="0" dirty="0">
                <a:latin typeface="TimesNewRomanPSMT"/>
              </a:rPr>
              <a:t> не пирит, а пирротин) или высоким температурам флюида.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экспериментальным данным, 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безпирротиновых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сульфидных рудах влияние фугитивности серы на состав сфалерита становится второстепенным.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наблюдаемые различия в содержании Fe в сфалерите отражают разные температурные условия рудообразования в пределах поля, где наиболее высокие температуры кристаллизации сфалерита (свыше 300 градусов цельсия) фиксируются в рудах южной группы.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9809B-D5B5-4D68-B831-BAD76AF332B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73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рудах были выделены четыре геохимических типа по методике ВНИИОкеангеология: цинково-медный, медно-цинковый, медно-колчеданный и цинково-колчеданный.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9809B-D5B5-4D68-B831-BAD76AF332B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42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Содержания меди и цинка в сульфидных рудах </a:t>
            </a:r>
            <a:r>
              <a:rPr lang="ru-RU" dirty="0" err="1"/>
              <a:t>Пюи</a:t>
            </a:r>
            <a:r>
              <a:rPr lang="ru-RU" dirty="0"/>
              <a:t> де </a:t>
            </a:r>
            <a:r>
              <a:rPr lang="ru-RU" dirty="0" err="1"/>
              <a:t>Фоль</a:t>
            </a:r>
            <a:r>
              <a:rPr lang="ru-RU" dirty="0"/>
              <a:t> можно назвать повышенными относительно средних содержаний рудных полей, приуроченных к базальтовому субстрату. На данном слайде представлена сравнительная гистограмма, отражающая средние содержания главных металлов в сульфидных рудах, сформированных на базальтах, но с разным положением относительно рифтовой долины. Осевые рудные тела более богаты медью и цинком относительно </a:t>
            </a:r>
            <a:r>
              <a:rPr lang="ru-RU" dirty="0" err="1"/>
              <a:t>внеосевых</a:t>
            </a:r>
            <a:r>
              <a:rPr lang="ru-RU" dirty="0"/>
              <a:t>, что, связано с особенностями гидротермального режима и эволюцией флюида в разных структурных позициях.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9809B-D5B5-4D68-B831-BAD76AF332B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450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9809B-D5B5-4D68-B831-BAD76AF332B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00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2012 году Россия взяла на себя международные обязательства по проведению поисково-разведочных работ на сульфидные руды в северной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приэкваториальной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зоне Срединно-Атлантического хребта (САХ) в рамках контракта с Международным Органом по Морскому Дну при ООН.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Рудное поле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Пюи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Фоль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было открыто французской научной экспедицией в 1996 году, а затем вошло в состав  Российского разведочного района и изучалось в нескольких российских геологоразведочных рейсах. Оно расположено в северной части Российского разведочного района. 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2023 году зарубежными коллегами было подтверждено наличие активных черных курильщиков в пределах гидротермального поля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Пюи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Фоль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414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Гидротермальное поле приурочено к одноименному подводному вулкану, расположенному в днище рифтовой долины Срединно-Атлантического хребта на пересечении с крупным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нетрансформным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смещением.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 вулкан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Пюи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Фоль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является уникальной структурой Срединно-Атлантического хребта. Его относительная высота достигает почти 2000 м, а положение внутри рифтовой долины говорит о достаточно молодом возрасте формирования. Присутствие вулканического поднятия таких размеров в пределах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медленноспрединговой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системы можно назвать «структурной аномалией», поскольку для данных условий рифтогенеза характерно преобладание «тектонических» сегментов с редуцированной ролью магматических проявлений.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Вулканн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Пюи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Фоль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сложен базальтами типа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N-MORB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</a:rPr>
              <a:t>Гидротермальное поле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Пюи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 де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Фоль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 включает в себя 12 рудных тел, заверенных пробоотбором. За счет меридионального удлинения рудного поля, все указанные рудные тела можно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пространственно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 поделить на 3 группы: северная, центральная и южная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9809B-D5B5-4D68-B831-BAD76AF332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573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9809B-D5B5-4D68-B831-BAD76AF332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3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Зональные сульфидные постройки являются продуктом деятельности черных курильщиков. Поднятые фрагменты руд демонстрируют зональное строение, отражающее падение температуры гидротермального раствора во внутренней и внешней зоне. Последовательность </a:t>
            </a:r>
            <a:r>
              <a:rPr lang="ru-RU" dirty="0" err="1"/>
              <a:t>минералообразования</a:t>
            </a:r>
            <a:r>
              <a:rPr lang="ru-RU" dirty="0"/>
              <a:t> соответствует обобщенной модели роста современного курильщика: формирование наружной поверхности трубы, представленной </a:t>
            </a:r>
            <a:r>
              <a:rPr lang="ru-RU" dirty="0" err="1"/>
              <a:t>колломорфным</a:t>
            </a:r>
            <a:r>
              <a:rPr lang="ru-RU" dirty="0"/>
              <a:t> пиритом и </a:t>
            </a:r>
            <a:r>
              <a:rPr lang="ru-RU" dirty="0" err="1"/>
              <a:t>дендритовидными</a:t>
            </a:r>
            <a:r>
              <a:rPr lang="ru-RU" dirty="0"/>
              <a:t> агрегатами марказита. После формирования оболочки начинается основной этап развития черного курильщика и образуется внутренняя зона – это центростремительный рост высокотемпературного халькопирита, образование </a:t>
            </a:r>
            <a:r>
              <a:rPr lang="ru-RU" dirty="0" err="1"/>
              <a:t>эвгедрального</a:t>
            </a:r>
            <a:r>
              <a:rPr lang="ru-RU" dirty="0"/>
              <a:t> пирита в </a:t>
            </a:r>
            <a:r>
              <a:rPr lang="ru-RU" dirty="0" err="1"/>
              <a:t>интерстициях</a:t>
            </a:r>
            <a:r>
              <a:rPr lang="ru-RU" dirty="0"/>
              <a:t>. Далее следует регрессивный этап развития курильщика с формированием сфалерита, зачастую окаймляющего ранее образованные сульфиды. Конечная стадия развития – деятельность низкотемпературного флюида, ответственного за заполнение пустот опалом.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9809B-D5B5-4D68-B831-BAD76AF332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21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пределах гидротермального поля </a:t>
            </a:r>
            <a:r>
              <a:rPr lang="ru-RU" dirty="0" err="1"/>
              <a:t>Пюи</a:t>
            </a:r>
            <a:r>
              <a:rPr lang="ru-RU" dirty="0"/>
              <a:t> де </a:t>
            </a:r>
            <a:r>
              <a:rPr lang="ru-RU" dirty="0" err="1"/>
              <a:t>Фоль</a:t>
            </a:r>
            <a:r>
              <a:rPr lang="ru-RU" dirty="0"/>
              <a:t> встречаются 2 типа зональных построек: с открытыми и запечатанными каналами. В постройках с запечатанными каналами в сфалерите наблюдается </a:t>
            </a:r>
            <a:r>
              <a:rPr lang="ru-RU" sz="1200" dirty="0">
                <a:ea typeface="Times New Roman" panose="02020603050405020304" pitchFamily="18" charset="0"/>
              </a:rPr>
              <a:t>эмульсионная вкрапленность халькопирита закономерно ориентирована согласно осям сфалерита, формируя «крестообразные» структуры. Заполнение канала трубы отражает заключительный этап развития курильщика. Иной тип построек имеет открытые каналы, которые выстилаются </a:t>
            </a:r>
            <a:r>
              <a:rPr lang="ru-RU" sz="1200" dirty="0" err="1">
                <a:ea typeface="Times New Roman" panose="02020603050405020304" pitchFamily="18" charset="0"/>
              </a:rPr>
              <a:t>колломорфным</a:t>
            </a:r>
            <a:r>
              <a:rPr lang="ru-RU" sz="1200" dirty="0">
                <a:ea typeface="Times New Roman" panose="02020603050405020304" pitchFamily="18" charset="0"/>
              </a:rPr>
              <a:t> пиритом и кристаллами халькопирита, по которым нередко развиваются вторичные минералы меди.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9809B-D5B5-4D68-B831-BAD76AF332B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679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данном слайде приведена сравнительная таблица минерального состава сульфидных построек для северной, центральной и южной групп рудных тел. Главные отличия приурочены к внутренним зонам сульфидных построек. Для северной группы рудных тел характерны сульфидные постройки с широким распространением сфалерита во внутренних зонах, где сфалерит выстилает или запечатывает осевые каналы. Внутренние зоны труб центральной и южной зоны чаще всего не имеют запечатанных каналов, а по халькопириту развиваются вторичные медные минералы, зачастую борнит, в меньшей степени </a:t>
            </a:r>
            <a:r>
              <a:rPr lang="ru-RU" dirty="0" err="1"/>
              <a:t>ковеллин</a:t>
            </a:r>
            <a:r>
              <a:rPr lang="ru-RU" dirty="0"/>
              <a:t> и халькозин.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99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 внутренних зонах труб северных рудных тел были обнаружены мышьяковистые </a:t>
            </a:r>
            <a:r>
              <a:rPr lang="ru-RU" dirty="0" err="1"/>
              <a:t>сульфосоли</a:t>
            </a:r>
            <a:r>
              <a:rPr lang="ru-RU" dirty="0"/>
              <a:t>: </a:t>
            </a:r>
            <a:r>
              <a:rPr lang="ru-RU" dirty="0" err="1"/>
              <a:t>теннантит</a:t>
            </a:r>
            <a:r>
              <a:rPr lang="ru-RU" dirty="0"/>
              <a:t> и </a:t>
            </a:r>
            <a:r>
              <a:rPr lang="ru-RU" dirty="0" err="1"/>
              <a:t>энаргит</a:t>
            </a:r>
            <a:r>
              <a:rPr lang="ru-RU" dirty="0"/>
              <a:t>. </a:t>
            </a:r>
            <a:r>
              <a:rPr lang="ru-RU" dirty="0" err="1"/>
              <a:t>Теннантит</a:t>
            </a:r>
            <a:r>
              <a:rPr lang="ru-RU" dirty="0"/>
              <a:t> находится в ассоциации со сфалеритом с кадмиевой примесью. </a:t>
            </a:r>
            <a:r>
              <a:rPr lang="ru-RU" dirty="0" err="1"/>
              <a:t>Энрагит</a:t>
            </a:r>
            <a:r>
              <a:rPr lang="ru-RU" dirty="0"/>
              <a:t> входит в состав </a:t>
            </a:r>
            <a:r>
              <a:rPr lang="ru-RU" dirty="0" err="1"/>
              <a:t>энаргит-ковеллиновой</a:t>
            </a:r>
            <a:r>
              <a:rPr lang="ru-RU" dirty="0"/>
              <a:t> каймы вокруг </a:t>
            </a:r>
            <a:r>
              <a:rPr lang="ru-RU" dirty="0" err="1"/>
              <a:t>сфалеритового</a:t>
            </a:r>
            <a:r>
              <a:rPr lang="ru-RU" dirty="0"/>
              <a:t> зерна в опаловой зоне. Находки данных минералов приурочены к опаловым зонам и вероятнее всего связаны с заключительной стадией развития сульфидной постройки, что соответствует регрессивному этапу деятельности флюида.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9809B-D5B5-4D68-B831-BAD76AF332B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129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  <a:ea typeface="Times New Roman" panose="02020603050405020304" pitchFamily="18" charset="0"/>
              </a:rPr>
              <a:t>Из нерудных минералов главным является глобулярный опал, заполняющий собой пустоты в сульфидных рудах. С опаловыми зонами связано образование сфалерита с кадмиевой примесью до 1.5 масс. % (тоже индикатор относительно низких температур образования, около 200 градусов цельсия). Опал представлен одноразмерными </a:t>
            </a:r>
            <a:r>
              <a:rPr lang="ru-RU" sz="1200" dirty="0" err="1">
                <a:effectLst/>
                <a:ea typeface="Times New Roman" panose="02020603050405020304" pitchFamily="18" charset="0"/>
              </a:rPr>
              <a:t>глобулями</a:t>
            </a:r>
            <a:r>
              <a:rPr lang="ru-RU" sz="1200" dirty="0">
                <a:effectLst/>
                <a:ea typeface="Times New Roman" panose="02020603050405020304" pitchFamily="18" charset="0"/>
              </a:rPr>
              <a:t>, диаметр которых составляет примерно 6 микрон. Формирование опала – это результат быстрой коагуляции коллоидного кремнезема в условиях смешения низкотемпературного флюида (менее 200 градусов </a:t>
            </a:r>
            <a:r>
              <a:rPr lang="ru-RU" sz="1200" dirty="0" err="1">
                <a:effectLst/>
                <a:ea typeface="Times New Roman" panose="02020603050405020304" pitchFamily="18" charset="0"/>
              </a:rPr>
              <a:t>целсьсия</a:t>
            </a:r>
            <a:r>
              <a:rPr lang="ru-RU" sz="1200" dirty="0">
                <a:effectLst/>
                <a:ea typeface="Times New Roman" panose="02020603050405020304" pitchFamily="18" charset="0"/>
              </a:rPr>
              <a:t>) с морской водой.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9809B-D5B5-4D68-B831-BAD76AF332B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8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7E076-8EF4-37FB-316E-9985730C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3931" y="1157606"/>
            <a:ext cx="8715205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ru-RU" sz="4400" dirty="0"/>
              <a:t>Заголовок </a:t>
            </a:r>
            <a:r>
              <a:rPr lang="en-US" sz="4400" dirty="0"/>
              <a:t>Arial, </a:t>
            </a:r>
            <a:r>
              <a:rPr lang="ru-RU" sz="4400" dirty="0"/>
              <a:t>44 </a:t>
            </a:r>
            <a:r>
              <a:rPr lang="en-US" sz="4400" dirty="0"/>
              <a:t>pt</a:t>
            </a:r>
            <a:r>
              <a:rPr lang="ru-RU" sz="4400" dirty="0"/>
              <a:t> </a:t>
            </a:r>
            <a:endParaRPr lang="en-US" sz="4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67C4FCC-BEA7-58D7-C742-DEE6A4A5C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3931" y="4032295"/>
            <a:ext cx="6554069" cy="1325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3pPr marL="914400" indent="0">
              <a:buNone/>
              <a:defRPr i="1">
                <a:solidFill>
                  <a:schemeClr val="bg2"/>
                </a:solidFill>
              </a:defRPr>
            </a:lvl3pPr>
          </a:lstStyle>
          <a:p>
            <a:r>
              <a:rPr lang="ru-RU" dirty="0"/>
              <a:t>Авторы </a:t>
            </a:r>
            <a:r>
              <a:rPr lang="en-US" dirty="0"/>
              <a:t>Arial</a:t>
            </a:r>
            <a:r>
              <a:rPr lang="ru-RU" dirty="0"/>
              <a:t>, 28 </a:t>
            </a:r>
            <a:r>
              <a:rPr lang="en-US" dirty="0"/>
              <a:t>pt</a:t>
            </a:r>
          </a:p>
          <a:p>
            <a:pPr lvl="2"/>
            <a:r>
              <a:rPr lang="ru-RU" dirty="0"/>
              <a:t>Пример:</a:t>
            </a:r>
            <a:r>
              <a:rPr lang="en-US" dirty="0"/>
              <a:t> </a:t>
            </a:r>
            <a:r>
              <a:rPr lang="ru-RU" dirty="0"/>
              <a:t>Аффилиация, </a:t>
            </a:r>
            <a:r>
              <a:rPr lang="en-US" dirty="0"/>
              <a:t>Arial, </a:t>
            </a:r>
            <a:r>
              <a:rPr lang="ru-RU" dirty="0"/>
              <a:t>курсив 20 </a:t>
            </a:r>
            <a:r>
              <a:rPr lang="en-US" dirty="0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60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7037F5-2FC3-611B-F165-0F7A3871D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D4BBBF53-3657-449F-AD92-A9D21B340C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657EE47-FB54-88A0-0F23-151A32AF56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1995488"/>
            <a:ext cx="4375150" cy="1433512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0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РАЗДЕЛ </a:t>
            </a:r>
            <a:r>
              <a:rPr lang="en-US" dirty="0"/>
              <a:t>I, Arial 30 pt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B25F6E4-A8FB-9F7F-3DAE-C56EF5C952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4" y="3578225"/>
            <a:ext cx="4375150" cy="1327150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ru-RU" dirty="0"/>
              <a:t>Подзаголовок, </a:t>
            </a:r>
            <a:r>
              <a:rPr lang="en-US" dirty="0"/>
              <a:t>Arial, 24 pt</a:t>
            </a:r>
          </a:p>
        </p:txBody>
      </p:sp>
    </p:spTree>
    <p:extLst>
      <p:ext uri="{BB962C8B-B14F-4D97-AF65-F5344CB8AC3E}">
        <p14:creationId xmlns:p14="http://schemas.microsoft.com/office/powerpoint/2010/main" val="185530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есто для изображения из Интернета 4">
            <a:extLst>
              <a:ext uri="{FF2B5EF4-FFF2-40B4-BE49-F238E27FC236}">
                <a16:creationId xmlns:a16="http://schemas.microsoft.com/office/drawing/2014/main" id="{CB9E6352-C153-5C41-3849-B2CD11321C36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6233885" y="3429001"/>
            <a:ext cx="3318329" cy="26955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Щелкните этот значок, чтобы добавить изображение из Интернета</a:t>
            </a:r>
            <a:endParaRPr lang="ru-RU" dirty="0"/>
          </a:p>
        </p:txBody>
      </p:sp>
      <p:sp>
        <p:nvSpPr>
          <p:cNvPr id="8" name="Заполнитель Cameo 7">
            <a:extLst>
              <a:ext uri="{FF2B5EF4-FFF2-40B4-BE49-F238E27FC236}">
                <a16:creationId xmlns:a16="http://schemas.microsoft.com/office/drawing/2014/main" id="{1FF05831-3A7D-8C45-A585-29ECA4E14EAB}"/>
              </a:ext>
            </a:extLst>
          </p:cNvPr>
          <p:cNvSpPr>
            <a:spLocks noGrp="1"/>
          </p:cNvSpPr>
          <p:nvPr>
            <p:ph type="media" sz="quarter" idx="11">
              <p:extLst>
                <p:ext uri="{56F484CC-4922-43CF-B6FB-B326C6A72FC8}">
                  <p232:phTypeExt xmlns:p232="http://schemas.microsoft.com/office/powerpoint/2023/02/main">
                    <p232:type>
                      <p232:cameo/>
                    </p232:type>
                  </p232:phTypeExt>
                </p:ext>
              </p:extLst>
            </p:ph>
          </p:nvPr>
        </p:nvSpPr>
        <p:spPr>
          <a:xfrm>
            <a:off x="6233886" y="420375"/>
            <a:ext cx="5450114" cy="2695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клипа мультимедиа</a:t>
            </a:r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id="{68F935AF-968E-470C-BC43-7067CAC76C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76554" y="4386227"/>
            <a:ext cx="3491666" cy="20513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  <a:lvl2pPr>
              <a:defRPr>
                <a:solidFill>
                  <a:srgbClr val="0E2841"/>
                </a:solidFill>
              </a:defRPr>
            </a:lvl2pPr>
            <a:lvl3pPr>
              <a:defRPr>
                <a:solidFill>
                  <a:srgbClr val="0E284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18B7634E-0AF1-996F-C399-0C152E0CE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D4BBBF53-3657-449F-AD92-A9D21B340C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5604753-6660-7A0E-CCAE-CA1269BE59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613" y="1995488"/>
            <a:ext cx="4375150" cy="1433512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0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РАЗДЕЛ </a:t>
            </a:r>
            <a:r>
              <a:rPr lang="en-US" dirty="0"/>
              <a:t>I, Arial 30 pt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6175B41-F2D0-5CBB-FFC6-717D1ABAE5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614" y="3578225"/>
            <a:ext cx="4375150" cy="1327150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ru-RU" dirty="0"/>
              <a:t>Подзаголовок, </a:t>
            </a:r>
            <a:r>
              <a:rPr lang="en-US" dirty="0"/>
              <a:t>Arial, 24 pt</a:t>
            </a:r>
          </a:p>
        </p:txBody>
      </p:sp>
    </p:spTree>
    <p:extLst>
      <p:ext uri="{BB962C8B-B14F-4D97-AF65-F5344CB8AC3E}">
        <p14:creationId xmlns:p14="http://schemas.microsoft.com/office/powerpoint/2010/main" val="162554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SmartArt 4">
            <a:extLst>
              <a:ext uri="{FF2B5EF4-FFF2-40B4-BE49-F238E27FC236}">
                <a16:creationId xmlns:a16="http://schemas.microsoft.com/office/drawing/2014/main" id="{B857C14C-DD18-5A28-1ADC-9EED798DBA11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7634514" y="2864307"/>
            <a:ext cx="3759200" cy="371066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 SmartArt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0FB1740-D70C-EF8A-7EB2-9EE3FE4C2B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5202" y="538838"/>
            <a:ext cx="3895725" cy="2890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E5DA04D3-04E6-09F0-A3C7-5B5C23DD1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D4BBBF53-3657-449F-AD92-A9D21B340C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id="{EC515911-4A1C-017F-FF50-71C38ED33D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613" y="1995488"/>
            <a:ext cx="4375150" cy="1433512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0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РАЗДЕЛ </a:t>
            </a:r>
            <a:r>
              <a:rPr lang="en-US" dirty="0"/>
              <a:t>I, Arial 30 pt</a:t>
            </a:r>
            <a:endParaRPr lang="ru-RU" dirty="0"/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B7399280-FE05-A5EB-2C8D-DBAC10960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614" y="3578225"/>
            <a:ext cx="4375150" cy="1327150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ru-RU" dirty="0"/>
              <a:t>Подзаголовок, </a:t>
            </a:r>
            <a:r>
              <a:rPr lang="en-US" dirty="0"/>
              <a:t>Arial, 24 pt</a:t>
            </a:r>
          </a:p>
        </p:txBody>
      </p:sp>
    </p:spTree>
    <p:extLst>
      <p:ext uri="{BB962C8B-B14F-4D97-AF65-F5344CB8AC3E}">
        <p14:creationId xmlns:p14="http://schemas.microsoft.com/office/powerpoint/2010/main" val="835864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3F5D9971-DC4A-454C-84F1-B6FDF5FE2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159" y="727528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AEA4D165-16A8-BA1E-923E-7E6F7064F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D4BBBF53-3657-449F-AD92-A9D21B340C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id="{AADF4678-0767-765E-110C-9067EBC8E3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1995488"/>
            <a:ext cx="4375150" cy="1433512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0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РАЗДЕЛ </a:t>
            </a:r>
            <a:r>
              <a:rPr lang="en-US" dirty="0"/>
              <a:t>I, Arial 30 pt</a:t>
            </a:r>
            <a:endParaRPr lang="ru-RU" dirty="0"/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32220136-C895-6022-657E-31DD9C65AB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4" y="3578225"/>
            <a:ext cx="4375150" cy="1327150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ru-RU" dirty="0"/>
              <a:t>Подзаголовок, </a:t>
            </a:r>
            <a:r>
              <a:rPr lang="en-US" dirty="0"/>
              <a:t>Arial, 24 pt</a:t>
            </a:r>
          </a:p>
        </p:txBody>
      </p:sp>
    </p:spTree>
    <p:extLst>
      <p:ext uri="{BB962C8B-B14F-4D97-AF65-F5344CB8AC3E}">
        <p14:creationId xmlns:p14="http://schemas.microsoft.com/office/powerpoint/2010/main" val="1377654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ультимедиа 7">
            <a:extLst>
              <a:ext uri="{FF2B5EF4-FFF2-40B4-BE49-F238E27FC236}">
                <a16:creationId xmlns:a16="http://schemas.microsoft.com/office/drawing/2014/main" id="{632FD1E3-DEA5-08F9-3B96-3BD1D62E2C9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6400800" y="1149350"/>
            <a:ext cx="4010025" cy="2381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клипа мультимедиа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6A3DA85-F0B3-495A-5E9C-B0395D1AC3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800" y="3873500"/>
            <a:ext cx="4010025" cy="2857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CDABC0FD-11B0-6C28-1520-B5B65290B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D4BBBF53-3657-449F-AD92-A9D21B340C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id="{D2FAD7F6-5D1C-CFD8-3E40-D4A7EFACFE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1995488"/>
            <a:ext cx="4375150" cy="1433512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0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РАЗДЕЛ </a:t>
            </a:r>
            <a:r>
              <a:rPr lang="en-US" dirty="0"/>
              <a:t>I, Arial 30 pt</a:t>
            </a:r>
            <a:endParaRPr lang="ru-RU" dirty="0"/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0F373A77-8E32-12CE-4F42-0FBD201F1F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614" y="3578225"/>
            <a:ext cx="4375150" cy="1327150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ru-RU" dirty="0"/>
              <a:t>Подзаголовок, </a:t>
            </a:r>
            <a:r>
              <a:rPr lang="en-US" dirty="0"/>
              <a:t>Arial, 24 pt</a:t>
            </a:r>
          </a:p>
        </p:txBody>
      </p:sp>
    </p:spTree>
    <p:extLst>
      <p:ext uri="{BB962C8B-B14F-4D97-AF65-F5344CB8AC3E}">
        <p14:creationId xmlns:p14="http://schemas.microsoft.com/office/powerpoint/2010/main" val="1789865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4">
            <a:extLst>
              <a:ext uri="{FF2B5EF4-FFF2-40B4-BE49-F238E27FC236}">
                <a16:creationId xmlns:a16="http://schemas.microsoft.com/office/drawing/2014/main" id="{3B7F21A4-B15A-41A0-A678-6374F316E12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15792" y="1643062"/>
            <a:ext cx="4705350" cy="35718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788F0BC3-1F88-EC71-E903-072D554D9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D4BBBF53-3657-449F-AD92-A9D21B340C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C9040FB7-EFD0-D2AE-FE2C-DDCB71FEB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1995488"/>
            <a:ext cx="4375150" cy="1433512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0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РАЗДЕЛ </a:t>
            </a:r>
            <a:r>
              <a:rPr lang="en-US" dirty="0"/>
              <a:t>I, Arial 30 pt</a:t>
            </a:r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08FD395C-2788-46DE-3122-07BFAA308E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614" y="3578225"/>
            <a:ext cx="4375150" cy="1327150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ru-RU" dirty="0"/>
              <a:t>Подзаголовок, </a:t>
            </a:r>
            <a:r>
              <a:rPr lang="en-US" dirty="0"/>
              <a:t>Arial, 24 pt</a:t>
            </a:r>
          </a:p>
        </p:txBody>
      </p:sp>
    </p:spTree>
    <p:extLst>
      <p:ext uri="{BB962C8B-B14F-4D97-AF65-F5344CB8AC3E}">
        <p14:creationId xmlns:p14="http://schemas.microsoft.com/office/powerpoint/2010/main" val="98741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SmartArt 5">
            <a:extLst>
              <a:ext uri="{FF2B5EF4-FFF2-40B4-BE49-F238E27FC236}">
                <a16:creationId xmlns:a16="http://schemas.microsoft.com/office/drawing/2014/main" id="{8E8B6C3A-0124-4A0F-1A9A-05D0B727E3E4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6400800" y="1176338"/>
            <a:ext cx="5138738" cy="225266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 SmartArt</a:t>
            </a:r>
          </a:p>
        </p:txBody>
      </p:sp>
      <p:sp>
        <p:nvSpPr>
          <p:cNvPr id="10" name="Заголовок 18">
            <a:extLst>
              <a:ext uri="{FF2B5EF4-FFF2-40B4-BE49-F238E27FC236}">
                <a16:creationId xmlns:a16="http://schemas.microsoft.com/office/drawing/2014/main" id="{41555387-1691-D71F-8A7E-D730BE899F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4456" y="288925"/>
            <a:ext cx="6177645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F3964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9E87D1FE-5999-14C6-2F1E-04706400C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D4BBBF53-3657-449F-AD92-A9D21B340C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B7E595EA-C215-7286-CCA0-E200E18F47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1995488"/>
            <a:ext cx="4375150" cy="1433512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0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РАЗДЕЛ </a:t>
            </a:r>
            <a:r>
              <a:rPr lang="en-US" dirty="0"/>
              <a:t>I, Arial 30 pt</a:t>
            </a:r>
            <a:endParaRPr lang="ru-RU" dirty="0"/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DD7C71E8-0498-3366-5B00-628D2D785D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4" y="3578225"/>
            <a:ext cx="4375150" cy="1327150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ru-RU" dirty="0"/>
              <a:t>Подзаголовок, </a:t>
            </a:r>
            <a:r>
              <a:rPr lang="en-US" dirty="0"/>
              <a:t>Arial, 24 pt</a:t>
            </a:r>
          </a:p>
        </p:txBody>
      </p:sp>
    </p:spTree>
    <p:extLst>
      <p:ext uri="{BB962C8B-B14F-4D97-AF65-F5344CB8AC3E}">
        <p14:creationId xmlns:p14="http://schemas.microsoft.com/office/powerpoint/2010/main" val="375105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7037F5-2FC3-611B-F165-0F7A3871D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D4BBBF53-3657-449F-AD92-A9D21B340C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657EE47-FB54-88A0-0F23-151A32AF56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1995488"/>
            <a:ext cx="4375150" cy="1433512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0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РАЗДЕЛ </a:t>
            </a:r>
            <a:r>
              <a:rPr lang="en-US" dirty="0"/>
              <a:t>I, Arial 30 pt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B25F6E4-A8FB-9F7F-3DAE-C56EF5C952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4" y="3578225"/>
            <a:ext cx="4375150" cy="1327150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ru-RU" dirty="0"/>
              <a:t>Подзаголовок, </a:t>
            </a:r>
            <a:r>
              <a:rPr lang="en-US" dirty="0"/>
              <a:t>Arial, 24 pt</a:t>
            </a:r>
          </a:p>
        </p:txBody>
      </p:sp>
    </p:spTree>
    <p:extLst>
      <p:ext uri="{BB962C8B-B14F-4D97-AF65-F5344CB8AC3E}">
        <p14:creationId xmlns:p14="http://schemas.microsoft.com/office/powerpoint/2010/main" val="4160565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есто для изображения из Интернета 4">
            <a:extLst>
              <a:ext uri="{FF2B5EF4-FFF2-40B4-BE49-F238E27FC236}">
                <a16:creationId xmlns:a16="http://schemas.microsoft.com/office/drawing/2014/main" id="{CB9E6352-C153-5C41-3849-B2CD11321C36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6233885" y="3429001"/>
            <a:ext cx="3318329" cy="26955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Щелкните этот значок, чтобы добавить изображение из Интернета</a:t>
            </a:r>
            <a:endParaRPr lang="ru-RU" dirty="0"/>
          </a:p>
        </p:txBody>
      </p:sp>
      <p:sp>
        <p:nvSpPr>
          <p:cNvPr id="8" name="Заполнитель Cameo 7">
            <a:extLst>
              <a:ext uri="{FF2B5EF4-FFF2-40B4-BE49-F238E27FC236}">
                <a16:creationId xmlns:a16="http://schemas.microsoft.com/office/drawing/2014/main" id="{1FF05831-3A7D-8C45-A585-29ECA4E14EAB}"/>
              </a:ext>
            </a:extLst>
          </p:cNvPr>
          <p:cNvSpPr>
            <a:spLocks noGrp="1"/>
          </p:cNvSpPr>
          <p:nvPr>
            <p:ph type="media" sz="quarter" idx="11">
              <p:extLst>
                <p:ext uri="{56F484CC-4922-43CF-B6FB-B326C6A72FC8}">
                  <p232:phTypeExt xmlns:p232="http://schemas.microsoft.com/office/powerpoint/2023/02/main">
                    <p232:type>
                      <p232:cameo/>
                    </p232:type>
                  </p232:phTypeExt>
                </p:ext>
              </p:extLst>
            </p:ph>
          </p:nvPr>
        </p:nvSpPr>
        <p:spPr>
          <a:xfrm>
            <a:off x="6233886" y="420375"/>
            <a:ext cx="5450114" cy="2695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клипа мультимедиа</a:t>
            </a:r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id="{68F935AF-968E-470C-BC43-7067CAC76C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76554" y="4386227"/>
            <a:ext cx="3491666" cy="20513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  <a:lvl2pPr>
              <a:defRPr>
                <a:solidFill>
                  <a:srgbClr val="0E2841"/>
                </a:solidFill>
              </a:defRPr>
            </a:lvl2pPr>
            <a:lvl3pPr>
              <a:defRPr>
                <a:solidFill>
                  <a:srgbClr val="0E284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18B7634E-0AF1-996F-C399-0C152E0CE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D4BBBF53-3657-449F-AD92-A9D21B340C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5604753-6660-7A0E-CCAE-CA1269BE59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613" y="1995488"/>
            <a:ext cx="4375150" cy="1433512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0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РАЗДЕЛ </a:t>
            </a:r>
            <a:r>
              <a:rPr lang="en-US" dirty="0"/>
              <a:t>I, Arial 30 pt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6175B41-F2D0-5CBB-FFC6-717D1ABAE5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614" y="3578225"/>
            <a:ext cx="4375150" cy="1327150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ru-RU" dirty="0"/>
              <a:t>Подзаголовок, </a:t>
            </a:r>
            <a:r>
              <a:rPr lang="en-US" dirty="0"/>
              <a:t>Arial, 24 pt</a:t>
            </a:r>
          </a:p>
        </p:txBody>
      </p:sp>
    </p:spTree>
    <p:extLst>
      <p:ext uri="{BB962C8B-B14F-4D97-AF65-F5344CB8AC3E}">
        <p14:creationId xmlns:p14="http://schemas.microsoft.com/office/powerpoint/2010/main" val="366064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SmartArt 4">
            <a:extLst>
              <a:ext uri="{FF2B5EF4-FFF2-40B4-BE49-F238E27FC236}">
                <a16:creationId xmlns:a16="http://schemas.microsoft.com/office/drawing/2014/main" id="{B857C14C-DD18-5A28-1ADC-9EED798DBA11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7634514" y="2864307"/>
            <a:ext cx="3759200" cy="37106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рисунка SmartArt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0FB1740-D70C-EF8A-7EB2-9EE3FE4C2B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5202" y="538838"/>
            <a:ext cx="3895725" cy="2890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  <a:lvl2pPr>
              <a:defRPr>
                <a:solidFill>
                  <a:srgbClr val="0E2841"/>
                </a:solidFill>
              </a:defRPr>
            </a:lvl2pPr>
            <a:lvl3pPr>
              <a:defRPr>
                <a:solidFill>
                  <a:srgbClr val="0E2841"/>
                </a:solidFill>
              </a:defRPr>
            </a:lvl3pPr>
            <a:lvl4pPr>
              <a:defRPr>
                <a:solidFill>
                  <a:srgbClr val="0E2841"/>
                </a:solidFill>
              </a:defRPr>
            </a:lvl4pPr>
            <a:lvl5pPr>
              <a:defRPr>
                <a:solidFill>
                  <a:srgbClr val="0E284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E5DA04D3-04E6-09F0-A3C7-5B5C23DD1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D4BBBF53-3657-449F-AD92-A9D21B340C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id="{EC515911-4A1C-017F-FF50-71C38ED33D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613" y="1995488"/>
            <a:ext cx="4375150" cy="1433512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0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РАЗДЕЛ </a:t>
            </a:r>
            <a:r>
              <a:rPr lang="en-US" dirty="0"/>
              <a:t>I, Arial 30 pt</a:t>
            </a:r>
            <a:endParaRPr lang="ru-RU" dirty="0"/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B7399280-FE05-A5EB-2C8D-DBAC10960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614" y="3578225"/>
            <a:ext cx="4375150" cy="1327150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ru-RU" dirty="0"/>
              <a:t>Подзаголовок, </a:t>
            </a:r>
            <a:r>
              <a:rPr lang="en-US" dirty="0"/>
              <a:t>Arial, 24 pt</a:t>
            </a:r>
          </a:p>
        </p:txBody>
      </p:sp>
    </p:spTree>
    <p:extLst>
      <p:ext uri="{BB962C8B-B14F-4D97-AF65-F5344CB8AC3E}">
        <p14:creationId xmlns:p14="http://schemas.microsoft.com/office/powerpoint/2010/main" val="376920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7E076-8EF4-37FB-316E-9985730C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2960" y="1215662"/>
            <a:ext cx="9587554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964"/>
                </a:solidFill>
              </a:defRPr>
            </a:lvl1pPr>
          </a:lstStyle>
          <a:p>
            <a:r>
              <a:rPr lang="ru-RU" sz="4400" dirty="0"/>
              <a:t>Заголовок </a:t>
            </a:r>
            <a:r>
              <a:rPr lang="en-US" sz="4400" dirty="0"/>
              <a:t>Arial, </a:t>
            </a:r>
            <a:r>
              <a:rPr lang="ru-RU" sz="4400" dirty="0"/>
              <a:t>44 </a:t>
            </a:r>
            <a:r>
              <a:rPr lang="en-US" sz="4400" dirty="0"/>
              <a:t>pt</a:t>
            </a:r>
            <a:r>
              <a:rPr lang="ru-RU" sz="4400" dirty="0"/>
              <a:t> </a:t>
            </a:r>
            <a:endParaRPr lang="en-US" sz="4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67C4FCC-BEA7-58D7-C742-DEE6A4A5C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2960" y="3930695"/>
            <a:ext cx="6597611" cy="1325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>
            <a:lvl1pPr marL="0" indent="0">
              <a:buNone/>
              <a:defRPr>
                <a:solidFill>
                  <a:srgbClr val="1F3964"/>
                </a:solidFill>
              </a:defRPr>
            </a:lvl1pPr>
            <a:lvl3pPr marL="914400" indent="0">
              <a:buNone/>
              <a:defRPr i="1">
                <a:solidFill>
                  <a:srgbClr val="1F3964"/>
                </a:solidFill>
              </a:defRPr>
            </a:lvl3pPr>
          </a:lstStyle>
          <a:p>
            <a:r>
              <a:rPr lang="ru-RU" dirty="0"/>
              <a:t>Авторы </a:t>
            </a:r>
            <a:r>
              <a:rPr lang="en-US" dirty="0"/>
              <a:t>Arial</a:t>
            </a:r>
            <a:r>
              <a:rPr lang="ru-RU" dirty="0"/>
              <a:t>, 28 </a:t>
            </a:r>
            <a:r>
              <a:rPr lang="en-US" dirty="0"/>
              <a:t>pt</a:t>
            </a:r>
          </a:p>
          <a:p>
            <a:pPr lvl="2"/>
            <a:r>
              <a:rPr lang="ru-RU" dirty="0"/>
              <a:t>Пример:</a:t>
            </a:r>
            <a:r>
              <a:rPr lang="en-US" dirty="0"/>
              <a:t> </a:t>
            </a:r>
            <a:r>
              <a:rPr lang="ru-RU" dirty="0"/>
              <a:t>Аффилиация, </a:t>
            </a:r>
            <a:r>
              <a:rPr lang="en-US" dirty="0"/>
              <a:t>Arial, </a:t>
            </a:r>
            <a:r>
              <a:rPr lang="ru-RU" dirty="0"/>
              <a:t>курсив 20 </a:t>
            </a:r>
            <a:r>
              <a:rPr lang="en-US" dirty="0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907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3F5D9971-DC4A-454C-84F1-B6FDF5FE2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159" y="727528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rgbClr val="0E284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rgbClr val="0E284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rgbClr val="0E284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rgbClr val="0E284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AEA4D165-16A8-BA1E-923E-7E6F7064F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D4BBBF53-3657-449F-AD92-A9D21B340C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id="{AADF4678-0767-765E-110C-9067EBC8E3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1995488"/>
            <a:ext cx="4375150" cy="1433512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0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РАЗДЕЛ </a:t>
            </a:r>
            <a:r>
              <a:rPr lang="en-US" dirty="0"/>
              <a:t>I, Arial 30 pt</a:t>
            </a:r>
            <a:endParaRPr lang="ru-RU" dirty="0"/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32220136-C895-6022-657E-31DD9C65AB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4" y="3578225"/>
            <a:ext cx="4375150" cy="1327150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ru-RU" dirty="0"/>
              <a:t>Подзаголовок, </a:t>
            </a:r>
            <a:r>
              <a:rPr lang="en-US" dirty="0"/>
              <a:t>Arial, 24 pt</a:t>
            </a:r>
          </a:p>
        </p:txBody>
      </p:sp>
    </p:spTree>
    <p:extLst>
      <p:ext uri="{BB962C8B-B14F-4D97-AF65-F5344CB8AC3E}">
        <p14:creationId xmlns:p14="http://schemas.microsoft.com/office/powerpoint/2010/main" val="2871864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ультимедиа 7">
            <a:extLst>
              <a:ext uri="{FF2B5EF4-FFF2-40B4-BE49-F238E27FC236}">
                <a16:creationId xmlns:a16="http://schemas.microsoft.com/office/drawing/2014/main" id="{632FD1E3-DEA5-08F9-3B96-3BD1D62E2C9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6400800" y="1149350"/>
            <a:ext cx="4010025" cy="2381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клипа мультимедиа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6A3DA85-F0B3-495A-5E9C-B0395D1AC3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800" y="3873500"/>
            <a:ext cx="4010025" cy="2857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  <a:lvl2pPr>
              <a:defRPr>
                <a:solidFill>
                  <a:srgbClr val="0E284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CDABC0FD-11B0-6C28-1520-B5B65290B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D4BBBF53-3657-449F-AD92-A9D21B340C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id="{D2FAD7F6-5D1C-CFD8-3E40-D4A7EFACFE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1995488"/>
            <a:ext cx="4375150" cy="1433512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0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РАЗДЕЛ </a:t>
            </a:r>
            <a:r>
              <a:rPr lang="en-US" dirty="0"/>
              <a:t>I, Arial 30 pt</a:t>
            </a:r>
            <a:endParaRPr lang="ru-RU" dirty="0"/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0F373A77-8E32-12CE-4F42-0FBD201F1F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614" y="3578225"/>
            <a:ext cx="4375150" cy="1327150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ru-RU" dirty="0"/>
              <a:t>Подзаголовок, </a:t>
            </a:r>
            <a:r>
              <a:rPr lang="en-US" dirty="0"/>
              <a:t>Arial, 24 pt</a:t>
            </a:r>
          </a:p>
        </p:txBody>
      </p:sp>
    </p:spTree>
    <p:extLst>
      <p:ext uri="{BB962C8B-B14F-4D97-AF65-F5344CB8AC3E}">
        <p14:creationId xmlns:p14="http://schemas.microsoft.com/office/powerpoint/2010/main" val="2603686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4">
            <a:extLst>
              <a:ext uri="{FF2B5EF4-FFF2-40B4-BE49-F238E27FC236}">
                <a16:creationId xmlns:a16="http://schemas.microsoft.com/office/drawing/2014/main" id="{3B7F21A4-B15A-41A0-A678-6374F316E12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15792" y="1643062"/>
            <a:ext cx="4705350" cy="3571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диаграммы</a:t>
            </a: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788F0BC3-1F88-EC71-E903-072D554D9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D4BBBF53-3657-449F-AD92-A9D21B340C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C9040FB7-EFD0-D2AE-FE2C-DDCB71FEB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1995488"/>
            <a:ext cx="4375150" cy="1433512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0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РАЗДЕЛ </a:t>
            </a:r>
            <a:r>
              <a:rPr lang="en-US" dirty="0"/>
              <a:t>I, Arial 30 pt</a:t>
            </a:r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08FD395C-2788-46DE-3122-07BFAA308E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614" y="3578225"/>
            <a:ext cx="4375150" cy="1327150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ru-RU" dirty="0"/>
              <a:t>Подзаголовок, </a:t>
            </a:r>
            <a:r>
              <a:rPr lang="en-US" dirty="0"/>
              <a:t>Arial, 24 pt</a:t>
            </a:r>
          </a:p>
        </p:txBody>
      </p:sp>
    </p:spTree>
    <p:extLst>
      <p:ext uri="{BB962C8B-B14F-4D97-AF65-F5344CB8AC3E}">
        <p14:creationId xmlns:p14="http://schemas.microsoft.com/office/powerpoint/2010/main" val="3031657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SmartArt 5">
            <a:extLst>
              <a:ext uri="{FF2B5EF4-FFF2-40B4-BE49-F238E27FC236}">
                <a16:creationId xmlns:a16="http://schemas.microsoft.com/office/drawing/2014/main" id="{8E8B6C3A-0124-4A0F-1A9A-05D0B727E3E4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6400800" y="1176338"/>
            <a:ext cx="5138738" cy="22526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рисунка SmartArt</a:t>
            </a:r>
          </a:p>
        </p:txBody>
      </p:sp>
      <p:sp>
        <p:nvSpPr>
          <p:cNvPr id="10" name="Заголовок 18">
            <a:extLst>
              <a:ext uri="{FF2B5EF4-FFF2-40B4-BE49-F238E27FC236}">
                <a16:creationId xmlns:a16="http://schemas.microsoft.com/office/drawing/2014/main" id="{41555387-1691-D71F-8A7E-D730BE899F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4456" y="288925"/>
            <a:ext cx="6177645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F3964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9E87D1FE-5999-14C6-2F1E-04706400C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D4BBBF53-3657-449F-AD92-A9D21B340C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B7E595EA-C215-7286-CCA0-E200E18F47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1995488"/>
            <a:ext cx="4375150" cy="1433512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0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РАЗДЕЛ </a:t>
            </a:r>
            <a:r>
              <a:rPr lang="en-US" dirty="0"/>
              <a:t>I, Arial 30 pt</a:t>
            </a:r>
            <a:endParaRPr lang="ru-RU" dirty="0"/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DD7C71E8-0498-3366-5B00-628D2D785D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4" y="3578225"/>
            <a:ext cx="4375150" cy="1327150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ru-RU" dirty="0"/>
              <a:t>Подзаголовок, </a:t>
            </a:r>
            <a:r>
              <a:rPr lang="en-US" dirty="0"/>
              <a:t>Arial, 24 pt</a:t>
            </a:r>
          </a:p>
        </p:txBody>
      </p:sp>
    </p:spTree>
    <p:extLst>
      <p:ext uri="{BB962C8B-B14F-4D97-AF65-F5344CB8AC3E}">
        <p14:creationId xmlns:p14="http://schemas.microsoft.com/office/powerpoint/2010/main" val="1863150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7E076-8EF4-37FB-316E-9985730C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360" y="939891"/>
            <a:ext cx="7531825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964"/>
                </a:solidFill>
              </a:defRPr>
            </a:lvl1pPr>
          </a:lstStyle>
          <a:p>
            <a:r>
              <a:rPr lang="ru-RU" sz="4400" dirty="0"/>
              <a:t>Заголовок </a:t>
            </a:r>
            <a:r>
              <a:rPr lang="en-US" sz="4400" dirty="0"/>
              <a:t>Arial, </a:t>
            </a:r>
            <a:r>
              <a:rPr lang="ru-RU" sz="4400" dirty="0"/>
              <a:t>44 </a:t>
            </a:r>
            <a:r>
              <a:rPr lang="en-US" sz="4400" dirty="0"/>
              <a:t>pt</a:t>
            </a:r>
            <a:r>
              <a:rPr lang="ru-RU" sz="4400" dirty="0"/>
              <a:t> </a:t>
            </a:r>
            <a:endParaRPr lang="en-US" sz="4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67C4FCC-BEA7-58D7-C742-DEE6A4A5C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7360" y="3437210"/>
            <a:ext cx="8629650" cy="1325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>
            <a:lvl1pPr marL="0" indent="0">
              <a:buNone/>
              <a:defRPr>
                <a:solidFill>
                  <a:srgbClr val="1F3964"/>
                </a:solidFill>
              </a:defRPr>
            </a:lvl1pPr>
            <a:lvl3pPr marL="914400" indent="0">
              <a:buNone/>
              <a:defRPr i="1">
                <a:solidFill>
                  <a:srgbClr val="1F3964"/>
                </a:solidFill>
              </a:defRPr>
            </a:lvl3pPr>
          </a:lstStyle>
          <a:p>
            <a:r>
              <a:rPr lang="ru-RU" dirty="0"/>
              <a:t>Авторы </a:t>
            </a:r>
            <a:r>
              <a:rPr lang="en-US" dirty="0"/>
              <a:t>Arial</a:t>
            </a:r>
            <a:r>
              <a:rPr lang="ru-RU" dirty="0"/>
              <a:t>, 28 </a:t>
            </a:r>
            <a:r>
              <a:rPr lang="en-US" dirty="0"/>
              <a:t>pt</a:t>
            </a:r>
          </a:p>
          <a:p>
            <a:pPr lvl="2"/>
            <a:r>
              <a:rPr lang="ru-RU" dirty="0"/>
              <a:t>Пример:</a:t>
            </a:r>
            <a:r>
              <a:rPr lang="en-US" dirty="0"/>
              <a:t> </a:t>
            </a:r>
            <a:r>
              <a:rPr lang="ru-RU" dirty="0"/>
              <a:t>Аффилиация, </a:t>
            </a:r>
            <a:r>
              <a:rPr lang="en-US" dirty="0"/>
              <a:t>Arial, </a:t>
            </a:r>
            <a:r>
              <a:rPr lang="ru-RU" dirty="0"/>
              <a:t>курсив 20 </a:t>
            </a:r>
            <a:r>
              <a:rPr lang="en-US" dirty="0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101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id="{D0E50F49-9FA6-E0A0-A05B-06F2970103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6300" y="1282700"/>
            <a:ext cx="4978400" cy="436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  <a:lvl2pPr>
              <a:defRPr>
                <a:solidFill>
                  <a:srgbClr val="0E2841"/>
                </a:solidFill>
              </a:defRPr>
            </a:lvl2pPr>
            <a:lvl3pPr>
              <a:defRPr>
                <a:solidFill>
                  <a:srgbClr val="0E2841"/>
                </a:solidFill>
              </a:defRPr>
            </a:lvl3pPr>
            <a:lvl4pPr>
              <a:defRPr>
                <a:solidFill>
                  <a:srgbClr val="0E2841"/>
                </a:solidFill>
              </a:defRPr>
            </a:lvl4pPr>
            <a:lvl5pPr>
              <a:defRPr>
                <a:solidFill>
                  <a:srgbClr val="0E284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9CE0AB05-FD37-D69E-84E4-53704898F4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27800" y="1282700"/>
            <a:ext cx="5067300" cy="436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  <a:lvl2pPr>
              <a:defRPr>
                <a:solidFill>
                  <a:srgbClr val="0E2841"/>
                </a:solidFill>
              </a:defRPr>
            </a:lvl2pPr>
            <a:lvl3pPr>
              <a:defRPr>
                <a:solidFill>
                  <a:srgbClr val="0E2841"/>
                </a:solidFill>
              </a:defRPr>
            </a:lvl3pPr>
            <a:lvl4pPr>
              <a:defRPr>
                <a:solidFill>
                  <a:srgbClr val="0E2841"/>
                </a:solidFill>
              </a:defRPr>
            </a:lvl4pPr>
            <a:lvl5pPr>
              <a:defRPr>
                <a:solidFill>
                  <a:srgbClr val="0E284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CB3B1545-BBE8-9356-5B6B-20C099E7C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2" y="3905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 dirty="0"/>
              <a:t>Подзаголовок,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8E0AA7-0388-5B87-0DF2-791EE03185A5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78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7E076-8EF4-37FB-316E-9985730C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360" y="939891"/>
            <a:ext cx="7531825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964"/>
                </a:solidFill>
              </a:defRPr>
            </a:lvl1pPr>
          </a:lstStyle>
          <a:p>
            <a:r>
              <a:rPr lang="ru-RU" sz="4400" dirty="0"/>
              <a:t>Заголовок </a:t>
            </a:r>
            <a:r>
              <a:rPr lang="en-US" sz="4400" dirty="0"/>
              <a:t>Arial, </a:t>
            </a:r>
            <a:r>
              <a:rPr lang="ru-RU" sz="4400" dirty="0"/>
              <a:t>44 </a:t>
            </a:r>
            <a:r>
              <a:rPr lang="en-US" sz="4400" dirty="0"/>
              <a:t>pt</a:t>
            </a:r>
            <a:r>
              <a:rPr lang="ru-RU" sz="4400" dirty="0"/>
              <a:t> </a:t>
            </a:r>
            <a:endParaRPr lang="en-US" sz="4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67C4FCC-BEA7-58D7-C742-DEE6A4A5C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7360" y="3437210"/>
            <a:ext cx="8629650" cy="1325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>
            <a:lvl1pPr marL="0" indent="0">
              <a:buNone/>
              <a:defRPr>
                <a:solidFill>
                  <a:srgbClr val="1F3964"/>
                </a:solidFill>
              </a:defRPr>
            </a:lvl1pPr>
            <a:lvl3pPr marL="914400" indent="0">
              <a:buNone/>
              <a:defRPr i="1">
                <a:solidFill>
                  <a:srgbClr val="1F3964"/>
                </a:solidFill>
              </a:defRPr>
            </a:lvl3pPr>
          </a:lstStyle>
          <a:p>
            <a:r>
              <a:rPr lang="ru-RU" dirty="0"/>
              <a:t>Авторы </a:t>
            </a:r>
            <a:r>
              <a:rPr lang="en-US" dirty="0"/>
              <a:t>Arial</a:t>
            </a:r>
            <a:r>
              <a:rPr lang="ru-RU" dirty="0"/>
              <a:t>, 28 </a:t>
            </a:r>
            <a:r>
              <a:rPr lang="en-US" dirty="0"/>
              <a:t>pt</a:t>
            </a:r>
          </a:p>
          <a:p>
            <a:pPr lvl="2"/>
            <a:r>
              <a:rPr lang="ru-RU" dirty="0"/>
              <a:t>Пример:</a:t>
            </a:r>
            <a:r>
              <a:rPr lang="en-US" dirty="0"/>
              <a:t> </a:t>
            </a:r>
            <a:r>
              <a:rPr lang="ru-RU" dirty="0"/>
              <a:t>Аффилиация, </a:t>
            </a:r>
            <a:r>
              <a:rPr lang="en-US" dirty="0"/>
              <a:t>Arial, </a:t>
            </a:r>
            <a:r>
              <a:rPr lang="ru-RU" dirty="0"/>
              <a:t>курсив 20 </a:t>
            </a:r>
            <a:r>
              <a:rPr lang="en-US" dirty="0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858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8">
            <a:extLst>
              <a:ext uri="{FF2B5EF4-FFF2-40B4-BE49-F238E27FC236}">
                <a16:creationId xmlns:a16="http://schemas.microsoft.com/office/drawing/2014/main" id="{40E70C5B-D6A5-0447-7B7A-9DAFD8BBD0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2" y="3905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 dirty="0"/>
              <a:t>Подзаголовок,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F65FBC72-9795-2FDC-0D29-AC329AF7F534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rgbClr val="1F3964"/>
                </a:solidFill>
              </a:rPr>
              <a:pPr/>
              <a:t>‹#›</a:t>
            </a:fld>
            <a:endParaRPr lang="ru-RU" dirty="0">
              <a:solidFill>
                <a:srgbClr val="1F3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09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61770DEC-50BF-3446-4933-E53689AAE8A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95300" y="1257300"/>
            <a:ext cx="4876800" cy="4352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диаграммы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257BB8C-935E-3D5A-B232-1EB3FD2564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53125" y="1276350"/>
            <a:ext cx="5705475" cy="4333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  <a:lvl2pPr>
              <a:defRPr>
                <a:solidFill>
                  <a:srgbClr val="0E2841"/>
                </a:solidFill>
              </a:defRPr>
            </a:lvl2pPr>
            <a:lvl3pPr>
              <a:defRPr>
                <a:solidFill>
                  <a:srgbClr val="0E2841"/>
                </a:solidFill>
              </a:defRPr>
            </a:lvl3pPr>
            <a:lvl4pPr>
              <a:defRPr>
                <a:solidFill>
                  <a:srgbClr val="0E2841"/>
                </a:solidFill>
              </a:defRPr>
            </a:lvl4pPr>
            <a:lvl5pPr>
              <a:defRPr>
                <a:solidFill>
                  <a:srgbClr val="0E284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Заголовок 18">
            <a:extLst>
              <a:ext uri="{FF2B5EF4-FFF2-40B4-BE49-F238E27FC236}">
                <a16:creationId xmlns:a16="http://schemas.microsoft.com/office/drawing/2014/main" id="{82053746-77C0-C379-0CF7-B08E28422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2" y="3905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4ED269A2-D073-E7B8-A390-D048F041ED61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rgbClr val="1F3964"/>
                </a:solidFill>
              </a:rPr>
              <a:pPr/>
              <a:t>‹#›</a:t>
            </a:fld>
            <a:endParaRPr lang="ru-RU" dirty="0">
              <a:solidFill>
                <a:srgbClr val="1F3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12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3">
            <a:extLst>
              <a:ext uri="{FF2B5EF4-FFF2-40B4-BE49-F238E27FC236}">
                <a16:creationId xmlns:a16="http://schemas.microsoft.com/office/drawing/2014/main" id="{FD9FD192-BAC9-CFCD-8F32-E6B5CDAD359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47750" y="1247775"/>
            <a:ext cx="5048250" cy="5076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таблицы</a:t>
            </a:r>
          </a:p>
        </p:txBody>
      </p:sp>
      <p:sp>
        <p:nvSpPr>
          <p:cNvPr id="6" name="Рисунок SmartArt 5">
            <a:extLst>
              <a:ext uri="{FF2B5EF4-FFF2-40B4-BE49-F238E27FC236}">
                <a16:creationId xmlns:a16="http://schemas.microsoft.com/office/drawing/2014/main" id="{AFBD7188-710F-CDA7-A162-F96AB57D008F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6381750" y="1247775"/>
            <a:ext cx="4762500" cy="5076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рисунка SmartArt</a:t>
            </a:r>
          </a:p>
        </p:txBody>
      </p:sp>
      <p:sp>
        <p:nvSpPr>
          <p:cNvPr id="5" name="Заголовок 18">
            <a:extLst>
              <a:ext uri="{FF2B5EF4-FFF2-40B4-BE49-F238E27FC236}">
                <a16:creationId xmlns:a16="http://schemas.microsoft.com/office/drawing/2014/main" id="{744B5599-DD97-2517-6D5E-D6B981F8C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2" y="3905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8FEF0617-7F09-FD89-6428-804AFE3FEE0F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rgbClr val="1F3964"/>
                </a:solidFill>
              </a:rPr>
              <a:pPr/>
              <a:t>‹#›</a:t>
            </a:fld>
            <a:endParaRPr lang="ru-RU" dirty="0">
              <a:solidFill>
                <a:srgbClr val="1F3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7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7E076-8EF4-37FB-316E-9985730C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360" y="939891"/>
            <a:ext cx="7531825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964"/>
                </a:solidFill>
              </a:defRPr>
            </a:lvl1pPr>
          </a:lstStyle>
          <a:p>
            <a:r>
              <a:rPr lang="ru-RU" sz="4400" dirty="0"/>
              <a:t>Заголовок </a:t>
            </a:r>
            <a:r>
              <a:rPr lang="en-US" sz="4400" dirty="0"/>
              <a:t>Arial, </a:t>
            </a:r>
            <a:r>
              <a:rPr lang="ru-RU" sz="4400" dirty="0"/>
              <a:t>44 </a:t>
            </a:r>
            <a:r>
              <a:rPr lang="en-US" sz="4400" dirty="0"/>
              <a:t>pt</a:t>
            </a:r>
            <a:r>
              <a:rPr lang="ru-RU" sz="4400" dirty="0"/>
              <a:t> </a:t>
            </a:r>
            <a:endParaRPr lang="en-US" sz="4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67C4FCC-BEA7-58D7-C742-DEE6A4A5C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7360" y="3437210"/>
            <a:ext cx="8629650" cy="1325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>
            <a:lvl1pPr marL="0" indent="0">
              <a:buNone/>
              <a:defRPr>
                <a:solidFill>
                  <a:srgbClr val="1F3964"/>
                </a:solidFill>
              </a:defRPr>
            </a:lvl1pPr>
            <a:lvl3pPr marL="914400" indent="0">
              <a:buNone/>
              <a:defRPr i="1">
                <a:solidFill>
                  <a:srgbClr val="1F3964"/>
                </a:solidFill>
              </a:defRPr>
            </a:lvl3pPr>
          </a:lstStyle>
          <a:p>
            <a:r>
              <a:rPr lang="ru-RU" dirty="0"/>
              <a:t>Авторы </a:t>
            </a:r>
            <a:r>
              <a:rPr lang="en-US" dirty="0"/>
              <a:t>Arial</a:t>
            </a:r>
            <a:r>
              <a:rPr lang="ru-RU" dirty="0"/>
              <a:t>, 28 </a:t>
            </a:r>
            <a:r>
              <a:rPr lang="en-US" dirty="0"/>
              <a:t>pt</a:t>
            </a:r>
          </a:p>
          <a:p>
            <a:pPr lvl="2"/>
            <a:r>
              <a:rPr lang="ru-RU" dirty="0"/>
              <a:t>Пример:</a:t>
            </a:r>
            <a:r>
              <a:rPr lang="en-US" dirty="0"/>
              <a:t> </a:t>
            </a:r>
            <a:r>
              <a:rPr lang="ru-RU" dirty="0"/>
              <a:t>Аффилиация, </a:t>
            </a:r>
            <a:r>
              <a:rPr lang="en-US" dirty="0"/>
              <a:t>Arial, </a:t>
            </a:r>
            <a:r>
              <a:rPr lang="ru-RU" dirty="0"/>
              <a:t>курсив 20 </a:t>
            </a:r>
            <a:r>
              <a:rPr lang="en-US" dirty="0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2055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BF00E294-F083-7793-F07A-3BBF2CBC15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38225" y="1123950"/>
            <a:ext cx="9820275" cy="5133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головок 18">
            <a:extLst>
              <a:ext uri="{FF2B5EF4-FFF2-40B4-BE49-F238E27FC236}">
                <a16:creationId xmlns:a16="http://schemas.microsoft.com/office/drawing/2014/main" id="{8EF0C017-B91B-04EC-8447-517005454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2" y="3905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 dirty="0"/>
              <a:t>Подзаголовок,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D9C2CBCE-668A-7E30-2E8D-09C62010E122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rgbClr val="1F3964"/>
                </a:solidFill>
              </a:rPr>
              <a:pPr/>
              <a:t>‹#›</a:t>
            </a:fld>
            <a:endParaRPr lang="ru-RU" dirty="0">
              <a:solidFill>
                <a:srgbClr val="1F3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55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8">
            <a:extLst>
              <a:ext uri="{FF2B5EF4-FFF2-40B4-BE49-F238E27FC236}">
                <a16:creationId xmlns:a16="http://schemas.microsoft.com/office/drawing/2014/main" id="{946783CF-E0D2-D22B-16C5-E26BDC4B9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2" y="2889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2841"/>
                </a:solidFill>
              </a:defRPr>
            </a:lvl1pPr>
          </a:lstStyle>
          <a:p>
            <a:r>
              <a:rPr lang="ru-RU" dirty="0"/>
              <a:t>Подзаголовок,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7404B459-742B-FB7B-410C-9ABC9A7C2473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rgbClr val="1F3964"/>
                </a:solidFill>
              </a:rPr>
              <a:pPr/>
              <a:t>‹#›</a:t>
            </a:fld>
            <a:endParaRPr lang="ru-RU" dirty="0">
              <a:solidFill>
                <a:srgbClr val="1F3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75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61770DEC-50BF-3446-4933-E53689AAE8A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95300" y="1257300"/>
            <a:ext cx="4876800" cy="4352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диаграммы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257BB8C-935E-3D5A-B232-1EB3FD2564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53125" y="1276350"/>
            <a:ext cx="5705475" cy="4333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  <a:lvl2pPr>
              <a:defRPr>
                <a:solidFill>
                  <a:srgbClr val="0E2841"/>
                </a:solidFill>
              </a:defRPr>
            </a:lvl2pPr>
            <a:lvl3pPr>
              <a:defRPr>
                <a:solidFill>
                  <a:srgbClr val="0E2841"/>
                </a:solidFill>
              </a:defRPr>
            </a:lvl3pPr>
            <a:lvl4pPr>
              <a:defRPr>
                <a:solidFill>
                  <a:srgbClr val="0E2841"/>
                </a:solidFill>
              </a:defRPr>
            </a:lvl4pPr>
            <a:lvl5pPr>
              <a:defRPr>
                <a:solidFill>
                  <a:srgbClr val="0E284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" name="Заголовок 18">
            <a:extLst>
              <a:ext uri="{FF2B5EF4-FFF2-40B4-BE49-F238E27FC236}">
                <a16:creationId xmlns:a16="http://schemas.microsoft.com/office/drawing/2014/main" id="{4D963258-492F-EC06-1D46-696C1D11D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2" y="2889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2841"/>
                </a:solidFill>
              </a:defRPr>
            </a:lvl1pPr>
          </a:lstStyle>
          <a:p>
            <a:r>
              <a:rPr lang="ru-RU" dirty="0"/>
              <a:t>Подзаголовок,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A9663C3E-AED0-7A5D-2A24-43161B3CDAFA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rgbClr val="1F3964"/>
                </a:solidFill>
              </a:rPr>
              <a:pPr/>
              <a:t>‹#›</a:t>
            </a:fld>
            <a:endParaRPr lang="ru-RU" dirty="0">
              <a:solidFill>
                <a:srgbClr val="1F3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63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3">
            <a:extLst>
              <a:ext uri="{FF2B5EF4-FFF2-40B4-BE49-F238E27FC236}">
                <a16:creationId xmlns:a16="http://schemas.microsoft.com/office/drawing/2014/main" id="{FD9FD192-BAC9-CFCD-8F32-E6B5CDAD359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47750" y="1247775"/>
            <a:ext cx="5048250" cy="5076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таблицы</a:t>
            </a:r>
          </a:p>
        </p:txBody>
      </p:sp>
      <p:sp>
        <p:nvSpPr>
          <p:cNvPr id="6" name="Рисунок SmartArt 5">
            <a:extLst>
              <a:ext uri="{FF2B5EF4-FFF2-40B4-BE49-F238E27FC236}">
                <a16:creationId xmlns:a16="http://schemas.microsoft.com/office/drawing/2014/main" id="{AFBD7188-710F-CDA7-A162-F96AB57D008F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6381750" y="1247775"/>
            <a:ext cx="4762500" cy="5076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рисунка SmartArt</a:t>
            </a:r>
          </a:p>
        </p:txBody>
      </p:sp>
      <p:sp>
        <p:nvSpPr>
          <p:cNvPr id="5" name="Заголовок 18">
            <a:extLst>
              <a:ext uri="{FF2B5EF4-FFF2-40B4-BE49-F238E27FC236}">
                <a16:creationId xmlns:a16="http://schemas.microsoft.com/office/drawing/2014/main" id="{3D00324E-E843-5647-D94E-B99EBDDBC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2" y="2889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2841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B9263C1C-2F8C-B924-CABF-19C35B09A6B9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rgbClr val="1F3964"/>
                </a:solidFill>
              </a:rPr>
              <a:pPr/>
              <a:t>‹#›</a:t>
            </a:fld>
            <a:endParaRPr lang="ru-RU" dirty="0">
              <a:solidFill>
                <a:srgbClr val="1F3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22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BF00E294-F083-7793-F07A-3BBF2CBC15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38225" y="1123950"/>
            <a:ext cx="9820275" cy="5133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  <a:lvl2pPr>
              <a:defRPr>
                <a:solidFill>
                  <a:srgbClr val="0E2841"/>
                </a:solidFill>
              </a:defRPr>
            </a:lvl2pPr>
            <a:lvl3pPr>
              <a:defRPr>
                <a:solidFill>
                  <a:srgbClr val="0E2841"/>
                </a:solidFill>
              </a:defRPr>
            </a:lvl3pPr>
            <a:lvl4pPr>
              <a:defRPr>
                <a:solidFill>
                  <a:srgbClr val="0E2841"/>
                </a:solidFill>
              </a:defRPr>
            </a:lvl4pPr>
            <a:lvl5pPr>
              <a:defRPr>
                <a:solidFill>
                  <a:srgbClr val="0E284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головок 18">
            <a:extLst>
              <a:ext uri="{FF2B5EF4-FFF2-40B4-BE49-F238E27FC236}">
                <a16:creationId xmlns:a16="http://schemas.microsoft.com/office/drawing/2014/main" id="{71DCC12F-2B29-461E-4227-F125D1F74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2" y="2889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2841"/>
                </a:solidFill>
              </a:defRPr>
            </a:lvl1pPr>
          </a:lstStyle>
          <a:p>
            <a:r>
              <a:rPr lang="ru-RU" dirty="0"/>
              <a:t>Подзаголовок,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63469C3A-7667-FB62-75B8-6741EC610155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rgbClr val="1F3964"/>
                </a:solidFill>
              </a:rPr>
              <a:pPr/>
              <a:t>‹#›</a:t>
            </a:fld>
            <a:endParaRPr lang="ru-RU" dirty="0">
              <a:solidFill>
                <a:srgbClr val="1F3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43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8">
            <a:extLst>
              <a:ext uri="{FF2B5EF4-FFF2-40B4-BE49-F238E27FC236}">
                <a16:creationId xmlns:a16="http://schemas.microsoft.com/office/drawing/2014/main" id="{5BA06DF1-8358-47A4-A5E7-BF85BFCE0A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2" y="288925"/>
            <a:ext cx="9791935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2841"/>
                </a:solidFill>
              </a:defRPr>
            </a:lvl1pPr>
          </a:lstStyle>
          <a:p>
            <a:r>
              <a:rPr lang="ru-RU" dirty="0"/>
              <a:t>Подзаголовок,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FE260E94-ABEF-7F16-F85E-11E003FDF922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bg2"/>
                </a:solidFill>
              </a:rPr>
              <a:pPr/>
              <a:t>‹#›</a:t>
            </a:fld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09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есто для изображения из Интернета 4">
            <a:extLst>
              <a:ext uri="{FF2B5EF4-FFF2-40B4-BE49-F238E27FC236}">
                <a16:creationId xmlns:a16="http://schemas.microsoft.com/office/drawing/2014/main" id="{CB9E6352-C153-5C41-3849-B2CD11321C36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647700" y="1066800"/>
            <a:ext cx="4800600" cy="2695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Щелкните этот значок, чтобы добавить изображение из Интернета</a:t>
            </a:r>
          </a:p>
        </p:txBody>
      </p:sp>
      <p:sp>
        <p:nvSpPr>
          <p:cNvPr id="8" name="Заполнитель Cameo 7">
            <a:extLst>
              <a:ext uri="{FF2B5EF4-FFF2-40B4-BE49-F238E27FC236}">
                <a16:creationId xmlns:a16="http://schemas.microsoft.com/office/drawing/2014/main" id="{1FF05831-3A7D-8C45-A585-29ECA4E14EAB}"/>
              </a:ext>
            </a:extLst>
          </p:cNvPr>
          <p:cNvSpPr>
            <a:spLocks noGrp="1"/>
          </p:cNvSpPr>
          <p:nvPr>
            <p:ph type="media" sz="quarter" idx="11">
              <p:extLst>
                <p:ext uri="{56F484CC-4922-43CF-B6FB-B326C6A72FC8}">
                  <p232:phTypeExt xmlns:p232="http://schemas.microsoft.com/office/powerpoint/2023/02/main">
                    <p232:type>
                      <p232:cameo/>
                    </p232:type>
                  </p232:phTypeExt>
                </p:ext>
              </p:extLst>
            </p:ph>
          </p:nvPr>
        </p:nvSpPr>
        <p:spPr>
          <a:xfrm>
            <a:off x="5743575" y="1066800"/>
            <a:ext cx="4000500" cy="2695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клипа мультимедиа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84373C46-D450-1BA1-DE87-945A503BD3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700" y="3962400"/>
            <a:ext cx="9096375" cy="2190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  <a:lvl2pPr>
              <a:defRPr>
                <a:solidFill>
                  <a:srgbClr val="0E2841"/>
                </a:solidFill>
              </a:defRPr>
            </a:lvl2pPr>
            <a:lvl3pPr>
              <a:defRPr>
                <a:solidFill>
                  <a:srgbClr val="0E2841"/>
                </a:solidFill>
              </a:defRPr>
            </a:lvl3pPr>
            <a:lvl4pPr>
              <a:defRPr>
                <a:solidFill>
                  <a:srgbClr val="0E2841"/>
                </a:solidFill>
              </a:defRPr>
            </a:lvl4pPr>
            <a:lvl5pPr>
              <a:defRPr>
                <a:solidFill>
                  <a:srgbClr val="0E284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D40E4-8E25-3E1E-0EFC-45F2A542C38C}"/>
              </a:ext>
            </a:extLst>
          </p:cNvPr>
          <p:cNvSpPr txBox="1"/>
          <p:nvPr/>
        </p:nvSpPr>
        <p:spPr>
          <a:xfrm>
            <a:off x="1308100" y="181848"/>
            <a:ext cx="95459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rgbClr val="1F3964"/>
                </a:solidFill>
              </a:rPr>
              <a:t>Подзаголовок, </a:t>
            </a:r>
            <a:r>
              <a:rPr lang="en-US" sz="2500" dirty="0">
                <a:solidFill>
                  <a:srgbClr val="1F3964"/>
                </a:solidFill>
              </a:rPr>
              <a:t>Arial 25 pt</a:t>
            </a:r>
            <a:endParaRPr lang="ru-RU" sz="2500" dirty="0">
              <a:solidFill>
                <a:srgbClr val="1F3964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5D8899-971E-5736-DF34-61F2114254A3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bg2"/>
                </a:solidFill>
              </a:rPr>
              <a:pPr/>
              <a:t>‹#›</a:t>
            </a:fld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99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SmartArt 4">
            <a:extLst>
              <a:ext uri="{FF2B5EF4-FFF2-40B4-BE49-F238E27FC236}">
                <a16:creationId xmlns:a16="http://schemas.microsoft.com/office/drawing/2014/main" id="{B857C14C-DD18-5A28-1ADC-9EED798DBA11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1114425" y="1063626"/>
            <a:ext cx="4981575" cy="24669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рисунка SmartArt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0FB1740-D70C-EF8A-7EB2-9EE3FE4C2B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9377" y="1063626"/>
            <a:ext cx="3895725" cy="541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  <a:lvl2pPr>
              <a:defRPr>
                <a:solidFill>
                  <a:srgbClr val="0E2841"/>
                </a:solidFill>
              </a:defRPr>
            </a:lvl2pPr>
            <a:lvl3pPr>
              <a:defRPr>
                <a:solidFill>
                  <a:srgbClr val="0E2841"/>
                </a:solidFill>
              </a:defRPr>
            </a:lvl3pPr>
            <a:lvl4pPr>
              <a:defRPr>
                <a:solidFill>
                  <a:srgbClr val="0E2841"/>
                </a:solidFill>
              </a:defRPr>
            </a:lvl4pPr>
            <a:lvl5pPr>
              <a:defRPr>
                <a:solidFill>
                  <a:srgbClr val="0E284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Рисунок SmartArt 4">
            <a:extLst>
              <a:ext uri="{FF2B5EF4-FFF2-40B4-BE49-F238E27FC236}">
                <a16:creationId xmlns:a16="http://schemas.microsoft.com/office/drawing/2014/main" id="{7D53322F-0666-3648-7154-D7D8C4725B8C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1114425" y="3683003"/>
            <a:ext cx="4981575" cy="2781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рисунка SmartArt</a:t>
            </a:r>
          </a:p>
        </p:txBody>
      </p:sp>
      <p:sp>
        <p:nvSpPr>
          <p:cNvPr id="4" name="Заголовок 18">
            <a:extLst>
              <a:ext uri="{FF2B5EF4-FFF2-40B4-BE49-F238E27FC236}">
                <a16:creationId xmlns:a16="http://schemas.microsoft.com/office/drawing/2014/main" id="{ABDA8F03-775D-B35C-8913-FB25808D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4425" y="247648"/>
            <a:ext cx="9877393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2841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AC840A25-7446-319F-DF2A-AB20DDEE8CBA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bg2"/>
                </a:solidFill>
              </a:rPr>
              <a:pPr/>
              <a:t>‹#›</a:t>
            </a:fld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62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8038823-541A-FBB5-79D7-AAF2BA0E2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1168627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E284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5D9971-DC4A-454C-84F1-B6FDF5FE2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5038" y="2237013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rgbClr val="0E284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rgbClr val="0E284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rgbClr val="0E284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rgbClr val="0E284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Заголовок 18">
            <a:extLst>
              <a:ext uri="{FF2B5EF4-FFF2-40B4-BE49-F238E27FC236}">
                <a16:creationId xmlns:a16="http://schemas.microsoft.com/office/drawing/2014/main" id="{21B09A6C-4CB6-42F2-819C-5B809B84D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2" y="2889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F3964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B6F46FAF-3601-6BE3-A1D2-F6DB533DB86C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bg2"/>
                </a:solidFill>
              </a:rPr>
              <a:pPr/>
              <a:t>‹#›</a:t>
            </a:fld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908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иаграмма 4">
            <a:extLst>
              <a:ext uri="{FF2B5EF4-FFF2-40B4-BE49-F238E27FC236}">
                <a16:creationId xmlns:a16="http://schemas.microsoft.com/office/drawing/2014/main" id="{58922CF0-E391-641E-8D5B-9E3A207C9DD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390650" y="1149350"/>
            <a:ext cx="4705350" cy="3571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диаграммы</a:t>
            </a:r>
          </a:p>
        </p:txBody>
      </p:sp>
      <p:sp>
        <p:nvSpPr>
          <p:cNvPr id="8" name="Мультимедиа 7">
            <a:extLst>
              <a:ext uri="{FF2B5EF4-FFF2-40B4-BE49-F238E27FC236}">
                <a16:creationId xmlns:a16="http://schemas.microsoft.com/office/drawing/2014/main" id="{632FD1E3-DEA5-08F9-3B96-3BD1D62E2C9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6400800" y="1149350"/>
            <a:ext cx="4010025" cy="2381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клипа мультимедиа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6A3DA85-F0B3-495A-5E9C-B0395D1AC3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800" y="3873500"/>
            <a:ext cx="4010025" cy="2857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  <a:lvl2pPr>
              <a:defRPr>
                <a:solidFill>
                  <a:srgbClr val="0E284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" name="Заголовок 18">
            <a:extLst>
              <a:ext uri="{FF2B5EF4-FFF2-40B4-BE49-F238E27FC236}">
                <a16:creationId xmlns:a16="http://schemas.microsoft.com/office/drawing/2014/main" id="{42890A1D-4B36-3CD7-FAF9-6C03CE565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2" y="2889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2841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7219DD55-79DA-FF29-B37E-C3FBF268DB8A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bg2"/>
                </a:solidFill>
              </a:rPr>
              <a:pPr/>
              <a:t>‹#›</a:t>
            </a:fld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5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7E076-8EF4-37FB-316E-9985730C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360" y="939891"/>
            <a:ext cx="7531825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964"/>
                </a:solidFill>
              </a:defRPr>
            </a:lvl1pPr>
          </a:lstStyle>
          <a:p>
            <a:r>
              <a:rPr lang="ru-RU" sz="4400" dirty="0"/>
              <a:t>Заголовок </a:t>
            </a:r>
            <a:r>
              <a:rPr lang="en-US" sz="4400" dirty="0"/>
              <a:t>Arial, </a:t>
            </a:r>
            <a:r>
              <a:rPr lang="ru-RU" sz="4400" dirty="0"/>
              <a:t>44 </a:t>
            </a:r>
            <a:r>
              <a:rPr lang="en-US" sz="4400" dirty="0"/>
              <a:t>pt</a:t>
            </a:r>
            <a:r>
              <a:rPr lang="ru-RU" sz="4400" dirty="0"/>
              <a:t> </a:t>
            </a:r>
            <a:endParaRPr lang="en-US" sz="4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67C4FCC-BEA7-58D7-C742-DEE6A4A5C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7360" y="3437210"/>
            <a:ext cx="8629650" cy="1325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>
            <a:lvl1pPr marL="0" indent="0">
              <a:buNone/>
              <a:defRPr>
                <a:solidFill>
                  <a:srgbClr val="1F3964"/>
                </a:solidFill>
              </a:defRPr>
            </a:lvl1pPr>
            <a:lvl3pPr marL="914400" indent="0">
              <a:buNone/>
              <a:defRPr i="1">
                <a:solidFill>
                  <a:srgbClr val="1F3964"/>
                </a:solidFill>
              </a:defRPr>
            </a:lvl3pPr>
          </a:lstStyle>
          <a:p>
            <a:r>
              <a:rPr lang="ru-RU" dirty="0"/>
              <a:t>Авторы </a:t>
            </a:r>
            <a:r>
              <a:rPr lang="en-US" dirty="0"/>
              <a:t>Arial</a:t>
            </a:r>
            <a:r>
              <a:rPr lang="ru-RU" dirty="0"/>
              <a:t>, 28 </a:t>
            </a:r>
            <a:r>
              <a:rPr lang="en-US" dirty="0"/>
              <a:t>pt</a:t>
            </a:r>
          </a:p>
          <a:p>
            <a:pPr lvl="2"/>
            <a:r>
              <a:rPr lang="ru-RU" dirty="0"/>
              <a:t>Пример:</a:t>
            </a:r>
            <a:r>
              <a:rPr lang="en-US" dirty="0"/>
              <a:t> </a:t>
            </a:r>
            <a:r>
              <a:rPr lang="ru-RU" dirty="0"/>
              <a:t>Аффилиация, </a:t>
            </a:r>
            <a:r>
              <a:rPr lang="en-US" dirty="0"/>
              <a:t>Arial, </a:t>
            </a:r>
            <a:r>
              <a:rPr lang="ru-RU" dirty="0"/>
              <a:t>курсив 20 </a:t>
            </a:r>
            <a:r>
              <a:rPr lang="en-US" dirty="0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489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8">
            <a:extLst>
              <a:ext uri="{FF2B5EF4-FFF2-40B4-BE49-F238E27FC236}">
                <a16:creationId xmlns:a16="http://schemas.microsoft.com/office/drawing/2014/main" id="{9EE2458E-FF23-EED7-FEA1-77A0DF2C6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2" y="2889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F3964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A5DE09E6-C684-ACDD-F3C4-8BDCF3BD09D7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bg2"/>
                </a:solidFill>
              </a:rPr>
              <a:pPr/>
              <a:t>‹#›</a:t>
            </a:fld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940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ультимедиа 3">
            <a:extLst>
              <a:ext uri="{FF2B5EF4-FFF2-40B4-BE49-F238E27FC236}">
                <a16:creationId xmlns:a16="http://schemas.microsoft.com/office/drawing/2014/main" id="{90214B70-54C2-E842-1843-C18A2554319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1176338" y="1176338"/>
            <a:ext cx="4629150" cy="22526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клипа мультимедиа</a:t>
            </a:r>
          </a:p>
        </p:txBody>
      </p:sp>
      <p:sp>
        <p:nvSpPr>
          <p:cNvPr id="6" name="Рисунок SmartArt 5">
            <a:extLst>
              <a:ext uri="{FF2B5EF4-FFF2-40B4-BE49-F238E27FC236}">
                <a16:creationId xmlns:a16="http://schemas.microsoft.com/office/drawing/2014/main" id="{8E8B6C3A-0124-4A0F-1A9A-05D0B727E3E4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6400800" y="1176338"/>
            <a:ext cx="5138738" cy="22526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рисунка SmartArt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F47E032-035C-58DD-196E-F7BDEF2D7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71888" y="3948113"/>
            <a:ext cx="4819650" cy="2641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  <a:lvl2pPr>
              <a:defRPr>
                <a:solidFill>
                  <a:srgbClr val="0E2841"/>
                </a:solidFill>
              </a:defRPr>
            </a:lvl2pPr>
            <a:lvl3pPr>
              <a:defRPr>
                <a:solidFill>
                  <a:srgbClr val="0E2841"/>
                </a:solidFill>
              </a:defRPr>
            </a:lvl3pPr>
            <a:lvl4pPr>
              <a:defRPr>
                <a:solidFill>
                  <a:srgbClr val="0E2841"/>
                </a:solidFill>
              </a:defRPr>
            </a:lvl4pPr>
            <a:lvl5pPr>
              <a:defRPr>
                <a:solidFill>
                  <a:srgbClr val="0E284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Заголовок 18">
            <a:extLst>
              <a:ext uri="{FF2B5EF4-FFF2-40B4-BE49-F238E27FC236}">
                <a16:creationId xmlns:a16="http://schemas.microsoft.com/office/drawing/2014/main" id="{41555387-1691-D71F-8A7E-D730BE899F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2" y="288925"/>
            <a:ext cx="9826119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2841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89C53BD7-B5E1-3506-639E-47A386ED2196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bg2"/>
                </a:solidFill>
              </a:rPr>
              <a:pPr/>
              <a:t>‹#›</a:t>
            </a:fld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05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995DBEC4-C757-86B6-46B3-A88D170CCD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8425" y="1038225"/>
            <a:ext cx="4248150" cy="2390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id="{66F9A4F9-6365-0414-82E4-218344DA95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2500" y="2590118"/>
            <a:ext cx="4248150" cy="2390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76BEFD6-90DA-FEB8-8EFB-66C44648A9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8425" y="5267325"/>
            <a:ext cx="9382125" cy="135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" name="Рисунок 5">
            <a:extLst>
              <a:ext uri="{FF2B5EF4-FFF2-40B4-BE49-F238E27FC236}">
                <a16:creationId xmlns:a16="http://schemas.microsoft.com/office/drawing/2014/main" id="{D163FA23-A45C-606B-0241-7D947FB2AD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02400" y="1038224"/>
            <a:ext cx="4248150" cy="2390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5" name="Заголовок 18">
            <a:extLst>
              <a:ext uri="{FF2B5EF4-FFF2-40B4-BE49-F238E27FC236}">
                <a16:creationId xmlns:a16="http://schemas.microsoft.com/office/drawing/2014/main" id="{D172A2B8-49ED-5180-EF40-315D9F953D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2" y="2889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F3964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960450FD-C145-6A49-69B1-F7385F9B242B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bg2"/>
                </a:solidFill>
              </a:rPr>
              <a:pPr/>
              <a:t>‹#›</a:t>
            </a:fld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46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8">
            <a:extLst>
              <a:ext uri="{FF2B5EF4-FFF2-40B4-BE49-F238E27FC236}">
                <a16:creationId xmlns:a16="http://schemas.microsoft.com/office/drawing/2014/main" id="{D2366DC0-46D9-DCF9-FB27-52C7286D9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2" y="2889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F3964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94A06489-3C1C-6507-3B91-DE52AF77700E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accent1"/>
                </a:solidFill>
              </a:rPr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9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есто для изображения из Интернета 4">
            <a:extLst>
              <a:ext uri="{FF2B5EF4-FFF2-40B4-BE49-F238E27FC236}">
                <a16:creationId xmlns:a16="http://schemas.microsoft.com/office/drawing/2014/main" id="{CB9E6352-C153-5C41-3849-B2CD11321C36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647700" y="1066800"/>
            <a:ext cx="4800600" cy="2695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Щелкните этот значок, чтобы добавить изображение из Интернета</a:t>
            </a:r>
            <a:endParaRPr lang="ru-RU" dirty="0"/>
          </a:p>
        </p:txBody>
      </p:sp>
      <p:sp>
        <p:nvSpPr>
          <p:cNvPr id="8" name="Заполнитель Cameo 7">
            <a:extLst>
              <a:ext uri="{FF2B5EF4-FFF2-40B4-BE49-F238E27FC236}">
                <a16:creationId xmlns:a16="http://schemas.microsoft.com/office/drawing/2014/main" id="{1FF05831-3A7D-8C45-A585-29ECA4E14EAB}"/>
              </a:ext>
            </a:extLst>
          </p:cNvPr>
          <p:cNvSpPr>
            <a:spLocks noGrp="1"/>
          </p:cNvSpPr>
          <p:nvPr>
            <p:ph type="media" sz="quarter" idx="11">
              <p:extLst>
                <p:ext uri="{56F484CC-4922-43CF-B6FB-B326C6A72FC8}">
                  <p232:phTypeExt xmlns:p232="http://schemas.microsoft.com/office/powerpoint/2023/02/main">
                    <p232:type>
                      <p232:cameo/>
                    </p232:type>
                  </p232:phTypeExt>
                </p:ext>
              </p:extLst>
            </p:ph>
          </p:nvPr>
        </p:nvSpPr>
        <p:spPr>
          <a:xfrm>
            <a:off x="5743575" y="1066800"/>
            <a:ext cx="4000500" cy="2695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клипа мультимедиа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84373C46-D450-1BA1-DE87-945A503BD3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700" y="3962400"/>
            <a:ext cx="9096375" cy="2190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  <a:lvl2pPr>
              <a:defRPr>
                <a:solidFill>
                  <a:srgbClr val="0E2841"/>
                </a:solidFill>
              </a:defRPr>
            </a:lvl2pPr>
            <a:lvl3pPr>
              <a:defRPr>
                <a:solidFill>
                  <a:srgbClr val="0E2841"/>
                </a:solidFill>
              </a:defRPr>
            </a:lvl3pPr>
            <a:lvl4pPr>
              <a:defRPr>
                <a:solidFill>
                  <a:srgbClr val="0E2841"/>
                </a:solidFill>
              </a:defRPr>
            </a:lvl4pPr>
            <a:lvl5pPr>
              <a:defRPr>
                <a:solidFill>
                  <a:srgbClr val="0E284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головок 18">
            <a:extLst>
              <a:ext uri="{FF2B5EF4-FFF2-40B4-BE49-F238E27FC236}">
                <a16:creationId xmlns:a16="http://schemas.microsoft.com/office/drawing/2014/main" id="{C50D9331-70EF-AFFB-9B49-C7EAAC6B0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2" y="2889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2841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21844DA0-4AD4-5821-7069-2B5206438ABB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accent1"/>
                </a:solidFill>
              </a:rPr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95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SmartArt 4">
            <a:extLst>
              <a:ext uri="{FF2B5EF4-FFF2-40B4-BE49-F238E27FC236}">
                <a16:creationId xmlns:a16="http://schemas.microsoft.com/office/drawing/2014/main" id="{B857C14C-DD18-5A28-1ADC-9EED798DBA11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1114425" y="1063626"/>
            <a:ext cx="4981575" cy="246697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 SmartArt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0FB1740-D70C-EF8A-7EB2-9EE3FE4C2B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9377" y="1063626"/>
            <a:ext cx="3895725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Рисунок SmartArt 4">
            <a:extLst>
              <a:ext uri="{FF2B5EF4-FFF2-40B4-BE49-F238E27FC236}">
                <a16:creationId xmlns:a16="http://schemas.microsoft.com/office/drawing/2014/main" id="{7D53322F-0666-3648-7154-D7D8C4725B8C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1114425" y="3683003"/>
            <a:ext cx="4981575" cy="27813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 SmartArt</a:t>
            </a:r>
          </a:p>
        </p:txBody>
      </p:sp>
      <p:sp>
        <p:nvSpPr>
          <p:cNvPr id="4" name="Заголовок 18">
            <a:extLst>
              <a:ext uri="{FF2B5EF4-FFF2-40B4-BE49-F238E27FC236}">
                <a16:creationId xmlns:a16="http://schemas.microsoft.com/office/drawing/2014/main" id="{2D8DCC23-EE3E-8EF8-F5B9-77081D0D3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2" y="2889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F3964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66A1CEA5-A102-806F-19EB-66F593FBAD67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accent1"/>
                </a:solidFill>
              </a:rPr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51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8038823-541A-FBB5-79D7-AAF2BA0E2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1168627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E284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5D9971-DC4A-454C-84F1-B6FDF5FE2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5038" y="2237013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rgbClr val="0E284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rgbClr val="0E284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rgbClr val="0E284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rgbClr val="0E284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Заголовок 18">
            <a:extLst>
              <a:ext uri="{FF2B5EF4-FFF2-40B4-BE49-F238E27FC236}">
                <a16:creationId xmlns:a16="http://schemas.microsoft.com/office/drawing/2014/main" id="{4D9E5FDE-644B-CED3-E4BE-6CADCFAC1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2" y="2889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F3964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D71F8C97-8BA0-5B06-4B1E-D3D0437EC88A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accent1"/>
                </a:solidFill>
              </a:rPr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32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иаграмма 4">
            <a:extLst>
              <a:ext uri="{FF2B5EF4-FFF2-40B4-BE49-F238E27FC236}">
                <a16:creationId xmlns:a16="http://schemas.microsoft.com/office/drawing/2014/main" id="{58922CF0-E391-641E-8D5B-9E3A207C9DD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390650" y="1149350"/>
            <a:ext cx="4705350" cy="3571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диаграммы</a:t>
            </a:r>
          </a:p>
        </p:txBody>
      </p:sp>
      <p:sp>
        <p:nvSpPr>
          <p:cNvPr id="8" name="Мультимедиа 7">
            <a:extLst>
              <a:ext uri="{FF2B5EF4-FFF2-40B4-BE49-F238E27FC236}">
                <a16:creationId xmlns:a16="http://schemas.microsoft.com/office/drawing/2014/main" id="{632FD1E3-DEA5-08F9-3B96-3BD1D62E2C9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6400800" y="1149350"/>
            <a:ext cx="4010025" cy="2381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клипа мультимедиа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6A3DA85-F0B3-495A-5E9C-B0395D1AC3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800" y="3873500"/>
            <a:ext cx="4010025" cy="2857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  <a:lvl2pPr>
              <a:defRPr>
                <a:solidFill>
                  <a:srgbClr val="0E284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" name="Заголовок 18">
            <a:extLst>
              <a:ext uri="{FF2B5EF4-FFF2-40B4-BE49-F238E27FC236}">
                <a16:creationId xmlns:a16="http://schemas.microsoft.com/office/drawing/2014/main" id="{89483423-78FB-5F97-C28A-4226ED5C2C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2" y="2889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F3964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7F106A54-A575-FBC7-CF40-D00E1F082BF4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accent1"/>
                </a:solidFill>
              </a:rPr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725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8">
            <a:extLst>
              <a:ext uri="{FF2B5EF4-FFF2-40B4-BE49-F238E27FC236}">
                <a16:creationId xmlns:a16="http://schemas.microsoft.com/office/drawing/2014/main" id="{1A446B62-1214-42C9-EB7E-2963C05EF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2" y="2889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2841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25E5E4C0-6580-9B28-35BE-AD5736E9E1E5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accent1"/>
                </a:solidFill>
              </a:rPr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921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ультимедиа 3">
            <a:extLst>
              <a:ext uri="{FF2B5EF4-FFF2-40B4-BE49-F238E27FC236}">
                <a16:creationId xmlns:a16="http://schemas.microsoft.com/office/drawing/2014/main" id="{90214B70-54C2-E842-1843-C18A2554319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1176338" y="1176338"/>
            <a:ext cx="4629150" cy="22526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клипа мультимедиа</a:t>
            </a:r>
          </a:p>
        </p:txBody>
      </p:sp>
      <p:sp>
        <p:nvSpPr>
          <p:cNvPr id="6" name="Рисунок SmartArt 5">
            <a:extLst>
              <a:ext uri="{FF2B5EF4-FFF2-40B4-BE49-F238E27FC236}">
                <a16:creationId xmlns:a16="http://schemas.microsoft.com/office/drawing/2014/main" id="{8E8B6C3A-0124-4A0F-1A9A-05D0B727E3E4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6400800" y="1176338"/>
            <a:ext cx="5138738" cy="22526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рисунка SmartArt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F47E032-035C-58DD-196E-F7BDEF2D7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71888" y="3948113"/>
            <a:ext cx="4819650" cy="2641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  <a:lvl2pPr>
              <a:defRPr>
                <a:solidFill>
                  <a:srgbClr val="0E2841"/>
                </a:solidFill>
              </a:defRPr>
            </a:lvl2pPr>
            <a:lvl3pPr>
              <a:defRPr>
                <a:solidFill>
                  <a:srgbClr val="0E2841"/>
                </a:solidFill>
              </a:defRPr>
            </a:lvl3pPr>
            <a:lvl4pPr>
              <a:defRPr>
                <a:solidFill>
                  <a:srgbClr val="0E2841"/>
                </a:solidFill>
              </a:defRPr>
            </a:lvl4pPr>
            <a:lvl5pPr>
              <a:defRPr>
                <a:solidFill>
                  <a:srgbClr val="0E284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головок 18">
            <a:extLst>
              <a:ext uri="{FF2B5EF4-FFF2-40B4-BE49-F238E27FC236}">
                <a16:creationId xmlns:a16="http://schemas.microsoft.com/office/drawing/2014/main" id="{90AB7228-260C-14CB-DD3D-429B96D207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2" y="2889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F3964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BD0A32A4-0BAB-6EBF-781F-CF531256E5D6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accent1"/>
                </a:solidFill>
              </a:rPr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3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7E076-8EF4-37FB-316E-9985730C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360" y="939891"/>
            <a:ext cx="7531825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964"/>
                </a:solidFill>
              </a:defRPr>
            </a:lvl1pPr>
          </a:lstStyle>
          <a:p>
            <a:r>
              <a:rPr lang="ru-RU" sz="4400" dirty="0"/>
              <a:t>Заголовок </a:t>
            </a:r>
            <a:r>
              <a:rPr lang="en-US" sz="4400" dirty="0"/>
              <a:t>Arial, </a:t>
            </a:r>
            <a:r>
              <a:rPr lang="ru-RU" sz="4400" dirty="0"/>
              <a:t>44 </a:t>
            </a:r>
            <a:r>
              <a:rPr lang="en-US" sz="4400" dirty="0"/>
              <a:t>pt</a:t>
            </a:r>
            <a:r>
              <a:rPr lang="ru-RU" sz="4400" dirty="0"/>
              <a:t> </a:t>
            </a:r>
            <a:endParaRPr lang="en-US" sz="4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67C4FCC-BEA7-58D7-C742-DEE6A4A5C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7360" y="3437210"/>
            <a:ext cx="8629650" cy="1325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>
            <a:lvl1pPr marL="0" indent="0">
              <a:buNone/>
              <a:defRPr>
                <a:solidFill>
                  <a:srgbClr val="1F3964"/>
                </a:solidFill>
              </a:defRPr>
            </a:lvl1pPr>
            <a:lvl3pPr marL="914400" indent="0">
              <a:buNone/>
              <a:defRPr i="1">
                <a:solidFill>
                  <a:srgbClr val="1F3964"/>
                </a:solidFill>
              </a:defRPr>
            </a:lvl3pPr>
          </a:lstStyle>
          <a:p>
            <a:r>
              <a:rPr lang="ru-RU" dirty="0"/>
              <a:t>Авторы </a:t>
            </a:r>
            <a:r>
              <a:rPr lang="en-US" dirty="0"/>
              <a:t>Arial</a:t>
            </a:r>
            <a:r>
              <a:rPr lang="ru-RU" dirty="0"/>
              <a:t>, 28 </a:t>
            </a:r>
            <a:r>
              <a:rPr lang="en-US" dirty="0"/>
              <a:t>pt</a:t>
            </a:r>
          </a:p>
          <a:p>
            <a:pPr lvl="2"/>
            <a:r>
              <a:rPr lang="ru-RU" dirty="0"/>
              <a:t>Пример:</a:t>
            </a:r>
            <a:r>
              <a:rPr lang="en-US" dirty="0"/>
              <a:t> </a:t>
            </a:r>
            <a:r>
              <a:rPr lang="ru-RU" dirty="0"/>
              <a:t>Аффилиация, </a:t>
            </a:r>
            <a:r>
              <a:rPr lang="en-US" dirty="0"/>
              <a:t>Arial, </a:t>
            </a:r>
            <a:r>
              <a:rPr lang="ru-RU" dirty="0"/>
              <a:t>курсив 20 </a:t>
            </a:r>
            <a:r>
              <a:rPr lang="en-US" dirty="0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297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995DBEC4-C757-86B6-46B3-A88D170CCD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8425" y="1038225"/>
            <a:ext cx="4248150" cy="2390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id="{66F9A4F9-6365-0414-82E4-218344DA95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2500" y="2590118"/>
            <a:ext cx="4248150" cy="2390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76BEFD6-90DA-FEB8-8EFB-66C44648A9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8425" y="5267325"/>
            <a:ext cx="9382125" cy="135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" name="Рисунок 5">
            <a:extLst>
              <a:ext uri="{FF2B5EF4-FFF2-40B4-BE49-F238E27FC236}">
                <a16:creationId xmlns:a16="http://schemas.microsoft.com/office/drawing/2014/main" id="{D163FA23-A45C-606B-0241-7D947FB2AD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02400" y="1038224"/>
            <a:ext cx="4248150" cy="2390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5" name="Заголовок 18">
            <a:extLst>
              <a:ext uri="{FF2B5EF4-FFF2-40B4-BE49-F238E27FC236}">
                <a16:creationId xmlns:a16="http://schemas.microsoft.com/office/drawing/2014/main" id="{CF7AD741-C104-9D98-9438-1DCDD8DB4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2" y="2889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F3964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A7B9AC1E-85F6-5411-F84F-15CFBF30FD95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accent1"/>
                </a:solidFill>
              </a:rPr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919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8">
            <a:extLst>
              <a:ext uri="{FF2B5EF4-FFF2-40B4-BE49-F238E27FC236}">
                <a16:creationId xmlns:a16="http://schemas.microsoft.com/office/drawing/2014/main" id="{4E813213-DF1D-FD87-6912-05EACD52C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2" y="2889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2841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1344A522-D00E-06F4-1DC7-E8CF2035EDD5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accent1"/>
                </a:solidFill>
              </a:rPr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801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есто для изображения из Интернета 4">
            <a:extLst>
              <a:ext uri="{FF2B5EF4-FFF2-40B4-BE49-F238E27FC236}">
                <a16:creationId xmlns:a16="http://schemas.microsoft.com/office/drawing/2014/main" id="{CB9E6352-C153-5C41-3849-B2CD11321C36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1000125" y="1066800"/>
            <a:ext cx="4800600" cy="2695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Щелкните этот значок, чтобы добавить изображение из Интернета</a:t>
            </a:r>
          </a:p>
        </p:txBody>
      </p:sp>
      <p:sp>
        <p:nvSpPr>
          <p:cNvPr id="8" name="Заполнитель Cameo 7">
            <a:extLst>
              <a:ext uri="{FF2B5EF4-FFF2-40B4-BE49-F238E27FC236}">
                <a16:creationId xmlns:a16="http://schemas.microsoft.com/office/drawing/2014/main" id="{1FF05831-3A7D-8C45-A585-29ECA4E14EAB}"/>
              </a:ext>
            </a:extLst>
          </p:cNvPr>
          <p:cNvSpPr>
            <a:spLocks noGrp="1"/>
          </p:cNvSpPr>
          <p:nvPr>
            <p:ph type="media" sz="quarter" idx="11">
              <p:extLst>
                <p:ext uri="{56F484CC-4922-43CF-B6FB-B326C6A72FC8}">
                  <p232:phTypeExt xmlns:p232="http://schemas.microsoft.com/office/powerpoint/2023/02/main">
                    <p232:type>
                      <p232:cameo/>
                    </p232:type>
                  </p232:phTypeExt>
                </p:ext>
              </p:extLst>
            </p:ph>
          </p:nvPr>
        </p:nvSpPr>
        <p:spPr>
          <a:xfrm>
            <a:off x="6096000" y="1066800"/>
            <a:ext cx="4000500" cy="2695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клипа мультимедиа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84373C46-D450-1BA1-DE87-945A503BD3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3962400"/>
            <a:ext cx="9096375" cy="2190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  <a:lvl2pPr>
              <a:defRPr>
                <a:solidFill>
                  <a:srgbClr val="0E2841"/>
                </a:solidFill>
              </a:defRPr>
            </a:lvl2pPr>
            <a:lvl3pPr>
              <a:defRPr>
                <a:solidFill>
                  <a:srgbClr val="0E2841"/>
                </a:solidFill>
              </a:defRPr>
            </a:lvl3pPr>
            <a:lvl4pPr>
              <a:defRPr>
                <a:solidFill>
                  <a:srgbClr val="0E2841"/>
                </a:solidFill>
              </a:defRPr>
            </a:lvl4pPr>
            <a:lvl5pPr>
              <a:defRPr>
                <a:solidFill>
                  <a:srgbClr val="0E284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головок 18">
            <a:extLst>
              <a:ext uri="{FF2B5EF4-FFF2-40B4-BE49-F238E27FC236}">
                <a16:creationId xmlns:a16="http://schemas.microsoft.com/office/drawing/2014/main" id="{F850AE61-BB7D-7A30-0DB2-A1A069375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125" y="303212"/>
            <a:ext cx="10211957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2841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42E71D16-5FCE-1A00-899B-B6FD99777AD6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accent1"/>
                </a:solidFill>
              </a:rPr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747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SmartArt 4">
            <a:extLst>
              <a:ext uri="{FF2B5EF4-FFF2-40B4-BE49-F238E27FC236}">
                <a16:creationId xmlns:a16="http://schemas.microsoft.com/office/drawing/2014/main" id="{B857C14C-DD18-5A28-1ADC-9EED798DBA11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781048" y="962026"/>
            <a:ext cx="4981575" cy="24669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рисунка SmartArt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0FB1740-D70C-EF8A-7EB2-9EE3FE4C2B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962026"/>
            <a:ext cx="3895725" cy="541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  <a:lvl2pPr>
              <a:defRPr>
                <a:solidFill>
                  <a:srgbClr val="0E2841"/>
                </a:solidFill>
              </a:defRPr>
            </a:lvl2pPr>
            <a:lvl3pPr>
              <a:defRPr>
                <a:solidFill>
                  <a:srgbClr val="0E2841"/>
                </a:solidFill>
              </a:defRPr>
            </a:lvl3pPr>
            <a:lvl4pPr>
              <a:defRPr>
                <a:solidFill>
                  <a:srgbClr val="0E2841"/>
                </a:solidFill>
              </a:defRPr>
            </a:lvl4pPr>
            <a:lvl5pPr>
              <a:defRPr>
                <a:solidFill>
                  <a:srgbClr val="0E284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Рисунок SmartArt 4">
            <a:extLst>
              <a:ext uri="{FF2B5EF4-FFF2-40B4-BE49-F238E27FC236}">
                <a16:creationId xmlns:a16="http://schemas.microsoft.com/office/drawing/2014/main" id="{7D53322F-0666-3648-7154-D7D8C4725B8C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781048" y="3581403"/>
            <a:ext cx="4981575" cy="2781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рисунка SmartArt</a:t>
            </a:r>
          </a:p>
        </p:txBody>
      </p:sp>
      <p:sp>
        <p:nvSpPr>
          <p:cNvPr id="4" name="Заголовок 18">
            <a:extLst>
              <a:ext uri="{FF2B5EF4-FFF2-40B4-BE49-F238E27FC236}">
                <a16:creationId xmlns:a16="http://schemas.microsoft.com/office/drawing/2014/main" id="{A2B8564F-0C7C-AE83-7548-887B7899B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048" y="222249"/>
            <a:ext cx="10302847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2841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CD01B6C7-ACB1-B773-96F0-ABB1E8BDD392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accent1"/>
                </a:solidFill>
              </a:rPr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802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8038823-541A-FBB5-79D7-AAF2BA0E2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013" y="1052513"/>
            <a:ext cx="529773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E284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5D9971-DC4A-454C-84F1-B6FDF5FE2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838" y="2120899"/>
            <a:ext cx="5300662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rgbClr val="0E284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rgbClr val="0E284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rgbClr val="0E284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rgbClr val="0E284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аблица 5">
            <a:extLst>
              <a:ext uri="{FF2B5EF4-FFF2-40B4-BE49-F238E27FC236}">
                <a16:creationId xmlns:a16="http://schemas.microsoft.com/office/drawing/2014/main" id="{65A56EB8-A38E-52F0-0F98-F886FFDD592B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096000" y="1052513"/>
            <a:ext cx="4445000" cy="4752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таблицы</a:t>
            </a:r>
          </a:p>
        </p:txBody>
      </p:sp>
      <p:sp>
        <p:nvSpPr>
          <p:cNvPr id="8" name="Заголовок 18">
            <a:extLst>
              <a:ext uri="{FF2B5EF4-FFF2-40B4-BE49-F238E27FC236}">
                <a16:creationId xmlns:a16="http://schemas.microsoft.com/office/drawing/2014/main" id="{F5D44E2C-F9FA-6292-88F9-335B7DA3C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8" y="266701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2841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A260F587-1707-E9FD-F1D9-03B1C706B685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accent1"/>
                </a:solidFill>
              </a:rPr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893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иаграмма 4">
            <a:extLst>
              <a:ext uri="{FF2B5EF4-FFF2-40B4-BE49-F238E27FC236}">
                <a16:creationId xmlns:a16="http://schemas.microsoft.com/office/drawing/2014/main" id="{58922CF0-E391-641E-8D5B-9E3A207C9DD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95300" y="1047750"/>
            <a:ext cx="4705350" cy="3571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диаграммы</a:t>
            </a:r>
          </a:p>
        </p:txBody>
      </p:sp>
      <p:sp>
        <p:nvSpPr>
          <p:cNvPr id="8" name="Мультимедиа 7">
            <a:extLst>
              <a:ext uri="{FF2B5EF4-FFF2-40B4-BE49-F238E27FC236}">
                <a16:creationId xmlns:a16="http://schemas.microsoft.com/office/drawing/2014/main" id="{632FD1E3-DEA5-08F9-3B96-3BD1D62E2C9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5505450" y="1047750"/>
            <a:ext cx="4010025" cy="2381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клипа мультимедиа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6A3DA85-F0B3-495A-5E9C-B0395D1AC3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5450" y="3771900"/>
            <a:ext cx="4010025" cy="2857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  <a:lvl2pPr>
              <a:defRPr>
                <a:solidFill>
                  <a:srgbClr val="0E284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" name="Заголовок 18">
            <a:extLst>
              <a:ext uri="{FF2B5EF4-FFF2-40B4-BE49-F238E27FC236}">
                <a16:creationId xmlns:a16="http://schemas.microsoft.com/office/drawing/2014/main" id="{F4DB8DDD-463E-7804-B81C-C1BDAF53E9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228600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2841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32DB392B-E314-376D-BE70-C986C717179A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accent1"/>
                </a:solidFill>
              </a:rPr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040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995DBEC4-C757-86B6-46B3-A88D170CCD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9575" y="1038225"/>
            <a:ext cx="4248150" cy="2390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id="{66F9A4F9-6365-0414-82E4-218344DA95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33650" y="2633661"/>
            <a:ext cx="4248150" cy="2390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76BEFD6-90DA-FEB8-8EFB-66C44648A9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9575" y="5267325"/>
            <a:ext cx="9382125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  <a:lvl2pPr>
              <a:defRPr>
                <a:solidFill>
                  <a:srgbClr val="0E284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" name="Рисунок 5">
            <a:extLst>
              <a:ext uri="{FF2B5EF4-FFF2-40B4-BE49-F238E27FC236}">
                <a16:creationId xmlns:a16="http://schemas.microsoft.com/office/drawing/2014/main" id="{877AB814-44F9-1E22-998B-531D12F557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038224"/>
            <a:ext cx="4248150" cy="2390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5" name="Заголовок 18">
            <a:extLst>
              <a:ext uri="{FF2B5EF4-FFF2-40B4-BE49-F238E27FC236}">
                <a16:creationId xmlns:a16="http://schemas.microsoft.com/office/drawing/2014/main" id="{D9733514-1011-E689-24FE-D4D6ED8113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277063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2841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99F2F1F4-B9F5-E850-113E-150DCEA0CC94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accent1"/>
                </a:solidFill>
              </a:rPr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282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8">
            <a:extLst>
              <a:ext uri="{FF2B5EF4-FFF2-40B4-BE49-F238E27FC236}">
                <a16:creationId xmlns:a16="http://schemas.microsoft.com/office/drawing/2014/main" id="{3F257F7D-CC5D-C40D-5A9C-0F2A7D3DA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2" y="2889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F3964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D0229C8E-22E9-BB5B-F463-53197BCC3AE8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accent1"/>
                </a:solidFill>
              </a:rPr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351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иаграмма 4">
            <a:extLst>
              <a:ext uri="{FF2B5EF4-FFF2-40B4-BE49-F238E27FC236}">
                <a16:creationId xmlns:a16="http://schemas.microsoft.com/office/drawing/2014/main" id="{67E5EF29-2376-2183-B914-23EF4007A17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238375" y="1076325"/>
            <a:ext cx="3857625" cy="2352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диаграммы</a:t>
            </a:r>
          </a:p>
        </p:txBody>
      </p:sp>
      <p:sp>
        <p:nvSpPr>
          <p:cNvPr id="7" name="Рисунок SmartArt 6">
            <a:extLst>
              <a:ext uri="{FF2B5EF4-FFF2-40B4-BE49-F238E27FC236}">
                <a16:creationId xmlns:a16="http://schemas.microsoft.com/office/drawing/2014/main" id="{87587F2E-B7B4-03EF-E031-4718E7B50EB6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6362700" y="1076325"/>
            <a:ext cx="5410200" cy="2352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рисунка SmartArt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64C8122-A3DF-17E9-ED66-22773D4418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8375" y="3562350"/>
            <a:ext cx="9534525" cy="3000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  <a:lvl2pPr>
              <a:defRPr>
                <a:solidFill>
                  <a:srgbClr val="0E2841"/>
                </a:solidFill>
              </a:defRPr>
            </a:lvl2pPr>
            <a:lvl3pPr>
              <a:defRPr>
                <a:solidFill>
                  <a:srgbClr val="0E2841"/>
                </a:solidFill>
              </a:defRPr>
            </a:lvl3pPr>
            <a:lvl4pPr>
              <a:defRPr>
                <a:solidFill>
                  <a:srgbClr val="0E2841"/>
                </a:solidFill>
              </a:defRPr>
            </a:lvl4pPr>
            <a:lvl5pPr>
              <a:defRPr>
                <a:solidFill>
                  <a:srgbClr val="0E284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головок 18">
            <a:extLst>
              <a:ext uri="{FF2B5EF4-FFF2-40B4-BE49-F238E27FC236}">
                <a16:creationId xmlns:a16="http://schemas.microsoft.com/office/drawing/2014/main" id="{73DAEACF-22E0-6F9F-C8DB-86478B1FB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2" y="2889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2841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338833B8-287C-0CA7-E55E-DF5EC29D0C17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accent1"/>
                </a:solidFill>
              </a:rPr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306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81A6120A-B785-AD64-174A-9050DC238A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09800" y="1047750"/>
            <a:ext cx="3762375" cy="2381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8" name="Рисунок SmartArt 7">
            <a:extLst>
              <a:ext uri="{FF2B5EF4-FFF2-40B4-BE49-F238E27FC236}">
                <a16:creationId xmlns:a16="http://schemas.microsoft.com/office/drawing/2014/main" id="{A3E2F899-A8D8-E328-E022-B970B1129CC0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6219825" y="1047750"/>
            <a:ext cx="5648325" cy="517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рисунка SmartArt</a:t>
            </a:r>
          </a:p>
        </p:txBody>
      </p:sp>
      <p:sp>
        <p:nvSpPr>
          <p:cNvPr id="5" name="Заголовок 18">
            <a:extLst>
              <a:ext uri="{FF2B5EF4-FFF2-40B4-BE49-F238E27FC236}">
                <a16:creationId xmlns:a16="http://schemas.microsoft.com/office/drawing/2014/main" id="{CFC4F616-F405-D28B-6E3C-3D627667A2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2" y="2889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2841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C0808E90-B061-7DCF-B6A4-A1DC7E36A6C9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accent1"/>
                </a:solidFill>
              </a:rPr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3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7E076-8EF4-37FB-316E-9985730C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360" y="939891"/>
            <a:ext cx="7531825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ru-RU" sz="4400" dirty="0"/>
              <a:t>Заголовок </a:t>
            </a:r>
            <a:r>
              <a:rPr lang="en-US" sz="4400" dirty="0"/>
              <a:t>Arial, </a:t>
            </a:r>
            <a:r>
              <a:rPr lang="ru-RU" sz="4400" dirty="0"/>
              <a:t>44 </a:t>
            </a:r>
            <a:r>
              <a:rPr lang="en-US" sz="4400" dirty="0"/>
              <a:t>pt</a:t>
            </a:r>
            <a:r>
              <a:rPr lang="ru-RU" sz="4400" dirty="0"/>
              <a:t> </a:t>
            </a:r>
            <a:endParaRPr lang="en-US" sz="4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67C4FCC-BEA7-58D7-C742-DEE6A4A5C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7360" y="2880247"/>
            <a:ext cx="7531100" cy="548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3pPr marL="914400" indent="0">
              <a:buNone/>
              <a:defRPr i="1">
                <a:solidFill>
                  <a:schemeClr val="bg2"/>
                </a:solidFill>
              </a:defRPr>
            </a:lvl3pPr>
          </a:lstStyle>
          <a:p>
            <a:r>
              <a:rPr lang="ru-RU" dirty="0"/>
              <a:t>Авторы </a:t>
            </a:r>
            <a:r>
              <a:rPr lang="en-US" dirty="0"/>
              <a:t>Arial</a:t>
            </a:r>
            <a:r>
              <a:rPr lang="ru-RU" dirty="0"/>
              <a:t>,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7BE7EC-6044-45B4-87E3-D2CA1D1DB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8085" y="3685291"/>
            <a:ext cx="7531100" cy="358502"/>
          </a:xfrm>
          <a:prstGeom prst="rect">
            <a:avLst/>
          </a:prstGeom>
        </p:spPr>
        <p:txBody>
          <a:bodyPr/>
          <a:lstStyle>
            <a:lvl3pPr marL="914400" indent="0">
              <a:buNone/>
              <a:defRPr i="1"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2"/>
            <a:r>
              <a:rPr lang="ru-RU" dirty="0"/>
              <a:t>Пример: Аффилиация, </a:t>
            </a:r>
            <a:r>
              <a:rPr lang="ru-RU" dirty="0" err="1"/>
              <a:t>Arial</a:t>
            </a:r>
            <a:r>
              <a:rPr lang="ru-RU" dirty="0"/>
              <a:t>, курсив 20 </a:t>
            </a:r>
            <a:r>
              <a:rPr lang="ru-RU" dirty="0" err="1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1389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415E1EEC-F26C-3041-7A02-75F7AA22ACB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406415" y="1095375"/>
            <a:ext cx="4867275" cy="3752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диаграммы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3AD0FC83-C54F-040A-C629-232CDAA845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52675" y="1019175"/>
            <a:ext cx="3743325" cy="2409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id="{5845A86D-26F7-7501-C164-5F02652935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47060" y="3571875"/>
            <a:ext cx="3743325" cy="2409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84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Заголовок 18">
            <a:extLst>
              <a:ext uri="{FF2B5EF4-FFF2-40B4-BE49-F238E27FC236}">
                <a16:creationId xmlns:a16="http://schemas.microsoft.com/office/drawing/2014/main" id="{A2FFE5D6-BD29-A7A8-DF64-2AB6EBA85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2" y="28892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2841"/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-US" dirty="0"/>
              <a:t>Arial, 24 pt</a:t>
            </a: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4B3F9C0A-EF84-D112-815D-01FA0CB3DC65}"/>
              </a:ext>
            </a:extLst>
          </p:cNvPr>
          <p:cNvSpPr txBox="1">
            <a:spLocks/>
          </p:cNvSpPr>
          <p:nvPr/>
        </p:nvSpPr>
        <p:spPr>
          <a:xfrm>
            <a:off x="-102134" y="6342158"/>
            <a:ext cx="61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BBF53-3657-449F-AD92-A9D21B340C17}" type="slidenum">
              <a:rPr lang="ru-RU" smtClean="0">
                <a:solidFill>
                  <a:schemeClr val="accent1"/>
                </a:solidFill>
              </a:rPr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219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6EC9-2F35-489B-908B-959DDD042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40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6EC9-2F35-489B-908B-959DDD042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244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6EC9-2F35-489B-908B-959DDD042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163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6EC9-2F35-489B-908B-959DDD042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376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6EC9-2F35-489B-908B-959DDD042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9395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6EC9-2F35-489B-908B-959DDD042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1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6EC9-2F35-489B-908B-959DDD042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929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6EC9-2F35-489B-908B-959DDD042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967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6EC9-2F35-489B-908B-959DDD042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64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7E076-8EF4-37FB-316E-9985730C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360" y="939891"/>
            <a:ext cx="7531825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964"/>
                </a:solidFill>
              </a:defRPr>
            </a:lvl1pPr>
          </a:lstStyle>
          <a:p>
            <a:r>
              <a:rPr lang="ru-RU" sz="4400" dirty="0"/>
              <a:t>Заголовок </a:t>
            </a:r>
            <a:r>
              <a:rPr lang="en-US" sz="4400" dirty="0"/>
              <a:t>Arial, </a:t>
            </a:r>
            <a:r>
              <a:rPr lang="ru-RU" sz="4400" dirty="0"/>
              <a:t>44 </a:t>
            </a:r>
            <a:r>
              <a:rPr lang="en-US" sz="4400" dirty="0"/>
              <a:t>pt</a:t>
            </a:r>
            <a:r>
              <a:rPr lang="ru-RU" sz="4400" dirty="0"/>
              <a:t> </a:t>
            </a:r>
            <a:endParaRPr lang="en-US" sz="4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67C4FCC-BEA7-58D7-C742-DEE6A4A5C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7360" y="3437210"/>
            <a:ext cx="8629650" cy="1325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>
            <a:lvl1pPr marL="0" indent="0">
              <a:buNone/>
              <a:defRPr>
                <a:solidFill>
                  <a:srgbClr val="1F3964"/>
                </a:solidFill>
              </a:defRPr>
            </a:lvl1pPr>
            <a:lvl3pPr marL="914400" indent="0">
              <a:buNone/>
              <a:defRPr i="1">
                <a:solidFill>
                  <a:srgbClr val="1F3964"/>
                </a:solidFill>
              </a:defRPr>
            </a:lvl3pPr>
          </a:lstStyle>
          <a:p>
            <a:r>
              <a:rPr lang="ru-RU" dirty="0"/>
              <a:t>Авторы </a:t>
            </a:r>
            <a:r>
              <a:rPr lang="en-US" dirty="0"/>
              <a:t>Arial</a:t>
            </a:r>
            <a:r>
              <a:rPr lang="ru-RU" dirty="0"/>
              <a:t>, 28 </a:t>
            </a:r>
            <a:r>
              <a:rPr lang="en-US" dirty="0"/>
              <a:t>pt</a:t>
            </a:r>
          </a:p>
          <a:p>
            <a:pPr lvl="2"/>
            <a:r>
              <a:rPr lang="ru-RU" dirty="0"/>
              <a:t>Пример:</a:t>
            </a:r>
            <a:r>
              <a:rPr lang="en-US" dirty="0"/>
              <a:t> </a:t>
            </a:r>
            <a:r>
              <a:rPr lang="ru-RU" dirty="0"/>
              <a:t>Аффилиация, </a:t>
            </a:r>
            <a:r>
              <a:rPr lang="en-US" dirty="0"/>
              <a:t>Arial, </a:t>
            </a:r>
            <a:r>
              <a:rPr lang="ru-RU" dirty="0"/>
              <a:t>курсив 20 </a:t>
            </a:r>
            <a:r>
              <a:rPr lang="en-US" dirty="0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4644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6EC9-2F35-489B-908B-959DDD042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580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6EC9-2F35-489B-908B-959DDD042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279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7E076-8EF4-37FB-316E-9985730C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360" y="939891"/>
            <a:ext cx="7531825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964"/>
                </a:solidFill>
              </a:defRPr>
            </a:lvl1pPr>
          </a:lstStyle>
          <a:p>
            <a:r>
              <a:rPr lang="ru-RU" sz="4400" dirty="0"/>
              <a:t>Заголовок </a:t>
            </a:r>
            <a:r>
              <a:rPr lang="en-US" sz="4400" dirty="0"/>
              <a:t>Arial, </a:t>
            </a:r>
            <a:r>
              <a:rPr lang="ru-RU" sz="4400" dirty="0"/>
              <a:t>44 </a:t>
            </a:r>
            <a:r>
              <a:rPr lang="en-US" sz="4400" dirty="0"/>
              <a:t>pt</a:t>
            </a:r>
            <a:r>
              <a:rPr lang="ru-RU" sz="4400" dirty="0"/>
              <a:t> </a:t>
            </a:r>
            <a:endParaRPr lang="en-US" sz="4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67C4FCC-BEA7-58D7-C742-DEE6A4A5C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7360" y="3437210"/>
            <a:ext cx="8629650" cy="1325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>
            <a:lvl1pPr marL="0" indent="0">
              <a:buNone/>
              <a:defRPr>
                <a:solidFill>
                  <a:srgbClr val="1F3964"/>
                </a:solidFill>
              </a:defRPr>
            </a:lvl1pPr>
            <a:lvl3pPr marL="914400" indent="0">
              <a:buNone/>
              <a:defRPr i="1">
                <a:solidFill>
                  <a:srgbClr val="1F3964"/>
                </a:solidFill>
              </a:defRPr>
            </a:lvl3pPr>
          </a:lstStyle>
          <a:p>
            <a:r>
              <a:rPr lang="ru-RU" dirty="0"/>
              <a:t>Авторы </a:t>
            </a:r>
            <a:r>
              <a:rPr lang="en-US" dirty="0"/>
              <a:t>Arial</a:t>
            </a:r>
            <a:r>
              <a:rPr lang="ru-RU" dirty="0"/>
              <a:t>, 28 </a:t>
            </a:r>
            <a:r>
              <a:rPr lang="en-US" dirty="0"/>
              <a:t>pt</a:t>
            </a:r>
          </a:p>
          <a:p>
            <a:pPr lvl="2"/>
            <a:r>
              <a:rPr lang="ru-RU" dirty="0"/>
              <a:t>Пример:</a:t>
            </a:r>
            <a:r>
              <a:rPr lang="en-US" dirty="0"/>
              <a:t> </a:t>
            </a:r>
            <a:r>
              <a:rPr lang="ru-RU" dirty="0"/>
              <a:t>Аффилиация, </a:t>
            </a:r>
            <a:r>
              <a:rPr lang="en-US" dirty="0"/>
              <a:t>Arial, </a:t>
            </a:r>
            <a:r>
              <a:rPr lang="ru-RU" dirty="0"/>
              <a:t>курсив 20 </a:t>
            </a:r>
            <a:r>
              <a:rPr lang="en-US" dirty="0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35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6013235-5423-65C7-5716-D356A84D4E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8291" y="1296942"/>
            <a:ext cx="10032555" cy="2259058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1F3964"/>
                </a:solidFill>
              </a:defRPr>
            </a:lvl1pPr>
          </a:lstStyle>
          <a:p>
            <a:r>
              <a:rPr lang="ru-RU" sz="4400" dirty="0"/>
              <a:t>Заголовок </a:t>
            </a:r>
            <a:r>
              <a:rPr lang="en-US" sz="4400" dirty="0"/>
              <a:t>Arial, </a:t>
            </a:r>
            <a:r>
              <a:rPr lang="ru-RU" sz="4400" dirty="0"/>
              <a:t>44 </a:t>
            </a:r>
            <a:r>
              <a:rPr lang="en-US" sz="4400" dirty="0"/>
              <a:t>pt</a:t>
            </a:r>
            <a:r>
              <a:rPr lang="ru-RU" sz="4400" dirty="0"/>
              <a:t> </a:t>
            </a:r>
            <a:endParaRPr lang="en-US" sz="440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AABA520-26ED-D1AD-2A48-F4D99A51DF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8291" y="3875314"/>
            <a:ext cx="10032555" cy="14804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>
            <a:lvl1pPr marL="0" indent="0">
              <a:buNone/>
              <a:defRPr sz="2400">
                <a:solidFill>
                  <a:srgbClr val="03284D"/>
                </a:solidFill>
              </a:defRPr>
            </a:lvl1pPr>
            <a:lvl3pPr marL="914400" indent="0">
              <a:buNone/>
              <a:defRPr>
                <a:solidFill>
                  <a:srgbClr val="03284D"/>
                </a:solidFill>
              </a:defRPr>
            </a:lvl3pPr>
            <a:lvl5pPr marL="1828800" indent="0">
              <a:buNone/>
              <a:defRPr>
                <a:solidFill>
                  <a:srgbClr val="03284D"/>
                </a:solidFill>
              </a:defRPr>
            </a:lvl5pPr>
          </a:lstStyle>
          <a:p>
            <a:r>
              <a:rPr lang="ru-RU" dirty="0"/>
              <a:t>Авторы </a:t>
            </a:r>
            <a:r>
              <a:rPr lang="en-US" dirty="0"/>
              <a:t>Arial</a:t>
            </a:r>
            <a:r>
              <a:rPr lang="ru-RU" dirty="0"/>
              <a:t>, 24 </a:t>
            </a:r>
            <a:r>
              <a:rPr lang="en-US" dirty="0"/>
              <a:t>pt</a:t>
            </a:r>
          </a:p>
          <a:p>
            <a:pPr lvl="2"/>
            <a:r>
              <a:rPr lang="ru-RU" sz="2000" i="1" dirty="0"/>
              <a:t>Аффилиация</a:t>
            </a:r>
            <a:r>
              <a:rPr lang="en-US" sz="2000" i="1" dirty="0"/>
              <a:t>, Arial, </a:t>
            </a:r>
            <a:r>
              <a:rPr lang="ru-RU" sz="2000" i="1" dirty="0"/>
              <a:t>курсив,</a:t>
            </a:r>
            <a:r>
              <a:rPr lang="en-US" sz="2000" i="1" dirty="0"/>
              <a:t> </a:t>
            </a:r>
            <a:r>
              <a:rPr lang="ru-RU" sz="2000" i="1" dirty="0"/>
              <a:t>20</a:t>
            </a:r>
            <a:r>
              <a:rPr lang="en-US" sz="2000" i="1" dirty="0"/>
              <a:t> pt </a:t>
            </a:r>
            <a:endParaRPr lang="ru-RU" sz="2000" i="1" dirty="0"/>
          </a:p>
          <a:p>
            <a:pPr lvl="4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708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7E076-8EF4-37FB-316E-9985730C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360" y="939891"/>
            <a:ext cx="7531825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964"/>
                </a:solidFill>
              </a:defRPr>
            </a:lvl1pPr>
          </a:lstStyle>
          <a:p>
            <a:r>
              <a:rPr lang="ru-RU" sz="4400" dirty="0"/>
              <a:t>Заголовок </a:t>
            </a:r>
            <a:r>
              <a:rPr lang="en-US" sz="4400" dirty="0"/>
              <a:t>Arial, </a:t>
            </a:r>
            <a:r>
              <a:rPr lang="ru-RU" sz="4400" dirty="0"/>
              <a:t>44 </a:t>
            </a:r>
            <a:r>
              <a:rPr lang="en-US" sz="4400" dirty="0"/>
              <a:t>pt</a:t>
            </a:r>
            <a:r>
              <a:rPr lang="ru-RU" sz="4400" dirty="0"/>
              <a:t> </a:t>
            </a:r>
            <a:endParaRPr lang="en-US" sz="4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67C4FCC-BEA7-58D7-C742-DEE6A4A5C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7360" y="3437210"/>
            <a:ext cx="8629650" cy="1325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>
            <a:lvl1pPr marL="0" indent="0">
              <a:buNone/>
              <a:defRPr>
                <a:solidFill>
                  <a:srgbClr val="1F3964"/>
                </a:solidFill>
              </a:defRPr>
            </a:lvl1pPr>
            <a:lvl3pPr marL="914400" indent="0">
              <a:buNone/>
              <a:defRPr i="1">
                <a:solidFill>
                  <a:srgbClr val="1F3964"/>
                </a:solidFill>
              </a:defRPr>
            </a:lvl3pPr>
          </a:lstStyle>
          <a:p>
            <a:r>
              <a:rPr lang="ru-RU" dirty="0"/>
              <a:t>Авторы </a:t>
            </a:r>
            <a:r>
              <a:rPr lang="en-US" dirty="0"/>
              <a:t>Arial</a:t>
            </a:r>
            <a:r>
              <a:rPr lang="ru-RU" dirty="0"/>
              <a:t>, 28 </a:t>
            </a:r>
            <a:r>
              <a:rPr lang="en-US" dirty="0"/>
              <a:t>pt</a:t>
            </a:r>
          </a:p>
          <a:p>
            <a:pPr lvl="2"/>
            <a:r>
              <a:rPr lang="ru-RU" dirty="0"/>
              <a:t>Пример:</a:t>
            </a:r>
            <a:r>
              <a:rPr lang="en-US" dirty="0"/>
              <a:t> </a:t>
            </a:r>
            <a:r>
              <a:rPr lang="ru-RU" dirty="0"/>
              <a:t>Аффилиация, </a:t>
            </a:r>
            <a:r>
              <a:rPr lang="en-US" dirty="0"/>
              <a:t>Arial, </a:t>
            </a:r>
            <a:r>
              <a:rPr lang="ru-RU" dirty="0"/>
              <a:t>курсив 20 </a:t>
            </a:r>
            <a:r>
              <a:rPr lang="en-US" dirty="0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17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3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9.png"/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6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47A3EC-5318-3D3D-21DC-C8B068AC488E}"/>
              </a:ext>
            </a:extLst>
          </p:cNvPr>
          <p:cNvSpPr/>
          <p:nvPr/>
        </p:nvSpPr>
        <p:spPr>
          <a:xfrm>
            <a:off x="1337860" y="5778000"/>
            <a:ext cx="10854140" cy="1080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398AF9-4AC0-3E37-02FC-773A319519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741C5D3-4BD4-4F38-8730-3A1C6E95C5C8}"/>
              </a:ext>
            </a:extLst>
          </p:cNvPr>
          <p:cNvGrpSpPr/>
          <p:nvPr/>
        </p:nvGrpSpPr>
        <p:grpSpPr>
          <a:xfrm>
            <a:off x="-389291" y="182249"/>
            <a:ext cx="9566486" cy="6585751"/>
            <a:chOff x="-389291" y="182249"/>
            <a:chExt cx="9566486" cy="658575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7A2B9AB-28EC-40AA-7A5A-067530C05C9A}"/>
                </a:ext>
              </a:extLst>
            </p:cNvPr>
            <p:cNvSpPr/>
            <p:nvPr/>
          </p:nvSpPr>
          <p:spPr>
            <a:xfrm>
              <a:off x="-70257" y="182249"/>
              <a:ext cx="1833539" cy="20292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ts val="16800"/>
                </a:lnSpc>
              </a:pPr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В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EF44A0D-21A2-AFB5-90D8-23B368DC84CC}"/>
                </a:ext>
              </a:extLst>
            </p:cNvPr>
            <p:cNvSpPr/>
            <p:nvPr/>
          </p:nvSpPr>
          <p:spPr>
            <a:xfrm>
              <a:off x="-222657" y="1549284"/>
              <a:ext cx="2138340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Н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E9F9EA1F-091D-48E7-28AD-AA74C4109A69}"/>
                </a:ext>
              </a:extLst>
            </p:cNvPr>
            <p:cNvSpPr/>
            <p:nvPr/>
          </p:nvSpPr>
          <p:spPr>
            <a:xfrm>
              <a:off x="-389291" y="4982896"/>
              <a:ext cx="2443139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О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5EAADD9B-CDCE-244A-90A8-C27F225554E3}"/>
                </a:ext>
              </a:extLst>
            </p:cNvPr>
            <p:cNvSpPr/>
            <p:nvPr/>
          </p:nvSpPr>
          <p:spPr>
            <a:xfrm>
              <a:off x="374245" y="5254608"/>
              <a:ext cx="880295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кеангеология</a:t>
              </a:r>
              <a:endParaRPr lang="ru-RU" sz="8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4482924-37FF-D9C8-1A4F-5A33E98E8707}"/>
                </a:ext>
              </a:extLst>
            </p:cNvPr>
            <p:cNvSpPr/>
            <p:nvPr/>
          </p:nvSpPr>
          <p:spPr>
            <a:xfrm>
              <a:off x="-222657" y="2707985"/>
              <a:ext cx="2138340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И</a:t>
              </a: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6991255A-80A7-8F2E-118C-0542791F4F77}"/>
                </a:ext>
              </a:extLst>
            </p:cNvPr>
            <p:cNvSpPr/>
            <p:nvPr/>
          </p:nvSpPr>
          <p:spPr>
            <a:xfrm>
              <a:off x="-211491" y="3853228"/>
              <a:ext cx="2138340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И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3DBEE15-FD27-4815-B1C5-2484824F8876}"/>
              </a:ext>
            </a:extLst>
          </p:cNvPr>
          <p:cNvSpPr txBox="1"/>
          <p:nvPr/>
        </p:nvSpPr>
        <p:spPr>
          <a:xfrm>
            <a:off x="10964186" y="6068563"/>
            <a:ext cx="951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vniio.ru</a:t>
            </a:r>
            <a:endParaRPr lang="ru-RU" sz="1600" b="1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Изображение выглядит как графическая вставка, логотип, Графика, эмбле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F75979E-56A4-AE43-D65E-50EF2A6188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50" b="95875" l="4250" r="95250">
                        <a14:foregroundMark x1="14875" y1="19000" x2="36250" y2="20875"/>
                        <a14:foregroundMark x1="36250" y1="20875" x2="49625" y2="15875"/>
                        <a14:foregroundMark x1="45375" y1="16250" x2="45375" y2="16250"/>
                        <a14:foregroundMark x1="29750" y1="7125" x2="51750" y2="7125"/>
                        <a14:foregroundMark x1="51750" y1="7125" x2="72750" y2="25750"/>
                        <a14:foregroundMark x1="72750" y1="25750" x2="70625" y2="39750"/>
                        <a14:foregroundMark x1="70625" y1="39750" x2="59250" y2="51875"/>
                        <a14:foregroundMark x1="59250" y1="51875" x2="36250" y2="54625"/>
                        <a14:foregroundMark x1="36250" y1="54625" x2="22625" y2="50875"/>
                        <a14:foregroundMark x1="22625" y1="50875" x2="15875" y2="36500"/>
                        <a14:foregroundMark x1="15875" y1="36500" x2="19875" y2="26750"/>
                        <a14:foregroundMark x1="19875" y1="26750" x2="21625" y2="26000"/>
                        <a14:foregroundMark x1="40375" y1="4625" x2="47500" y2="4375"/>
                        <a14:foregroundMark x1="47500" y1="4375" x2="58000" y2="5750"/>
                        <a14:foregroundMark x1="58000" y1="5750" x2="79375" y2="24500"/>
                        <a14:foregroundMark x1="79375" y1="24500" x2="87875" y2="44500"/>
                        <a14:foregroundMark x1="87875" y1="44500" x2="84625" y2="67625"/>
                        <a14:foregroundMark x1="84625" y1="67625" x2="72625" y2="83125"/>
                        <a14:foregroundMark x1="72625" y1="83125" x2="53875" y2="88750"/>
                        <a14:foregroundMark x1="53875" y1="88750" x2="31500" y2="82500"/>
                        <a14:foregroundMark x1="31500" y1="82500" x2="16875" y2="64500"/>
                        <a14:foregroundMark x1="16875" y1="64500" x2="13750" y2="44500"/>
                        <a14:foregroundMark x1="13750" y1="44500" x2="20500" y2="27125"/>
                        <a14:foregroundMark x1="6750" y1="29875" x2="4250" y2="53625"/>
                        <a14:foregroundMark x1="4250" y1="53625" x2="6125" y2="62750"/>
                        <a14:foregroundMark x1="34250" y1="94000" x2="55500" y2="95875"/>
                        <a14:foregroundMark x1="55500" y1="95875" x2="65125" y2="93500"/>
                        <a14:foregroundMark x1="95250" y1="47875" x2="95250" y2="47875"/>
                        <a14:foregroundMark x1="54250" y1="61000" x2="54250" y2="61000"/>
                        <a14:foregroundMark x1="49625" y1="62500" x2="49625" y2="62500"/>
                        <a14:foregroundMark x1="53000" y1="62375" x2="53000" y2="62375"/>
                        <a14:foregroundMark x1="54250" y1="63375" x2="54250" y2="63375"/>
                        <a14:foregroundMark x1="57750" y1="65875" x2="57750" y2="65875"/>
                        <a14:foregroundMark x1="58375" y1="65125" x2="58375" y2="65125"/>
                        <a14:foregroundMark x1="60750" y1="65750" x2="60750" y2="65750"/>
                        <a14:foregroundMark x1="61000" y1="66125" x2="61000" y2="67000"/>
                        <a14:foregroundMark x1="60750" y1="67250" x2="60750" y2="67250"/>
                        <a14:foregroundMark x1="59125" y1="68875" x2="59125" y2="68875"/>
                        <a14:foregroundMark x1="37750" y1="65500" x2="37750" y2="65500"/>
                        <a14:foregroundMark x1="40750" y1="68875" x2="40750" y2="68875"/>
                        <a14:foregroundMark x1="40750" y1="68500" x2="40750" y2="68500"/>
                        <a14:foregroundMark x1="40375" y1="67000" x2="40375" y2="67000"/>
                        <a14:foregroundMark x1="39750" y1="66375" x2="39750" y2="66375"/>
                        <a14:foregroundMark x1="52250" y1="71750" x2="52250" y2="71750"/>
                        <a14:foregroundMark x1="52250" y1="71625" x2="52250" y2="71625"/>
                        <a14:foregroundMark x1="52250" y1="71625" x2="52250" y2="71625"/>
                        <a14:foregroundMark x1="49625" y1="66625" x2="49625" y2="66625"/>
                        <a14:foregroundMark x1="49625" y1="66500" x2="49625" y2="66500"/>
                        <a14:foregroundMark x1="49625" y1="66500" x2="49625" y2="66500"/>
                        <a14:foregroundMark x1="42875" y1="59000" x2="42875" y2="59000"/>
                        <a14:foregroundMark x1="42875" y1="59000" x2="42875" y2="59000"/>
                        <a14:foregroundMark x1="42875" y1="59000" x2="42875" y2="59000"/>
                        <a14:foregroundMark x1="44125" y1="61500" x2="44125" y2="61500"/>
                        <a14:foregroundMark x1="44750" y1="61750" x2="44750" y2="61750"/>
                        <a14:foregroundMark x1="46000" y1="60750" x2="46000" y2="60750"/>
                        <a14:foregroundMark x1="46500" y1="59875" x2="46500" y2="59875"/>
                        <a14:foregroundMark x1="53000" y1="59750" x2="53000" y2="59750"/>
                        <a14:foregroundMark x1="53000" y1="59750" x2="53000" y2="59750"/>
                        <a14:foregroundMark x1="53000" y1="59750" x2="53000" y2="59750"/>
                        <a14:foregroundMark x1="53750" y1="60375" x2="53750" y2="60375"/>
                        <a14:foregroundMark x1="54500" y1="60250" x2="54500" y2="60250"/>
                        <a14:foregroundMark x1="56000" y1="59500" x2="56500" y2="58625"/>
                        <a14:foregroundMark x1="51000" y1="64750" x2="51000" y2="64750"/>
                        <a14:foregroundMark x1="51000" y1="64625" x2="51000" y2="64625"/>
                        <a14:foregroundMark x1="49000" y1="64500" x2="49000" y2="64500"/>
                        <a14:foregroundMark x1="67125" y1="49000" x2="67125" y2="49000"/>
                        <a14:foregroundMark x1="67125" y1="49000" x2="67125" y2="49000"/>
                        <a14:foregroundMark x1="67125" y1="49000" x2="67125" y2="49000"/>
                        <a14:foregroundMark x1="65750" y1="51125" x2="65750" y2="51125"/>
                        <a14:foregroundMark x1="63750" y1="52375" x2="63750" y2="52375"/>
                        <a14:foregroundMark x1="56000" y1="50750" x2="56000" y2="50750"/>
                        <a14:foregroundMark x1="54250" y1="49750" x2="54250" y2="49750"/>
                        <a14:foregroundMark x1="54250" y1="49125" x2="54250" y2="49125"/>
                        <a14:foregroundMark x1="55500" y1="49125" x2="55500" y2="49125"/>
                        <a14:foregroundMark x1="53625" y1="44625" x2="53625" y2="44625"/>
                        <a14:foregroundMark x1="53625" y1="44625" x2="53625" y2="44625"/>
                        <a14:foregroundMark x1="50750" y1="44625" x2="50750" y2="44625"/>
                        <a14:foregroundMark x1="50750" y1="44500" x2="50750" y2="44500"/>
                        <a14:foregroundMark x1="48250" y1="44500" x2="48250" y2="44500"/>
                        <a14:foregroundMark x1="47375" y1="44250" x2="47375" y2="44250"/>
                        <a14:foregroundMark x1="46750" y1="39750" x2="46750" y2="39750"/>
                        <a14:foregroundMark x1="46750" y1="39625" x2="46750" y2="39625"/>
                        <a14:foregroundMark x1="52750" y1="40250" x2="52750" y2="40250"/>
                        <a14:foregroundMark x1="52750" y1="40250" x2="52750" y2="40250"/>
                        <a14:foregroundMark x1="55250" y1="34750" x2="55250" y2="34750"/>
                        <a14:foregroundMark x1="55250" y1="34625" x2="55250" y2="34625"/>
                        <a14:foregroundMark x1="55250" y1="34625" x2="55250" y2="34625"/>
                        <a14:foregroundMark x1="55750" y1="35000" x2="55750" y2="35000"/>
                        <a14:foregroundMark x1="56000" y1="35250" x2="56000" y2="35250"/>
                        <a14:foregroundMark x1="62500" y1="35125" x2="62500" y2="35125"/>
                        <a14:foregroundMark x1="62500" y1="35125" x2="62500" y2="35125"/>
                        <a14:foregroundMark x1="55000" y1="39875" x2="55000" y2="39875"/>
                        <a14:foregroundMark x1="55000" y1="39875" x2="55000" y2="39875"/>
                        <a14:foregroundMark x1="43375" y1="35250" x2="43375" y2="35250"/>
                        <a14:foregroundMark x1="43375" y1="35250" x2="43375" y2="35250"/>
                        <a14:foregroundMark x1="37500" y1="35375" x2="37500" y2="35375"/>
                        <a14:foregroundMark x1="37500" y1="35375" x2="37500" y2="35375"/>
                        <a14:foregroundMark x1="42250" y1="30000" x2="42250" y2="30000"/>
                        <a14:foregroundMark x1="42250" y1="29875" x2="42250" y2="29875"/>
                        <a14:foregroundMark x1="47625" y1="23500" x2="47625" y2="23500"/>
                        <a14:foregroundMark x1="47625" y1="23500" x2="47625" y2="23500"/>
                        <a14:foregroundMark x1="53000" y1="23625" x2="53000" y2="23625"/>
                        <a14:foregroundMark x1="53000" y1="23625" x2="53000" y2="23625"/>
                        <a14:foregroundMark x1="57500" y1="29875" x2="57500" y2="29875"/>
                        <a14:foregroundMark x1="57500" y1="29875" x2="57500" y2="29875"/>
                        <a14:foregroundMark x1="45125" y1="35875" x2="45125" y2="35875"/>
                        <a14:foregroundMark x1="45125" y1="35875" x2="45125" y2="35875"/>
                        <a14:foregroundMark x1="33375" y1="47500" x2="33375" y2="47500"/>
                        <a14:foregroundMark x1="33375" y1="47500" x2="33375" y2="47500"/>
                        <a14:foregroundMark x1="33625" y1="44875" x2="33625" y2="44875"/>
                        <a14:foregroundMark x1="33625" y1="44875" x2="33625" y2="44875"/>
                        <a14:foregroundMark x1="29750" y1="42625" x2="29750" y2="42625"/>
                        <a14:foregroundMark x1="29750" y1="42500" x2="29750" y2="42500"/>
                        <a14:foregroundMark x1="28375" y1="40750" x2="28375" y2="40750"/>
                        <a14:foregroundMark x1="28375" y1="40750" x2="28375" y2="40750"/>
                        <a14:foregroundMark x1="24000" y1="34250" x2="24000" y2="34250"/>
                        <a14:foregroundMark x1="24000" y1="34250" x2="24000" y2="34250"/>
                        <a14:foregroundMark x1="22000" y1="32750" x2="22000" y2="32750"/>
                        <a14:foregroundMark x1="22000" y1="32750" x2="22000" y2="32750"/>
                        <a14:foregroundMark x1="22125" y1="40875" x2="22125" y2="40875"/>
                        <a14:foregroundMark x1="22125" y1="40875" x2="22125" y2="40875"/>
                        <a14:foregroundMark x1="19750" y1="38875" x2="19750" y2="38875"/>
                        <a14:foregroundMark x1="19750" y1="38875" x2="19750" y2="38875"/>
                        <a14:foregroundMark x1="27875" y1="44125" x2="27875" y2="44125"/>
                        <a14:foregroundMark x1="27875" y1="44000" x2="27875" y2="44000"/>
                        <a14:foregroundMark x1="27750" y1="47375" x2="27750" y2="47375"/>
                        <a14:foregroundMark x1="27750" y1="47250" x2="27750" y2="47250"/>
                        <a14:foregroundMark x1="24875" y1="55000" x2="24875" y2="55000"/>
                        <a14:foregroundMark x1="24875" y1="55000" x2="24875" y2="55000"/>
                        <a14:foregroundMark x1="28625" y1="58625" x2="28625" y2="58625"/>
                        <a14:foregroundMark x1="28625" y1="58625" x2="28625" y2="58625"/>
                        <a14:foregroundMark x1="35750" y1="55750" x2="35750" y2="55750"/>
                        <a14:foregroundMark x1="43375" y1="49500" x2="43375" y2="49500"/>
                        <a14:foregroundMark x1="61000" y1="56000" x2="61000" y2="56000"/>
                        <a14:foregroundMark x1="63750" y1="55875" x2="63750" y2="55875"/>
                        <a14:foregroundMark x1="67375" y1="54625" x2="67375" y2="54625"/>
                        <a14:foregroundMark x1="70125" y1="50500" x2="70125" y2="50500"/>
                        <a14:foregroundMark x1="72000" y1="46375" x2="72000" y2="46375"/>
                        <a14:foregroundMark x1="75500" y1="35125" x2="75500" y2="35125"/>
                        <a14:foregroundMark x1="78000" y1="32500" x2="78000" y2="32500"/>
                        <a14:foregroundMark x1="78000" y1="32500" x2="78000" y2="32500"/>
                        <a14:foregroundMark x1="79625" y1="39500" x2="79625" y2="39500"/>
                        <a14:foregroundMark x1="79625" y1="39500" x2="79625" y2="39500"/>
                        <a14:foregroundMark x1="80250" y1="45375" x2="80250" y2="45375"/>
                        <a14:foregroundMark x1="80250" y1="45375" x2="80250" y2="45375"/>
                        <a14:foregroundMark x1="77875" y1="51750" x2="77875" y2="51750"/>
                        <a14:foregroundMark x1="77875" y1="51750" x2="77875" y2="51750"/>
                        <a14:foregroundMark x1="74875" y1="55750" x2="74875" y2="55750"/>
                        <a14:foregroundMark x1="74875" y1="55750" x2="74875" y2="55750"/>
                        <a14:foregroundMark x1="71625" y1="58500" x2="71625" y2="58500"/>
                        <a14:foregroundMark x1="71625" y1="58500" x2="71625" y2="58500"/>
                        <a14:foregroundMark x1="58875" y1="78875" x2="58875" y2="78875"/>
                        <a14:foregroundMark x1="55250" y1="81750" x2="55250" y2="81750"/>
                        <a14:foregroundMark x1="49750" y1="83750" x2="49750" y2="83750"/>
                        <a14:foregroundMark x1="45125" y1="82000" x2="45125" y2="82000"/>
                        <a14:foregroundMark x1="45250" y1="82000" x2="45250" y2="82000"/>
                        <a14:foregroundMark x1="43875" y1="79250" x2="43875" y2="79250"/>
                        <a14:foregroundMark x1="43875" y1="79250" x2="43875" y2="79250"/>
                        <a14:foregroundMark x1="41375" y1="79000" x2="41375" y2="79000"/>
                        <a14:foregroundMark x1="41375" y1="79000" x2="41375" y2="7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74" y="450883"/>
            <a:ext cx="1260000" cy="12600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кст, логотип, Торговая марка, эмбле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D7D8912-F9A4-1BEA-7DD5-DEAEE56BF4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074" y="415800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4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64">
          <p15:clr>
            <a:srgbClr val="F26B43"/>
          </p15:clr>
        </p15:guide>
        <p15:guide id="4" pos="7469">
          <p15:clr>
            <a:srgbClr val="F26B43"/>
          </p15:clr>
        </p15:guide>
        <p15:guide id="5" pos="46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357EBCA-5DC7-4045-5EBA-CA525191E95E}"/>
              </a:ext>
            </a:extLst>
          </p:cNvPr>
          <p:cNvSpPr/>
          <p:nvPr/>
        </p:nvSpPr>
        <p:spPr>
          <a:xfrm>
            <a:off x="0" y="0"/>
            <a:ext cx="5158342" cy="6858001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карта, Земля, планета, Мир&#10;&#10;Автоматически созданное описание">
            <a:extLst>
              <a:ext uri="{FF2B5EF4-FFF2-40B4-BE49-F238E27FC236}">
                <a16:creationId xmlns:a16="http://schemas.microsoft.com/office/drawing/2014/main" id="{53A1B6BA-8FDA-4615-9C3E-A8D24020A6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3" t="6576" r="7373" b="6718"/>
          <a:stretch/>
        </p:blipFill>
        <p:spPr>
          <a:xfrm>
            <a:off x="1972130" y="5638006"/>
            <a:ext cx="899270" cy="900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логотип, Торговая марка, эмбле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47CED8-2DAC-4772-A791-0CC9345CFA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65" y="319994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3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0E91D35-D4A1-BAF8-EFDB-0FC94C87BEE0}"/>
              </a:ext>
            </a:extLst>
          </p:cNvPr>
          <p:cNvSpPr/>
          <p:nvPr/>
        </p:nvSpPr>
        <p:spPr>
          <a:xfrm>
            <a:off x="0" y="6344231"/>
            <a:ext cx="12192000" cy="525294"/>
          </a:xfrm>
          <a:prstGeom prst="rect">
            <a:avLst/>
          </a:prstGeom>
          <a:solidFill>
            <a:srgbClr val="0E2841"/>
          </a:solidFill>
          <a:ln>
            <a:solidFill>
              <a:srgbClr val="1F39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714312-49A7-C6E3-41DA-738F89AE1C91}"/>
              </a:ext>
            </a:extLst>
          </p:cNvPr>
          <p:cNvSpPr/>
          <p:nvPr/>
        </p:nvSpPr>
        <p:spPr>
          <a:xfrm>
            <a:off x="0" y="342069"/>
            <a:ext cx="12191999" cy="525294"/>
          </a:xfrm>
          <a:prstGeom prst="rect">
            <a:avLst/>
          </a:prstGeom>
          <a:solidFill>
            <a:srgbClr val="0E28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latin typeface="Arial" panose="020B0604020202020204" pitchFamily="34" charset="0"/>
            </a:endParaRPr>
          </a:p>
        </p:txBody>
      </p:sp>
      <p:pic>
        <p:nvPicPr>
          <p:cNvPr id="2" name="Рисунок 1" descr="Изображение выглядит как текст, Торговая марка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F4586AD7-BD65-C150-A48B-EEAFBF0CC0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" y="157811"/>
            <a:ext cx="900000" cy="900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логотип, Торговая марка, эмбле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8C421C-4A33-10BE-0085-2DD6E93861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" y="15781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4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3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747E53-8C3F-E69C-1D72-FA4BC4D2F958}"/>
              </a:ext>
            </a:extLst>
          </p:cNvPr>
          <p:cNvSpPr/>
          <p:nvPr/>
        </p:nvSpPr>
        <p:spPr>
          <a:xfrm>
            <a:off x="0" y="330199"/>
            <a:ext cx="12192000" cy="544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latin typeface="Arial" panose="020B0604020202020204" pitchFamily="34" charset="0"/>
            </a:endParaRPr>
          </a:p>
        </p:txBody>
      </p:sp>
      <p:pic>
        <p:nvPicPr>
          <p:cNvPr id="8" name="Рисунок 7" descr="Изображение выглядит как текст, логотип, Торговая марка, эмбле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99B99C-2E20-F97E-9217-69BAE10500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" y="15781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8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824">
          <p15:clr>
            <a:srgbClr val="F26B43"/>
          </p15:clr>
        </p15:guide>
        <p15:guide id="3" orient="horz" pos="323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9C28F0-CB23-6E8B-15A2-5C89AFAF1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9862" y="6356350"/>
            <a:ext cx="669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B9A3C6A-6E17-4D16-B2C6-676492AA4C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747E53-8C3F-E69C-1D72-FA4BC4D2F958}"/>
              </a:ext>
            </a:extLst>
          </p:cNvPr>
          <p:cNvSpPr/>
          <p:nvPr/>
        </p:nvSpPr>
        <p:spPr>
          <a:xfrm>
            <a:off x="0" y="703273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latin typeface="Arial" panose="020B0604020202020204" pitchFamily="34" charset="0"/>
            </a:endParaRPr>
          </a:p>
        </p:txBody>
      </p:sp>
      <p:pic>
        <p:nvPicPr>
          <p:cNvPr id="8" name="Рисунок 7" descr="Изображение выглядит как текст, логотип, Торговая марка, эмбле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AFF5FA5-0DED-3C71-695A-A98C6EF244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5" y="253273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9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824">
          <p15:clr>
            <a:srgbClr val="F26B43"/>
          </p15:clr>
        </p15:guide>
        <p15:guide id="3" orient="horz" pos="323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357EBCA-5DC7-4045-5EBA-CA525191E95E}"/>
              </a:ext>
            </a:extLst>
          </p:cNvPr>
          <p:cNvSpPr/>
          <p:nvPr/>
        </p:nvSpPr>
        <p:spPr>
          <a:xfrm>
            <a:off x="-5771" y="0"/>
            <a:ext cx="636742" cy="6858001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4" name="Рисунок 3" descr="Изображение выглядит как текст, Торговая марка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FE1A8F4B-8A96-2218-F107-788C6EFFE6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856" y="231036"/>
            <a:ext cx="900000" cy="900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A4E3DF2-0E20-9071-19FD-A508CE0FDD13}"/>
              </a:ext>
            </a:extLst>
          </p:cNvPr>
          <p:cNvSpPr/>
          <p:nvPr/>
        </p:nvSpPr>
        <p:spPr>
          <a:xfrm>
            <a:off x="0" y="806841"/>
            <a:ext cx="553998" cy="4268228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pPr algn="l"/>
            <a:r>
              <a:rPr lang="ru-RU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ВНИИОкеангеология</a:t>
            </a:r>
          </a:p>
        </p:txBody>
      </p:sp>
      <p:pic>
        <p:nvPicPr>
          <p:cNvPr id="2" name="Рисунок 1" descr="Изображение выглядит как текст, логотип, Торговая марка, эмбле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D8087A-2ABB-C7F0-87C0-E787DA0061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856" y="23103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2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DB8D33C-D158-3AB0-431B-535A4A349C33}"/>
              </a:ext>
            </a:extLst>
          </p:cNvPr>
          <p:cNvSpPr/>
          <p:nvPr/>
        </p:nvSpPr>
        <p:spPr>
          <a:xfrm>
            <a:off x="0" y="681036"/>
            <a:ext cx="12192000" cy="679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A4E3DF2-0E20-9071-19FD-A508CE0FDD13}"/>
              </a:ext>
            </a:extLst>
          </p:cNvPr>
          <p:cNvSpPr/>
          <p:nvPr/>
        </p:nvSpPr>
        <p:spPr>
          <a:xfrm rot="10800000" flipV="1">
            <a:off x="84082" y="1344271"/>
            <a:ext cx="553998" cy="4371572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pPr algn="l"/>
            <a:r>
              <a:rPr lang="ru-RU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ВНИИОкеангеология</a:t>
            </a:r>
          </a:p>
        </p:txBody>
      </p:sp>
      <p:pic>
        <p:nvPicPr>
          <p:cNvPr id="2" name="Рисунок 1" descr="Изображение выглядит как текст, логотип, Торговая марка, эмбле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024917E-005A-963E-4827-89EE8C27A9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0" y="23103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1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ABD2371-6F2B-62E7-F4B2-A96ACBF20D0E}"/>
              </a:ext>
            </a:extLst>
          </p:cNvPr>
          <p:cNvSpPr/>
          <p:nvPr/>
        </p:nvSpPr>
        <p:spPr>
          <a:xfrm>
            <a:off x="11291998" y="132846"/>
            <a:ext cx="900001" cy="67251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300C592-9242-016A-87D8-72F1E30C0C1D}"/>
              </a:ext>
            </a:extLst>
          </p:cNvPr>
          <p:cNvSpPr/>
          <p:nvPr/>
        </p:nvSpPr>
        <p:spPr>
          <a:xfrm>
            <a:off x="11249783" y="497972"/>
            <a:ext cx="858126" cy="6360028"/>
          </a:xfrm>
          <a:prstGeom prst="rect">
            <a:avLst/>
          </a:prstGeom>
          <a:solidFill>
            <a:schemeClr val="bg1"/>
          </a:solidFill>
          <a:ln w="3175">
            <a:solidFill>
              <a:srgbClr val="0E28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A4E3DF2-0E20-9071-19FD-A508CE0FDD13}"/>
              </a:ext>
            </a:extLst>
          </p:cNvPr>
          <p:cNvSpPr/>
          <p:nvPr/>
        </p:nvSpPr>
        <p:spPr>
          <a:xfrm flipV="1">
            <a:off x="11377149" y="1940743"/>
            <a:ext cx="677108" cy="4268228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pPr algn="l"/>
            <a:r>
              <a:rPr lang="ru-RU" sz="3200" b="0" cap="none" spc="0" dirty="0">
                <a:ln w="0"/>
                <a:solidFill>
                  <a:srgbClr val="0E28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ВНИИОкеангеология</a:t>
            </a:r>
          </a:p>
        </p:txBody>
      </p:sp>
      <p:pic>
        <p:nvPicPr>
          <p:cNvPr id="3" name="Рисунок 2" descr="Изображение выглядит как текст, логотип, Торговая марка, эмбле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EF5F30-3EA0-1E9A-C396-BA3137A501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46" y="823358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3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A8576F1-2E40-4668-B739-6C77CB0C8EFC}"/>
              </a:ext>
            </a:extLst>
          </p:cNvPr>
          <p:cNvSpPr/>
          <p:nvPr/>
        </p:nvSpPr>
        <p:spPr>
          <a:xfrm>
            <a:off x="80315" y="142372"/>
            <a:ext cx="900001" cy="67251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5D02B79-1ACF-4508-82C2-81E7442BD3E3}"/>
              </a:ext>
            </a:extLst>
          </p:cNvPr>
          <p:cNvSpPr/>
          <p:nvPr/>
        </p:nvSpPr>
        <p:spPr>
          <a:xfrm>
            <a:off x="-9525" y="497972"/>
            <a:ext cx="858126" cy="6360028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9ACCE13-E39F-4CE7-A36B-7CC0367918C6}"/>
              </a:ext>
            </a:extLst>
          </p:cNvPr>
          <p:cNvSpPr/>
          <p:nvPr/>
        </p:nvSpPr>
        <p:spPr>
          <a:xfrm rot="10800000" flipV="1">
            <a:off x="55531" y="1744886"/>
            <a:ext cx="677108" cy="4268228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pPr algn="l"/>
            <a:r>
              <a:rPr lang="ru-RU" sz="3200" b="0" cap="none" spc="0" dirty="0">
                <a:ln w="0"/>
                <a:solidFill>
                  <a:srgbClr val="0E28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ВНИИОкеангеология</a:t>
            </a:r>
          </a:p>
        </p:txBody>
      </p:sp>
      <p:pic>
        <p:nvPicPr>
          <p:cNvPr id="3" name="Рисунок 2" descr="Изображение выглядит как текст, логотип, Торговая марка, эмбле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F69BB26-82EC-07A3-9763-6ABCA61BA2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8" y="855047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5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16EC9-2F35-489B-908B-959DDD042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2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32ACDD3-D630-4056-9BED-D7BB05C5FC7D}"/>
              </a:ext>
            </a:extLst>
          </p:cNvPr>
          <p:cNvGrpSpPr/>
          <p:nvPr/>
        </p:nvGrpSpPr>
        <p:grpSpPr>
          <a:xfrm>
            <a:off x="-389291" y="182249"/>
            <a:ext cx="9566486" cy="6585751"/>
            <a:chOff x="-389291" y="182249"/>
            <a:chExt cx="9566486" cy="658575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2699B42F-89F9-42C0-8127-AE890E10BFA1}"/>
                </a:ext>
              </a:extLst>
            </p:cNvPr>
            <p:cNvSpPr/>
            <p:nvPr/>
          </p:nvSpPr>
          <p:spPr>
            <a:xfrm>
              <a:off x="-70257" y="182249"/>
              <a:ext cx="1833539" cy="20292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ts val="16800"/>
                </a:lnSpc>
              </a:pPr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В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B73F7D3-52B7-4A0F-861A-093FB76F4980}"/>
                </a:ext>
              </a:extLst>
            </p:cNvPr>
            <p:cNvSpPr/>
            <p:nvPr/>
          </p:nvSpPr>
          <p:spPr>
            <a:xfrm>
              <a:off x="-222657" y="1549284"/>
              <a:ext cx="2138340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Н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856885B-2315-4074-B8E8-A49B1058EB51}"/>
                </a:ext>
              </a:extLst>
            </p:cNvPr>
            <p:cNvSpPr/>
            <p:nvPr/>
          </p:nvSpPr>
          <p:spPr>
            <a:xfrm>
              <a:off x="-389291" y="4982896"/>
              <a:ext cx="2443139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О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8D4EE442-C38E-4812-8F4E-5D289B7B20C3}"/>
                </a:ext>
              </a:extLst>
            </p:cNvPr>
            <p:cNvSpPr/>
            <p:nvPr/>
          </p:nvSpPr>
          <p:spPr>
            <a:xfrm>
              <a:off x="374245" y="5254608"/>
              <a:ext cx="880295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кеангеология</a:t>
              </a:r>
              <a:endParaRPr lang="ru-RU" sz="8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C8704357-E8BB-4A6E-BC5F-E4A801829763}"/>
                </a:ext>
              </a:extLst>
            </p:cNvPr>
            <p:cNvSpPr/>
            <p:nvPr/>
          </p:nvSpPr>
          <p:spPr>
            <a:xfrm>
              <a:off x="-222657" y="2707985"/>
              <a:ext cx="2138340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И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63F2059A-85C1-4A74-A734-29D91D975EE4}"/>
                </a:ext>
              </a:extLst>
            </p:cNvPr>
            <p:cNvSpPr/>
            <p:nvPr/>
          </p:nvSpPr>
          <p:spPr>
            <a:xfrm>
              <a:off x="-211491" y="3853228"/>
              <a:ext cx="2138340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И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583DC21-AA9E-445F-89F3-100E6A15B776}"/>
              </a:ext>
            </a:extLst>
          </p:cNvPr>
          <p:cNvSpPr txBox="1"/>
          <p:nvPr/>
        </p:nvSpPr>
        <p:spPr>
          <a:xfrm>
            <a:off x="10993892" y="6058518"/>
            <a:ext cx="951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vniio.ru</a:t>
            </a:r>
            <a:endParaRPr lang="ru-RU" sz="1600" b="1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Изображение выглядит как текст, снимок экрана, логотип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DFCDFEE2-998E-4E07-B011-B16583F25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28" y="260350"/>
            <a:ext cx="1766529" cy="783242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логотип, Торговая марка, эмбле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75346DD-5569-3EEB-171E-2BD47C996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074" y="415800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0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64">
          <p15:clr>
            <a:srgbClr val="F26B43"/>
          </p15:clr>
        </p15:guide>
        <p15:guide id="4" pos="7469">
          <p15:clr>
            <a:srgbClr val="F26B43"/>
          </p15:clr>
        </p15:guide>
        <p15:guide id="5" pos="46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47A3EC-5318-3D3D-21DC-C8B068AC488E}"/>
              </a:ext>
            </a:extLst>
          </p:cNvPr>
          <p:cNvSpPr/>
          <p:nvPr/>
        </p:nvSpPr>
        <p:spPr>
          <a:xfrm>
            <a:off x="1513956" y="5296526"/>
            <a:ext cx="10678043" cy="156147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398AF9-4AC0-3E37-02FC-773A319519A2}"/>
              </a:ext>
            </a:extLst>
          </p:cNvPr>
          <p:cNvSpPr/>
          <p:nvPr/>
        </p:nvSpPr>
        <p:spPr>
          <a:xfrm>
            <a:off x="1" y="0"/>
            <a:ext cx="1622252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9EBAFB7-2890-4C72-A655-6D7956D78B13}"/>
              </a:ext>
            </a:extLst>
          </p:cNvPr>
          <p:cNvGrpSpPr/>
          <p:nvPr/>
        </p:nvGrpSpPr>
        <p:grpSpPr>
          <a:xfrm>
            <a:off x="-389291" y="182249"/>
            <a:ext cx="9566486" cy="6585751"/>
            <a:chOff x="-389291" y="182249"/>
            <a:chExt cx="9566486" cy="658575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28C75B76-50F3-46D4-8FE1-223D25F556CC}"/>
                </a:ext>
              </a:extLst>
            </p:cNvPr>
            <p:cNvSpPr/>
            <p:nvPr/>
          </p:nvSpPr>
          <p:spPr>
            <a:xfrm>
              <a:off x="-70257" y="182249"/>
              <a:ext cx="1833539" cy="20292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ts val="16800"/>
                </a:lnSpc>
              </a:pPr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В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DAB2F308-5434-456D-B165-19BEA0BFD912}"/>
                </a:ext>
              </a:extLst>
            </p:cNvPr>
            <p:cNvSpPr/>
            <p:nvPr/>
          </p:nvSpPr>
          <p:spPr>
            <a:xfrm>
              <a:off x="-222657" y="1549284"/>
              <a:ext cx="2138340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Н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441AB813-5D74-4448-AC0E-7CC977B713A6}"/>
                </a:ext>
              </a:extLst>
            </p:cNvPr>
            <p:cNvSpPr/>
            <p:nvPr/>
          </p:nvSpPr>
          <p:spPr>
            <a:xfrm>
              <a:off x="-389291" y="4982896"/>
              <a:ext cx="2443139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О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DFF0B3D5-8E76-49F2-A2FE-23138C112E9E}"/>
                </a:ext>
              </a:extLst>
            </p:cNvPr>
            <p:cNvSpPr/>
            <p:nvPr/>
          </p:nvSpPr>
          <p:spPr>
            <a:xfrm>
              <a:off x="374245" y="5254608"/>
              <a:ext cx="880295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кеангеология</a:t>
              </a:r>
              <a:endParaRPr lang="ru-RU" sz="8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EC6E466C-BE79-4A8C-8ED4-7ADF1AA463E9}"/>
                </a:ext>
              </a:extLst>
            </p:cNvPr>
            <p:cNvSpPr/>
            <p:nvPr/>
          </p:nvSpPr>
          <p:spPr>
            <a:xfrm>
              <a:off x="-222657" y="2707985"/>
              <a:ext cx="2138340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И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A53A52BA-8AC6-4A83-BF79-DC5F2E57F126}"/>
                </a:ext>
              </a:extLst>
            </p:cNvPr>
            <p:cNvSpPr/>
            <p:nvPr/>
          </p:nvSpPr>
          <p:spPr>
            <a:xfrm>
              <a:off x="-211491" y="3853228"/>
              <a:ext cx="2138340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И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7719D24-67EE-40EF-8789-F2E35B5894E7}"/>
              </a:ext>
            </a:extLst>
          </p:cNvPr>
          <p:cNvSpPr txBox="1"/>
          <p:nvPr/>
        </p:nvSpPr>
        <p:spPr>
          <a:xfrm>
            <a:off x="10993892" y="6065172"/>
            <a:ext cx="951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vniio.ru</a:t>
            </a:r>
            <a:endParaRPr lang="ru-RU" sz="1600" b="1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Изображение выглядит как текст, снимок экрана, логотип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D859172-F099-4E34-A2A5-235C71213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28" y="260350"/>
            <a:ext cx="1766529" cy="783242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логотип, Торговая марка, эмбле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F36D0EC-C6B7-7862-E11E-606A97A7FA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074" y="415800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9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64">
          <p15:clr>
            <a:srgbClr val="F26B43"/>
          </p15:clr>
        </p15:guide>
        <p15:guide id="4" pos="7469">
          <p15:clr>
            <a:srgbClr val="F26B43"/>
          </p15:clr>
        </p15:guide>
        <p15:guide id="5" pos="12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7A2B9AB-28EC-40AA-7A5A-067530C05C9A}"/>
              </a:ext>
            </a:extLst>
          </p:cNvPr>
          <p:cNvSpPr/>
          <p:nvPr/>
        </p:nvSpPr>
        <p:spPr>
          <a:xfrm>
            <a:off x="-101781" y="93173"/>
            <a:ext cx="1833539" cy="20876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ts val="16800"/>
              </a:lnSpc>
            </a:pPr>
            <a:r>
              <a:rPr lang="ru-RU" sz="11000" b="1" cap="none" spc="50" dirty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F44A0D-21A2-AFB5-90D8-23B368DC84CC}"/>
              </a:ext>
            </a:extLst>
          </p:cNvPr>
          <p:cNvSpPr/>
          <p:nvPr/>
        </p:nvSpPr>
        <p:spPr>
          <a:xfrm>
            <a:off x="-251635" y="1457033"/>
            <a:ext cx="213834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11000" b="1" cap="none" spc="50" dirty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Н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9F9EA1F-091D-48E7-28AD-AA74C4109A69}"/>
              </a:ext>
            </a:extLst>
          </p:cNvPr>
          <p:cNvSpPr/>
          <p:nvPr/>
        </p:nvSpPr>
        <p:spPr>
          <a:xfrm>
            <a:off x="-406580" y="4792943"/>
            <a:ext cx="2443139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11000" b="1" cap="none" spc="50" dirty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EAADD9B-CDCE-244A-90A8-C27F225554E3}"/>
              </a:ext>
            </a:extLst>
          </p:cNvPr>
          <p:cNvSpPr/>
          <p:nvPr/>
        </p:nvSpPr>
        <p:spPr>
          <a:xfrm>
            <a:off x="365781" y="5099845"/>
            <a:ext cx="88029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8000" b="1" cap="none" spc="50" dirty="0" err="1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кеангеология</a:t>
            </a:r>
            <a:endParaRPr lang="ru-RU" sz="8000" b="1" cap="none" spc="50" dirty="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482924-37FF-D9C8-1A4F-5A33E98E8707}"/>
              </a:ext>
            </a:extLst>
          </p:cNvPr>
          <p:cNvSpPr/>
          <p:nvPr/>
        </p:nvSpPr>
        <p:spPr>
          <a:xfrm>
            <a:off x="-248939" y="2606734"/>
            <a:ext cx="213834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11000" b="1" cap="none" spc="50" dirty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91255A-80A7-8F2E-118C-0542791F4F77}"/>
              </a:ext>
            </a:extLst>
          </p:cNvPr>
          <p:cNvSpPr/>
          <p:nvPr/>
        </p:nvSpPr>
        <p:spPr>
          <a:xfrm>
            <a:off x="-254181" y="3737259"/>
            <a:ext cx="213834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11000" b="1" cap="none" spc="50" dirty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D2672C-F1D9-4F8A-A996-8144B88F9DA3}"/>
              </a:ext>
            </a:extLst>
          </p:cNvPr>
          <p:cNvSpPr txBox="1"/>
          <p:nvPr/>
        </p:nvSpPr>
        <p:spPr>
          <a:xfrm>
            <a:off x="10993892" y="6084730"/>
            <a:ext cx="951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vniio.ru</a:t>
            </a:r>
            <a:endParaRPr lang="ru-RU" sz="1600" b="1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текст, снимок экрана, логотип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7FE98F10-CFA1-41A8-828A-6EE704A660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28" y="260350"/>
            <a:ext cx="1766529" cy="783242"/>
          </a:xfrm>
          <a:prstGeom prst="rect">
            <a:avLst/>
          </a:prstGeom>
        </p:spPr>
      </p:pic>
      <p:pic>
        <p:nvPicPr>
          <p:cNvPr id="2" name="Рисунок 1" descr="Изображение выглядит как текст, логотип, Торговая марка, эмбле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8C9FE7A-EAF9-DC62-24B3-75B982C8A8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074" y="415800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0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64">
          <p15:clr>
            <a:srgbClr val="F26B43"/>
          </p15:clr>
        </p15:guide>
        <p15:guide id="4" pos="7469">
          <p15:clr>
            <a:srgbClr val="F26B43"/>
          </p15:clr>
        </p15:guide>
        <p15:guide id="5" pos="48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47A3EC-5318-3D3D-21DC-C8B068AC488E}"/>
              </a:ext>
            </a:extLst>
          </p:cNvPr>
          <p:cNvSpPr/>
          <p:nvPr/>
        </p:nvSpPr>
        <p:spPr>
          <a:xfrm>
            <a:off x="1323976" y="5534560"/>
            <a:ext cx="10868024" cy="13234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398AF9-4AC0-3E37-02FC-773A319519A2}"/>
              </a:ext>
            </a:extLst>
          </p:cNvPr>
          <p:cNvSpPr/>
          <p:nvPr/>
        </p:nvSpPr>
        <p:spPr>
          <a:xfrm>
            <a:off x="0" y="0"/>
            <a:ext cx="152159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19" name="Рисунок 18" descr="Изображение выглядит как текст, снимок экрана, логотип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CCAB94E5-B5EE-E951-D716-DA1776776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28" y="260350"/>
            <a:ext cx="1766529" cy="783242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89A2E12-87AD-4C9A-8C14-A11FCC5B9B1C}"/>
              </a:ext>
            </a:extLst>
          </p:cNvPr>
          <p:cNvGrpSpPr/>
          <p:nvPr/>
        </p:nvGrpSpPr>
        <p:grpSpPr>
          <a:xfrm>
            <a:off x="-520114" y="515996"/>
            <a:ext cx="9553779" cy="6238210"/>
            <a:chOff x="-409776" y="362108"/>
            <a:chExt cx="9553779" cy="623821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2193BC1-B341-43A8-8543-F0F54B4B2FAA}"/>
                </a:ext>
              </a:extLst>
            </p:cNvPr>
            <p:cNvSpPr/>
            <p:nvPr/>
          </p:nvSpPr>
          <p:spPr>
            <a:xfrm>
              <a:off x="-104977" y="362108"/>
              <a:ext cx="1833539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В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0913E4CE-3832-4132-8A92-A51FAB2DF695}"/>
                </a:ext>
              </a:extLst>
            </p:cNvPr>
            <p:cNvSpPr/>
            <p:nvPr/>
          </p:nvSpPr>
          <p:spPr>
            <a:xfrm>
              <a:off x="38922" y="1457729"/>
              <a:ext cx="2138340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Н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8396256-9FB3-45EF-BA8F-8C0FCEA96394}"/>
                </a:ext>
              </a:extLst>
            </p:cNvPr>
            <p:cNvSpPr/>
            <p:nvPr/>
          </p:nvSpPr>
          <p:spPr>
            <a:xfrm>
              <a:off x="-409776" y="2546102"/>
              <a:ext cx="2443139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И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C20710DC-81BF-499C-B3DB-E5B0918A0B02}"/>
                </a:ext>
              </a:extLst>
            </p:cNvPr>
            <p:cNvSpPr/>
            <p:nvPr/>
          </p:nvSpPr>
          <p:spPr>
            <a:xfrm>
              <a:off x="341053" y="5149501"/>
              <a:ext cx="880295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кеангеология</a:t>
              </a:r>
              <a:endParaRPr lang="ru-RU" sz="8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247214D-C41C-47C7-8776-CB4C34682BDA}"/>
                </a:ext>
              </a:extLst>
            </p:cNvPr>
            <p:cNvSpPr/>
            <p:nvPr/>
          </p:nvSpPr>
          <p:spPr>
            <a:xfrm>
              <a:off x="-121978" y="3634475"/>
              <a:ext cx="2443139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И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2F2EF0DE-6E2E-4FE8-B785-AC0B74ED984D}"/>
                </a:ext>
              </a:extLst>
            </p:cNvPr>
            <p:cNvSpPr/>
            <p:nvPr/>
          </p:nvSpPr>
          <p:spPr>
            <a:xfrm>
              <a:off x="-368387" y="4815214"/>
              <a:ext cx="2443139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О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DA07FAE-74E6-4ED1-BA81-05A1646D8602}"/>
              </a:ext>
            </a:extLst>
          </p:cNvPr>
          <p:cNvSpPr txBox="1"/>
          <p:nvPr/>
        </p:nvSpPr>
        <p:spPr>
          <a:xfrm>
            <a:off x="10964185" y="6027003"/>
            <a:ext cx="951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vniio.ru</a:t>
            </a:r>
            <a:endParaRPr lang="ru-RU" sz="1600" b="1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текст, логотип, Торговая марка, эмбле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22A47C-9C4F-DFF8-0322-1EE23B4B92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074" y="415800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8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64">
          <p15:clr>
            <a:srgbClr val="F26B43"/>
          </p15:clr>
        </p15:guide>
        <p15:guide id="4" pos="7469">
          <p15:clr>
            <a:srgbClr val="F26B43"/>
          </p15:clr>
        </p15:guide>
        <p15:guide id="5" pos="12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47A3EC-5318-3D3D-21DC-C8B068AC488E}"/>
              </a:ext>
            </a:extLst>
          </p:cNvPr>
          <p:cNvSpPr/>
          <p:nvPr/>
        </p:nvSpPr>
        <p:spPr>
          <a:xfrm>
            <a:off x="1804933" y="5778000"/>
            <a:ext cx="10363200" cy="1080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398AF9-4AC0-3E37-02FC-773A319519A2}"/>
              </a:ext>
            </a:extLst>
          </p:cNvPr>
          <p:cNvSpPr/>
          <p:nvPr/>
        </p:nvSpPr>
        <p:spPr>
          <a:xfrm>
            <a:off x="0" y="-554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6C9A887-EA4C-4A7E-B1D7-FE4D1295D5C3}"/>
              </a:ext>
            </a:extLst>
          </p:cNvPr>
          <p:cNvGrpSpPr/>
          <p:nvPr/>
        </p:nvGrpSpPr>
        <p:grpSpPr>
          <a:xfrm>
            <a:off x="-409776" y="362108"/>
            <a:ext cx="9612687" cy="6153092"/>
            <a:chOff x="-409776" y="362108"/>
            <a:chExt cx="9612687" cy="6153092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7A2B9AB-28EC-40AA-7A5A-067530C05C9A}"/>
                </a:ext>
              </a:extLst>
            </p:cNvPr>
            <p:cNvSpPr/>
            <p:nvPr/>
          </p:nvSpPr>
          <p:spPr>
            <a:xfrm>
              <a:off x="-104977" y="362108"/>
              <a:ext cx="1833539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В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EF44A0D-21A2-AFB5-90D8-23B368DC84CC}"/>
                </a:ext>
              </a:extLst>
            </p:cNvPr>
            <p:cNvSpPr/>
            <p:nvPr/>
          </p:nvSpPr>
          <p:spPr>
            <a:xfrm>
              <a:off x="62504" y="1474044"/>
              <a:ext cx="2138340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Н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49E4B640-20F3-DDD4-0F85-7BB5532C1C6A}"/>
                </a:ext>
              </a:extLst>
            </p:cNvPr>
            <p:cNvSpPr/>
            <p:nvPr/>
          </p:nvSpPr>
          <p:spPr>
            <a:xfrm>
              <a:off x="-409776" y="2546102"/>
              <a:ext cx="2443139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И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5EAADD9B-CDCE-244A-90A8-C27F225554E3}"/>
                </a:ext>
              </a:extLst>
            </p:cNvPr>
            <p:cNvSpPr/>
            <p:nvPr/>
          </p:nvSpPr>
          <p:spPr>
            <a:xfrm>
              <a:off x="399961" y="5043411"/>
              <a:ext cx="880295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кеангеология</a:t>
              </a:r>
              <a:endParaRPr lang="ru-RU" sz="8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77A5775-01A3-295C-EF37-02BE1608A58A}"/>
                </a:ext>
              </a:extLst>
            </p:cNvPr>
            <p:cNvSpPr/>
            <p:nvPr/>
          </p:nvSpPr>
          <p:spPr>
            <a:xfrm>
              <a:off x="-49854" y="3638099"/>
              <a:ext cx="2443139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И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E9F9EA1F-091D-48E7-28AD-AA74C4109A69}"/>
                </a:ext>
              </a:extLst>
            </p:cNvPr>
            <p:cNvSpPr/>
            <p:nvPr/>
          </p:nvSpPr>
          <p:spPr>
            <a:xfrm>
              <a:off x="-359922" y="4730096"/>
              <a:ext cx="2443139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О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CA56DA6-4117-4E87-B590-C09EAD613951}"/>
              </a:ext>
            </a:extLst>
          </p:cNvPr>
          <p:cNvSpPr txBox="1"/>
          <p:nvPr/>
        </p:nvSpPr>
        <p:spPr>
          <a:xfrm>
            <a:off x="10964185" y="6079892"/>
            <a:ext cx="951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vniio.ru</a:t>
            </a:r>
            <a:endParaRPr lang="ru-RU" sz="1600" b="1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графическая вставка, логотип, Графика, эмбле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8A4CF6B-620B-F172-6A9E-86722DD79A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50" b="95875" l="4250" r="95250">
                        <a14:foregroundMark x1="14875" y1="19000" x2="36250" y2="20875"/>
                        <a14:foregroundMark x1="36250" y1="20875" x2="49625" y2="15875"/>
                        <a14:foregroundMark x1="45375" y1="16250" x2="45375" y2="16250"/>
                        <a14:foregroundMark x1="29750" y1="7125" x2="51750" y2="7125"/>
                        <a14:foregroundMark x1="51750" y1="7125" x2="72750" y2="25750"/>
                        <a14:foregroundMark x1="72750" y1="25750" x2="70625" y2="39750"/>
                        <a14:foregroundMark x1="70625" y1="39750" x2="59250" y2="51875"/>
                        <a14:foregroundMark x1="59250" y1="51875" x2="36250" y2="54625"/>
                        <a14:foregroundMark x1="36250" y1="54625" x2="22625" y2="50875"/>
                        <a14:foregroundMark x1="22625" y1="50875" x2="15875" y2="36500"/>
                        <a14:foregroundMark x1="15875" y1="36500" x2="19875" y2="26750"/>
                        <a14:foregroundMark x1="19875" y1="26750" x2="21625" y2="26000"/>
                        <a14:foregroundMark x1="40375" y1="4625" x2="47500" y2="4375"/>
                        <a14:foregroundMark x1="47500" y1="4375" x2="58000" y2="5750"/>
                        <a14:foregroundMark x1="58000" y1="5750" x2="79375" y2="24500"/>
                        <a14:foregroundMark x1="79375" y1="24500" x2="87875" y2="44500"/>
                        <a14:foregroundMark x1="87875" y1="44500" x2="84625" y2="67625"/>
                        <a14:foregroundMark x1="84625" y1="67625" x2="72625" y2="83125"/>
                        <a14:foregroundMark x1="72625" y1="83125" x2="53875" y2="88750"/>
                        <a14:foregroundMark x1="53875" y1="88750" x2="31500" y2="82500"/>
                        <a14:foregroundMark x1="31500" y1="82500" x2="16875" y2="64500"/>
                        <a14:foregroundMark x1="16875" y1="64500" x2="13750" y2="44500"/>
                        <a14:foregroundMark x1="13750" y1="44500" x2="20500" y2="27125"/>
                        <a14:foregroundMark x1="6750" y1="29875" x2="4250" y2="53625"/>
                        <a14:foregroundMark x1="4250" y1="53625" x2="6125" y2="62750"/>
                        <a14:foregroundMark x1="34250" y1="94000" x2="55500" y2="95875"/>
                        <a14:foregroundMark x1="55500" y1="95875" x2="65125" y2="93500"/>
                        <a14:foregroundMark x1="95250" y1="47875" x2="95250" y2="47875"/>
                        <a14:foregroundMark x1="54250" y1="61000" x2="54250" y2="61000"/>
                        <a14:foregroundMark x1="49625" y1="62500" x2="49625" y2="62500"/>
                        <a14:foregroundMark x1="53000" y1="62375" x2="53000" y2="62375"/>
                        <a14:foregroundMark x1="54250" y1="63375" x2="54250" y2="63375"/>
                        <a14:foregroundMark x1="57750" y1="65875" x2="57750" y2="65875"/>
                        <a14:foregroundMark x1="58375" y1="65125" x2="58375" y2="65125"/>
                        <a14:foregroundMark x1="60750" y1="65750" x2="60750" y2="65750"/>
                        <a14:foregroundMark x1="61000" y1="66125" x2="61000" y2="67000"/>
                        <a14:foregroundMark x1="60750" y1="67250" x2="60750" y2="67250"/>
                        <a14:foregroundMark x1="59125" y1="68875" x2="59125" y2="68875"/>
                        <a14:foregroundMark x1="37750" y1="65500" x2="37750" y2="65500"/>
                        <a14:foregroundMark x1="40750" y1="68875" x2="40750" y2="68875"/>
                        <a14:foregroundMark x1="40750" y1="68500" x2="40750" y2="68500"/>
                        <a14:foregroundMark x1="40375" y1="67000" x2="40375" y2="67000"/>
                        <a14:foregroundMark x1="39750" y1="66375" x2="39750" y2="66375"/>
                        <a14:foregroundMark x1="52250" y1="71750" x2="52250" y2="71750"/>
                        <a14:foregroundMark x1="52250" y1="71625" x2="52250" y2="71625"/>
                        <a14:foregroundMark x1="52250" y1="71625" x2="52250" y2="71625"/>
                        <a14:foregroundMark x1="49625" y1="66625" x2="49625" y2="66625"/>
                        <a14:foregroundMark x1="49625" y1="66500" x2="49625" y2="66500"/>
                        <a14:foregroundMark x1="49625" y1="66500" x2="49625" y2="66500"/>
                        <a14:foregroundMark x1="42875" y1="59000" x2="42875" y2="59000"/>
                        <a14:foregroundMark x1="42875" y1="59000" x2="42875" y2="59000"/>
                        <a14:foregroundMark x1="42875" y1="59000" x2="42875" y2="59000"/>
                        <a14:foregroundMark x1="44125" y1="61500" x2="44125" y2="61500"/>
                        <a14:foregroundMark x1="44750" y1="61750" x2="44750" y2="61750"/>
                        <a14:foregroundMark x1="46000" y1="60750" x2="46000" y2="60750"/>
                        <a14:foregroundMark x1="46500" y1="59875" x2="46500" y2="59875"/>
                        <a14:foregroundMark x1="53000" y1="59750" x2="53000" y2="59750"/>
                        <a14:foregroundMark x1="53000" y1="59750" x2="53000" y2="59750"/>
                        <a14:foregroundMark x1="53000" y1="59750" x2="53000" y2="59750"/>
                        <a14:foregroundMark x1="53750" y1="60375" x2="53750" y2="60375"/>
                        <a14:foregroundMark x1="54500" y1="60250" x2="54500" y2="60250"/>
                        <a14:foregroundMark x1="56000" y1="59500" x2="56500" y2="58625"/>
                        <a14:foregroundMark x1="51000" y1="64750" x2="51000" y2="64750"/>
                        <a14:foregroundMark x1="51000" y1="64625" x2="51000" y2="64625"/>
                        <a14:foregroundMark x1="49000" y1="64500" x2="49000" y2="64500"/>
                        <a14:foregroundMark x1="67125" y1="49000" x2="67125" y2="49000"/>
                        <a14:foregroundMark x1="67125" y1="49000" x2="67125" y2="49000"/>
                        <a14:foregroundMark x1="67125" y1="49000" x2="67125" y2="49000"/>
                        <a14:foregroundMark x1="65750" y1="51125" x2="65750" y2="51125"/>
                        <a14:foregroundMark x1="63750" y1="52375" x2="63750" y2="52375"/>
                        <a14:foregroundMark x1="56000" y1="50750" x2="56000" y2="50750"/>
                        <a14:foregroundMark x1="54250" y1="49750" x2="54250" y2="49750"/>
                        <a14:foregroundMark x1="54250" y1="49125" x2="54250" y2="49125"/>
                        <a14:foregroundMark x1="55500" y1="49125" x2="55500" y2="49125"/>
                        <a14:foregroundMark x1="53625" y1="44625" x2="53625" y2="44625"/>
                        <a14:foregroundMark x1="53625" y1="44625" x2="53625" y2="44625"/>
                        <a14:foregroundMark x1="50750" y1="44625" x2="50750" y2="44625"/>
                        <a14:foregroundMark x1="50750" y1="44500" x2="50750" y2="44500"/>
                        <a14:foregroundMark x1="48250" y1="44500" x2="48250" y2="44500"/>
                        <a14:foregroundMark x1="47375" y1="44250" x2="47375" y2="44250"/>
                        <a14:foregroundMark x1="46750" y1="39750" x2="46750" y2="39750"/>
                        <a14:foregroundMark x1="46750" y1="39625" x2="46750" y2="39625"/>
                        <a14:foregroundMark x1="52750" y1="40250" x2="52750" y2="40250"/>
                        <a14:foregroundMark x1="52750" y1="40250" x2="52750" y2="40250"/>
                        <a14:foregroundMark x1="55250" y1="34750" x2="55250" y2="34750"/>
                        <a14:foregroundMark x1="55250" y1="34625" x2="55250" y2="34625"/>
                        <a14:foregroundMark x1="55250" y1="34625" x2="55250" y2="34625"/>
                        <a14:foregroundMark x1="55750" y1="35000" x2="55750" y2="35000"/>
                        <a14:foregroundMark x1="56000" y1="35250" x2="56000" y2="35250"/>
                        <a14:foregroundMark x1="62500" y1="35125" x2="62500" y2="35125"/>
                        <a14:foregroundMark x1="62500" y1="35125" x2="62500" y2="35125"/>
                        <a14:foregroundMark x1="55000" y1="39875" x2="55000" y2="39875"/>
                        <a14:foregroundMark x1="55000" y1="39875" x2="55000" y2="39875"/>
                        <a14:foregroundMark x1="43375" y1="35250" x2="43375" y2="35250"/>
                        <a14:foregroundMark x1="43375" y1="35250" x2="43375" y2="35250"/>
                        <a14:foregroundMark x1="37500" y1="35375" x2="37500" y2="35375"/>
                        <a14:foregroundMark x1="37500" y1="35375" x2="37500" y2="35375"/>
                        <a14:foregroundMark x1="42250" y1="30000" x2="42250" y2="30000"/>
                        <a14:foregroundMark x1="42250" y1="29875" x2="42250" y2="29875"/>
                        <a14:foregroundMark x1="47625" y1="23500" x2="47625" y2="23500"/>
                        <a14:foregroundMark x1="47625" y1="23500" x2="47625" y2="23500"/>
                        <a14:foregroundMark x1="53000" y1="23625" x2="53000" y2="23625"/>
                        <a14:foregroundMark x1="53000" y1="23625" x2="53000" y2="23625"/>
                        <a14:foregroundMark x1="57500" y1="29875" x2="57500" y2="29875"/>
                        <a14:foregroundMark x1="57500" y1="29875" x2="57500" y2="29875"/>
                        <a14:foregroundMark x1="45125" y1="35875" x2="45125" y2="35875"/>
                        <a14:foregroundMark x1="45125" y1="35875" x2="45125" y2="35875"/>
                        <a14:foregroundMark x1="33375" y1="47500" x2="33375" y2="47500"/>
                        <a14:foregroundMark x1="33375" y1="47500" x2="33375" y2="47500"/>
                        <a14:foregroundMark x1="33625" y1="44875" x2="33625" y2="44875"/>
                        <a14:foregroundMark x1="33625" y1="44875" x2="33625" y2="44875"/>
                        <a14:foregroundMark x1="29750" y1="42625" x2="29750" y2="42625"/>
                        <a14:foregroundMark x1="29750" y1="42500" x2="29750" y2="42500"/>
                        <a14:foregroundMark x1="28375" y1="40750" x2="28375" y2="40750"/>
                        <a14:foregroundMark x1="28375" y1="40750" x2="28375" y2="40750"/>
                        <a14:foregroundMark x1="24000" y1="34250" x2="24000" y2="34250"/>
                        <a14:foregroundMark x1="24000" y1="34250" x2="24000" y2="34250"/>
                        <a14:foregroundMark x1="22000" y1="32750" x2="22000" y2="32750"/>
                        <a14:foregroundMark x1="22000" y1="32750" x2="22000" y2="32750"/>
                        <a14:foregroundMark x1="22125" y1="40875" x2="22125" y2="40875"/>
                        <a14:foregroundMark x1="22125" y1="40875" x2="22125" y2="40875"/>
                        <a14:foregroundMark x1="19750" y1="38875" x2="19750" y2="38875"/>
                        <a14:foregroundMark x1="19750" y1="38875" x2="19750" y2="38875"/>
                        <a14:foregroundMark x1="27875" y1="44125" x2="27875" y2="44125"/>
                        <a14:foregroundMark x1="27875" y1="44000" x2="27875" y2="44000"/>
                        <a14:foregroundMark x1="27750" y1="47375" x2="27750" y2="47375"/>
                        <a14:foregroundMark x1="27750" y1="47250" x2="27750" y2="47250"/>
                        <a14:foregroundMark x1="24875" y1="55000" x2="24875" y2="55000"/>
                        <a14:foregroundMark x1="24875" y1="55000" x2="24875" y2="55000"/>
                        <a14:foregroundMark x1="28625" y1="58625" x2="28625" y2="58625"/>
                        <a14:foregroundMark x1="28625" y1="58625" x2="28625" y2="58625"/>
                        <a14:foregroundMark x1="35750" y1="55750" x2="35750" y2="55750"/>
                        <a14:foregroundMark x1="43375" y1="49500" x2="43375" y2="49500"/>
                        <a14:foregroundMark x1="61000" y1="56000" x2="61000" y2="56000"/>
                        <a14:foregroundMark x1="63750" y1="55875" x2="63750" y2="55875"/>
                        <a14:foregroundMark x1="67375" y1="54625" x2="67375" y2="54625"/>
                        <a14:foregroundMark x1="70125" y1="50500" x2="70125" y2="50500"/>
                        <a14:foregroundMark x1="72000" y1="46375" x2="72000" y2="46375"/>
                        <a14:foregroundMark x1="75500" y1="35125" x2="75500" y2="35125"/>
                        <a14:foregroundMark x1="78000" y1="32500" x2="78000" y2="32500"/>
                        <a14:foregroundMark x1="78000" y1="32500" x2="78000" y2="32500"/>
                        <a14:foregroundMark x1="79625" y1="39500" x2="79625" y2="39500"/>
                        <a14:foregroundMark x1="79625" y1="39500" x2="79625" y2="39500"/>
                        <a14:foregroundMark x1="80250" y1="45375" x2="80250" y2="45375"/>
                        <a14:foregroundMark x1="80250" y1="45375" x2="80250" y2="45375"/>
                        <a14:foregroundMark x1="77875" y1="51750" x2="77875" y2="51750"/>
                        <a14:foregroundMark x1="77875" y1="51750" x2="77875" y2="51750"/>
                        <a14:foregroundMark x1="74875" y1="55750" x2="74875" y2="55750"/>
                        <a14:foregroundMark x1="74875" y1="55750" x2="74875" y2="55750"/>
                        <a14:foregroundMark x1="71625" y1="58500" x2="71625" y2="58500"/>
                        <a14:foregroundMark x1="71625" y1="58500" x2="71625" y2="58500"/>
                        <a14:foregroundMark x1="58875" y1="78875" x2="58875" y2="78875"/>
                        <a14:foregroundMark x1="55250" y1="81750" x2="55250" y2="81750"/>
                        <a14:foregroundMark x1="49750" y1="83750" x2="49750" y2="83750"/>
                        <a14:foregroundMark x1="45125" y1="82000" x2="45125" y2="82000"/>
                        <a14:foregroundMark x1="45250" y1="82000" x2="45250" y2="82000"/>
                        <a14:foregroundMark x1="43875" y1="79250" x2="43875" y2="79250"/>
                        <a14:foregroundMark x1="43875" y1="79250" x2="43875" y2="79250"/>
                        <a14:foregroundMark x1="41375" y1="79000" x2="41375" y2="79000"/>
                        <a14:foregroundMark x1="41375" y1="79000" x2="41375" y2="7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5" y="439554"/>
            <a:ext cx="1260000" cy="1260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логотип, Торговая марка, эмбле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0013E39-EAEA-6911-431E-05D880010C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074" y="415800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3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64">
          <p15:clr>
            <a:srgbClr val="F26B43"/>
          </p15:clr>
        </p15:guide>
        <p15:guide id="4" pos="7469">
          <p15:clr>
            <a:srgbClr val="F26B43"/>
          </p15:clr>
        </p15:guide>
        <p15:guide id="5" pos="12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B95CD2D-0D33-49D4-8585-C69064082F64}"/>
              </a:ext>
            </a:extLst>
          </p:cNvPr>
          <p:cNvGrpSpPr/>
          <p:nvPr/>
        </p:nvGrpSpPr>
        <p:grpSpPr>
          <a:xfrm>
            <a:off x="-258046" y="529454"/>
            <a:ext cx="9602230" cy="6158061"/>
            <a:chOff x="-543928" y="375566"/>
            <a:chExt cx="9602230" cy="6158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48AAD599-76FB-4EF1-A876-584E62589BB1}"/>
                </a:ext>
              </a:extLst>
            </p:cNvPr>
            <p:cNvSpPr/>
            <p:nvPr/>
          </p:nvSpPr>
          <p:spPr>
            <a:xfrm>
              <a:off x="-239127" y="375566"/>
              <a:ext cx="1833539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В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CA94E4D-C0F8-4CE4-9483-CE9BA172F8E7}"/>
                </a:ext>
              </a:extLst>
            </p:cNvPr>
            <p:cNvSpPr/>
            <p:nvPr/>
          </p:nvSpPr>
          <p:spPr>
            <a:xfrm>
              <a:off x="-93794" y="1467563"/>
              <a:ext cx="2138340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Н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EC69A76-44D8-42EF-BFFC-FFB2AA5F13E1}"/>
                </a:ext>
              </a:extLst>
            </p:cNvPr>
            <p:cNvSpPr/>
            <p:nvPr/>
          </p:nvSpPr>
          <p:spPr>
            <a:xfrm>
              <a:off x="-543928" y="2564529"/>
              <a:ext cx="2443139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И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CA61178-CF85-4628-A093-39671D09908B}"/>
                </a:ext>
              </a:extLst>
            </p:cNvPr>
            <p:cNvSpPr/>
            <p:nvPr/>
          </p:nvSpPr>
          <p:spPr>
            <a:xfrm>
              <a:off x="255352" y="5043636"/>
              <a:ext cx="880295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кеангеология</a:t>
              </a:r>
              <a:endParaRPr lang="ru-RU" sz="8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4051505E-02EA-448B-B48D-78E42815556A}"/>
                </a:ext>
              </a:extLst>
            </p:cNvPr>
            <p:cNvSpPr/>
            <p:nvPr/>
          </p:nvSpPr>
          <p:spPr>
            <a:xfrm>
              <a:off x="-239127" y="3651557"/>
              <a:ext cx="2443139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И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11733A33-1197-4A56-B05D-4B3E63789D4A}"/>
                </a:ext>
              </a:extLst>
            </p:cNvPr>
            <p:cNvSpPr/>
            <p:nvPr/>
          </p:nvSpPr>
          <p:spPr>
            <a:xfrm>
              <a:off x="-476845" y="4748523"/>
              <a:ext cx="2443139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</a:rPr>
                <a:t>О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AA8A5D8-ABE5-47AA-B08B-7ECF2B060F96}"/>
              </a:ext>
            </a:extLst>
          </p:cNvPr>
          <p:cNvSpPr txBox="1"/>
          <p:nvPr/>
        </p:nvSpPr>
        <p:spPr>
          <a:xfrm>
            <a:off x="10979859" y="6059912"/>
            <a:ext cx="951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vniio.ru</a:t>
            </a:r>
            <a:endParaRPr lang="ru-RU" sz="1600" b="1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 descr="Изображение выглядит как текст, снимок экрана, логотип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E003E408-AB7E-4C1A-A348-54CC5038D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28" y="260350"/>
            <a:ext cx="1766529" cy="783242"/>
          </a:xfrm>
          <a:prstGeom prst="rect">
            <a:avLst/>
          </a:prstGeom>
        </p:spPr>
      </p:pic>
      <p:pic>
        <p:nvPicPr>
          <p:cNvPr id="2" name="Рисунок 1" descr="Изображение выглядит как текст, логотип, Торговая марка, эмбле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1474B6-29FA-7B38-452B-BCC58F5772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074" y="415800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6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64">
          <p15:clr>
            <a:srgbClr val="F26B43"/>
          </p15:clr>
        </p15:guide>
        <p15:guide id="4" pos="7469">
          <p15:clr>
            <a:srgbClr val="F26B43"/>
          </p15:clr>
        </p15:guide>
        <p15:guide id="5" pos="12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0E91D35-D4A1-BAF8-EFDB-0FC94C87BEE0}"/>
              </a:ext>
            </a:extLst>
          </p:cNvPr>
          <p:cNvSpPr/>
          <p:nvPr/>
        </p:nvSpPr>
        <p:spPr>
          <a:xfrm>
            <a:off x="1" y="6019312"/>
            <a:ext cx="12192000" cy="360000"/>
          </a:xfrm>
          <a:prstGeom prst="rect">
            <a:avLst/>
          </a:prstGeom>
          <a:solidFill>
            <a:schemeClr val="tx2"/>
          </a:solidFill>
          <a:ln>
            <a:solidFill>
              <a:srgbClr val="1F39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714312-49A7-C6E3-41DA-738F89AE1C91}"/>
              </a:ext>
            </a:extLst>
          </p:cNvPr>
          <p:cNvSpPr/>
          <p:nvPr/>
        </p:nvSpPr>
        <p:spPr>
          <a:xfrm>
            <a:off x="1" y="346201"/>
            <a:ext cx="10071100" cy="540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2765C1-BE88-654A-76A5-F54B2DC825B2}"/>
              </a:ext>
            </a:extLst>
          </p:cNvPr>
          <p:cNvSpPr txBox="1"/>
          <p:nvPr/>
        </p:nvSpPr>
        <p:spPr>
          <a:xfrm>
            <a:off x="1245233" y="346201"/>
            <a:ext cx="6414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altLang="ru-RU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научно-исследовательский институт геологии и минеральных ресурсов Мирового океана имени академика И.С. </a:t>
            </a:r>
            <a:r>
              <a:rPr lang="ru-RU" altLang="ru-RU" sz="1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Грамберга</a:t>
            </a:r>
            <a:endParaRPr lang="ru-RU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3B2CFF-8EBD-7138-CB34-440B01117A11}"/>
              </a:ext>
            </a:extLst>
          </p:cNvPr>
          <p:cNvSpPr txBox="1"/>
          <p:nvPr/>
        </p:nvSpPr>
        <p:spPr>
          <a:xfrm>
            <a:off x="10019075" y="6030035"/>
            <a:ext cx="951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vniio.ru</a:t>
            </a:r>
            <a:endParaRPr lang="ru-RU" sz="16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текст, снимок экрана, логотип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B2452F27-CD4A-8EE6-6EC7-51617ACD3D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323" y="102959"/>
            <a:ext cx="1766529" cy="783242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Торговая марка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FA77A7FA-FEEE-60B7-7B69-411EF4022C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2" y="157811"/>
            <a:ext cx="900000" cy="9000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арта, Земля, планета, Мир&#10;&#10;Автоматически созданное описание">
            <a:extLst>
              <a:ext uri="{FF2B5EF4-FFF2-40B4-BE49-F238E27FC236}">
                <a16:creationId xmlns:a16="http://schemas.microsoft.com/office/drawing/2014/main" id="{48864B09-91B1-0268-6F44-6017FCF83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3" t="6576" r="7373" b="6718"/>
          <a:stretch/>
        </p:blipFill>
        <p:spPr>
          <a:xfrm>
            <a:off x="10970852" y="5749312"/>
            <a:ext cx="899270" cy="900000"/>
          </a:xfrm>
          <a:prstGeom prst="rect">
            <a:avLst/>
          </a:prstGeom>
        </p:spPr>
      </p:pic>
      <p:pic>
        <p:nvPicPr>
          <p:cNvPr id="2" name="Рисунок 1" descr="Изображение выглядит как текст, логотип, Торговая марка, эмбле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A18443C-7F02-7966-83E9-BEF5248AC7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2" y="15781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1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3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357EBCA-5DC7-4045-5EBA-CA525191E95E}"/>
              </a:ext>
            </a:extLst>
          </p:cNvPr>
          <p:cNvSpPr/>
          <p:nvPr/>
        </p:nvSpPr>
        <p:spPr>
          <a:xfrm>
            <a:off x="0" y="0"/>
            <a:ext cx="5158342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A2382-B133-440C-98C5-72C27E644D17}"/>
              </a:ext>
            </a:extLst>
          </p:cNvPr>
          <p:cNvSpPr txBox="1"/>
          <p:nvPr/>
        </p:nvSpPr>
        <p:spPr>
          <a:xfrm>
            <a:off x="4028960" y="6368729"/>
            <a:ext cx="951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vniio.ru</a:t>
            </a:r>
            <a:endParaRPr lang="ru-RU" sz="1600" b="1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Изображение выглядит как текст, Торговая марка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F6065446-4D6A-4AA8-A0A5-69ABAC5FB6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06" y="5604303"/>
            <a:ext cx="1102980" cy="1102980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логотип, Торговая марка, эмбле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A399F35-8E9A-9428-C670-50CBBDEED8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95" y="5447283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4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5" Type="http://schemas.openxmlformats.org/officeDocument/2006/relationships/hyperlink" Target="https://schmidtocean.org/cruise-log-post/the-strategy-for-finding-hydrothermal-vents/" TargetMode="Externa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58D4E60-5C5C-5C9A-6E56-876D5F7CB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478" y="63155"/>
            <a:ext cx="1927043" cy="147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634" y="2447954"/>
            <a:ext cx="10672118" cy="162397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Минералого-геохимическая характеристика сульфидных руд и зональность гидротермального поля </a:t>
            </a:r>
            <a:r>
              <a:rPr lang="ru-RU" sz="3200" dirty="0" err="1">
                <a:solidFill>
                  <a:schemeClr val="tx1"/>
                </a:solidFill>
              </a:rPr>
              <a:t>Пюи</a:t>
            </a:r>
            <a:r>
              <a:rPr lang="ru-RU" sz="3200" dirty="0">
                <a:solidFill>
                  <a:schemeClr val="tx1"/>
                </a:solidFill>
              </a:rPr>
              <a:t> де </a:t>
            </a:r>
            <a:r>
              <a:rPr lang="ru-RU" sz="3200" dirty="0" err="1">
                <a:solidFill>
                  <a:schemeClr val="tx1"/>
                </a:solidFill>
              </a:rPr>
              <a:t>Фоль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Срединно-Атлантический хребет</a:t>
            </a:r>
            <a:endParaRPr lang="ru-RU" sz="3200" u="sng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quarter" idx="10"/>
          </p:nvPr>
        </p:nvSpPr>
        <p:spPr>
          <a:xfrm>
            <a:off x="-1" y="4639935"/>
            <a:ext cx="8888627" cy="1325562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tx1"/>
                </a:solidFill>
              </a:rPr>
              <a:t>А.Г. Саратова</a:t>
            </a:r>
            <a:r>
              <a:rPr lang="ru-RU" sz="1800" b="1" i="1" baseline="30000" dirty="0">
                <a:solidFill>
                  <a:schemeClr val="tx1"/>
                </a:solidFill>
              </a:rPr>
              <a:t>1, 2</a:t>
            </a:r>
            <a:r>
              <a:rPr lang="ru-RU" sz="1800" b="1" i="1" dirty="0">
                <a:solidFill>
                  <a:schemeClr val="tx1"/>
                </a:solidFill>
              </a:rPr>
              <a:t>, А.В. Фирстова</a:t>
            </a:r>
            <a:r>
              <a:rPr lang="ru-RU" sz="1800" b="1" i="1" baseline="30000" dirty="0">
                <a:solidFill>
                  <a:schemeClr val="tx1"/>
                </a:solidFill>
              </a:rPr>
              <a:t>2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i="1" baseline="30000" dirty="0">
                <a:solidFill>
                  <a:schemeClr val="tx1"/>
                </a:solidFill>
              </a:rPr>
              <a:t>1</a:t>
            </a:r>
            <a:r>
              <a:rPr lang="ru-RU" sz="1800" i="1" dirty="0">
                <a:solidFill>
                  <a:schemeClr val="tx1"/>
                </a:solidFill>
              </a:rPr>
              <a:t> – Санкт-Петербургский государственный университет, г. Санкт-Петербург, Россия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i="1" baseline="30000" dirty="0">
                <a:solidFill>
                  <a:schemeClr val="tx1"/>
                </a:solidFill>
              </a:rPr>
              <a:t>2</a:t>
            </a:r>
            <a:r>
              <a:rPr lang="ru-RU" sz="1800" i="1" dirty="0">
                <a:solidFill>
                  <a:schemeClr val="tx1"/>
                </a:solidFill>
              </a:rPr>
              <a:t> – ФГБУ </a:t>
            </a:r>
            <a:r>
              <a:rPr lang="ru-RU" sz="1800" i="1" dirty="0" err="1">
                <a:solidFill>
                  <a:schemeClr val="tx1"/>
                </a:solidFill>
              </a:rPr>
              <a:t>ВНИИОкеангеология</a:t>
            </a:r>
            <a:r>
              <a:rPr lang="ru-RU" sz="1800" i="1" dirty="0">
                <a:solidFill>
                  <a:schemeClr val="tx1"/>
                </a:solidFill>
              </a:rPr>
              <a:t>, г. Санкт-Петербург, Россия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5206B9-B86B-417A-BF3A-C39A2BC1FB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0" y="86653"/>
            <a:ext cx="1104863" cy="12052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8120" y="6425513"/>
            <a:ext cx="142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Миасс, 2026</a:t>
            </a:r>
          </a:p>
        </p:txBody>
      </p:sp>
      <p:pic>
        <p:nvPicPr>
          <p:cNvPr id="1032" name="Picture 8" descr="Главная | Санкт-Петербургский государственный университе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777" y="88837"/>
            <a:ext cx="1205223" cy="12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858844" y="158755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XXXII научная молодежная школа им. проф. В.В. Зайкова</a:t>
            </a:r>
          </a:p>
          <a:p>
            <a:pPr algn="ctr"/>
            <a:r>
              <a:rPr lang="ru-RU" sz="1600" dirty="0"/>
              <a:t>«Металлогения древних и современных океанов-2026»</a:t>
            </a:r>
          </a:p>
        </p:txBody>
      </p:sp>
    </p:spTree>
    <p:extLst>
      <p:ext uri="{BB962C8B-B14F-4D97-AF65-F5344CB8AC3E}">
        <p14:creationId xmlns:p14="http://schemas.microsoft.com/office/powerpoint/2010/main" val="240699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43009" y="628191"/>
            <a:ext cx="3658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Примесь </a:t>
            </a:r>
            <a:r>
              <a:rPr lang="en-US" sz="2000" dirty="0"/>
              <a:t>Fe </a:t>
            </a:r>
            <a:r>
              <a:rPr lang="ru-RU" sz="2000" dirty="0"/>
              <a:t>в сфалерите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423121"/>
              </p:ext>
            </p:extLst>
          </p:nvPr>
        </p:nvGraphicFramePr>
        <p:xfrm>
          <a:off x="1852025" y="1160740"/>
          <a:ext cx="8976900" cy="2401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82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Группа рудных тел 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(кол-во анализов)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ср (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</a:rPr>
                        <a:t>мас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. 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>
                          <a:solidFill>
                            <a:schemeClr val="tx1"/>
                          </a:solidFill>
                        </a:rPr>
                        <a:t>σ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</a:rPr>
                        <a:t>мас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. 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82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Северная (26)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828">
                <a:tc>
                  <a:txBody>
                    <a:bodyPr/>
                    <a:lstStyle/>
                    <a:p>
                      <a:r>
                        <a:rPr lang="ru-RU" sz="2000" dirty="0"/>
                        <a:t>Центральная (19)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4.1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828">
                <a:tc>
                  <a:txBody>
                    <a:bodyPr/>
                    <a:lstStyle/>
                    <a:p>
                      <a:r>
                        <a:rPr lang="ru-RU" sz="2000" dirty="0"/>
                        <a:t>Южная (15)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FF0000"/>
                          </a:solidFill>
                        </a:rPr>
                        <a:t>11.7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47334" y="3694703"/>
            <a:ext cx="107112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Содержание железа в сфалерите</a:t>
            </a:r>
            <a:r>
              <a:rPr lang="ru-RU" dirty="0"/>
              <a:t> напрямую зависит от двух главных факторов: </a:t>
            </a:r>
            <a:r>
              <a:rPr lang="ru-RU" dirty="0">
                <a:solidFill>
                  <a:srgbClr val="FF0000"/>
                </a:solidFill>
              </a:rPr>
              <a:t>фугитивности серы</a:t>
            </a:r>
            <a:r>
              <a:rPr lang="ru-RU" dirty="0"/>
              <a:t> в гидротермальном флюиде (чем ниже фугитивность серы, тем больше примесь </a:t>
            </a:r>
            <a:r>
              <a:rPr lang="en-US" dirty="0"/>
              <a:t>Fe) </a:t>
            </a:r>
            <a:r>
              <a:rPr lang="ru-RU" dirty="0"/>
              <a:t>и </a:t>
            </a:r>
            <a:r>
              <a:rPr lang="ru-RU" dirty="0">
                <a:solidFill>
                  <a:srgbClr val="FF0000"/>
                </a:solidFill>
              </a:rPr>
              <a:t>температуры</a:t>
            </a:r>
            <a:r>
              <a:rPr lang="en-US" dirty="0"/>
              <a:t> </a:t>
            </a:r>
            <a:r>
              <a:rPr lang="ru-RU" dirty="0"/>
              <a:t>(чем выше температура флюида, тем больше примесь </a:t>
            </a:r>
            <a:r>
              <a:rPr lang="en-US" dirty="0"/>
              <a:t>Fe)</a:t>
            </a:r>
            <a:r>
              <a:rPr lang="ru-RU" dirty="0"/>
              <a:t>. 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ru-RU" dirty="0"/>
              <a:t>Так как в сульфидных рудах </a:t>
            </a:r>
            <a:r>
              <a:rPr lang="ru-RU" dirty="0">
                <a:solidFill>
                  <a:srgbClr val="FF0000"/>
                </a:solidFill>
              </a:rPr>
              <a:t>не был обнаружен пирротин</a:t>
            </a:r>
            <a:r>
              <a:rPr lang="ru-RU" dirty="0"/>
              <a:t> (главный индикатор низкой фугитивности серы рудообразующего флюида), то предполагается, что высокие содержания железа в сфалерите южной группы рудных тел приурочены к относительно высоким температурам кристаллизации </a:t>
            </a:r>
            <a:r>
              <a:rPr lang="en-US" dirty="0"/>
              <a:t>&gt;300 °C</a:t>
            </a:r>
            <a:r>
              <a:rPr lang="ru-RU" dirty="0"/>
              <a:t> согласно линейной функции: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DDB5B2-1C25-445F-3E18-AABB1F785CDB}"/>
              </a:ext>
            </a:extLst>
          </p:cNvPr>
          <p:cNvSpPr txBox="1"/>
          <p:nvPr/>
        </p:nvSpPr>
        <p:spPr>
          <a:xfrm>
            <a:off x="5652482" y="0"/>
            <a:ext cx="642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/>
              <a:t>Химический состав сфалерита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4E39DD-A70A-96D3-5FDB-0CA98A132794}"/>
              </a:ext>
            </a:extLst>
          </p:cNvPr>
          <p:cNvSpPr txBox="1"/>
          <p:nvPr/>
        </p:nvSpPr>
        <p:spPr>
          <a:xfrm>
            <a:off x="11548534" y="6442958"/>
            <a:ext cx="44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EE0DE5-EED0-4632-8DCD-5038D5FCD255}" type="slidenum">
              <a:rPr lang="ru-RU" smtClean="0"/>
              <a:t>10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40CF85-2C22-C371-9D1B-A88302958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238" y="6102885"/>
            <a:ext cx="3997411" cy="401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59FE9B-C6E6-B247-F834-1BCB30C09F8C}"/>
              </a:ext>
            </a:extLst>
          </p:cNvPr>
          <p:cNvSpPr txBox="1"/>
          <p:nvPr/>
        </p:nvSpPr>
        <p:spPr>
          <a:xfrm>
            <a:off x="7210649" y="6135466"/>
            <a:ext cx="213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</a:t>
            </a:r>
            <a:r>
              <a:rPr lang="en-US" dirty="0"/>
              <a:t>Keith et al., 2014)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584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486764"/>
              </p:ext>
            </p:extLst>
          </p:nvPr>
        </p:nvGraphicFramePr>
        <p:xfrm>
          <a:off x="333375" y="1882198"/>
          <a:ext cx="11525250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254368" imgH="2684616" progId="Word.Document.12">
                  <p:embed/>
                </p:oleObj>
              </mc:Choice>
              <mc:Fallback>
                <p:oleObj name="Document" r:id="rId3" imgW="7254368" imgH="2684616" progId="Word.Document.12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375" y="1882198"/>
                        <a:ext cx="11525250" cy="425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56655" y="829446"/>
            <a:ext cx="10297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Медианные значения содержаний металлов и геохимическая типизация сульфидов в рудных телах </a:t>
            </a:r>
          </a:p>
          <a:p>
            <a:pPr algn="ctr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скобках указано количество проб)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8675" y="5050944"/>
            <a:ext cx="105251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Для тел северной и южной зон характерны руды типа 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Zn</a:t>
            </a: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однако 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Zn </a:t>
            </a: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показатель для южных тел выше.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В центральной зоне (№№ 5, 6, 7 и 8) рудные тела характеризуются сразу тремя геохимическими типами, а параметр 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Zn </a:t>
            </a: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изменяется в наиболее широком диапазоне (от 0.8 до 245). 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По количественному преобладанию меди над цинком (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Zn</a:t>
            </a: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&gt;1) можно предположить, что руды были образованы преимущественно в высокотемпературных (&gt;300 °C) условиях [</a:t>
            </a:r>
            <a:r>
              <a:rPr lang="ru-RU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Fouquet</a:t>
            </a: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., 2010]. </a:t>
            </a:r>
            <a:endParaRPr lang="ru-RU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DBA8A-CBDE-7CC6-BE0D-7058085D299C}"/>
              </a:ext>
            </a:extLst>
          </p:cNvPr>
          <p:cNvSpPr txBox="1"/>
          <p:nvPr/>
        </p:nvSpPr>
        <p:spPr>
          <a:xfrm>
            <a:off x="5652482" y="0"/>
            <a:ext cx="642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/>
              <a:t>Геохимическая характеристика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3720B-AF56-8638-B3CB-410F77739E96}"/>
              </a:ext>
            </a:extLst>
          </p:cNvPr>
          <p:cNvSpPr txBox="1"/>
          <p:nvPr/>
        </p:nvSpPr>
        <p:spPr>
          <a:xfrm>
            <a:off x="11548534" y="6442958"/>
            <a:ext cx="44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EE0DE5-EED0-4632-8DCD-5038D5FCD255}" type="slidenum">
              <a:rPr lang="ru-RU" smtClean="0"/>
              <a:t>11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3A199-A9D4-3F48-3F9B-7FF60D943889}"/>
              </a:ext>
            </a:extLst>
          </p:cNvPr>
          <p:cNvSpPr txBox="1"/>
          <p:nvPr/>
        </p:nvSpPr>
        <p:spPr>
          <a:xfrm>
            <a:off x="3571875" y="1556399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Северные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AD87C-081C-2991-C57C-5A71118CD254}"/>
              </a:ext>
            </a:extLst>
          </p:cNvPr>
          <p:cNvSpPr txBox="1"/>
          <p:nvPr/>
        </p:nvSpPr>
        <p:spPr>
          <a:xfrm>
            <a:off x="6481762" y="1556399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Центральные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62BB1-8318-65A5-2E46-5E22B380C907}"/>
              </a:ext>
            </a:extLst>
          </p:cNvPr>
          <p:cNvSpPr txBox="1"/>
          <p:nvPr/>
        </p:nvSpPr>
        <p:spPr>
          <a:xfrm>
            <a:off x="9391649" y="1556399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Южные</a:t>
            </a:r>
          </a:p>
        </p:txBody>
      </p:sp>
    </p:spTree>
    <p:extLst>
      <p:ext uri="{BB962C8B-B14F-4D97-AF65-F5344CB8AC3E}">
        <p14:creationId xmlns:p14="http://schemas.microsoft.com/office/powerpoint/2010/main" val="2045037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75C7D27-62D5-0C5E-39BB-68E61AF0B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417602"/>
              </p:ext>
            </p:extLst>
          </p:nvPr>
        </p:nvGraphicFramePr>
        <p:xfrm>
          <a:off x="576007" y="1404440"/>
          <a:ext cx="9186120" cy="5038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5DE49D4-3D31-DC3F-357F-BECCF591A462}"/>
              </a:ext>
            </a:extLst>
          </p:cNvPr>
          <p:cNvSpPr txBox="1"/>
          <p:nvPr/>
        </p:nvSpPr>
        <p:spPr>
          <a:xfrm>
            <a:off x="5652482" y="0"/>
            <a:ext cx="642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/>
              <a:t>Геохимическая характеристика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CB630-169B-090B-3002-0BE400B95B56}"/>
              </a:ext>
            </a:extLst>
          </p:cNvPr>
          <p:cNvSpPr txBox="1"/>
          <p:nvPr/>
        </p:nvSpPr>
        <p:spPr>
          <a:xfrm>
            <a:off x="11548534" y="6442958"/>
            <a:ext cx="44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EE0DE5-EED0-4632-8DCD-5038D5FCD255}" type="slidenum">
              <a:rPr lang="ru-RU" smtClean="0"/>
              <a:t>12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1A2B4A-82EB-BD44-BB70-00570E59D53D}"/>
              </a:ext>
            </a:extLst>
          </p:cNvPr>
          <p:cNvSpPr txBox="1"/>
          <p:nvPr/>
        </p:nvSpPr>
        <p:spPr>
          <a:xfrm>
            <a:off x="209550" y="589025"/>
            <a:ext cx="8000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ea typeface="Times New Roman" panose="02020603050405020304" pitchFamily="18" charset="0"/>
              </a:rPr>
              <a:t>Сравнительная гистограмма, отражающая средние содержания главных металлов в сульфидных рудах гидротермальных полей с осевым (</a:t>
            </a:r>
            <a:r>
              <a:rPr lang="ru-RU" sz="1800" dirty="0" err="1">
                <a:effectLst/>
                <a:ea typeface="Times New Roman" panose="02020603050405020304" pitchFamily="18" charset="0"/>
              </a:rPr>
              <a:t>Пюи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де </a:t>
            </a:r>
            <a:r>
              <a:rPr lang="ru-RU" sz="1800" dirty="0" err="1">
                <a:effectLst/>
                <a:ea typeface="Times New Roman" panose="02020603050405020304" pitchFamily="18" charset="0"/>
              </a:rPr>
              <a:t>Фоль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ea typeface="Times New Roman" panose="02020603050405020304" pitchFamily="18" charset="0"/>
              </a:rPr>
              <a:t>Снейк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Пит) и </a:t>
            </a:r>
            <a:r>
              <a:rPr lang="ru-RU" sz="1800" dirty="0" err="1">
                <a:effectLst/>
                <a:ea typeface="Times New Roman" panose="02020603050405020304" pitchFamily="18" charset="0"/>
              </a:rPr>
              <a:t>внеосевым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(Краснов) положениями</a:t>
            </a:r>
            <a:br>
              <a:rPr lang="ru-RU" sz="1800" dirty="0">
                <a:effectLst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34B97E-B545-2609-2232-27674C18BD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777" y="3055490"/>
            <a:ext cx="3314700" cy="2865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A20B7D01-17D0-2964-0941-9C0354CC2298}"/>
              </a:ext>
            </a:extLst>
          </p:cNvPr>
          <p:cNvSpPr/>
          <p:nvPr/>
        </p:nvSpPr>
        <p:spPr>
          <a:xfrm>
            <a:off x="10033334" y="4463286"/>
            <a:ext cx="190500" cy="1447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3A67F47B-437C-1EB7-A0C4-FE13F0215D63}"/>
              </a:ext>
            </a:extLst>
          </p:cNvPr>
          <p:cNvSpPr/>
          <p:nvPr/>
        </p:nvSpPr>
        <p:spPr>
          <a:xfrm>
            <a:off x="9782838" y="3185178"/>
            <a:ext cx="647607" cy="2602523"/>
          </a:xfrm>
          <a:custGeom>
            <a:avLst/>
            <a:gdLst>
              <a:gd name="connsiteX0" fmla="*/ 624169 w 647607"/>
              <a:gd name="connsiteY0" fmla="*/ 0 h 2602523"/>
              <a:gd name="connsiteX1" fmla="*/ 542108 w 647607"/>
              <a:gd name="connsiteY1" fmla="*/ 199292 h 2602523"/>
              <a:gd name="connsiteX2" fmla="*/ 559692 w 647607"/>
              <a:gd name="connsiteY2" fmla="*/ 363415 h 2602523"/>
              <a:gd name="connsiteX3" fmla="*/ 589000 w 647607"/>
              <a:gd name="connsiteY3" fmla="*/ 422030 h 2602523"/>
              <a:gd name="connsiteX4" fmla="*/ 606584 w 647607"/>
              <a:gd name="connsiteY4" fmla="*/ 562707 h 2602523"/>
              <a:gd name="connsiteX5" fmla="*/ 641754 w 647607"/>
              <a:gd name="connsiteY5" fmla="*/ 726830 h 2602523"/>
              <a:gd name="connsiteX6" fmla="*/ 471769 w 647607"/>
              <a:gd name="connsiteY6" fmla="*/ 890953 h 2602523"/>
              <a:gd name="connsiteX7" fmla="*/ 465908 w 647607"/>
              <a:gd name="connsiteY7" fmla="*/ 1019907 h 2602523"/>
              <a:gd name="connsiteX8" fmla="*/ 419015 w 647607"/>
              <a:gd name="connsiteY8" fmla="*/ 1137138 h 2602523"/>
              <a:gd name="connsiteX9" fmla="*/ 301784 w 647607"/>
              <a:gd name="connsiteY9" fmla="*/ 1166446 h 2602523"/>
              <a:gd name="connsiteX10" fmla="*/ 284200 w 647607"/>
              <a:gd name="connsiteY10" fmla="*/ 1260230 h 2602523"/>
              <a:gd name="connsiteX11" fmla="*/ 295923 w 647607"/>
              <a:gd name="connsiteY11" fmla="*/ 1406769 h 2602523"/>
              <a:gd name="connsiteX12" fmla="*/ 260754 w 647607"/>
              <a:gd name="connsiteY12" fmla="*/ 1541584 h 2602523"/>
              <a:gd name="connsiteX13" fmla="*/ 208000 w 647607"/>
              <a:gd name="connsiteY13" fmla="*/ 1588476 h 2602523"/>
              <a:gd name="connsiteX14" fmla="*/ 149384 w 647607"/>
              <a:gd name="connsiteY14" fmla="*/ 1717430 h 2602523"/>
              <a:gd name="connsiteX15" fmla="*/ 149384 w 647607"/>
              <a:gd name="connsiteY15" fmla="*/ 1869830 h 2602523"/>
              <a:gd name="connsiteX16" fmla="*/ 213861 w 647607"/>
              <a:gd name="connsiteY16" fmla="*/ 1992923 h 2602523"/>
              <a:gd name="connsiteX17" fmla="*/ 178692 w 647607"/>
              <a:gd name="connsiteY17" fmla="*/ 2180492 h 2602523"/>
              <a:gd name="connsiteX18" fmla="*/ 73184 w 647607"/>
              <a:gd name="connsiteY18" fmla="*/ 2373923 h 2602523"/>
              <a:gd name="connsiteX19" fmla="*/ 2846 w 647607"/>
              <a:gd name="connsiteY19" fmla="*/ 2502876 h 2602523"/>
              <a:gd name="connsiteX20" fmla="*/ 20431 w 647607"/>
              <a:gd name="connsiteY20" fmla="*/ 2602523 h 260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7607" h="2602523">
                <a:moveTo>
                  <a:pt x="624169" y="0"/>
                </a:moveTo>
                <a:cubicBezTo>
                  <a:pt x="588511" y="69361"/>
                  <a:pt x="552854" y="138723"/>
                  <a:pt x="542108" y="199292"/>
                </a:cubicBezTo>
                <a:cubicBezTo>
                  <a:pt x="531362" y="259861"/>
                  <a:pt x="551877" y="326292"/>
                  <a:pt x="559692" y="363415"/>
                </a:cubicBezTo>
                <a:cubicBezTo>
                  <a:pt x="567507" y="400538"/>
                  <a:pt x="581185" y="388815"/>
                  <a:pt x="589000" y="422030"/>
                </a:cubicBezTo>
                <a:cubicBezTo>
                  <a:pt x="596815" y="455245"/>
                  <a:pt x="597792" y="511907"/>
                  <a:pt x="606584" y="562707"/>
                </a:cubicBezTo>
                <a:cubicBezTo>
                  <a:pt x="615376" y="613507"/>
                  <a:pt x="664223" y="672122"/>
                  <a:pt x="641754" y="726830"/>
                </a:cubicBezTo>
                <a:cubicBezTo>
                  <a:pt x="619285" y="781538"/>
                  <a:pt x="501077" y="842107"/>
                  <a:pt x="471769" y="890953"/>
                </a:cubicBezTo>
                <a:cubicBezTo>
                  <a:pt x="442461" y="939799"/>
                  <a:pt x="474700" y="978876"/>
                  <a:pt x="465908" y="1019907"/>
                </a:cubicBezTo>
                <a:cubicBezTo>
                  <a:pt x="457116" y="1060938"/>
                  <a:pt x="446369" y="1112715"/>
                  <a:pt x="419015" y="1137138"/>
                </a:cubicBezTo>
                <a:cubicBezTo>
                  <a:pt x="391661" y="1161561"/>
                  <a:pt x="324253" y="1145931"/>
                  <a:pt x="301784" y="1166446"/>
                </a:cubicBezTo>
                <a:cubicBezTo>
                  <a:pt x="279315" y="1186961"/>
                  <a:pt x="285177" y="1220176"/>
                  <a:pt x="284200" y="1260230"/>
                </a:cubicBezTo>
                <a:cubicBezTo>
                  <a:pt x="283223" y="1300284"/>
                  <a:pt x="299831" y="1359877"/>
                  <a:pt x="295923" y="1406769"/>
                </a:cubicBezTo>
                <a:cubicBezTo>
                  <a:pt x="292015" y="1453661"/>
                  <a:pt x="275408" y="1511300"/>
                  <a:pt x="260754" y="1541584"/>
                </a:cubicBezTo>
                <a:cubicBezTo>
                  <a:pt x="246100" y="1571868"/>
                  <a:pt x="226562" y="1559168"/>
                  <a:pt x="208000" y="1588476"/>
                </a:cubicBezTo>
                <a:cubicBezTo>
                  <a:pt x="189438" y="1617784"/>
                  <a:pt x="159153" y="1670538"/>
                  <a:pt x="149384" y="1717430"/>
                </a:cubicBezTo>
                <a:cubicBezTo>
                  <a:pt x="139615" y="1764322"/>
                  <a:pt x="138638" y="1823915"/>
                  <a:pt x="149384" y="1869830"/>
                </a:cubicBezTo>
                <a:cubicBezTo>
                  <a:pt x="160130" y="1915745"/>
                  <a:pt x="208976" y="1941146"/>
                  <a:pt x="213861" y="1992923"/>
                </a:cubicBezTo>
                <a:cubicBezTo>
                  <a:pt x="218746" y="2044700"/>
                  <a:pt x="202138" y="2116992"/>
                  <a:pt x="178692" y="2180492"/>
                </a:cubicBezTo>
                <a:cubicBezTo>
                  <a:pt x="155246" y="2243992"/>
                  <a:pt x="73184" y="2373923"/>
                  <a:pt x="73184" y="2373923"/>
                </a:cubicBezTo>
                <a:cubicBezTo>
                  <a:pt x="43876" y="2427654"/>
                  <a:pt x="11638" y="2464776"/>
                  <a:pt x="2846" y="2502876"/>
                </a:cubicBezTo>
                <a:cubicBezTo>
                  <a:pt x="-5946" y="2540976"/>
                  <a:pt x="7242" y="2571749"/>
                  <a:pt x="20431" y="2602523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2CFC346-E709-FC13-03E5-70989ABE2D72}"/>
              </a:ext>
            </a:extLst>
          </p:cNvPr>
          <p:cNvCxnSpPr>
            <a:cxnSpLocks/>
          </p:cNvCxnSpPr>
          <p:nvPr/>
        </p:nvCxnSpPr>
        <p:spPr>
          <a:xfrm flipH="1">
            <a:off x="10387951" y="2760243"/>
            <a:ext cx="417641" cy="8117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250C205-7C6A-B074-3E91-BBA9B5EFC3B5}"/>
              </a:ext>
            </a:extLst>
          </p:cNvPr>
          <p:cNvSpPr txBox="1"/>
          <p:nvPr/>
        </p:nvSpPr>
        <p:spPr>
          <a:xfrm>
            <a:off x="10128584" y="2509595"/>
            <a:ext cx="2883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Борт рифтовой долины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369A26-3273-6CB2-2CC0-C3C7DFCE59E5}"/>
              </a:ext>
            </a:extLst>
          </p:cNvPr>
          <p:cNvSpPr txBox="1"/>
          <p:nvPr/>
        </p:nvSpPr>
        <p:spPr>
          <a:xfrm>
            <a:off x="10128584" y="4201676"/>
            <a:ext cx="721216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/>
              <a:t>Краснов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5B62D1-E1E4-A2EE-9310-334418B8E4C9}"/>
              </a:ext>
            </a:extLst>
          </p:cNvPr>
          <p:cNvSpPr txBox="1"/>
          <p:nvPr/>
        </p:nvSpPr>
        <p:spPr>
          <a:xfrm>
            <a:off x="7942454" y="5915853"/>
            <a:ext cx="3680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Пример </a:t>
            </a:r>
            <a:r>
              <a:rPr lang="ru-RU" sz="1200" dirty="0" err="1"/>
              <a:t>внеосевого</a:t>
            </a:r>
            <a:r>
              <a:rPr lang="ru-RU" sz="1200" dirty="0"/>
              <a:t> положения гидротермального поля, приуроченного к базальтам</a:t>
            </a:r>
          </a:p>
        </p:txBody>
      </p:sp>
    </p:spTree>
    <p:extLst>
      <p:ext uri="{BB962C8B-B14F-4D97-AF65-F5344CB8AC3E}">
        <p14:creationId xmlns:p14="http://schemas.microsoft.com/office/powerpoint/2010/main" val="4004669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128E44-2D6C-4B3E-B6FA-A1BE2D188E0C}"/>
              </a:ext>
            </a:extLst>
          </p:cNvPr>
          <p:cNvSpPr txBox="1"/>
          <p:nvPr/>
        </p:nvSpPr>
        <p:spPr>
          <a:xfrm>
            <a:off x="4652592" y="813006"/>
            <a:ext cx="69715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dirty="0"/>
              <a:t>Сульфидные постройки северной группы рудных тел прошли регрессивную стадию серого курильщика (обрастание и запечатывание канала сфалеритом). Трубы центральной и южной групп рудных тел характеризуются открытыми каналами с формированием вторичных сульфидов меди по халькопириту.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Наблюдаемые различия в содержании Fe в сфалерите отражают разные температурные условия рудообразования в пределах поля, где наиболее высокие температуры кристаллизации сфалерита (свыше 300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°C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фиксируются в рудах южной группы.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dirty="0">
                <a:ea typeface="Calibri" panose="020F0502020204030204" pitchFamily="34" charset="0"/>
                <a:cs typeface="Arial" panose="020B0604020202020204" pitchFamily="34" charset="0"/>
              </a:rPr>
              <a:t>Выявленные отличия в составе сульфидных руд свидетельствуют о различиях в условиях рудообразования в пределах гидротермального поля </a:t>
            </a:r>
            <a:r>
              <a:rPr lang="ru-RU" altLang="ru-RU" dirty="0" err="1">
                <a:ea typeface="Calibri" panose="020F0502020204030204" pitchFamily="34" charset="0"/>
                <a:cs typeface="Arial" panose="020B0604020202020204" pitchFamily="34" charset="0"/>
              </a:rPr>
              <a:t>Пюи</a:t>
            </a:r>
            <a:r>
              <a:rPr lang="ru-RU" altLang="ru-RU" dirty="0">
                <a:ea typeface="Calibri" panose="020F0502020204030204" pitchFamily="34" charset="0"/>
                <a:cs typeface="Arial" panose="020B0604020202020204" pitchFamily="34" charset="0"/>
              </a:rPr>
              <a:t> де </a:t>
            </a:r>
            <a:r>
              <a:rPr lang="ru-RU" altLang="ru-RU" dirty="0" err="1">
                <a:ea typeface="Calibri" panose="020F0502020204030204" pitchFamily="34" charset="0"/>
                <a:cs typeface="Arial" panose="020B0604020202020204" pitchFamily="34" charset="0"/>
              </a:rPr>
              <a:t>Фоль</a:t>
            </a:r>
            <a:r>
              <a:rPr lang="ru-RU" altLang="ru-RU" dirty="0">
                <a:ea typeface="Calibri" panose="020F0502020204030204" pitchFamily="34" charset="0"/>
                <a:cs typeface="Arial" panose="020B0604020202020204" pitchFamily="34" charset="0"/>
              </a:rPr>
              <a:t>. Южная группа формировалась в более высокотемпературной обстановке, что, возможно, связано с его положением в центральной части вершины вулкана. Рудные тела центральной группы демонстрируют промежуточные характеристики. Северные рудные тела образованы в более низкотемпературных условиях на периферии гидротермальной системы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dirty="0"/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dirty="0"/>
          </a:p>
        </p:txBody>
      </p:sp>
      <p:pic>
        <p:nvPicPr>
          <p:cNvPr id="3" name="Рисунок 2" descr="Изображение выглядит как текст, диаграмма, снимок экрана, кар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8DB74E-C165-F163-128E-711BA101B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7" y="113003"/>
            <a:ext cx="3938830" cy="6146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9F1227-A235-880E-A3E9-2CA544990D5C}"/>
              </a:ext>
            </a:extLst>
          </p:cNvPr>
          <p:cNvSpPr txBox="1"/>
          <p:nvPr/>
        </p:nvSpPr>
        <p:spPr>
          <a:xfrm>
            <a:off x="-97562" y="6144833"/>
            <a:ext cx="52562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Схематический разрез через вулкан </a:t>
            </a:r>
            <a:r>
              <a:rPr lang="ru-RU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Пюи</a:t>
            </a: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 </a:t>
            </a:r>
            <a:r>
              <a:rPr lang="ru-RU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Фоль</a:t>
            </a: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Красными треугольниками указано положение групп рудных тел (С – северная, Ц – центральная, Ю – южная). Стрелками указаны нисходящие и восходящие ветви гидротермальной циркуляции (согласно модели рециклинга).</a:t>
            </a:r>
            <a:endParaRPr lang="ru-RU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8F58C3-755A-D188-4C23-DC59C805C2CC}"/>
              </a:ext>
            </a:extLst>
          </p:cNvPr>
          <p:cNvSpPr txBox="1"/>
          <p:nvPr/>
        </p:nvSpPr>
        <p:spPr>
          <a:xfrm>
            <a:off x="5652482" y="0"/>
            <a:ext cx="642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/>
              <a:t>Выводы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BC4887-90BD-D66C-EF0D-FCD1380A956D}"/>
              </a:ext>
            </a:extLst>
          </p:cNvPr>
          <p:cNvSpPr txBox="1"/>
          <p:nvPr/>
        </p:nvSpPr>
        <p:spPr>
          <a:xfrm>
            <a:off x="11548534" y="6442958"/>
            <a:ext cx="44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EE0DE5-EED0-4632-8DCD-5038D5FCD25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50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природа, вода, пещер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34E38E-D787-15C6-6F0D-2A0236D8C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66"/>
            <a:ext cx="12192000" cy="686486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A24BF7D-2337-358A-D61F-4F05CE01A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8200" y="2738121"/>
            <a:ext cx="5725160" cy="807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877122-18E3-5286-A0C7-CAF89537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6EC9-2F35-489B-908B-959DDD0420F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6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1B2386-BE5D-45F3-A2F3-EC087A7DCA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98" r="2555" b="1352"/>
          <a:stretch/>
        </p:blipFill>
        <p:spPr>
          <a:xfrm>
            <a:off x="458445" y="351729"/>
            <a:ext cx="3332505" cy="62227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87510D-595D-4A00-9806-C9186B06C766}"/>
              </a:ext>
            </a:extLst>
          </p:cNvPr>
          <p:cNvSpPr txBox="1"/>
          <p:nvPr/>
        </p:nvSpPr>
        <p:spPr>
          <a:xfrm>
            <a:off x="3926229" y="2686905"/>
            <a:ext cx="36541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Российский разведочный район расположен в северной </a:t>
            </a:r>
            <a:r>
              <a:rPr lang="ru-RU" sz="1600" dirty="0" err="1"/>
              <a:t>приэкваториальной</a:t>
            </a:r>
            <a:r>
              <a:rPr lang="ru-RU" sz="1600" dirty="0"/>
              <a:t> части Срединно-Атлантического хребта.</a:t>
            </a:r>
          </a:p>
          <a:p>
            <a:endParaRPr lang="ru-RU" sz="1600" dirty="0"/>
          </a:p>
          <a:p>
            <a:r>
              <a:rPr lang="ru-RU" sz="1600" dirty="0"/>
              <a:t>В пределах РРР-ГПС открыто 14 рудных объектов, поле </a:t>
            </a:r>
            <a:r>
              <a:rPr lang="ru-RU" sz="1600" dirty="0" err="1"/>
              <a:t>Пюи</a:t>
            </a:r>
            <a:r>
              <a:rPr lang="ru-RU" sz="1600" dirty="0"/>
              <a:t> де </a:t>
            </a:r>
            <a:r>
              <a:rPr lang="ru-RU" sz="1600" dirty="0" err="1"/>
              <a:t>Фоль</a:t>
            </a:r>
            <a:r>
              <a:rPr lang="ru-RU" sz="1600" dirty="0"/>
              <a:t> было открыто зарубежными специалистами в 19</a:t>
            </a:r>
            <a:r>
              <a:rPr lang="en-GB" sz="1600" dirty="0"/>
              <a:t>96 </a:t>
            </a:r>
            <a:r>
              <a:rPr lang="ru-RU" sz="1600" dirty="0"/>
              <a:t>г. в ходе научной экспедиции </a:t>
            </a:r>
            <a:r>
              <a:rPr lang="en-GB" sz="1600" dirty="0"/>
              <a:t>TAMMAR</a:t>
            </a:r>
            <a:r>
              <a:rPr lang="ru-RU" sz="1600" dirty="0"/>
              <a:t> </a:t>
            </a:r>
            <a:r>
              <a:rPr lang="en-GB" sz="1600" dirty="0"/>
              <a:t>(</a:t>
            </a:r>
            <a:r>
              <a:rPr lang="en-GB" sz="1600" i="1" dirty="0" err="1"/>
              <a:t>Gente</a:t>
            </a:r>
            <a:r>
              <a:rPr lang="en-GB" sz="1600" i="1" dirty="0"/>
              <a:t> et. al., 1996</a:t>
            </a:r>
            <a:r>
              <a:rPr lang="en-GB" sz="1600" dirty="0"/>
              <a:t>)</a:t>
            </a:r>
            <a:r>
              <a:rPr lang="ru-RU" sz="1600" dirty="0"/>
              <a:t>. </a:t>
            </a:r>
          </a:p>
          <a:p>
            <a:endParaRPr lang="en-GB" sz="1600" dirty="0"/>
          </a:p>
          <a:p>
            <a:r>
              <a:rPr lang="ru-RU" sz="1600" dirty="0"/>
              <a:t>Впоследствии рудное поле изучалось российскими специалистами в ходе рейсов НИС «Профессор Логачёв» (2007-2008, 2015, 2023-2024 гг.)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380016-72C5-4735-962E-4C7290E9D249}"/>
              </a:ext>
            </a:extLst>
          </p:cNvPr>
          <p:cNvSpPr txBox="1"/>
          <p:nvPr/>
        </p:nvSpPr>
        <p:spPr>
          <a:xfrm>
            <a:off x="7271502" y="1065408"/>
            <a:ext cx="4744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Российский разведочный район (РРР) и его рудные объекты (Егоров и др., 2018) </a:t>
            </a:r>
          </a:p>
          <a:p>
            <a:pPr algn="just"/>
            <a:r>
              <a:rPr lang="ru-RU" sz="1400" dirty="0"/>
              <a:t>Чёрным выделена северная группа рудных полей РРР-ГПС.</a:t>
            </a:r>
          </a:p>
          <a:p>
            <a:pPr algn="just"/>
            <a:r>
              <a:rPr lang="ru-RU" sz="1400" dirty="0"/>
              <a:t>Красным отмечен объект исследования.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10A9CC-1AC9-44EF-9943-F24F3C85C3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7" t="8277" r="28199" b="76879"/>
          <a:stretch/>
        </p:blipFill>
        <p:spPr>
          <a:xfrm>
            <a:off x="3966764" y="652687"/>
            <a:ext cx="3197153" cy="1946093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12AFBBFC-BC49-4A6A-9BD6-14BECB475CCA}"/>
              </a:ext>
            </a:extLst>
          </p:cNvPr>
          <p:cNvSpPr/>
          <p:nvPr/>
        </p:nvSpPr>
        <p:spPr>
          <a:xfrm>
            <a:off x="5218123" y="1204205"/>
            <a:ext cx="1728192" cy="3468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9C26EE7-21C2-4F09-85E9-CDBAA109A9D7}"/>
              </a:ext>
            </a:extLst>
          </p:cNvPr>
          <p:cNvSpPr/>
          <p:nvPr/>
        </p:nvSpPr>
        <p:spPr>
          <a:xfrm>
            <a:off x="1354493" y="828675"/>
            <a:ext cx="1560158" cy="8773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AD0C84-0285-843C-D485-2EC4650EDB9E}"/>
              </a:ext>
            </a:extLst>
          </p:cNvPr>
          <p:cNvSpPr txBox="1"/>
          <p:nvPr/>
        </p:nvSpPr>
        <p:spPr>
          <a:xfrm>
            <a:off x="8609166" y="0"/>
            <a:ext cx="4193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Район исследования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673F3B81-DC4F-5BD3-E9B8-AEB60C6CEE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046" y="2838450"/>
            <a:ext cx="4098081" cy="2736969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99A349-6FB4-7325-9DAF-955E7B41E4A2}"/>
              </a:ext>
            </a:extLst>
          </p:cNvPr>
          <p:cNvSpPr txBox="1"/>
          <p:nvPr/>
        </p:nvSpPr>
        <p:spPr>
          <a:xfrm>
            <a:off x="7447074" y="5641560"/>
            <a:ext cx="47449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effectLst/>
                <a:ea typeface="Times New Roman" panose="02020603050405020304" pitchFamily="18" charset="0"/>
              </a:rPr>
              <a:t>Активный чёрный курильщик гидротермального поля </a:t>
            </a:r>
            <a:r>
              <a:rPr lang="ru-RU" sz="1200" dirty="0" err="1">
                <a:effectLst/>
                <a:ea typeface="Times New Roman" panose="02020603050405020304" pitchFamily="18" charset="0"/>
              </a:rPr>
              <a:t>Пюи</a:t>
            </a:r>
            <a:r>
              <a:rPr lang="ru-RU" sz="1200" dirty="0">
                <a:effectLst/>
                <a:ea typeface="Times New Roman" panose="02020603050405020304" pitchFamily="18" charset="0"/>
              </a:rPr>
              <a:t> де </a:t>
            </a:r>
            <a:r>
              <a:rPr lang="ru-RU" sz="1200" dirty="0" err="1">
                <a:effectLst/>
                <a:ea typeface="Times New Roman" panose="02020603050405020304" pitchFamily="18" charset="0"/>
              </a:rPr>
              <a:t>Фоль</a:t>
            </a:r>
            <a:r>
              <a:rPr lang="ru-RU" sz="1200" dirty="0">
                <a:effectLst/>
                <a:ea typeface="Times New Roman" panose="02020603050405020304" pitchFamily="18" charset="0"/>
              </a:rPr>
              <a:t>, зафиксированный в 2023 г. с помощью ТНПА «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SuBastian</a:t>
            </a:r>
            <a:r>
              <a:rPr lang="ru-RU" sz="1200" dirty="0">
                <a:effectLst/>
                <a:ea typeface="Times New Roman" panose="02020603050405020304" pitchFamily="18" charset="0"/>
              </a:rPr>
              <a:t>» </a:t>
            </a:r>
            <a:br>
              <a:rPr lang="ru-RU" sz="1200" dirty="0">
                <a:effectLst/>
                <a:ea typeface="Times New Roman" panose="02020603050405020304" pitchFamily="18" charset="0"/>
              </a:rPr>
            </a:br>
            <a:r>
              <a:rPr lang="ru-RU" sz="1200" dirty="0">
                <a:ea typeface="Times New Roman" panose="02020603050405020304" pitchFamily="18" charset="0"/>
              </a:rPr>
              <a:t>(</a:t>
            </a:r>
            <a:r>
              <a:rPr lang="en-US" sz="1200" dirty="0">
                <a:ea typeface="Times New Roman" panose="02020603050405020304" pitchFamily="18" charset="0"/>
              </a:rPr>
              <a:t>Schmidt Ocean Institute</a:t>
            </a:r>
            <a:r>
              <a:rPr lang="ru-RU" sz="1200" dirty="0">
                <a:ea typeface="Times New Roman" panose="02020603050405020304" pitchFamily="18" charset="0"/>
              </a:rPr>
              <a:t>) </a:t>
            </a:r>
            <a:r>
              <a:rPr lang="ru-RU" sz="1200" dirty="0">
                <a:effectLst/>
                <a:ea typeface="Times New Roman" panose="02020603050405020304" pitchFamily="18" charset="0"/>
              </a:rPr>
              <a:t>(</a:t>
            </a:r>
            <a:r>
              <a:rPr lang="en-GB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https</a:t>
            </a:r>
            <a:r>
              <a:rPr lang="ru-RU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://</a:t>
            </a:r>
            <a:r>
              <a:rPr lang="en-GB" sz="1200" u="sng" dirty="0" err="1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schmidtocean</a:t>
            </a:r>
            <a:r>
              <a:rPr lang="ru-RU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.</a:t>
            </a:r>
            <a:r>
              <a:rPr lang="en-GB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org</a:t>
            </a:r>
            <a:r>
              <a:rPr lang="ru-RU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/</a:t>
            </a:r>
            <a:r>
              <a:rPr lang="en-GB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cruise</a:t>
            </a:r>
            <a:r>
              <a:rPr lang="ru-RU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-</a:t>
            </a:r>
            <a:r>
              <a:rPr lang="en-GB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log</a:t>
            </a:r>
            <a:r>
              <a:rPr lang="ru-RU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-</a:t>
            </a:r>
            <a:r>
              <a:rPr lang="en-GB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post</a:t>
            </a:r>
            <a:r>
              <a:rPr lang="ru-RU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/</a:t>
            </a:r>
            <a:r>
              <a:rPr lang="en-GB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the</a:t>
            </a:r>
            <a:r>
              <a:rPr lang="ru-RU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-</a:t>
            </a:r>
            <a:r>
              <a:rPr lang="en-GB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strategy</a:t>
            </a:r>
            <a:r>
              <a:rPr lang="ru-RU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-</a:t>
            </a:r>
            <a:r>
              <a:rPr lang="en-GB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for</a:t>
            </a:r>
            <a:r>
              <a:rPr lang="ru-RU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-</a:t>
            </a:r>
            <a:r>
              <a:rPr lang="en-GB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finding</a:t>
            </a:r>
            <a:r>
              <a:rPr lang="ru-RU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-</a:t>
            </a:r>
            <a:r>
              <a:rPr lang="en-GB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hydrothermal</a:t>
            </a:r>
            <a:r>
              <a:rPr lang="ru-RU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-</a:t>
            </a:r>
            <a:r>
              <a:rPr lang="en-GB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vents</a:t>
            </a:r>
            <a:r>
              <a:rPr lang="ru-RU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/</a:t>
            </a:r>
            <a:r>
              <a:rPr lang="ru-RU" sz="1200" dirty="0">
                <a:effectLst/>
                <a:ea typeface="Times New Roman" panose="02020603050405020304" pitchFamily="18" charset="0"/>
              </a:rPr>
              <a:t>)</a:t>
            </a:r>
            <a:endParaRPr lang="ru-RU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CC0AB-2167-8F5E-4120-334A8E6C76C0}"/>
              </a:ext>
            </a:extLst>
          </p:cNvPr>
          <p:cNvSpPr txBox="1"/>
          <p:nvPr/>
        </p:nvSpPr>
        <p:spPr>
          <a:xfrm>
            <a:off x="11548534" y="6442958"/>
            <a:ext cx="44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EE0DE5-EED0-4632-8DCD-5038D5FCD25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82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>
            <a:grpSpLocks noChangeAspect="1"/>
          </p:cNvGrpSpPr>
          <p:nvPr/>
        </p:nvGrpSpPr>
        <p:grpSpPr>
          <a:xfrm>
            <a:off x="3269520" y="4733007"/>
            <a:ext cx="4269303" cy="1524720"/>
            <a:chOff x="3731656" y="4024726"/>
            <a:chExt cx="8303906" cy="2965621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3731656" y="4024726"/>
              <a:ext cx="8303906" cy="2965621"/>
              <a:chOff x="4020441" y="3892379"/>
              <a:chExt cx="8303906" cy="2965621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4020441" y="3892379"/>
                <a:ext cx="8303906" cy="2965621"/>
                <a:chOff x="3772763" y="3480604"/>
                <a:chExt cx="8303906" cy="2965621"/>
              </a:xfrm>
            </p:grpSpPr>
            <p:pic>
              <p:nvPicPr>
                <p:cNvPr id="6" name="Рисунок 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t="49038" r="218" b="31142"/>
                <a:stretch/>
              </p:blipFill>
              <p:spPr>
                <a:xfrm>
                  <a:off x="3772763" y="3480604"/>
                  <a:ext cx="8303906" cy="2965621"/>
                </a:xfrm>
                <a:prstGeom prst="rect">
                  <a:avLst/>
                </a:prstGeom>
              </p:spPr>
            </p:pic>
            <p:sp>
              <p:nvSpPr>
                <p:cNvPr id="7" name="Прямоугольник 6"/>
                <p:cNvSpPr/>
                <p:nvPr/>
              </p:nvSpPr>
              <p:spPr>
                <a:xfrm>
                  <a:off x="4349578" y="3987114"/>
                  <a:ext cx="387179" cy="19276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4942703" y="5857103"/>
                  <a:ext cx="6474940" cy="3212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4083475" y="4264465"/>
                <a:ext cx="1106905" cy="380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dirty="0"/>
                  <a:t>2000 м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083473" y="5304035"/>
                <a:ext cx="1106905" cy="380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dirty="0"/>
                  <a:t>3000 м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51958" y="5895317"/>
                <a:ext cx="1106905" cy="380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dirty="0"/>
                  <a:t>3500 м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865590" y="6394758"/>
              <a:ext cx="733925" cy="354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/>
                <a:t>5 км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49683" y="6407974"/>
              <a:ext cx="852325" cy="380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/>
                <a:t>10 км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29183" y="6401226"/>
              <a:ext cx="897089" cy="380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/>
                <a:t>15 км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05871" y="6394757"/>
              <a:ext cx="890728" cy="380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/>
                <a:t>20 км</a:t>
              </a:r>
            </a:p>
          </p:txBody>
        </p:sp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" y="322443"/>
            <a:ext cx="3418388" cy="2550918"/>
          </a:xfrm>
          <a:prstGeom prst="rect">
            <a:avLst/>
          </a:prstGeom>
        </p:spPr>
      </p:pic>
      <p:grpSp>
        <p:nvGrpSpPr>
          <p:cNvPr id="53" name="Группа 52"/>
          <p:cNvGrpSpPr>
            <a:grpSpLocks noChangeAspect="1"/>
          </p:cNvGrpSpPr>
          <p:nvPr/>
        </p:nvGrpSpPr>
        <p:grpSpPr>
          <a:xfrm>
            <a:off x="3452113" y="1602524"/>
            <a:ext cx="3848124" cy="3137724"/>
            <a:chOff x="155628" y="889726"/>
            <a:chExt cx="4386399" cy="382435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8" b="44235"/>
            <a:stretch/>
          </p:blipFill>
          <p:spPr>
            <a:xfrm>
              <a:off x="155628" y="889726"/>
              <a:ext cx="4386399" cy="3824358"/>
            </a:xfrm>
            <a:prstGeom prst="rect">
              <a:avLst/>
            </a:prstGeom>
          </p:spPr>
        </p:pic>
        <p:grpSp>
          <p:nvGrpSpPr>
            <p:cNvPr id="52" name="Группа 51"/>
            <p:cNvGrpSpPr>
              <a:grpSpLocks noChangeAspect="1"/>
            </p:cNvGrpSpPr>
            <p:nvPr/>
          </p:nvGrpSpPr>
          <p:grpSpPr>
            <a:xfrm>
              <a:off x="2244309" y="2406736"/>
              <a:ext cx="209036" cy="360000"/>
              <a:chOff x="5295899" y="1114425"/>
              <a:chExt cx="2495551" cy="4297820"/>
            </a:xfrm>
          </p:grpSpPr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5295900" y="1114425"/>
                <a:ext cx="1628775" cy="95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6924675" y="1123950"/>
                <a:ext cx="0" cy="8953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6924675" y="2019300"/>
                <a:ext cx="8667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7791450" y="2019300"/>
                <a:ext cx="0" cy="19907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7229475" y="3876675"/>
                <a:ext cx="561975" cy="1333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7229475" y="3876675"/>
                <a:ext cx="0" cy="15355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5712617" y="5412245"/>
                <a:ext cx="15168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5712616" y="3219450"/>
                <a:ext cx="0" cy="21927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flipH="1">
                <a:off x="5295900" y="3219450"/>
                <a:ext cx="41671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flipV="1">
                <a:off x="5295899" y="1123950"/>
                <a:ext cx="1" cy="20954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Рисунок 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29" y="1048428"/>
            <a:ext cx="5017671" cy="52371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83609" y="0"/>
            <a:ext cx="4193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Рудное поле </a:t>
            </a:r>
            <a:r>
              <a:rPr lang="ru-RU" sz="2800" dirty="0" err="1"/>
              <a:t>Пюи</a:t>
            </a:r>
            <a:r>
              <a:rPr lang="ru-RU" sz="2800" dirty="0"/>
              <a:t> де </a:t>
            </a:r>
            <a:r>
              <a:rPr lang="ru-RU" sz="2800" dirty="0" err="1"/>
              <a:t>Фоль</a:t>
            </a:r>
            <a:endParaRPr lang="ru-RU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3774134" y="829241"/>
            <a:ext cx="30680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Гидротермальное поле </a:t>
            </a:r>
            <a:r>
              <a:rPr lang="ru-RU" sz="1400" dirty="0" err="1"/>
              <a:t>Пюи</a:t>
            </a:r>
            <a:r>
              <a:rPr lang="ru-RU" sz="1400" dirty="0"/>
              <a:t> де </a:t>
            </a:r>
            <a:r>
              <a:rPr lang="ru-RU" sz="1400" dirty="0" err="1"/>
              <a:t>Фоль</a:t>
            </a:r>
            <a:r>
              <a:rPr lang="ru-RU" sz="1400" dirty="0"/>
              <a:t> находится на плоской вершине одноименного вулкана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2385" y="2901988"/>
            <a:ext cx="3144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Вулкан </a:t>
            </a:r>
            <a:r>
              <a:rPr lang="ru-RU" sz="1200" dirty="0" err="1"/>
              <a:t>Пюи</a:t>
            </a:r>
            <a:r>
              <a:rPr lang="ru-RU" sz="1200" dirty="0"/>
              <a:t> де </a:t>
            </a:r>
            <a:r>
              <a:rPr lang="ru-RU" sz="1200" dirty="0" err="1"/>
              <a:t>Фоль</a:t>
            </a:r>
            <a:r>
              <a:rPr lang="ru-RU" sz="1200" dirty="0"/>
              <a:t> является уникальной структурой Срединно-Атлантического хребта. Сформирован в днище рифтовой долины на пересечении с </a:t>
            </a:r>
            <a:r>
              <a:rPr lang="ru-RU" sz="1200" dirty="0" err="1"/>
              <a:t>нетрансформным</a:t>
            </a:r>
            <a:r>
              <a:rPr lang="ru-RU" sz="1200" dirty="0"/>
              <a:t> разломом и </a:t>
            </a:r>
            <a:r>
              <a:rPr lang="ru-RU" sz="1200" dirty="0">
                <a:solidFill>
                  <a:srgbClr val="FF0000"/>
                </a:solidFill>
              </a:rPr>
              <a:t>имеет относительную высоту около 1800 м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0251" y="4577412"/>
            <a:ext cx="3057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Гидротермальное поле </a:t>
            </a:r>
            <a:r>
              <a:rPr lang="ru-RU" sz="1600" dirty="0" err="1"/>
              <a:t>Пюи</a:t>
            </a:r>
            <a:r>
              <a:rPr lang="ru-RU" sz="1600" dirty="0"/>
              <a:t> де </a:t>
            </a:r>
            <a:r>
              <a:rPr lang="ru-RU" sz="1600" dirty="0" err="1"/>
              <a:t>Фоль</a:t>
            </a:r>
            <a:r>
              <a:rPr lang="ru-RU" sz="1600" dirty="0"/>
              <a:t> включает в себя </a:t>
            </a:r>
            <a:r>
              <a:rPr lang="ru-RU" sz="1600" dirty="0">
                <a:solidFill>
                  <a:srgbClr val="FF0000"/>
                </a:solidFill>
              </a:rPr>
              <a:t>12 рудных тел</a:t>
            </a:r>
            <a:r>
              <a:rPr lang="ru-RU" sz="1600" dirty="0"/>
              <a:t>, заверенных </a:t>
            </a:r>
            <a:r>
              <a:rPr lang="ru-RU" sz="1600" dirty="0" err="1"/>
              <a:t>пробоотбором</a:t>
            </a:r>
            <a:r>
              <a:rPr lang="ru-RU" sz="1600" dirty="0"/>
              <a:t>. Все они </a:t>
            </a:r>
            <a:r>
              <a:rPr lang="ru-RU" sz="1600" dirty="0" err="1">
                <a:solidFill>
                  <a:srgbClr val="FF0000"/>
                </a:solidFill>
              </a:rPr>
              <a:t>пространственно</a:t>
            </a:r>
            <a:r>
              <a:rPr lang="ru-RU" sz="1600" dirty="0">
                <a:solidFill>
                  <a:srgbClr val="FF0000"/>
                </a:solidFill>
              </a:rPr>
              <a:t> разделены на 3 группы: северная, центральная и южная</a:t>
            </a:r>
          </a:p>
        </p:txBody>
      </p:sp>
      <p:cxnSp>
        <p:nvCxnSpPr>
          <p:cNvPr id="59" name="Прямая со стрелкой 58"/>
          <p:cNvCxnSpPr/>
          <p:nvPr/>
        </p:nvCxnSpPr>
        <p:spPr>
          <a:xfrm flipV="1">
            <a:off x="5465044" y="2676177"/>
            <a:ext cx="2235762" cy="3156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Равнобедренный треугольник 61"/>
          <p:cNvSpPr/>
          <p:nvPr/>
        </p:nvSpPr>
        <p:spPr>
          <a:xfrm>
            <a:off x="5156152" y="4920333"/>
            <a:ext cx="82283" cy="97765"/>
          </a:xfrm>
          <a:prstGeom prst="triangle">
            <a:avLst/>
          </a:prstGeom>
          <a:solidFill>
            <a:srgbClr val="016297"/>
          </a:solidFill>
          <a:ln>
            <a:solidFill>
              <a:srgbClr val="016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Равнобедренный треугольник 62"/>
          <p:cNvSpPr/>
          <p:nvPr/>
        </p:nvSpPr>
        <p:spPr>
          <a:xfrm>
            <a:off x="5292982" y="4901431"/>
            <a:ext cx="82283" cy="97765"/>
          </a:xfrm>
          <a:prstGeom prst="triangle">
            <a:avLst/>
          </a:prstGeom>
          <a:solidFill>
            <a:srgbClr val="9AC06C"/>
          </a:solidFill>
          <a:ln>
            <a:solidFill>
              <a:srgbClr val="9AC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Равнобедренный треугольник 63"/>
          <p:cNvSpPr/>
          <p:nvPr/>
        </p:nvSpPr>
        <p:spPr>
          <a:xfrm>
            <a:off x="5429812" y="4901431"/>
            <a:ext cx="82283" cy="97765"/>
          </a:xfrm>
          <a:prstGeom prst="triangle">
            <a:avLst/>
          </a:prstGeom>
          <a:solidFill>
            <a:srgbClr val="E8BD45"/>
          </a:solidFill>
          <a:ln>
            <a:solidFill>
              <a:srgbClr val="E8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авнобедренный треугольник 64"/>
          <p:cNvSpPr/>
          <p:nvPr/>
        </p:nvSpPr>
        <p:spPr>
          <a:xfrm>
            <a:off x="3794461" y="6181172"/>
            <a:ext cx="82283" cy="97765"/>
          </a:xfrm>
          <a:prstGeom prst="triangle">
            <a:avLst/>
          </a:prstGeom>
          <a:solidFill>
            <a:srgbClr val="016297"/>
          </a:solidFill>
          <a:ln>
            <a:solidFill>
              <a:srgbClr val="016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Равнобедренный треугольник 65"/>
          <p:cNvSpPr/>
          <p:nvPr/>
        </p:nvSpPr>
        <p:spPr>
          <a:xfrm>
            <a:off x="3796148" y="6333010"/>
            <a:ext cx="82283" cy="97765"/>
          </a:xfrm>
          <a:prstGeom prst="triangle">
            <a:avLst/>
          </a:prstGeom>
          <a:solidFill>
            <a:srgbClr val="9AC06C"/>
          </a:solidFill>
          <a:ln>
            <a:solidFill>
              <a:srgbClr val="9AC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Равнобедренный треугольник 66"/>
          <p:cNvSpPr/>
          <p:nvPr/>
        </p:nvSpPr>
        <p:spPr>
          <a:xfrm>
            <a:off x="3796148" y="6501798"/>
            <a:ext cx="82283" cy="97765"/>
          </a:xfrm>
          <a:prstGeom prst="triangle">
            <a:avLst/>
          </a:prstGeom>
          <a:solidFill>
            <a:srgbClr val="E8BD45"/>
          </a:solidFill>
          <a:ln>
            <a:solidFill>
              <a:srgbClr val="E8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3995529" y="6134011"/>
            <a:ext cx="15811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- Северная группа рудных тел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995529" y="6286354"/>
            <a:ext cx="16819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- Центральная группа рудных тел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995529" y="6442958"/>
            <a:ext cx="16819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- Южная группа рудных тел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802721" y="6374525"/>
            <a:ext cx="5194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Рисунки составлены на основе батиметрических данных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C89486-FFCC-1833-60EE-762A09C84FE1}"/>
              </a:ext>
            </a:extLst>
          </p:cNvPr>
          <p:cNvSpPr txBox="1"/>
          <p:nvPr/>
        </p:nvSpPr>
        <p:spPr>
          <a:xfrm>
            <a:off x="11548534" y="6442958"/>
            <a:ext cx="44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EE0DE5-EED0-4632-8DCD-5038D5FCD25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66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842" y="191962"/>
            <a:ext cx="11826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ea typeface="Times New Roman" panose="02020603050405020304" pitchFamily="18" charset="0"/>
              </a:rPr>
              <a:t>Цель исследования</a:t>
            </a:r>
            <a:r>
              <a:rPr lang="ru-RU" sz="2400" dirty="0">
                <a:ea typeface="Times New Roman" panose="02020603050405020304" pitchFamily="18" charset="0"/>
              </a:rPr>
              <a:t>: дать характеристику вещественного состава сульфидных руд гидротермального поля </a:t>
            </a:r>
            <a:r>
              <a:rPr lang="ru-RU" sz="2400" dirty="0" err="1">
                <a:ea typeface="Times New Roman" panose="02020603050405020304" pitchFamily="18" charset="0"/>
              </a:rPr>
              <a:t>Пюи</a:t>
            </a:r>
            <a:r>
              <a:rPr lang="ru-RU" sz="2400" dirty="0">
                <a:ea typeface="Times New Roman" panose="02020603050405020304" pitchFamily="18" charset="0"/>
              </a:rPr>
              <a:t> де </a:t>
            </a:r>
            <a:r>
              <a:rPr lang="ru-RU" sz="2400" dirty="0" err="1">
                <a:ea typeface="Times New Roman" panose="02020603050405020304" pitchFamily="18" charset="0"/>
              </a:rPr>
              <a:t>Фоль</a:t>
            </a:r>
            <a:r>
              <a:rPr lang="ru-RU" sz="2400" dirty="0">
                <a:ea typeface="Times New Roman" panose="02020603050405020304" pitchFamily="18" charset="0"/>
              </a:rPr>
              <a:t> и выявить различия в их составе между северной, центральной и южной группами рудных тел.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7842" y="1779757"/>
            <a:ext cx="116674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ea typeface="Times New Roman" panose="02020603050405020304" pitchFamily="18" charset="0"/>
              </a:rPr>
              <a:t>Задачи</a:t>
            </a:r>
            <a:r>
              <a:rPr lang="ru-RU" sz="2400" dirty="0">
                <a:ea typeface="Times New Roman" panose="02020603050405020304" pitchFamily="18" charset="0"/>
              </a:rPr>
              <a:t>:</a:t>
            </a:r>
          </a:p>
          <a:p>
            <a:pPr marL="457200" indent="-457200" algn="just">
              <a:buAutoNum type="arabicPeriod"/>
            </a:pPr>
            <a:r>
              <a:rPr lang="ru-RU" sz="2400" dirty="0"/>
              <a:t>Описание строения и минерального состава сульфидных построек;</a:t>
            </a:r>
          </a:p>
          <a:p>
            <a:pPr marL="457200" indent="-457200" algn="just">
              <a:buAutoNum type="arabicPeriod"/>
            </a:pPr>
            <a:r>
              <a:rPr lang="ru-RU" sz="2400" dirty="0"/>
              <a:t>Изучение рудных минералов в отраженном свете;</a:t>
            </a:r>
          </a:p>
          <a:p>
            <a:pPr marL="457200" indent="-457200" algn="just">
              <a:buAutoNum type="arabicPeriod"/>
            </a:pPr>
            <a:r>
              <a:rPr lang="ru-RU" sz="2400" dirty="0"/>
              <a:t>Определение химического состава сульфидных минералов;</a:t>
            </a:r>
          </a:p>
          <a:p>
            <a:pPr marL="457200" indent="-457200" algn="just">
              <a:buAutoNum type="arabicPeriod"/>
            </a:pPr>
            <a:r>
              <a:rPr lang="ru-RU" sz="2400" dirty="0"/>
              <a:t>Геохимическая типизация сульфидных руд по содержанию главных металлов.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7842" y="4106215"/>
            <a:ext cx="116674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ea typeface="Times New Roman" panose="02020603050405020304" pitchFamily="18" charset="0"/>
              </a:rPr>
              <a:t>Методы:</a:t>
            </a:r>
          </a:p>
          <a:p>
            <a:pPr algn="just"/>
            <a:r>
              <a:rPr lang="ru-RU" sz="2400" dirty="0">
                <a:ea typeface="Times New Roman" panose="02020603050405020304" pitchFamily="18" charset="0"/>
              </a:rPr>
              <a:t>1. Рудная микроскопия (поляризационный микроскоп </a:t>
            </a:r>
            <a:r>
              <a:rPr lang="en-US" sz="2400" dirty="0">
                <a:ea typeface="Times New Roman" panose="02020603050405020304" pitchFamily="18" charset="0"/>
              </a:rPr>
              <a:t>Zeiss </a:t>
            </a:r>
            <a:r>
              <a:rPr lang="en-US" sz="2400" dirty="0" err="1">
                <a:ea typeface="Times New Roman" panose="02020603050405020304" pitchFamily="18" charset="0"/>
              </a:rPr>
              <a:t>Axio</a:t>
            </a:r>
            <a:r>
              <a:rPr lang="en-US" sz="2400" dirty="0">
                <a:ea typeface="Times New Roman" panose="02020603050405020304" pitchFamily="18" charset="0"/>
              </a:rPr>
              <a:t> Scope.A1</a:t>
            </a:r>
            <a:r>
              <a:rPr lang="ru-RU" sz="2400" dirty="0">
                <a:ea typeface="Times New Roman" panose="02020603050405020304" pitchFamily="18" charset="0"/>
              </a:rPr>
              <a:t>, ФГБУ «</a:t>
            </a:r>
            <a:r>
              <a:rPr lang="ru-RU" sz="2400" dirty="0" err="1">
                <a:ea typeface="Times New Roman" panose="02020603050405020304" pitchFamily="18" charset="0"/>
              </a:rPr>
              <a:t>ВНИИОкеангеология</a:t>
            </a:r>
            <a:r>
              <a:rPr lang="ru-RU" sz="2400" dirty="0">
                <a:ea typeface="Times New Roman" panose="02020603050405020304" pitchFamily="18" charset="0"/>
              </a:rPr>
              <a:t>»)</a:t>
            </a:r>
          </a:p>
          <a:p>
            <a:pPr algn="just"/>
            <a:r>
              <a:rPr lang="ru-RU" sz="2400" dirty="0">
                <a:ea typeface="Times New Roman" panose="02020603050405020304" pitchFamily="18" charset="0"/>
              </a:rPr>
              <a:t>2. СЭМ-ЭДС (РЦ «</a:t>
            </a:r>
            <a:r>
              <a:rPr lang="ru-RU" sz="2400" dirty="0" err="1">
                <a:ea typeface="Times New Roman" panose="02020603050405020304" pitchFamily="18" charset="0"/>
              </a:rPr>
              <a:t>Геомодель</a:t>
            </a:r>
            <a:r>
              <a:rPr lang="ru-RU" sz="2400" dirty="0">
                <a:ea typeface="Times New Roman" panose="02020603050405020304" pitchFamily="18" charset="0"/>
              </a:rPr>
              <a:t>», РЦ «Микроскопии и микроанализа», СПбГУ)</a:t>
            </a:r>
          </a:p>
          <a:p>
            <a:pPr algn="just"/>
            <a:r>
              <a:rPr lang="ru-RU" sz="2400" dirty="0">
                <a:ea typeface="Times New Roman" panose="02020603050405020304" pitchFamily="18" charset="0"/>
              </a:rPr>
              <a:t>3. Атомно-абсорбционная спектрометрия  (ФГБУ «ВИМС»)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 </a:t>
            </a:r>
            <a:endParaRPr lang="ru-RU" sz="2400" dirty="0"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9847EC-867C-E6DE-45E7-08F73222F510}"/>
              </a:ext>
            </a:extLst>
          </p:cNvPr>
          <p:cNvSpPr txBox="1"/>
          <p:nvPr/>
        </p:nvSpPr>
        <p:spPr>
          <a:xfrm>
            <a:off x="11548534" y="6442958"/>
            <a:ext cx="44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EE0DE5-EED0-4632-8DCD-5038D5FCD25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10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38263" y="2182780"/>
            <a:ext cx="2047503" cy="628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4193120" y="439536"/>
            <a:ext cx="42429" cy="52570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3722001" y="2501132"/>
            <a:ext cx="776249" cy="377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30 см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295" y="1664900"/>
            <a:ext cx="5555841" cy="28379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3602" y="653267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Внутренняя зона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0861" y="651724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Внешняя зона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95" y="967327"/>
            <a:ext cx="2773031" cy="232462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441" y="967327"/>
            <a:ext cx="2743077" cy="22995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441" y="3314697"/>
            <a:ext cx="2743077" cy="22995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177884" y="5735164"/>
            <a:ext cx="4686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Последовательность </a:t>
            </a:r>
            <a:r>
              <a:rPr lang="ru-RU" dirty="0" err="1"/>
              <a:t>минералообразования</a:t>
            </a:r>
            <a:r>
              <a:rPr lang="ru-RU" dirty="0"/>
              <a:t>:</a:t>
            </a:r>
          </a:p>
          <a:p>
            <a:r>
              <a:rPr lang="ru-RU" dirty="0"/>
              <a:t>Пирит (</a:t>
            </a:r>
            <a:r>
              <a:rPr lang="en-US" dirty="0" err="1"/>
              <a:t>Py</a:t>
            </a:r>
            <a:r>
              <a:rPr lang="en-US" dirty="0"/>
              <a:t>)</a:t>
            </a:r>
            <a:r>
              <a:rPr lang="ru-RU" dirty="0"/>
              <a:t> → марказит </a:t>
            </a:r>
            <a:r>
              <a:rPr lang="en-US" dirty="0"/>
              <a:t>(</a:t>
            </a:r>
            <a:r>
              <a:rPr lang="en-US" dirty="0" err="1"/>
              <a:t>Mrc</a:t>
            </a:r>
            <a:r>
              <a:rPr lang="en-US" dirty="0"/>
              <a:t>) </a:t>
            </a:r>
            <a:r>
              <a:rPr lang="ru-RU" dirty="0"/>
              <a:t>→ сфалерит </a:t>
            </a:r>
            <a:r>
              <a:rPr lang="en-US" dirty="0"/>
              <a:t>(</a:t>
            </a:r>
            <a:r>
              <a:rPr lang="en-US" dirty="0" err="1"/>
              <a:t>Sp</a:t>
            </a:r>
            <a:r>
              <a:rPr lang="en-US" dirty="0"/>
              <a:t>) </a:t>
            </a:r>
            <a:r>
              <a:rPr lang="ru-RU" dirty="0"/>
              <a:t>→ опал</a:t>
            </a:r>
            <a:r>
              <a:rPr lang="en-US" dirty="0"/>
              <a:t> (Op)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0945" y="5767649"/>
            <a:ext cx="5407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Последовательность </a:t>
            </a:r>
            <a:r>
              <a:rPr lang="ru-RU" dirty="0" err="1"/>
              <a:t>минералообразования</a:t>
            </a:r>
            <a:r>
              <a:rPr lang="ru-RU" dirty="0"/>
              <a:t>:</a:t>
            </a:r>
          </a:p>
          <a:p>
            <a:r>
              <a:rPr lang="ru-RU" dirty="0"/>
              <a:t>Халькопирит (</a:t>
            </a:r>
            <a:r>
              <a:rPr lang="en-US" dirty="0" err="1"/>
              <a:t>Ccp</a:t>
            </a:r>
            <a:r>
              <a:rPr lang="en-US" dirty="0"/>
              <a:t>) </a:t>
            </a:r>
            <a:r>
              <a:rPr lang="ru-RU" dirty="0"/>
              <a:t>→ пирит </a:t>
            </a:r>
            <a:r>
              <a:rPr lang="en-US" dirty="0"/>
              <a:t>(</a:t>
            </a:r>
            <a:r>
              <a:rPr lang="en-US" dirty="0" err="1"/>
              <a:t>Py</a:t>
            </a:r>
            <a:r>
              <a:rPr lang="en-US" dirty="0"/>
              <a:t>) </a:t>
            </a:r>
            <a:r>
              <a:rPr lang="ru-RU" dirty="0"/>
              <a:t>→ сфалерит </a:t>
            </a:r>
            <a:r>
              <a:rPr lang="en-US" dirty="0"/>
              <a:t>(</a:t>
            </a:r>
            <a:r>
              <a:rPr lang="en-US" dirty="0" err="1"/>
              <a:t>Sp</a:t>
            </a:r>
            <a:r>
              <a:rPr lang="en-US" dirty="0"/>
              <a:t>) </a:t>
            </a:r>
          </a:p>
          <a:p>
            <a:r>
              <a:rPr lang="ru-RU" dirty="0"/>
              <a:t>→ опал</a:t>
            </a:r>
            <a:r>
              <a:rPr lang="en-US" dirty="0"/>
              <a:t> (Op)</a:t>
            </a:r>
            <a:endParaRPr lang="ru-RU" dirty="0"/>
          </a:p>
        </p:txBody>
      </p:sp>
      <p:pic>
        <p:nvPicPr>
          <p:cNvPr id="3" name="Рисунок 2" descr="Изображение выглядит как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A6809A-F14F-CD88-ACA4-5C112F240B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3" y="3345093"/>
            <a:ext cx="2773033" cy="23246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0215" y="-31243"/>
            <a:ext cx="6424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Зональные сульфидные постройки </a:t>
            </a:r>
          </a:p>
          <a:p>
            <a:pPr algn="r"/>
            <a:r>
              <a:rPr lang="ru-RU" sz="2400" dirty="0"/>
              <a:t>(фрагменты труб)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5C82CD6-29DA-78E1-39BB-2E184D3FBA66}"/>
              </a:ext>
            </a:extLst>
          </p:cNvPr>
          <p:cNvGrpSpPr/>
          <p:nvPr/>
        </p:nvGrpSpPr>
        <p:grpSpPr>
          <a:xfrm>
            <a:off x="3013271" y="2968463"/>
            <a:ext cx="585691" cy="230832"/>
            <a:chOff x="3603670" y="3025843"/>
            <a:chExt cx="585691" cy="2308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880988B-8400-AC63-DEE0-86486E526E7B}"/>
                </a:ext>
              </a:extLst>
            </p:cNvPr>
            <p:cNvSpPr txBox="1"/>
            <p:nvPr/>
          </p:nvSpPr>
          <p:spPr>
            <a:xfrm>
              <a:off x="3603670" y="3025843"/>
              <a:ext cx="58569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900" dirty="0"/>
                <a:t>0.05 мм </a:t>
              </a: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480E0B73-3D51-7A97-9230-D1DFAED256F5}"/>
                </a:ext>
              </a:extLst>
            </p:cNvPr>
            <p:cNvCxnSpPr/>
            <p:nvPr/>
          </p:nvCxnSpPr>
          <p:spPr>
            <a:xfrm>
              <a:off x="3703378" y="3214914"/>
              <a:ext cx="30841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828226A-A4ED-7A00-676F-9538621002A0}"/>
              </a:ext>
            </a:extLst>
          </p:cNvPr>
          <p:cNvGrpSpPr/>
          <p:nvPr/>
        </p:nvGrpSpPr>
        <p:grpSpPr>
          <a:xfrm>
            <a:off x="751659" y="5372437"/>
            <a:ext cx="585691" cy="230832"/>
            <a:chOff x="3585663" y="3036010"/>
            <a:chExt cx="585691" cy="2308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677094-61D2-C4C0-3C35-23DEAF0A7702}"/>
                </a:ext>
              </a:extLst>
            </p:cNvPr>
            <p:cNvSpPr txBox="1"/>
            <p:nvPr/>
          </p:nvSpPr>
          <p:spPr>
            <a:xfrm>
              <a:off x="3585663" y="3036010"/>
              <a:ext cx="58569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900" dirty="0"/>
                <a:t>0.05 мм </a:t>
              </a:r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DFA0CD56-4A02-7349-895C-75E793D31BD6}"/>
                </a:ext>
              </a:extLst>
            </p:cNvPr>
            <p:cNvCxnSpPr/>
            <p:nvPr/>
          </p:nvCxnSpPr>
          <p:spPr>
            <a:xfrm>
              <a:off x="3703378" y="3214914"/>
              <a:ext cx="30841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F50ED95-F8F8-3505-C33E-A575E3A424EF}"/>
              </a:ext>
            </a:extLst>
          </p:cNvPr>
          <p:cNvGrpSpPr/>
          <p:nvPr/>
        </p:nvGrpSpPr>
        <p:grpSpPr>
          <a:xfrm>
            <a:off x="10051957" y="2891731"/>
            <a:ext cx="585691" cy="230832"/>
            <a:chOff x="3585663" y="3036010"/>
            <a:chExt cx="585691" cy="2308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96DC0A-14A9-7C64-6344-4DB9CF253615}"/>
                </a:ext>
              </a:extLst>
            </p:cNvPr>
            <p:cNvSpPr txBox="1"/>
            <p:nvPr/>
          </p:nvSpPr>
          <p:spPr>
            <a:xfrm>
              <a:off x="3585663" y="3036010"/>
              <a:ext cx="58569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900" dirty="0"/>
                <a:t>0.05 мм </a:t>
              </a:r>
            </a:p>
          </p:txBody>
        </p: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0E7061C4-7D5F-80D5-7BDE-496CCD53BB0E}"/>
                </a:ext>
              </a:extLst>
            </p:cNvPr>
            <p:cNvCxnSpPr/>
            <p:nvPr/>
          </p:nvCxnSpPr>
          <p:spPr>
            <a:xfrm>
              <a:off x="3703378" y="3214914"/>
              <a:ext cx="30841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2DDA19-6217-174C-3FF7-36BA56A88E66}"/>
              </a:ext>
            </a:extLst>
          </p:cNvPr>
          <p:cNvGrpSpPr/>
          <p:nvPr/>
        </p:nvGrpSpPr>
        <p:grpSpPr>
          <a:xfrm>
            <a:off x="7880149" y="5304194"/>
            <a:ext cx="585691" cy="230832"/>
            <a:chOff x="3585663" y="3036010"/>
            <a:chExt cx="585691" cy="2308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672BEE-9A55-A696-F403-B34F1569DB30}"/>
                </a:ext>
              </a:extLst>
            </p:cNvPr>
            <p:cNvSpPr txBox="1"/>
            <p:nvPr/>
          </p:nvSpPr>
          <p:spPr>
            <a:xfrm>
              <a:off x="3585663" y="3036010"/>
              <a:ext cx="58569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900" dirty="0"/>
                <a:t>0.05 мм </a:t>
              </a: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141CEB91-0ABA-C927-E774-187FFE5E51A5}"/>
                </a:ext>
              </a:extLst>
            </p:cNvPr>
            <p:cNvCxnSpPr/>
            <p:nvPr/>
          </p:nvCxnSpPr>
          <p:spPr>
            <a:xfrm>
              <a:off x="3703378" y="3214914"/>
              <a:ext cx="30841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8B1477C-EE77-9D42-3D51-BBDA639EF966}"/>
              </a:ext>
            </a:extLst>
          </p:cNvPr>
          <p:cNvSpPr txBox="1"/>
          <p:nvPr/>
        </p:nvSpPr>
        <p:spPr>
          <a:xfrm>
            <a:off x="1337350" y="1021056"/>
            <a:ext cx="53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Ccp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6A9B34-8B9B-6E2F-9328-A20BBB54DD82}"/>
              </a:ext>
            </a:extLst>
          </p:cNvPr>
          <p:cNvSpPr txBox="1"/>
          <p:nvPr/>
        </p:nvSpPr>
        <p:spPr>
          <a:xfrm>
            <a:off x="1042621" y="2708905"/>
            <a:ext cx="53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545DEE-DE42-74D5-DCF7-6770D518EDBD}"/>
              </a:ext>
            </a:extLst>
          </p:cNvPr>
          <p:cNvSpPr txBox="1"/>
          <p:nvPr/>
        </p:nvSpPr>
        <p:spPr>
          <a:xfrm>
            <a:off x="2149518" y="1876250"/>
            <a:ext cx="53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Sp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1FB1A3-21AA-82A7-2AB4-76F19BF35DC9}"/>
              </a:ext>
            </a:extLst>
          </p:cNvPr>
          <p:cNvSpPr txBox="1"/>
          <p:nvPr/>
        </p:nvSpPr>
        <p:spPr>
          <a:xfrm>
            <a:off x="1718350" y="3975803"/>
            <a:ext cx="53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Ccp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1AAFED-3402-557B-BD80-F457D87202E7}"/>
              </a:ext>
            </a:extLst>
          </p:cNvPr>
          <p:cNvSpPr txBox="1"/>
          <p:nvPr/>
        </p:nvSpPr>
        <p:spPr>
          <a:xfrm>
            <a:off x="2574524" y="4921744"/>
            <a:ext cx="5384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Op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76FD3B-25BF-76C2-B75E-7A15FA79E661}"/>
              </a:ext>
            </a:extLst>
          </p:cNvPr>
          <p:cNvSpPr txBox="1"/>
          <p:nvPr/>
        </p:nvSpPr>
        <p:spPr>
          <a:xfrm>
            <a:off x="2414583" y="4633565"/>
            <a:ext cx="319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Py</a:t>
            </a:r>
            <a:endParaRPr lang="ru-RU" sz="105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5A182E-BB61-84D4-EB9C-CADEBDF0B254}"/>
              </a:ext>
            </a:extLst>
          </p:cNvPr>
          <p:cNvSpPr txBox="1"/>
          <p:nvPr/>
        </p:nvSpPr>
        <p:spPr>
          <a:xfrm>
            <a:off x="9081324" y="2442268"/>
            <a:ext cx="58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Mrc</a:t>
            </a:r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C113A4-238B-DF89-174D-FFDDC9C3C691}"/>
              </a:ext>
            </a:extLst>
          </p:cNvPr>
          <p:cNvSpPr txBox="1"/>
          <p:nvPr/>
        </p:nvSpPr>
        <p:spPr>
          <a:xfrm>
            <a:off x="8217655" y="2335943"/>
            <a:ext cx="53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6F4D68-DF72-1EE8-24D0-28F6E3B364DA}"/>
              </a:ext>
            </a:extLst>
          </p:cNvPr>
          <p:cNvSpPr txBox="1"/>
          <p:nvPr/>
        </p:nvSpPr>
        <p:spPr>
          <a:xfrm>
            <a:off x="10127892" y="3649393"/>
            <a:ext cx="58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Mrc</a:t>
            </a:r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D619FC-5FC0-0DDD-5252-DFC65C327641}"/>
              </a:ext>
            </a:extLst>
          </p:cNvPr>
          <p:cNvSpPr txBox="1"/>
          <p:nvPr/>
        </p:nvSpPr>
        <p:spPr>
          <a:xfrm>
            <a:off x="9191649" y="3791137"/>
            <a:ext cx="53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95E670-696E-2C16-3FE5-746FC54C717F}"/>
              </a:ext>
            </a:extLst>
          </p:cNvPr>
          <p:cNvSpPr txBox="1"/>
          <p:nvPr/>
        </p:nvSpPr>
        <p:spPr>
          <a:xfrm>
            <a:off x="9338704" y="3435648"/>
            <a:ext cx="53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Sp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9DAB45-ACA5-F889-A09B-92A7EF0757FB}"/>
              </a:ext>
            </a:extLst>
          </p:cNvPr>
          <p:cNvSpPr txBox="1"/>
          <p:nvPr/>
        </p:nvSpPr>
        <p:spPr>
          <a:xfrm>
            <a:off x="7905524" y="4895175"/>
            <a:ext cx="46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Py</a:t>
            </a:r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D59DD3B-8171-AB5D-532F-BD5DD420EC23}"/>
              </a:ext>
            </a:extLst>
          </p:cNvPr>
          <p:cNvSpPr txBox="1"/>
          <p:nvPr/>
        </p:nvSpPr>
        <p:spPr>
          <a:xfrm>
            <a:off x="11548534" y="6442958"/>
            <a:ext cx="44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EE0DE5-EED0-4632-8DCD-5038D5FCD25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51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DF524A-D6AD-B614-D2EB-0D704F07AF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t="3811" r="3309" b="2493"/>
          <a:stretch/>
        </p:blipFill>
        <p:spPr bwMode="auto">
          <a:xfrm>
            <a:off x="6328763" y="111949"/>
            <a:ext cx="4400323" cy="3611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523D3A-C7EA-27E8-6845-CA1E8882CF40}"/>
              </a:ext>
            </a:extLst>
          </p:cNvPr>
          <p:cNvSpPr txBox="1"/>
          <p:nvPr/>
        </p:nvSpPr>
        <p:spPr>
          <a:xfrm>
            <a:off x="5720215" y="-31243"/>
            <a:ext cx="642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/>
              <a:t>Состояние каналов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8B03B2-3DE1-C926-3A6C-A5DBBD81CE2E}"/>
              </a:ext>
            </a:extLst>
          </p:cNvPr>
          <p:cNvSpPr txBox="1"/>
          <p:nvPr/>
        </p:nvSpPr>
        <p:spPr>
          <a:xfrm>
            <a:off x="10142644" y="3303052"/>
            <a:ext cx="74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BD326B-C5ED-0DB9-3CAD-E885F185CD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85" y="111949"/>
            <a:ext cx="4405409" cy="324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ткань, шабло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C63715-6788-254E-AB98-3BBBDCD318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18" y="3723899"/>
            <a:ext cx="3605105" cy="302215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ар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7F4259-C12C-B611-E264-052B79D6DD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520" y="3654785"/>
            <a:ext cx="3689968" cy="30932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9A011B-4788-176E-570B-AF9148218F0F}"/>
              </a:ext>
            </a:extLst>
          </p:cNvPr>
          <p:cNvSpPr txBox="1"/>
          <p:nvPr/>
        </p:nvSpPr>
        <p:spPr>
          <a:xfrm>
            <a:off x="1031240" y="183864"/>
            <a:ext cx="19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Открытые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6A8DD8-5CCA-7C84-A9B1-ED850D3F9C3C}"/>
              </a:ext>
            </a:extLst>
          </p:cNvPr>
          <p:cNvSpPr txBox="1"/>
          <p:nvPr/>
        </p:nvSpPr>
        <p:spPr>
          <a:xfrm>
            <a:off x="6182808" y="122645"/>
            <a:ext cx="19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Запечатанные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B74496-37E4-4F3F-0CCF-8764A9903085}"/>
              </a:ext>
            </a:extLst>
          </p:cNvPr>
          <p:cNvSpPr txBox="1"/>
          <p:nvPr/>
        </p:nvSpPr>
        <p:spPr>
          <a:xfrm>
            <a:off x="11548534" y="6442958"/>
            <a:ext cx="44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EE0DE5-EED0-4632-8DCD-5038D5FCD255}" type="slidenum">
              <a:rPr lang="ru-RU" smtClean="0"/>
              <a:t>6</a:t>
            </a:fld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A9B77B-50D4-4E6C-4219-712009470D96}"/>
              </a:ext>
            </a:extLst>
          </p:cNvPr>
          <p:cNvSpPr txBox="1"/>
          <p:nvPr/>
        </p:nvSpPr>
        <p:spPr>
          <a:xfrm>
            <a:off x="3916680" y="4790440"/>
            <a:ext cx="65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Mrc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CA8CE9-68AE-4468-D817-A4BD1D457024}"/>
              </a:ext>
            </a:extLst>
          </p:cNvPr>
          <p:cNvSpPr txBox="1"/>
          <p:nvPr/>
        </p:nvSpPr>
        <p:spPr>
          <a:xfrm>
            <a:off x="3376434" y="3764717"/>
            <a:ext cx="47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Py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10693D-ADF6-5A93-B745-D0D74E40E056}"/>
              </a:ext>
            </a:extLst>
          </p:cNvPr>
          <p:cNvSpPr txBox="1"/>
          <p:nvPr/>
        </p:nvSpPr>
        <p:spPr>
          <a:xfrm>
            <a:off x="2308860" y="4709597"/>
            <a:ext cx="65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Ccp</a:t>
            </a:r>
            <a:endParaRPr lang="ru-RU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A9FBEC-08AB-505B-FE47-A4217DA0001B}"/>
              </a:ext>
            </a:extLst>
          </p:cNvPr>
          <p:cNvSpPr txBox="1"/>
          <p:nvPr/>
        </p:nvSpPr>
        <p:spPr>
          <a:xfrm>
            <a:off x="2857500" y="5133285"/>
            <a:ext cx="65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Cv+Bn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E7D6E6-1248-77C0-ACF2-4D737D23E74D}"/>
              </a:ext>
            </a:extLst>
          </p:cNvPr>
          <p:cNvSpPr txBox="1"/>
          <p:nvPr/>
        </p:nvSpPr>
        <p:spPr>
          <a:xfrm>
            <a:off x="7616559" y="5096475"/>
            <a:ext cx="912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Sp</a:t>
            </a:r>
            <a:r>
              <a:rPr lang="en-US" sz="1200" dirty="0"/>
              <a:t> (+</a:t>
            </a:r>
            <a:r>
              <a:rPr lang="en-US" sz="1200" dirty="0" err="1"/>
              <a:t>Ccp</a:t>
            </a:r>
            <a:r>
              <a:rPr lang="en-US" sz="1200" dirty="0"/>
              <a:t>)</a:t>
            </a:r>
            <a:endParaRPr lang="ru-RU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8795A7-0712-D24E-D0B1-4FEEE24BA14B}"/>
              </a:ext>
            </a:extLst>
          </p:cNvPr>
          <p:cNvSpPr txBox="1"/>
          <p:nvPr/>
        </p:nvSpPr>
        <p:spPr>
          <a:xfrm>
            <a:off x="6766560" y="4239232"/>
            <a:ext cx="65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Ccp</a:t>
            </a:r>
            <a:endParaRPr lang="ru-RU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3B0D1C-C6E7-3AA1-F758-49A4EBBBA9FB}"/>
              </a:ext>
            </a:extLst>
          </p:cNvPr>
          <p:cNvSpPr txBox="1"/>
          <p:nvPr/>
        </p:nvSpPr>
        <p:spPr>
          <a:xfrm>
            <a:off x="8549561" y="4681101"/>
            <a:ext cx="65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Op</a:t>
            </a:r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3100B23-7A92-7AE9-25EF-85C1982251A1}"/>
              </a:ext>
            </a:extLst>
          </p:cNvPr>
          <p:cNvGrpSpPr/>
          <p:nvPr/>
        </p:nvGrpSpPr>
        <p:grpSpPr>
          <a:xfrm>
            <a:off x="1937630" y="6474270"/>
            <a:ext cx="742459" cy="230832"/>
            <a:chOff x="3585663" y="3036010"/>
            <a:chExt cx="585691" cy="2308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3F060A-C5F0-96B3-9D60-5AF4FDBF983D}"/>
                </a:ext>
              </a:extLst>
            </p:cNvPr>
            <p:cNvSpPr txBox="1"/>
            <p:nvPr/>
          </p:nvSpPr>
          <p:spPr>
            <a:xfrm>
              <a:off x="3585663" y="3036010"/>
              <a:ext cx="58569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    </a:t>
              </a:r>
              <a:r>
                <a:rPr lang="ru-RU" sz="900" dirty="0"/>
                <a:t>0.05 мм </a:t>
              </a:r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683BBEC1-FFD1-B530-9269-267FD59FAE70}"/>
                </a:ext>
              </a:extLst>
            </p:cNvPr>
            <p:cNvCxnSpPr>
              <a:cxnSpLocks/>
            </p:cNvCxnSpPr>
            <p:nvPr/>
          </p:nvCxnSpPr>
          <p:spPr>
            <a:xfrm>
              <a:off x="3703378" y="3214914"/>
              <a:ext cx="3513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F78C1E6-8C4C-71D4-5405-2710B494423C}"/>
              </a:ext>
            </a:extLst>
          </p:cNvPr>
          <p:cNvGrpSpPr/>
          <p:nvPr/>
        </p:nvGrpSpPr>
        <p:grpSpPr>
          <a:xfrm>
            <a:off x="9199801" y="6512208"/>
            <a:ext cx="742459" cy="230832"/>
            <a:chOff x="3585663" y="3036010"/>
            <a:chExt cx="585691" cy="2308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30FC30-8EA3-8678-14D9-3288634DF323}"/>
                </a:ext>
              </a:extLst>
            </p:cNvPr>
            <p:cNvSpPr txBox="1"/>
            <p:nvPr/>
          </p:nvSpPr>
          <p:spPr>
            <a:xfrm>
              <a:off x="3585663" y="3036010"/>
              <a:ext cx="58569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    </a:t>
              </a:r>
              <a:r>
                <a:rPr lang="ru-RU" sz="900" dirty="0"/>
                <a:t>0.05 мм </a:t>
              </a: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7C3AF422-B72B-8A80-2890-3ABC5EDA6A48}"/>
                </a:ext>
              </a:extLst>
            </p:cNvPr>
            <p:cNvCxnSpPr>
              <a:cxnSpLocks/>
            </p:cNvCxnSpPr>
            <p:nvPr/>
          </p:nvCxnSpPr>
          <p:spPr>
            <a:xfrm>
              <a:off x="3703378" y="3214914"/>
              <a:ext cx="3513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C038C0-134D-78A1-D5CF-299088553B9A}"/>
              </a:ext>
            </a:extLst>
          </p:cNvPr>
          <p:cNvSpPr txBox="1"/>
          <p:nvPr/>
        </p:nvSpPr>
        <p:spPr>
          <a:xfrm>
            <a:off x="5811968" y="3128913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см</a:t>
            </a:r>
          </a:p>
        </p:txBody>
      </p:sp>
    </p:spTree>
    <p:extLst>
      <p:ext uri="{BB962C8B-B14F-4D97-AF65-F5344CB8AC3E}">
        <p14:creationId xmlns:p14="http://schemas.microsoft.com/office/powerpoint/2010/main" val="145446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EA8312-4291-B46C-749D-8AFC26B36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3" y="3804723"/>
            <a:ext cx="5304362" cy="25158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C4DA1EB-61C0-3E59-F50F-B9FA2F7F1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407990"/>
              </p:ext>
            </p:extLst>
          </p:nvPr>
        </p:nvGraphicFramePr>
        <p:xfrm>
          <a:off x="2882372" y="1006262"/>
          <a:ext cx="5914455" cy="1752252"/>
        </p:xfrm>
        <a:graphic>
          <a:graphicData uri="http://schemas.openxmlformats.org/drawingml/2006/table">
            <a:tbl>
              <a:tblPr firstRow="1" firstCol="1" bandRow="1"/>
              <a:tblGrid>
                <a:gridCol w="1970825">
                  <a:extLst>
                    <a:ext uri="{9D8B030D-6E8A-4147-A177-3AD203B41FA5}">
                      <a16:colId xmlns:a16="http://schemas.microsoft.com/office/drawing/2014/main" val="782987920"/>
                    </a:ext>
                  </a:extLst>
                </a:gridCol>
                <a:gridCol w="1971815">
                  <a:extLst>
                    <a:ext uri="{9D8B030D-6E8A-4147-A177-3AD203B41FA5}">
                      <a16:colId xmlns:a16="http://schemas.microsoft.com/office/drawing/2014/main" val="990405499"/>
                    </a:ext>
                  </a:extLst>
                </a:gridCol>
                <a:gridCol w="1971815">
                  <a:extLst>
                    <a:ext uri="{9D8B030D-6E8A-4147-A177-3AD203B41FA5}">
                      <a16:colId xmlns:a16="http://schemas.microsoft.com/office/drawing/2014/main" val="500766914"/>
                    </a:ext>
                  </a:extLst>
                </a:gridCol>
              </a:tblGrid>
              <a:tr h="6549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Северная</a:t>
                      </a:r>
                      <a:endParaRPr lang="ru-RU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Центральная</a:t>
                      </a:r>
                      <a:endParaRPr lang="ru-RU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Южная</a:t>
                      </a:r>
                      <a:endParaRPr lang="ru-RU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064645"/>
                  </a:ext>
                </a:extLst>
              </a:tr>
              <a:tr h="5365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Ccp-Sp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(+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Cv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Eng*</a:t>
                      </a:r>
                      <a:r>
                        <a:rPr lang="ru-RU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*, 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Tn*</a:t>
                      </a:r>
                      <a:r>
                        <a:rPr lang="ru-RU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-Bn</a:t>
                      </a:r>
                      <a:b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Cv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*, Cc*</a:t>
                      </a:r>
                      <a:r>
                        <a:rPr lang="ru-RU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Icb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(+Bn, +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Cv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*, Cc*</a:t>
                      </a:r>
                      <a:endParaRPr lang="ru-RU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903579"/>
                  </a:ext>
                </a:extLst>
              </a:tr>
              <a:tr h="5365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Mrc-Sp</a:t>
                      </a:r>
                      <a:b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Py-Mrc-Sp</a:t>
                      </a:r>
                      <a:endParaRPr lang="ru-RU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Py</a:t>
                      </a:r>
                      <a:r>
                        <a:rPr lang="ru-RU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(+</a:t>
                      </a:r>
                      <a:r>
                        <a:rPr lang="ru-RU" sz="18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ru-RU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+</a:t>
                      </a:r>
                      <a:r>
                        <a:rPr lang="ru-RU" sz="18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Mrc</a:t>
                      </a:r>
                      <a:r>
                        <a:rPr lang="ru-RU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7467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E3436D4-BB24-CADF-8A24-551D20C40BE8}"/>
              </a:ext>
            </a:extLst>
          </p:cNvPr>
          <p:cNvSpPr txBox="1"/>
          <p:nvPr/>
        </p:nvSpPr>
        <p:spPr>
          <a:xfrm>
            <a:off x="809809" y="1749677"/>
            <a:ext cx="2006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Внутренняя зона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C2A93-0A37-FE16-A0D4-66326A4B1BAA}"/>
              </a:ext>
            </a:extLst>
          </p:cNvPr>
          <p:cNvSpPr txBox="1"/>
          <p:nvPr/>
        </p:nvSpPr>
        <p:spPr>
          <a:xfrm>
            <a:off x="969910" y="2279461"/>
            <a:ext cx="2006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Внешняя зона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AF566D-12D5-3C75-8CF9-9609AD53244A}"/>
              </a:ext>
            </a:extLst>
          </p:cNvPr>
          <p:cNvSpPr txBox="1"/>
          <p:nvPr/>
        </p:nvSpPr>
        <p:spPr>
          <a:xfrm>
            <a:off x="5652482" y="0"/>
            <a:ext cx="642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/>
              <a:t>Минералогическая характеристика</a:t>
            </a: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60BB90A4-6BB5-C58B-AC2E-10DB5C5B890F}"/>
              </a:ext>
            </a:extLst>
          </p:cNvPr>
          <p:cNvGrpSpPr/>
          <p:nvPr/>
        </p:nvGrpSpPr>
        <p:grpSpPr>
          <a:xfrm>
            <a:off x="96836" y="989199"/>
            <a:ext cx="2785535" cy="684922"/>
            <a:chOff x="697969" y="1106894"/>
            <a:chExt cx="2785535" cy="68492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B53669-8CC4-BC72-747E-A9F85875B873}"/>
                </a:ext>
              </a:extLst>
            </p:cNvPr>
            <p:cNvSpPr txBox="1"/>
            <p:nvPr/>
          </p:nvSpPr>
          <p:spPr>
            <a:xfrm>
              <a:off x="697969" y="1106894"/>
              <a:ext cx="2785533" cy="481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dirty="0"/>
                <a:t>Группа рудных </a:t>
              </a:r>
              <a:br>
                <a:rPr lang="ru-RU" sz="1600" dirty="0"/>
              </a:br>
              <a:r>
                <a:rPr lang="ru-RU" sz="1600" dirty="0"/>
                <a:t>тел</a:t>
              </a:r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C0D7413F-0EB0-EB6C-F426-840947960937}"/>
                </a:ext>
              </a:extLst>
            </p:cNvPr>
            <p:cNvGrpSpPr/>
            <p:nvPr/>
          </p:nvGrpSpPr>
          <p:grpSpPr>
            <a:xfrm>
              <a:off x="1147802" y="1123957"/>
              <a:ext cx="2335702" cy="667859"/>
              <a:chOff x="1147801" y="325265"/>
              <a:chExt cx="2335704" cy="81827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74D442-9C1E-5BA2-11BB-840CE501974D}"/>
                  </a:ext>
                </a:extLst>
              </p:cNvPr>
              <p:cNvSpPr txBox="1"/>
              <p:nvPr/>
            </p:nvSpPr>
            <p:spPr>
              <a:xfrm>
                <a:off x="1147801" y="728735"/>
                <a:ext cx="1885872" cy="41480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/>
                  <a:t>Зона трубы</a:t>
                </a:r>
              </a:p>
            </p:txBody>
          </p: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id="{1ABD28FC-DF99-D005-7ECF-DD49191EE1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2705" y="339963"/>
                <a:ext cx="2310800" cy="78460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id="{594B2C7F-9A3E-D49E-410E-95E8B2490D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2708" y="325622"/>
                <a:ext cx="1" cy="81774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id="{5CBC95A0-0E86-B160-8C85-7AE13266CF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2708" y="1131424"/>
                <a:ext cx="2310797" cy="1194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id="{F6686704-8AB4-9661-714C-296D9911F6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2705" y="325265"/>
                <a:ext cx="2310800" cy="367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:a16="http://schemas.microsoft.com/office/drawing/2014/main" id="{77D052DD-9E29-1704-467D-26DDEAE1D6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83505" y="325265"/>
                <a:ext cx="0" cy="79272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6B3DC063-3FA5-EDDA-F214-B15A8DE6BE05}"/>
              </a:ext>
            </a:extLst>
          </p:cNvPr>
          <p:cNvCxnSpPr>
            <a:cxnSpLocks/>
          </p:cNvCxnSpPr>
          <p:nvPr/>
        </p:nvCxnSpPr>
        <p:spPr>
          <a:xfrm flipH="1">
            <a:off x="571573" y="1667634"/>
            <a:ext cx="1" cy="109088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249D1856-9EB9-A1C9-8033-888804C9322E}"/>
              </a:ext>
            </a:extLst>
          </p:cNvPr>
          <p:cNvCxnSpPr>
            <a:cxnSpLocks/>
          </p:cNvCxnSpPr>
          <p:nvPr/>
        </p:nvCxnSpPr>
        <p:spPr>
          <a:xfrm flipH="1" flipV="1">
            <a:off x="571573" y="2753603"/>
            <a:ext cx="2310796" cy="491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7A1E9AB1-A059-D533-D45F-127F09A14CF1}"/>
              </a:ext>
            </a:extLst>
          </p:cNvPr>
          <p:cNvCxnSpPr>
            <a:cxnSpLocks/>
          </p:cNvCxnSpPr>
          <p:nvPr/>
        </p:nvCxnSpPr>
        <p:spPr>
          <a:xfrm flipH="1" flipV="1">
            <a:off x="571573" y="2208544"/>
            <a:ext cx="2310796" cy="491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BEDE3A8-E655-ED44-FA1D-BAF7C280FF9D}"/>
              </a:ext>
            </a:extLst>
          </p:cNvPr>
          <p:cNvSpPr txBox="1"/>
          <p:nvPr/>
        </p:nvSpPr>
        <p:spPr>
          <a:xfrm>
            <a:off x="643466" y="2857402"/>
            <a:ext cx="81206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Символ «+» в минеральных типах обозначает, что минерал по своему содержанию в руде является второстепенным (10‒25%), символ «*» – редкий минерал (&lt;10%), «**» – единичные обнаружения. 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0B4EEC4-DE2B-2A42-C1D1-07DC5C265DA6}"/>
              </a:ext>
            </a:extLst>
          </p:cNvPr>
          <p:cNvSpPr txBox="1"/>
          <p:nvPr/>
        </p:nvSpPr>
        <p:spPr>
          <a:xfrm>
            <a:off x="5662188" y="4542654"/>
            <a:ext cx="6279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сульфидных руд южной и центральной групп характерно более широкое развитие вторичных медных минералов – стенки каналов зачастую сформированы халькопиритом (</a:t>
            </a:r>
            <a:r>
              <a:rPr lang="en-US" dirty="0"/>
              <a:t>CuFeS</a:t>
            </a:r>
            <a:r>
              <a:rPr lang="en-US" baseline="-25000" dirty="0"/>
              <a:t>2</a:t>
            </a:r>
            <a:r>
              <a:rPr lang="ru-RU" dirty="0"/>
              <a:t>), по которому развиты борнит (</a:t>
            </a:r>
            <a:r>
              <a:rPr lang="en-US" dirty="0"/>
              <a:t>Cu</a:t>
            </a:r>
            <a:r>
              <a:rPr lang="en-US" baseline="-25000" dirty="0"/>
              <a:t>5</a:t>
            </a:r>
            <a:r>
              <a:rPr lang="en-US" dirty="0"/>
              <a:t>FeS</a:t>
            </a:r>
            <a:r>
              <a:rPr lang="en-US" baseline="-25000" dirty="0"/>
              <a:t>4</a:t>
            </a:r>
            <a:r>
              <a:rPr lang="ru-RU" dirty="0"/>
              <a:t>)</a:t>
            </a:r>
            <a:r>
              <a:rPr lang="ru-RU" baseline="-25000" dirty="0"/>
              <a:t>, </a:t>
            </a:r>
            <a:r>
              <a:rPr lang="ru-RU" dirty="0" err="1"/>
              <a:t>ковеллин</a:t>
            </a:r>
            <a:r>
              <a:rPr lang="ru-RU" dirty="0"/>
              <a:t> (</a:t>
            </a:r>
            <a:r>
              <a:rPr lang="en-US" dirty="0" err="1"/>
              <a:t>CuS</a:t>
            </a:r>
            <a:r>
              <a:rPr lang="en-US" dirty="0"/>
              <a:t>) </a:t>
            </a:r>
            <a:r>
              <a:rPr lang="ru-RU" dirty="0"/>
              <a:t>и халькозин (</a:t>
            </a:r>
            <a:r>
              <a:rPr lang="en-US" dirty="0"/>
              <a:t>Cu</a:t>
            </a:r>
            <a:r>
              <a:rPr lang="ru-RU" baseline="-25000" dirty="0"/>
              <a:t>2</a:t>
            </a:r>
            <a:r>
              <a:rPr lang="en-US" dirty="0"/>
              <a:t>S)</a:t>
            </a:r>
            <a:endParaRPr lang="ru-RU" baseline="-25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F947F7-F29C-BD0C-F197-0F2421405FAD}"/>
              </a:ext>
            </a:extLst>
          </p:cNvPr>
          <p:cNvSpPr txBox="1"/>
          <p:nvPr/>
        </p:nvSpPr>
        <p:spPr>
          <a:xfrm>
            <a:off x="11548534" y="6442958"/>
            <a:ext cx="44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EE0DE5-EED0-4632-8DCD-5038D5FCD255}" type="slidenum">
              <a:rPr lang="ru-RU" smtClean="0"/>
              <a:t>7</a:t>
            </a:fld>
            <a:endParaRPr lang="ru-RU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E2CDD99-DC2E-A8AD-8ECF-5050B2CC0517}"/>
              </a:ext>
            </a:extLst>
          </p:cNvPr>
          <p:cNvSpPr txBox="1"/>
          <p:nvPr/>
        </p:nvSpPr>
        <p:spPr>
          <a:xfrm>
            <a:off x="9290052" y="947524"/>
            <a:ext cx="225848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Mrc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марказит</a:t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Ccp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халькопирит</a:t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пирит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сфалерит</a:t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Bn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борнит</a:t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ковеллин</a:t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энаргит</a:t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Tn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теннантит</a:t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галенит</a:t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халькозин</a:t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Icb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изокубанит</a:t>
            </a:r>
            <a:endParaRPr lang="ru-RU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1585B-A692-210B-D473-EBE80C3E83F7}"/>
              </a:ext>
            </a:extLst>
          </p:cNvPr>
          <p:cNvSpPr txBox="1"/>
          <p:nvPr/>
        </p:nvSpPr>
        <p:spPr>
          <a:xfrm>
            <a:off x="5248876" y="6116557"/>
            <a:ext cx="74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см</a:t>
            </a:r>
          </a:p>
        </p:txBody>
      </p:sp>
    </p:spTree>
    <p:extLst>
      <p:ext uri="{BB962C8B-B14F-4D97-AF65-F5344CB8AC3E}">
        <p14:creationId xmlns:p14="http://schemas.microsoft.com/office/powerpoint/2010/main" val="411322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F94D78-2EE1-5CE3-2D34-844DA2D7398C}"/>
              </a:ext>
            </a:extLst>
          </p:cNvPr>
          <p:cNvSpPr txBox="1"/>
          <p:nvPr/>
        </p:nvSpPr>
        <p:spPr>
          <a:xfrm>
            <a:off x="5652482" y="0"/>
            <a:ext cx="642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/>
              <a:t>Минералогическая характеристика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8E8CCD-E8F3-FF26-7584-6692820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36" y="2200000"/>
            <a:ext cx="4595834" cy="35461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6AF37D-F450-3057-B609-CE62BF40F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87" y="580902"/>
            <a:ext cx="3823236" cy="31063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A3A7EE7-9034-BEEF-44B8-4EE0E8894CA8}"/>
              </a:ext>
            </a:extLst>
          </p:cNvPr>
          <p:cNvSpPr txBox="1"/>
          <p:nvPr/>
        </p:nvSpPr>
        <p:spPr>
          <a:xfrm>
            <a:off x="3934522" y="4362518"/>
            <a:ext cx="48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Tn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D4CFE7-97DD-42D6-7862-2AFCE965A4FA}"/>
              </a:ext>
            </a:extLst>
          </p:cNvPr>
          <p:cNvSpPr txBox="1"/>
          <p:nvPr/>
        </p:nvSpPr>
        <p:spPr>
          <a:xfrm>
            <a:off x="4306633" y="3868411"/>
            <a:ext cx="48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Sp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5DB43F1-9888-2774-FFDA-23D973C94A6B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1676200" y="4022300"/>
            <a:ext cx="2630433" cy="1988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884355-E2D2-505E-9C97-68BD6F868346}"/>
              </a:ext>
            </a:extLst>
          </p:cNvPr>
          <p:cNvSpPr txBox="1"/>
          <p:nvPr/>
        </p:nvSpPr>
        <p:spPr>
          <a:xfrm>
            <a:off x="222249" y="3863031"/>
            <a:ext cx="191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Сфалерит с примесью</a:t>
            </a:r>
            <a:r>
              <a:rPr lang="en-US" sz="1400" dirty="0"/>
              <a:t> Cd </a:t>
            </a:r>
            <a:r>
              <a:rPr lang="ru-RU" sz="1400" dirty="0"/>
              <a:t>(0.7 </a:t>
            </a:r>
            <a:r>
              <a:rPr lang="ru-RU" sz="1400" dirty="0" err="1"/>
              <a:t>мас</a:t>
            </a:r>
            <a:r>
              <a:rPr lang="ru-RU" sz="1400" dirty="0"/>
              <a:t>. %)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1A740E-42B4-BFFE-02AE-4F5EEDA9B447}"/>
              </a:ext>
            </a:extLst>
          </p:cNvPr>
          <p:cNvSpPr txBox="1"/>
          <p:nvPr/>
        </p:nvSpPr>
        <p:spPr>
          <a:xfrm>
            <a:off x="3529282" y="3399345"/>
            <a:ext cx="48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Ccp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196E0-DA1C-49E1-3751-8FA55C46B0D0}"/>
              </a:ext>
            </a:extLst>
          </p:cNvPr>
          <p:cNvSpPr txBox="1"/>
          <p:nvPr/>
        </p:nvSpPr>
        <p:spPr>
          <a:xfrm>
            <a:off x="174996" y="1008854"/>
            <a:ext cx="4620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Tn ‒ </a:t>
            </a:r>
            <a:r>
              <a:rPr lang="ru-RU" dirty="0" err="1"/>
              <a:t>теннантит</a:t>
            </a:r>
            <a:r>
              <a:rPr lang="ru-RU" dirty="0"/>
              <a:t> (</a:t>
            </a:r>
            <a:r>
              <a:rPr lang="en-US" dirty="0">
                <a:effectLst/>
              </a:rPr>
              <a:t>C</a:t>
            </a:r>
            <a:r>
              <a:rPr lang="en-US" dirty="0"/>
              <a:t>u</a:t>
            </a:r>
            <a:r>
              <a:rPr lang="en-US" baseline="-25000" dirty="0">
                <a:effectLst/>
              </a:rPr>
              <a:t>10</a:t>
            </a:r>
            <a:r>
              <a:rPr lang="en-US" dirty="0"/>
              <a:t>​(</a:t>
            </a:r>
            <a:r>
              <a:rPr lang="en-US" dirty="0" err="1">
                <a:effectLst/>
              </a:rPr>
              <a:t>F</a:t>
            </a:r>
            <a:r>
              <a:rPr lang="en-US" dirty="0" err="1"/>
              <a:t>e,</a:t>
            </a:r>
            <a:r>
              <a:rPr lang="en-US" dirty="0" err="1">
                <a:effectLst/>
              </a:rPr>
              <a:t>Z</a:t>
            </a:r>
            <a:r>
              <a:rPr lang="en-US" dirty="0" err="1"/>
              <a:t>n</a:t>
            </a:r>
            <a:r>
              <a:rPr lang="en-US" dirty="0"/>
              <a:t>)</a:t>
            </a:r>
            <a:r>
              <a:rPr lang="en-US" baseline="-25000" dirty="0">
                <a:effectLst/>
              </a:rPr>
              <a:t>2</a:t>
            </a:r>
            <a:r>
              <a:rPr lang="en-US" dirty="0"/>
              <a:t>​As</a:t>
            </a:r>
            <a:r>
              <a:rPr lang="en-US" baseline="-25000" dirty="0">
                <a:effectLst/>
              </a:rPr>
              <a:t>4</a:t>
            </a:r>
            <a:r>
              <a:rPr lang="en-US" dirty="0"/>
              <a:t>​</a:t>
            </a:r>
            <a:r>
              <a:rPr lang="en-US" dirty="0">
                <a:effectLst/>
              </a:rPr>
              <a:t>S</a:t>
            </a:r>
            <a:r>
              <a:rPr lang="en-US" baseline="-25000" dirty="0">
                <a:effectLst/>
              </a:rPr>
              <a:t>13</a:t>
            </a:r>
            <a:r>
              <a:rPr lang="ru-RU" dirty="0"/>
              <a:t>)</a:t>
            </a:r>
          </a:p>
          <a:p>
            <a:r>
              <a:rPr lang="en-US" dirty="0"/>
              <a:t>Eng – </a:t>
            </a:r>
            <a:r>
              <a:rPr lang="ru-RU" dirty="0" err="1"/>
              <a:t>энаргит</a:t>
            </a:r>
            <a:r>
              <a:rPr lang="ru-RU" dirty="0"/>
              <a:t> (</a:t>
            </a:r>
            <a:r>
              <a:rPr lang="en-US" dirty="0"/>
              <a:t>Cu</a:t>
            </a:r>
            <a:r>
              <a:rPr lang="en-US" baseline="-25000" dirty="0"/>
              <a:t>2.96</a:t>
            </a:r>
            <a:r>
              <a:rPr lang="en-US" dirty="0"/>
              <a:t>(</a:t>
            </a:r>
            <a:r>
              <a:rPr lang="en-US" dirty="0" err="1"/>
              <a:t>Fe,Zn</a:t>
            </a:r>
            <a:r>
              <a:rPr lang="en-US" dirty="0"/>
              <a:t>)</a:t>
            </a:r>
            <a:r>
              <a:rPr lang="en-US" baseline="-25000" dirty="0"/>
              <a:t>0.13</a:t>
            </a:r>
            <a:r>
              <a:rPr lang="en-US" dirty="0"/>
              <a:t>As</a:t>
            </a:r>
            <a:r>
              <a:rPr lang="en-US" baseline="-25000" dirty="0"/>
              <a:t>1</a:t>
            </a:r>
            <a:r>
              <a:rPr lang="en-US" dirty="0"/>
              <a:t>S</a:t>
            </a:r>
            <a:r>
              <a:rPr lang="en-US" baseline="-25000" dirty="0"/>
              <a:t>3.94</a:t>
            </a:r>
            <a:r>
              <a:rPr lang="ru-RU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895AC-262C-BE4D-3491-4D1EC1E80B99}"/>
              </a:ext>
            </a:extLst>
          </p:cNvPr>
          <p:cNvSpPr txBox="1"/>
          <p:nvPr/>
        </p:nvSpPr>
        <p:spPr>
          <a:xfrm>
            <a:off x="9014583" y="1560660"/>
            <a:ext cx="652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Ccp</a:t>
            </a:r>
            <a:endParaRPr lang="ru-RU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1C1967-3601-5FE1-88E5-084BEC3A4D35}"/>
              </a:ext>
            </a:extLst>
          </p:cNvPr>
          <p:cNvSpPr txBox="1"/>
          <p:nvPr/>
        </p:nvSpPr>
        <p:spPr>
          <a:xfrm>
            <a:off x="8476786" y="2262734"/>
            <a:ext cx="652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Mrc</a:t>
            </a:r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4B16D-879E-2917-9378-B2777AAD6A82}"/>
              </a:ext>
            </a:extLst>
          </p:cNvPr>
          <p:cNvSpPr txBox="1"/>
          <p:nvPr/>
        </p:nvSpPr>
        <p:spPr>
          <a:xfrm>
            <a:off x="9441163" y="2509725"/>
            <a:ext cx="452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Sp</a:t>
            </a:r>
            <a:endParaRPr lang="ru-R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F9D0E6-59E1-E571-9FBB-76182359778D}"/>
              </a:ext>
            </a:extLst>
          </p:cNvPr>
          <p:cNvSpPr txBox="1"/>
          <p:nvPr/>
        </p:nvSpPr>
        <p:spPr>
          <a:xfrm>
            <a:off x="9713596" y="2769094"/>
            <a:ext cx="452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Op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ADED43D-8779-652D-D316-AC55F1F60FF9}"/>
              </a:ext>
            </a:extLst>
          </p:cNvPr>
          <p:cNvSpPr/>
          <p:nvPr/>
        </p:nvSpPr>
        <p:spPr>
          <a:xfrm>
            <a:off x="9012123" y="2626332"/>
            <a:ext cx="304597" cy="19878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3F8235-99B2-F7A2-AF19-0E9C1DBC6514}"/>
              </a:ext>
            </a:extLst>
          </p:cNvPr>
          <p:cNvSpPr txBox="1"/>
          <p:nvPr/>
        </p:nvSpPr>
        <p:spPr>
          <a:xfrm>
            <a:off x="9940203" y="4433440"/>
            <a:ext cx="573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Op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0E9BE2-ED32-BC13-0E88-A173009DF1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87" y="3744963"/>
            <a:ext cx="3823236" cy="31063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86F072-3F7B-034F-E4D4-7B1B710345E3}"/>
              </a:ext>
            </a:extLst>
          </p:cNvPr>
          <p:cNvSpPr txBox="1"/>
          <p:nvPr/>
        </p:nvSpPr>
        <p:spPr>
          <a:xfrm>
            <a:off x="8167013" y="5032259"/>
            <a:ext cx="57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Sp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634CF3-A66E-671E-3181-A6FD765D7A5A}"/>
              </a:ext>
            </a:extLst>
          </p:cNvPr>
          <p:cNvSpPr txBox="1"/>
          <p:nvPr/>
        </p:nvSpPr>
        <p:spPr>
          <a:xfrm>
            <a:off x="10066664" y="4033182"/>
            <a:ext cx="573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Mrc</a:t>
            </a:r>
            <a:endParaRPr lang="ru-RU" sz="1400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E778A7A-CFF4-9AC2-3A20-BC0B2222A2B3}"/>
              </a:ext>
            </a:extLst>
          </p:cNvPr>
          <p:cNvCxnSpPr>
            <a:cxnSpLocks/>
          </p:cNvCxnSpPr>
          <p:nvPr/>
        </p:nvCxnSpPr>
        <p:spPr>
          <a:xfrm>
            <a:off x="9642506" y="5440657"/>
            <a:ext cx="250997" cy="6110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CBDFDE4-3F23-CA60-4949-8022FA3FC0CC}"/>
              </a:ext>
            </a:extLst>
          </p:cNvPr>
          <p:cNvSpPr txBox="1"/>
          <p:nvPr/>
        </p:nvSpPr>
        <p:spPr>
          <a:xfrm>
            <a:off x="9445028" y="6016385"/>
            <a:ext cx="989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Cv+Eng</a:t>
            </a:r>
            <a:endParaRPr lang="ru-RU" sz="1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D03C6D-2D40-4E9D-44C4-70EC4A1B8D62}"/>
              </a:ext>
            </a:extLst>
          </p:cNvPr>
          <p:cNvSpPr txBox="1"/>
          <p:nvPr/>
        </p:nvSpPr>
        <p:spPr>
          <a:xfrm>
            <a:off x="9445028" y="4386251"/>
            <a:ext cx="573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Op</a:t>
            </a:r>
            <a:endParaRPr lang="ru-RU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A6C692-D2EF-B3A4-10C4-91335637A891}"/>
              </a:ext>
            </a:extLst>
          </p:cNvPr>
          <p:cNvSpPr txBox="1"/>
          <p:nvPr/>
        </p:nvSpPr>
        <p:spPr>
          <a:xfrm>
            <a:off x="174996" y="327021"/>
            <a:ext cx="547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Мышьяковистые </a:t>
            </a:r>
            <a:r>
              <a:rPr lang="ru-RU" dirty="0" err="1"/>
              <a:t>сульфосоли</a:t>
            </a:r>
            <a:r>
              <a:rPr lang="ru-RU" dirty="0"/>
              <a:t>, обнаруженные во внутренних зонах труб северной группы рудных тел: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B30D1C-0F7F-7880-FE11-BD60B0AE751C}"/>
              </a:ext>
            </a:extLst>
          </p:cNvPr>
          <p:cNvSpPr txBox="1"/>
          <p:nvPr/>
        </p:nvSpPr>
        <p:spPr>
          <a:xfrm>
            <a:off x="11548534" y="6442958"/>
            <a:ext cx="44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EE0DE5-EED0-4632-8DCD-5038D5FCD25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86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76" y="1567663"/>
            <a:ext cx="5274306" cy="45326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38193" y="2718613"/>
            <a:ext cx="48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Py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97857" y="2954557"/>
            <a:ext cx="54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812958" y="3508031"/>
            <a:ext cx="54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Sp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75" y="893629"/>
            <a:ext cx="3485870" cy="26144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74" y="3481972"/>
            <a:ext cx="3485871" cy="261440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69664" y="6096375"/>
            <a:ext cx="571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Глобулярный опал, заполняющий </a:t>
            </a:r>
            <a:r>
              <a:rPr lang="ru-RU" sz="1400" dirty="0" err="1"/>
              <a:t>интерстиции</a:t>
            </a:r>
            <a:r>
              <a:rPr lang="ru-RU" sz="1400" dirty="0"/>
              <a:t>. Между опаловыми </a:t>
            </a:r>
            <a:r>
              <a:rPr lang="ru-RU" sz="1400" dirty="0" err="1"/>
              <a:t>глобулями</a:t>
            </a:r>
            <a:r>
              <a:rPr lang="ru-RU" sz="1400" dirty="0"/>
              <a:t> образованы кристаллы пирита</a:t>
            </a:r>
          </a:p>
        </p:txBody>
      </p:sp>
      <p:cxnSp>
        <p:nvCxnSpPr>
          <p:cNvPr id="26" name="Прямая со стрелкой 25"/>
          <p:cNvCxnSpPr>
            <a:cxnSpLocks/>
          </p:cNvCxnSpPr>
          <p:nvPr/>
        </p:nvCxnSpPr>
        <p:spPr>
          <a:xfrm>
            <a:off x="7920906" y="2325479"/>
            <a:ext cx="753203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3695" y="2276098"/>
            <a:ext cx="1034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6 мкм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73206" y="874204"/>
            <a:ext cx="199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SE-</a:t>
            </a:r>
            <a:r>
              <a:rPr lang="ru-RU" dirty="0">
                <a:solidFill>
                  <a:schemeClr val="bg1"/>
                </a:solidFill>
              </a:rPr>
              <a:t>детектор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73206" y="3447528"/>
            <a:ext cx="221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BSE</a:t>
            </a:r>
            <a:r>
              <a:rPr lang="ru-RU" dirty="0">
                <a:solidFill>
                  <a:schemeClr val="bg1"/>
                </a:solidFill>
              </a:rPr>
              <a:t>-детектор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3C94EE-6B87-0CA7-BA11-B5C05FC11F6D}"/>
              </a:ext>
            </a:extLst>
          </p:cNvPr>
          <p:cNvSpPr txBox="1"/>
          <p:nvPr/>
        </p:nvSpPr>
        <p:spPr>
          <a:xfrm>
            <a:off x="5652482" y="0"/>
            <a:ext cx="642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/>
              <a:t>Минералогическая характеристика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7D268B-F4F4-4608-661A-A562064866A7}"/>
              </a:ext>
            </a:extLst>
          </p:cNvPr>
          <p:cNvSpPr txBox="1"/>
          <p:nvPr/>
        </p:nvSpPr>
        <p:spPr>
          <a:xfrm>
            <a:off x="883406" y="614014"/>
            <a:ext cx="5424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ea typeface="Times New Roman" panose="02020603050405020304" pitchFamily="18" charset="0"/>
              </a:rPr>
              <a:t>Из нерудных минералов главным является глобулярный опал, заполняющий собой пустоты в сульфидных рудах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074803-588D-F6C4-26F6-F81C6B7A86CF}"/>
              </a:ext>
            </a:extLst>
          </p:cNvPr>
          <p:cNvSpPr txBox="1"/>
          <p:nvPr/>
        </p:nvSpPr>
        <p:spPr>
          <a:xfrm>
            <a:off x="869299" y="5834765"/>
            <a:ext cx="4387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Также в опаловых зонах встречается сфалерит с примесью </a:t>
            </a:r>
            <a:r>
              <a:rPr lang="en-US" sz="1400" dirty="0"/>
              <a:t>Cd (</a:t>
            </a:r>
            <a:r>
              <a:rPr lang="ru-RU" sz="1400" dirty="0"/>
              <a:t>до </a:t>
            </a:r>
            <a:r>
              <a:rPr lang="en-US" sz="1400" dirty="0"/>
              <a:t>1</a:t>
            </a:r>
            <a:r>
              <a:rPr lang="ru-RU" sz="1400" dirty="0"/>
              <a:t>.5</a:t>
            </a:r>
            <a:r>
              <a:rPr lang="en-US" sz="1400" dirty="0"/>
              <a:t> </a:t>
            </a:r>
            <a:r>
              <a:rPr lang="ru-RU" sz="1400" dirty="0" err="1"/>
              <a:t>мас</a:t>
            </a:r>
            <a:r>
              <a:rPr lang="ru-RU" sz="1400" dirty="0"/>
              <a:t>. %)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347C5F-DF00-69AE-DE5C-982950ECBA1B}"/>
              </a:ext>
            </a:extLst>
          </p:cNvPr>
          <p:cNvSpPr txBox="1"/>
          <p:nvPr/>
        </p:nvSpPr>
        <p:spPr>
          <a:xfrm>
            <a:off x="11548534" y="6442958"/>
            <a:ext cx="44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EE0DE5-EED0-4632-8DCD-5038D5FCD25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2683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ВНИИО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ТемаВНИИО" id="{59A624D0-B708-427E-9CB7-5E8BF7FEC777}" vid="{0B9F27E7-8B51-46C6-9A72-E1BBD7AF8671}"/>
    </a:ext>
  </a:extLst>
</a:theme>
</file>

<file path=ppt/theme/theme10.xml><?xml version="1.0" encoding="utf-8"?>
<a:theme xmlns:a="http://schemas.openxmlformats.org/drawingml/2006/main" name="1_Подраздел 1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Шаблон ВНИИО_28.02.2025" id="{394DD3EE-F800-4957-A047-B1D189D05FF9}" vid="{A5C8DA10-F9D1-4CB5-9142-670857226C98}"/>
    </a:ext>
  </a:extLst>
</a:theme>
</file>

<file path=ppt/theme/theme11.xml><?xml version="1.0" encoding="utf-8"?>
<a:theme xmlns:a="http://schemas.openxmlformats.org/drawingml/2006/main" name="Образец оформления 1">
  <a:themeElements>
    <a:clrScheme name="Другая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Шаблон ВНИИО_28.02.2025" id="{394DD3EE-F800-4957-A047-B1D189D05FF9}" vid="{E8B09665-A386-473F-BDF4-8B544359ACD0}"/>
    </a:ext>
  </a:extLst>
</a:theme>
</file>

<file path=ppt/theme/theme12.xml><?xml version="1.0" encoding="utf-8"?>
<a:theme xmlns:a="http://schemas.openxmlformats.org/drawingml/2006/main" name="Образец оформления 2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Шаблон ВНИИО_28.02.2025" id="{394DD3EE-F800-4957-A047-B1D189D05FF9}" vid="{5A3D2F95-8774-472F-8F4A-4AA767551F76}"/>
    </a:ext>
  </a:extLst>
</a:theme>
</file>

<file path=ppt/theme/theme13.xml><?xml version="1.0" encoding="utf-8"?>
<a:theme xmlns:a="http://schemas.openxmlformats.org/drawingml/2006/main" name="Образец оформления  3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Шаблон ВНИИО_28.02.2025" id="{394DD3EE-F800-4957-A047-B1D189D05FF9}" vid="{8B2D32C8-A3A1-42F6-A12D-E13C91E1696A}"/>
    </a:ext>
  </a:extLst>
</a:theme>
</file>

<file path=ppt/theme/theme14.xml><?xml version="1.0" encoding="utf-8"?>
<a:theme xmlns:a="http://schemas.openxmlformats.org/drawingml/2006/main" name="Образец оформления 4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Шаблон ВНИИО_28.02.2025" id="{394DD3EE-F800-4957-A047-B1D189D05FF9}" vid="{A5C8DA10-F9D1-4CB5-9142-670857226C98}"/>
    </a:ext>
  </a:extLst>
</a:theme>
</file>

<file path=ppt/theme/theme15.xml><?xml version="1.0" encoding="utf-8"?>
<a:theme xmlns:a="http://schemas.openxmlformats.org/drawingml/2006/main" name="Образец оформления 5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Шаблон ВНИИО_28.02.2025" id="{394DD3EE-F800-4957-A047-B1D189D05FF9}" vid="{3E2D8475-32A5-4016-B161-C30340FCF370}"/>
    </a:ext>
  </a:extLst>
</a:theme>
</file>

<file path=ppt/theme/theme16.xml><?xml version="1.0" encoding="utf-8"?>
<a:theme xmlns:a="http://schemas.openxmlformats.org/drawingml/2006/main" name="Образец оформления 6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Шаблон ВНИИО_28.02.2025" id="{394DD3EE-F800-4957-A047-B1D189D05FF9}" vid="{1767AF7A-AE24-4C00-84F7-6A535B328112}"/>
    </a:ext>
  </a:extLst>
</a:theme>
</file>

<file path=ppt/theme/theme17.xml><?xml version="1.0" encoding="utf-8"?>
<a:theme xmlns:a="http://schemas.openxmlformats.org/drawingml/2006/main" name="ОБразец оформления 7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Шаблон ВНИИО_28.02.2025" id="{394DD3EE-F800-4957-A047-B1D189D05FF9}" vid="{EAEA36E0-166F-428B-BB13-0ADA03A24B43}"/>
    </a:ext>
  </a:extLst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ьный слайд белый фон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Шаблон ВНИИО_28.02.2025" id="{394DD3EE-F800-4957-A047-B1D189D05FF9}" vid="{E83B9D1E-CADF-4A33-9562-2E649CFFA242}"/>
    </a:ext>
  </a:extLst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итульный слайд полоса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Шаблон ВНИИО_28.02.2025" id="{394DD3EE-F800-4957-A047-B1D189D05FF9}" vid="{2D80D021-100B-47DC-8BBC-338AA814CD21}"/>
    </a:ext>
  </a:extLst>
</a:theme>
</file>

<file path=ppt/theme/theme4.xml><?xml version="1.0" encoding="utf-8"?>
<a:theme xmlns:a="http://schemas.openxmlformats.org/drawingml/2006/main" name="Титульный слайд синие буквы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Шаблон ВНИИО_28.02.2025" id="{394DD3EE-F800-4957-A047-B1D189D05FF9}" vid="{4E482F08-7DB8-4623-A9DD-E95E2708DF45}"/>
    </a:ext>
  </a:extLst>
</a:theme>
</file>

<file path=ppt/theme/theme5.xml><?xml version="1.0" encoding="utf-8"?>
<a:theme xmlns:a="http://schemas.openxmlformats.org/drawingml/2006/main" name="Титульный слайд разбивка полоса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Шаблон ВНИИО_28.02.2025" id="{394DD3EE-F800-4957-A047-B1D189D05FF9}" vid="{2D80D021-100B-47DC-8BBC-338AA814CD21}"/>
    </a:ext>
  </a:extLst>
</a:theme>
</file>

<file path=ppt/theme/theme6.xml><?xml version="1.0" encoding="utf-8"?>
<a:theme xmlns:a="http://schemas.openxmlformats.org/drawingml/2006/main" name="Титульный слайд разбивка синий фон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Шаблон ВНИИО_28.02.2025" id="{394DD3EE-F800-4957-A047-B1D189D05FF9}" vid="{098E8D54-BC2B-484B-A3F4-A4A7AFB26021}"/>
    </a:ext>
  </a:extLst>
</a:theme>
</file>

<file path=ppt/theme/theme7.xml><?xml version="1.0" encoding="utf-8"?>
<a:theme xmlns:a="http://schemas.openxmlformats.org/drawingml/2006/main" name="Титульный слайд разбивка белый фон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Шаблон ВНИИО_28.02.2025" id="{394DD3EE-F800-4957-A047-B1D189D05FF9}" vid="{A6DD629A-0D34-4CB9-921D-97E6FA1204B4}"/>
    </a:ext>
  </a:extLst>
</a:theme>
</file>

<file path=ppt/theme/theme8.xml><?xml version="1.0" encoding="utf-8"?>
<a:theme xmlns:a="http://schemas.openxmlformats.org/drawingml/2006/main" name="Титульный слайд глобус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Шаблон ВНИИО_28.02.2025" id="{394DD3EE-F800-4957-A047-B1D189D05FF9}" vid="{751729A1-CB68-4D33-9846-C6CD20F650CC}"/>
    </a:ext>
  </a:extLst>
</a:theme>
</file>

<file path=ppt/theme/theme9.xml><?xml version="1.0" encoding="utf-8"?>
<a:theme xmlns:a="http://schemas.openxmlformats.org/drawingml/2006/main" name="Подраздел 1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Шаблон ВНИИО_28.02.2025" id="{394DD3EE-F800-4957-A047-B1D189D05FF9}" vid="{A5C8DA10-F9D1-4CB5-9142-670857226C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ТемаВНИИО</Template>
  <TotalTime>1689</TotalTime>
  <Words>2269</Words>
  <Application>Microsoft Office PowerPoint</Application>
  <PresentationFormat>Широкоэкранный</PresentationFormat>
  <Paragraphs>207</Paragraphs>
  <Slides>14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TimesNewRomanPSMT</vt:lpstr>
      <vt:lpstr>ТемаВНИИО</vt:lpstr>
      <vt:lpstr>Титульный слайд белый фон</vt:lpstr>
      <vt:lpstr>Титульный слайд полоса</vt:lpstr>
      <vt:lpstr>Титульный слайд синие буквы</vt:lpstr>
      <vt:lpstr>Титульный слайд разбивка полоса</vt:lpstr>
      <vt:lpstr>Титульный слайд разбивка синий фон</vt:lpstr>
      <vt:lpstr>Титульный слайд разбивка белый фон</vt:lpstr>
      <vt:lpstr>Титульный слайд глобус</vt:lpstr>
      <vt:lpstr>Подраздел 1</vt:lpstr>
      <vt:lpstr>1_Подраздел 1</vt:lpstr>
      <vt:lpstr>Образец оформления 1</vt:lpstr>
      <vt:lpstr>Образец оформления 2</vt:lpstr>
      <vt:lpstr>Образец оформления  3</vt:lpstr>
      <vt:lpstr>Образец оформления 4</vt:lpstr>
      <vt:lpstr>Образец оформления 5</vt:lpstr>
      <vt:lpstr>Образец оформления 6</vt:lpstr>
      <vt:lpstr>ОБразец оформления 7</vt:lpstr>
      <vt:lpstr>Тема Office</vt:lpstr>
      <vt:lpstr>Document</vt:lpstr>
      <vt:lpstr>Минералого-геохимическая характеристика сульфидных руд и зональность гидротермального поля Пюи де Фоль,  Срединно-Атлантический хребет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Минералого-геохимическая характеристика сульфидных руд и зональность гидротермального поля Пюи де Фоль, Срединно-Атлантический хребет</dc:title>
  <dc:creator>Саратова Алина Геннадиевна</dc:creator>
  <cp:lastModifiedBy>alina.saratova2001@gmail.com</cp:lastModifiedBy>
  <cp:revision>56</cp:revision>
  <dcterms:created xsi:type="dcterms:W3CDTF">2026-04-16T07:50:43Z</dcterms:created>
  <dcterms:modified xsi:type="dcterms:W3CDTF">2026-04-21T08:12:34Z</dcterms:modified>
</cp:coreProperties>
</file>