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comments/comment14.xml" ContentType="application/vnd.openxmlformats-officedocument.presentationml.comments+xml"/>
  <Override PartName="/ppt/comments/comment15.xml" ContentType="application/vnd.openxmlformats-officedocument.presentationml.comments+xml"/>
  <Override PartName="/ppt/comments/comment16.xml" ContentType="application/vnd.openxmlformats-officedocument.presentationml.comments+xml"/>
  <Override PartName="/ppt/comments/comment17.xml" ContentType="application/vnd.openxmlformats-officedocument.presentationml.comments+xml"/>
  <Override PartName="/ppt/comments/comment18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19.xml" ContentType="application/vnd.openxmlformats-officedocument.presentationml.comments+xml"/>
  <Override PartName="/ppt/comments/comment20.xml" ContentType="application/vnd.openxmlformats-officedocument.presentationml.comments+xml"/>
  <Override PartName="/ppt/comments/comment21.xml" ContentType="application/vnd.openxmlformats-officedocument.presentationml.comments+xml"/>
  <Override PartName="/ppt/comments/comment22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3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4.xml" ContentType="application/vnd.openxmlformats-officedocument.presentationml.comments+xml"/>
  <Override PartName="/ppt/comments/comment25.xml" ContentType="application/vnd.openxmlformats-officedocument.presentationml.comments+xml"/>
  <Override PartName="/ppt/comments/comment26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7.xml" ContentType="application/vnd.openxmlformats-officedocument.presentationml.comments+xml"/>
  <Override PartName="/ppt/comments/comment28.xml" ContentType="application/vnd.openxmlformats-officedocument.presentationml.comments+xml"/>
  <Override PartName="/ppt/comments/comment29.xml" ContentType="application/vnd.openxmlformats-officedocument.presentationml.comments+xml"/>
  <Override PartName="/ppt/comments/comment30.xml" ContentType="application/vnd.openxmlformats-officedocument.presentationml.comments+xml"/>
  <Override PartName="/ppt/comments/comment31.xml" ContentType="application/vnd.openxmlformats-officedocument.presentationml.comments+xml"/>
  <Override PartName="/ppt/comments/comment32.xml" ContentType="application/vnd.openxmlformats-officedocument.presentationml.comments+xml"/>
  <Override PartName="/ppt/comments/comment33.xml" ContentType="application/vnd.openxmlformats-officedocument.presentationml.comments+xml"/>
  <Override PartName="/ppt/comments/comment34.xml" ContentType="application/vnd.openxmlformats-officedocument.presentationml.comments+xml"/>
  <Override PartName="/ppt/comments/comment35.xml" ContentType="application/vnd.openxmlformats-officedocument.presentationml.comments+xml"/>
  <Override PartName="/ppt/comments/comment36.xml" ContentType="application/vnd.openxmlformats-officedocument.presentationml.comments+xml"/>
  <Override PartName="/ppt/comments/comment37.xml" ContentType="application/vnd.openxmlformats-officedocument.presentationml.comments+xml"/>
  <Override PartName="/ppt/comments/comment38.xml" ContentType="application/vnd.openxmlformats-officedocument.presentationml.comments+xml"/>
  <Override PartName="/ppt/comments/comment39.xml" ContentType="application/vnd.openxmlformats-officedocument.presentationml.comments+xml"/>
  <Override PartName="/ppt/comments/comment40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62" r:id="rId3"/>
    <p:sldId id="263" r:id="rId4"/>
    <p:sldId id="265" r:id="rId5"/>
    <p:sldId id="319" r:id="rId6"/>
    <p:sldId id="258" r:id="rId7"/>
    <p:sldId id="260" r:id="rId8"/>
    <p:sldId id="266" r:id="rId9"/>
    <p:sldId id="269" r:id="rId10"/>
    <p:sldId id="270" r:id="rId11"/>
    <p:sldId id="272" r:id="rId12"/>
    <p:sldId id="261" r:id="rId13"/>
    <p:sldId id="268" r:id="rId14"/>
    <p:sldId id="273" r:id="rId15"/>
    <p:sldId id="274" r:id="rId16"/>
    <p:sldId id="275" r:id="rId17"/>
    <p:sldId id="316" r:id="rId18"/>
    <p:sldId id="277" r:id="rId19"/>
    <p:sldId id="308" r:id="rId20"/>
    <p:sldId id="276" r:id="rId21"/>
    <p:sldId id="318" r:id="rId22"/>
    <p:sldId id="310" r:id="rId23"/>
    <p:sldId id="320" r:id="rId24"/>
    <p:sldId id="291" r:id="rId25"/>
    <p:sldId id="278" r:id="rId26"/>
    <p:sldId id="287" r:id="rId27"/>
    <p:sldId id="312" r:id="rId28"/>
    <p:sldId id="279" r:id="rId29"/>
    <p:sldId id="288" r:id="rId30"/>
    <p:sldId id="311" r:id="rId31"/>
    <p:sldId id="289" r:id="rId32"/>
    <p:sldId id="302" r:id="rId33"/>
    <p:sldId id="298" r:id="rId34"/>
    <p:sldId id="300" r:id="rId35"/>
    <p:sldId id="299" r:id="rId36"/>
    <p:sldId id="322" r:id="rId37"/>
    <p:sldId id="324" r:id="rId38"/>
    <p:sldId id="281" r:id="rId39"/>
    <p:sldId id="295" r:id="rId40"/>
    <p:sldId id="282" r:id="rId41"/>
    <p:sldId id="297" r:id="rId42"/>
    <p:sldId id="301" r:id="rId43"/>
    <p:sldId id="313" r:id="rId44"/>
    <p:sldId id="325" r:id="rId45"/>
    <p:sldId id="315" r:id="rId46"/>
    <p:sldId id="309" r:id="rId47"/>
    <p:sldId id="321" r:id="rId48"/>
    <p:sldId id="285" r:id="rId49"/>
    <p:sldId id="296" r:id="rId50"/>
    <p:sldId id="326" r:id="rId51"/>
    <p:sldId id="328" r:id="rId52"/>
    <p:sldId id="329" r:id="rId53"/>
    <p:sldId id="330" r:id="rId54"/>
    <p:sldId id="259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нил Рогов" initials="ДР" lastIdx="63" clrIdx="0">
    <p:extLst>
      <p:ext uri="{19B8F6BF-5375-455C-9EA6-DF929625EA0E}">
        <p15:presenceInfo xmlns:p15="http://schemas.microsoft.com/office/powerpoint/2012/main" userId="be27972d9149cb8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56" autoAdjust="0"/>
  </p:normalViewPr>
  <p:slideViewPr>
    <p:cSldViewPr snapToGrid="0">
      <p:cViewPr varScale="1">
        <p:scale>
          <a:sx n="80" d="100"/>
          <a:sy n="80" d="100"/>
        </p:scale>
        <p:origin x="62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1:45:07.490" idx="24">
    <p:pos x="10" y="10"/>
    <p:text>Добрый день. Доклад по теме диссертации посвящен минералогии и условиям образованиям Пороховского и Юго-Коневского месторождений W Южного Урала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1:29.566" idx="34">
    <p:pos x="10" y="10"/>
    <p:text>Скарноиды достаточно широко распространены на Пороховском месторождении, и Я под этим термином подразумеваю хорошо видимые в разрезе участки ярко-зеленых изменений по вулканитам. Развиваются они неравномерно, пятнами, часто сопровождаются жилами пирит-хлорит-эпидотового состава. Преимущественно развиваются по прослоям туфов с сохранением реликтовых структурно-текстурных особенностей.
По минеральному составу аналогичны средне и низкотемпературным парагенезисам в скарнах. Состоят преимущественно из эпидота, мусковита, второстепенными минералами являются карбонат, тремолит, флогопит, хлорит и кварц.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1:37.163" idx="35">
    <p:pos x="10" y="10"/>
    <p:text>Метасоматиты околожильные представлены небольшой (мощностью до 5 см) околожильной оторочкой. Сложена она преимущественно серицитом, а также альбитом и кварцем. Часто наблюдаются вкрапленность идиоморфного пирита.
Если рудная жила пересекает мрамора, то минеральный состав ее и метасоматита меняется. Оторочка таких жил практически полностью сложена флюоритом и альбитом, реже присутствуют мусковит. Характерна густая вкрапленность пирита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1:46.061" idx="37">
    <p:pos x="146" y="146"/>
    <p:text>Юго-Коневское месторождение располагается в апикальной части Юго-Коневского массива и сложено серией рудных жил СЗ простирания. Мощность жил до 1,5 метров (среднее 20 см), протяженность до 400 м.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1:57.422" idx="38">
    <p:pos x="10" y="10"/>
    <p:text>Гранитный массив прорывает породы межевской толщи, которые претерпели метаморфизм более высоких степеней, чем на Пороховском месторождении. Поэтому породы превращены в сланцы различного состава (кварц-эпидот-актинолитовые и кварциты с порфиробластами гранатом.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2:05.295" idx="39">
    <p:pos x="10" y="10"/>
    <p:text>Граниты первой фазы темно-серые с ярко выраженной порфировидной структурой. Вкрапленники микроклина, реже округлого кварца. По минеральному составу относятся к биотитовым гранитам.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2:17.816" idx="40">
    <p:pos x="10" y="10"/>
    <p:text>Породы второй фазы розовато или желтовато-белые с гипидиоморфнозернистой структурой. По составу относятся к лейкогранитам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2:24.609" idx="41">
    <p:pos x="10" y="10"/>
    <p:text>В апикальной части массива развиты апогранитовые метасоматиты, макроскопически проявленные в осветлении пород и появлении гнезд и прожилков с новообразованными минералами.
Изменения выражены в развитии альбита по K-Na полевому шпату и олигоклазу, а также повсеместным развитием агрегатов мусковита и кварца вплоть до формирования полнопроявленных грейзенов. В породе появляются гнезда флюорита, пирита, и других новообразованных минералов.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2:33.948" idx="42">
    <p:pos x="10" y="10"/>
    <p:text>На слайде представлены различные рудные жилы Пороховского месторождения, где видно, что жилы состоят из мусковитовой оторочки и центральной существенно кварцевой части. Рудные и второстепенные минералы распределены неравномерно и часто формируют скопления.
На Юго-Коневском месторождении рудные жилы не имеют мусковитовых оторочек и практически полностью состоят из кварца. Рудные минералы наблюдаются в редких, вкрапленных зернах.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0:44:23.671" idx="22">
    <p:pos x="10" y="10"/>
    <p:text>Fe, Mg, Cu, V, Ni</p:text>
    <p:extLst>
      <p:ext uri="{C676402C-5697-4E1C-873F-D02D1690AC5C}">
        <p15:threadingInfo xmlns:p15="http://schemas.microsoft.com/office/powerpoint/2012/main" timeZoneBias="-180"/>
      </p:ext>
    </p:extLst>
  </p:cm>
  <p:cm authorId="1" dt="2026-04-17T10:45:02.360" idx="23">
    <p:pos x="10" y="146"/>
    <p:text>K, Ca, Ba, Pb, Sr</p:text>
    <p:extLst>
      <p:ext uri="{C676402C-5697-4E1C-873F-D02D1690AC5C}">
        <p15:threadingInfo xmlns:p15="http://schemas.microsoft.com/office/powerpoint/2012/main" timeZoneBias="-180">
          <p15:parentCm authorId="1" idx="22"/>
        </p15:threadingInfo>
      </p:ext>
    </p:extLst>
  </p:cm>
  <p:cm authorId="1" dt="2026-04-17T12:02:59.170" idx="43">
    <p:pos x="10" y="282"/>
    <p:text>Для руд из обоих месторождений характерно повышенное содержания редких металлов (W, Mo,Be) на порядок по сравнению с вмещаюшими породами. При этом, лейкограниты, вероятно, обеднены этими компонентами в результате выноса их в ходе метасоматических изменений, а вулканиты Пороховского метасоматозом не затронуты.</p:text>
    <p:extLst>
      <p:ext uri="{C676402C-5697-4E1C-873F-D02D1690AC5C}">
        <p15:threadingInfo xmlns:p15="http://schemas.microsoft.com/office/powerpoint/2012/main" timeZoneBias="-180">
          <p15:parentCm authorId="1" idx="22"/>
        </p15:threadingInfo>
      </p:ext>
    </p:extLst>
  </p:cm>
</p:cmLst>
</file>

<file path=ppt/comments/comment1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3:05.493" idx="44">
    <p:pos x="10" y="10"/>
    <p:text>Вот собственно сводная таблица по минеральному составу руд. 
На Пороховском месторождении среди жильных минералов регулярно присутствует хлорит, амфибол, карбонат. На Юго-Коневском сильно меньше минеральных видов и практически нет мусковита.
Для рудных минералов на Пороховском месторождении в целом больше оксидов (рутил, ильменит, колумбит и т.д.), а также несколько различный спектр минералов Bi. Для Пороховского характерны теллуриды, а для Юго-Коневского сульфосоли павонит-купропавонитовой серии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1:45:34.905" idx="25">
    <p:pos x="10" y="10"/>
    <p:text>Первые находки вольфрама на Урале относятся к концу 18 века.
Но систематическая разведка и разработкой месторождений началась в конце 20-х годов 20 века. Юго-Коневское было открыто в 1930-м и разрабатывалось до 1957 до аварии на заводе «Маяк».
И вот на фоне новостей, что вольфрам-стратегическое сырье, в 2021 году Уральская геологосъемочная экспедиция начала переоценку запасов Юго-Коневского и разведку Пороховского месторождений.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3:12.470" idx="45">
    <p:pos x="10" y="10"/>
    <p:text>На Пороховском месторождении кроме рудных жил минерализация сосредоточена также в телах скарнов, однако там она имеет непромышленное значение. Минерализация представлена неравномерной вкрапленностью молибденита и шеелита, реже сульфидов меди (халькопирит, ковеллин, дигенит) и висмута.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3:20.561" idx="46">
    <p:pos x="10" y="10"/>
    <p:text>Минералы Bi формируют ксеноморфные зерна в интерстициях между жильными минералами, сульфидами, а также наблюдаются в качестве включений в последних.
Состав минералов приведен на диаграммах справа. И тут видно, что на Пороховском месторождении преобладают более высоко-Pb сульфосоли, такие как канницарит и лиллианит, а на Юго-Коневском больше сульфосолей павонит- и купропавонитовой серии и более богаты примесями (Ag, Fe)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3:41.073" idx="47">
    <p:pos x="10" y="10"/>
    <p:text>Вольфрамит образует крупные идиоморфные кристаллы как в центральной частях жил, так и в призальбандовой мусковитовой оторочке. Часто обрастает и замещается шеелитом. Наблюдаются включения сульфидов и жильных минералов.
По составу практически чистый гюбнерит, изредка с содержанием ферберитового минера до 50%.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3:58.878" idx="48">
    <p:pos x="10" y="10"/>
    <p:text>Главные элементы-примеси в вольфрамите представлены на графике. Медианные содержания таких элементов как Zn, Mg, Ti выше на Пороховском, а, например, Nb и Ta выше на Юго-Коневском месторождении. Однако, по большинству элементов содержания сопоставимы.
График редких земель резко ассиметричен с преобладанием тяжелых элементов.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4:07.298" idx="49">
    <p:pos x="10" y="10"/>
    <p:text>На верхнем графики в координатах «размер иона-заряд иона» нанесены элементы-примеси и отмечены по правилу изохимизма Гольдшмита границы в 15% для формульных элементов в вольфрамите и шеелите. 
И, собственно, видно, что легкие редкие земли гораздо хуже входят в позицию А, в отличии от тяжелых. Это и объясняет такой спектр РЗЭ.
Также мы сопоставили содержания элементов-примесей в наших месторождениях, в эталонных грейзеновых месторождениях (во французском массиве) и в кварцево-жильных объектах (например, крупное месторождение в Китае Байшитова). 
Отличия в содержаниях отдельных элементов сводятся к повышенному содержанию LREE, LIL, Y, U, Pb, Nb, Ta в Юго-Коневском месторождении и в остальных типичных грейзеновых месторождениях по сравнению с вольфрамитов из кварцевых жил в метавулканитах.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4:13.614" idx="50">
    <p:pos x="10" y="10"/>
    <p:text>Шеелит на обоих месторождениях наблюдается преимущественно в виде ксеноморфных зерен и агрегатов, которые обрастают или замещают вольфрамит. Редко встречаются отдельные хорошо сформированные кристаллы.
Никаких значимых элементов-примесей на уровне формульных единиц не наблюдается.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4:23.094" idx="51">
    <p:pos x="10" y="10"/>
    <p:text>Для шеелита наибольшее обогащение Nb, P, Sr, Y. Сравнивая месторождения, видно, что шеелит Пороховского месторождения обогащен Th, U. При этом шеелиты из Юго-Коневского месторождения обогащены практически всеми элементами-примесями. 
Такую же ситуацию мы видим и на графике редких земель. Шеелит Юго-Коневского месторождения обогащен средними редкими землями при сопоставимом с шеелитами Пороховского содержанием легких и тяжелых редких земель. В шеелитах Пороховского ярко выраженная положительная Eu аномалия, а на Юго-Коневском месторождении она отсутствует.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4:32.062" idx="52">
    <p:pos x="10" y="10"/>
    <p:text>Настолько различные графики для шеелитов указывают на различные условия формирования Порохвоского и Юго-Коневского месторождений, сопоставимые с условиями формирования различных по генезису месторождений. 
Так пологая форма графика часто встречается в жильных или скарновых месторождениях, а положительная Eu аномалия маркирует либо изменение условий на более восстановительные, либо это в принципе характерно для шеелитов, замещающих вольфрамит. (ПОКАЗАТЬ НА ГРАФИК)
А колоколообразная форма графика характерна для золоторудных месторождений и объясняется в литературе гетеровалентным изоморфизмом с участием Na.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4:42.497" idx="53">
    <p:pos x="10" y="10"/>
    <p:text>Нами также предприняты попытки пересчитать по составу вольфрамита и шеелита состав флюида.
На графике видно, что на Юго-Коневском месторождении флюид был обогащен РЗЭ по сравнению с Пороховским месторождением. Далее состав флюида обедняется в принципе РЗЭ. А также изначально отрицательная Eu аномалия уменьшается и даже становится положительной.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3:16:57.183" idx="54">
    <p:pos x="10" y="10"/>
    <p:text>Были изучены флюидные включения в кварце рудных жил на обоих месторождениях, а также в интерстициях в скарноидах на Пороховском месторождении.
Выделены 3 типа включений: первичные, вторичные и первично-вторичные. Включения однофазные, двухфазные, редко трехфазные.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1:46:27.653" idx="27">
    <p:pos x="10" y="10"/>
    <p:text>Перечисленное обуславливает практический и научный интерес к этим месторождениям.
Актуальность определяется возможностью современными методами изучить законсервированные месторождения и ответить на вопросы об их ранее предполагавшейся генетической связи и о взаимоотношении различных метасоматитов.
Целью работы ставится всестороння характеристика руд месторождений и построение модели их формирования.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3:17:03.060" idx="55">
    <p:pos x="10" y="10"/>
    <p:text>Методом рамановской спектроскопии определено, что газовая фаза – преимущественно CO2, иногда отмечается метан. Твердая фаза представлена карбонатами Ca и Na.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3:17:11.113" idx="56">
    <p:pos x="10" y="10"/>
    <p:text>Средние температуры гомогенизации включений на Юго-Коневском 360°С, но могут достигать 490°С. На Пороховском 340°С, максимум 390°С. Соленость на обоих месторождениях сопоставимая 8-9 NaCleqv. При этом температуры гомогенизации наиболее позднего кварца в скарноидах в среднем 230°С, соленость в принципе такая же – 8-9 NaCleqv, но гораздо чаще встречаются более соленые включения. Учитывая поправки на рассчитанное давление 300-450 бар, температуры гомогенизации включений больше на 50 градусов. 
Этот факт, а также то, что на Пороховском, в отличии от Юго-Коневского, наблюдаются 2 моды в распределении солености, дает возможность предположить наличиефазовой сепарации (вскипании) флюида на Пороховском месторождении.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3:17:20.518" idx="57">
    <p:pos x="10" y="10"/>
    <p:text>Амфиболы встречаются как во вмещающих вулканитах, где они представлены роговой обманкой, а также тремолитом. В скарноидах амфибол по составу исключительно тремолит. 
И, поскольку во вмещающих метавулканитах амфибол – самый высокотемпературный минерал, сформированный в результате метасомфизма, а также в срастании с ним существуют собственные минералы Ti, то температуру метаморфизма я оценил по содержанию Ti в амфиболе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3:17:28.054" idx="58">
    <p:pos x="10" y="10"/>
    <p:text>Из всех анализов только в 4 амфиболах содержался Ti и были получены следующие результаты от 516 до 740 градусов, что соответствует фации зеленых сланцев, а наивысшая температура – верхам эпидот-амфиболитовой фации.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3:17:34.811" idx="59">
    <p:pos x="10" y="10"/>
    <p:text>Слюды встречаются как в рудных жилах, слагая мусковитовую оторочку, так и в околожильных метасоматитах и в скарноидах. По составу слюды мусковит-селадонитового и флонгопит-аннитового ряда. При этом в скарноидах присутствуют флогопиты с повышенным содержанием фтора до 5 мас.%.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3:17:42.206" idx="60">
    <p:pos x="10" y="10"/>
    <p:text>Термометр мусковит-парагонитовый наиболее подходит для систем, насыщенных Nа, поэтому в нашем случае, он, наверняка дает заниженные показатели. Так во флюорит-мусковитовых метасоматитах, где есть альбит, температуры максимальные.
Поэтому наиболее адекватные температуры лежат в пределах 250-550 градусов (в среднем 400, что в общем-то перекрывается с гидротермальной стадией, оцененной по флюидным включениям.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3:17:55.901" idx="61">
    <p:pos x="10" y="10"/>
    <p:text>Хлорит у нас встречается в метавулканитах, а также в метасоматитах и рудных кварцевых жилах, где является самым поздним минералом. Хлориты из всех типов пород очень схожи по составу.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3:18:03.106" idx="62">
    <p:pos x="10" y="10"/>
    <p:text>НУ и сходство составов дает нам достаточно узкий диапазон температур минералообразования от 230 до 280 и при этом большая часть зерен попадает в диапазон 240-260 градусов. Это, в принципе, коррелирует с нижним диапазоном гомогенизации первичных включений в кварце.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3:18:10.075" idx="63">
    <p:pos x="10" y="10"/>
    <p:text>Обобщая результаты получаем вот такую картину. Региональный метаморфизма зеленосланцевой и эпидот-амфиболитовой фации при температурах 740-520 градусов.
Далее в системе появляется флюид, который инициирует формирование скарнов. Нами по слюдам получены температуры до 400 градусов, но наиболее ранний пироксен-гранатовый парагенезис был сформирован явно при более высоких температурах.
Затем происходит хрупкая деформация и на скарны накладываются секущие рудные жилы, сопровождающиеся флюорит-мусковитовыми метасоматитами при температурах до 550 градусов по мусковит-парагонитовому термометру.
Продуктивная жильная стадия была при температурах 440-250 градусов цельсия.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2-11T09:39:28.832" idx="4">
    <p:pos x="10" y="10"/>
    <p:text>Реально этих вторичных очень мало. Нет  смысла выделять отдельный тип  руд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1:47:54.950" idx="28">
    <p:pos x="342" y="984"/>
    <p:text>Материалы были предоставлены специалистами Уральской геологосъемочной экспедиции и собраны автором при посещении керносклада.
Методы исследования включали стандартные оптико-минералогические и химические исследования, а также современные методы сканирующей микроскопии, масс-спектрометрии пород и минералов на базе Южно-Уральского центра минералогии и геоэкологии.
Флюидные включения изучались в Санкт-петербургском горном университете и в ресурсном центре «Геомодель» при СпбГУ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2-11T22:08:37.762" idx="13">
    <p:pos x="10" y="10"/>
    <p:text>МАЛЫШЕВСКОЕ МЕСТОРОЖДЕНИЕ</p:text>
    <p:extLst>
      <p:ext uri="{C676402C-5697-4E1C-873F-D02D1690AC5C}">
        <p15:threadingInfo xmlns:p15="http://schemas.microsoft.com/office/powerpoint/2012/main" timeZoneBias="-180"/>
      </p:ext>
    </p:extLst>
  </p:cm>
  <p:cm authorId="1" dt="2025-12-11T22:09:27.220" idx="14">
    <p:pos x="10" y="146"/>
    <p:text>Южно-Шамейское на Mo, Au</p:text>
    <p:extLst>
      <p:ext uri="{C676402C-5697-4E1C-873F-D02D1690AC5C}">
        <p15:threadingInfo xmlns:p15="http://schemas.microsoft.com/office/powerpoint/2012/main" timeZoneBias="-180">
          <p15:parentCm authorId="1" idx="13"/>
        </p15:threadingInfo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0:21.030" idx="29">
    <p:pos x="10" y="10"/>
    <p:text>В результате были выявленные типохимические особенности рудных минералов и особенности минерального состава жил, оценены условия формирования месторождений.
Полученные результаты были использованы специалистами «УГСЭ» для разработки технологии обогащения и дальнейших поисково-оценочных работ.
Отдельные защищаемые положения были опубликованы в рецензируемых журналах и сборниках тезисов.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0:29.653" idx="30">
    <p:pos x="10" y="10"/>
    <p:text>Пороховское и Юго-Коневское месторождения находятся в челябинской области и локализуются в пределах Зауральской мегазоны. Они входят в Коневско-Карасьевский рудный узел, являющийся частью Боевско-Биктимировской рудной зоны.
Все редкометалльные месторождения генетически связаны с внедрением наиболее поздних фаз Юго-Коневского гранит-лейкогранитового комплекса.
Юго-Коневское месторождение расположено в пределах одноименного интрузива, а Пороховское – самое южное и располагается в вулканитах межевской толщи и отделено от всех остальных субмеридиональным Кодинским надвигом.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0:40.486" idx="31">
    <p:pos x="10" y="10"/>
    <p:text>Пороховское месторождение представляет собой 2 группы кварцевых жил ССЗ ориентировки. Северный участок сложен небольшими жилами протяженностью (до 200 м) и мощностью до 0,5 метров и штокверком. Центральная часть месторождения – это 3 крупные жилы длиной до 1,5 км мощностью до 1,5м.
Между Северным и Центральным участком располагаются тела мраморов, на контакте с которыми развиты скарн мощностью до первых метров.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1:13.223" idx="32">
    <p:pos x="10" y="10"/>
    <p:text>Вмещающие породы представлены андезитами, базальтами и туфами среднего и основного состава. Структуры порфировые, реже афировые.
Породы сильно изменены в ходе регионального метаморфизма в условиях эпидот-амфиболитовой фации, первичные магматические минералы встречены в виде реликтов. Сложены метавулканиты мелкозернистым агрегатом кварца, хлорита, актинолита, эпидота и мусковита с различным соотношением между минералами. При этом первичные структурно-текстурные особенности пород сохраняются (как видно на слайде (ПОКАЗАТЬ))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7T12:01:22.534" idx="33">
    <p:pos x="10" y="10"/>
    <p:text>Скарны представляют собой крупнозернистые породы, сложенные зернами граната, реже пироксена. Повсеместно наблюдается мелкозернистый тремолит-эпидотовый агрегат, развивающийся по пироксену, реже гранату и в промежутках между ними. Второстепенными минералами являются кальцит, слюды, а хлорит и кварц самые низкотемпературные и заполняют интерстиции между зернами других минералов.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95F35-9EF6-4780-B45E-635A6282AE5B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4BA8C-8708-455E-AB45-9E1AB8649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78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4BA8C-8708-455E-AB45-9E1AB864992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199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4BA8C-8708-455E-AB45-9E1AB864992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847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4979C-9322-3B47-F665-B1A43F970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F1DB6A8-03C6-DD24-34AB-128905E3D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F3AA545-1919-8F53-927C-D6CB5A81D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BFDCFC-0A35-BC91-7101-085EDA175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4BA8C-8708-455E-AB45-9E1AB864992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309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4BA8C-8708-455E-AB45-9E1AB864992B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81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B5B6B-63BB-472C-2C18-85FDE8241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86CB4B-A56B-AF73-E7DF-B25E060BA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2B7111-8A76-B5F7-432E-95F135DE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BDDD-FD7E-48E8-8DBF-9703CF7ECFDA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0B5A27-FA83-CBCF-067A-F4F7B03E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9710E2-6363-1D56-E8AC-D26B47CA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7033-6996-433D-AE25-1162B3962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26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9438E-BBA3-6121-BBA4-1FDFC7D7E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A18168-8D51-A6EB-3FD9-B686A9450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4CDAE3-F335-810E-F724-1DD146800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0DEF-11F3-4E4A-8FBB-AAC332479B31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80A607-DA72-F402-93D0-AA738023E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46E47E-D63F-C601-E7AF-07E7296B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7033-6996-433D-AE25-1162B3962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7018BBF-9807-1E45-D7D3-3BA37A3BB5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23E56E-9B30-2D89-98CA-891BB32CA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4162F2-E13C-928E-7AF5-B8C768EE1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EDB73-19D0-4F98-B9E6-846D63B4BAC0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657329-3CC6-ADB9-0FB7-BCE66675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96BE5-BE15-6C6F-06EA-17BEA6D4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7033-6996-433D-AE25-1162B3962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40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ED25B-2B91-6660-9529-45E1E0C3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7FDF79-4C9E-969E-59FC-2D992D41E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F0FE6A-CBA6-7727-BDAC-1B7302414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1DF6C-B0D4-4790-AAD4-D6AAC2F76E50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5BCA0-EDFC-8A9B-B21D-4DD2A7310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926FF0-E54C-9C1D-C677-A7B7B971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7033-6996-433D-AE25-1162B3962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587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C7E39-3C6B-6EB8-73E7-EA09CE4EA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55B1CD-3320-90A7-3864-547A707D5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881831-5576-07AB-9ED2-CBF1D0D94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BA4C-E9AD-424F-B10D-7D2A180D5482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5253CD-EFB0-E098-5CF5-D962326C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DB5CD2-2CEB-18E2-1398-AA51B2483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7033-6996-433D-AE25-1162B3962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980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92536-D538-B5BC-1ECC-8DF955E05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078BA1-69F3-770A-594F-853D0FEF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135052-9890-D3DA-24E3-78041007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701A5C-26E4-C8AE-A027-7B337B053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D210-23A2-43B8-B402-D1BCAB8CE87C}" type="datetime1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B5E615-2894-1B13-B559-B5BC396DB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9ED1CC-9642-22BD-F184-7B0E2DD6C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7033-6996-433D-AE25-1162B3962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6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5C987-05D3-0D05-C3EB-AD232BB7F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E831E1-C772-4056-383B-0404F742C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54BEF2-4A1D-67EF-46E2-1FE0D5243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6819A2-99CF-59FA-2161-203E94758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DBB8EF-F0AE-BAF1-1596-E6962C87C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99CDD7-AD68-D9C5-BB77-56045CCDF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E626-13AB-430F-BCD2-147E548BCBF5}" type="datetime1">
              <a:rPr lang="ru-RU" smtClean="0"/>
              <a:t>20.04.2026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14C2B1-1153-A2EB-D089-D6718AFE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D25221F-6B4F-D7CC-7E1F-9971E95C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7033-6996-433D-AE25-1162B3962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863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86602-FDA0-CCDE-80F0-51720C02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717F92-C8DE-A7F6-F8B6-553B91E25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12CB-B0FC-4234-AB6A-CDF4FBE87DF9}" type="datetime1">
              <a:rPr lang="ru-RU" smtClean="0"/>
              <a:t>20.04.2026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17E779F-C8DE-119C-F0A6-988EA62DF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EE89C3-1324-DFD1-1D0F-7DEA5B6F9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7033-6996-433D-AE25-1162B3962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01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7E4A4A-411E-675E-FAF7-AA4DFE6E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D032-815A-4755-B104-C4AA10FAEBE5}" type="datetime1">
              <a:rPr lang="ru-RU" smtClean="0"/>
              <a:t>20.04.2026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C55304-F394-6DDC-E714-E9AD1B5EF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23E981-74D6-917B-C56C-BC27EA719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7033-6996-433D-AE25-1162B3962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33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4D23B2-718D-7415-F977-AE7E1116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C5966B-0151-8AEB-BCF1-235907A9F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FCB3C5-57DC-9452-68BE-B9971437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609AB7-188B-C4FC-1454-5FBB965D1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2596-A254-4F78-9469-E881436FD7F2}" type="datetime1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173DEB-BD2B-DE12-AADE-F79BAF68C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9C2066-55A7-B832-1FEF-9999A035D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7033-6996-433D-AE25-1162B3962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832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F40E6C-855D-97B4-210F-A9A2665C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BBCB89-DCED-258F-620C-5397EF74FB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2F7B6F-B9CA-B385-4D66-F2973C37A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1B169E-FC04-F399-0F73-A2E0E9EA9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D53AC-5CC0-46AB-A454-AE7F858386D5}" type="datetime1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2E071B-CCD9-B8EA-2BE5-A29EAE59A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C6A1AC-AD4E-BFD8-CB3D-A3366E499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7033-6996-433D-AE25-1162B3962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48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5A008-4BD6-42A7-FEA5-3D56BE170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0F705A-D0B9-F192-2F34-9182E6359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FEC029-9338-F317-EDBF-FD9017237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7EBB0-6B06-4817-A339-036AA2BAFF36}" type="datetime1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7C1BC3-7286-A674-FCC4-2748F1D5E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7A0BB8-9C87-2D6F-49D8-160CC8715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67033-6996-433D-AE25-1162B3962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23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comments" Target="../comments/comment10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comments" Target="../comments/comment1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comments" Target="../comments/comment13.xml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2.png"/><Relationship Id="rId9" Type="http://schemas.openxmlformats.org/officeDocument/2006/relationships/comments" Target="../comments/comment1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0.png"/><Relationship Id="rId14" Type="http://schemas.openxmlformats.org/officeDocument/2006/relationships/comments" Target="../comments/commen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54.png"/><Relationship Id="rId7" Type="http://schemas.openxmlformats.org/officeDocument/2006/relationships/image" Target="../media/image56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5.emf"/><Relationship Id="rId10" Type="http://schemas.openxmlformats.org/officeDocument/2006/relationships/comments" Target="../comments/comment16.xml"/><Relationship Id="rId4" Type="http://schemas.openxmlformats.org/officeDocument/2006/relationships/oleObject" Target="../embeddings/oleObject3.bin"/><Relationship Id="rId9" Type="http://schemas.openxmlformats.org/officeDocument/2006/relationships/image" Target="../media/image5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comments" Target="../comments/comment17.xml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8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9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0.xm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1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3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6.xml"/><Relationship Id="rId5" Type="http://schemas.openxmlformats.org/officeDocument/2006/relationships/image" Target="../media/image91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9.png"/><Relationship Id="rId7" Type="http://schemas.openxmlformats.org/officeDocument/2006/relationships/image" Target="../media/image9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comments" Target="../comments/commen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9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0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2.xml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4.xml"/><Relationship Id="rId5" Type="http://schemas.openxmlformats.org/officeDocument/2006/relationships/image" Target="../media/image112.png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7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8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9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comments" Target="../comments/commen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9.xml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A9A98-C977-3E24-25D7-5357D50B9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98969"/>
            <a:ext cx="12192000" cy="5460061"/>
          </a:xfrm>
        </p:spPr>
        <p:txBody>
          <a:bodyPr>
            <a:normAutofit/>
          </a:bodyPr>
          <a:lstStyle/>
          <a:p>
            <a:r>
              <a:rPr lang="ru-RU" sz="2900" dirty="0"/>
              <a:t>Рогов Данил Александрович</a:t>
            </a:r>
            <a:br>
              <a:rPr lang="ru-RU" sz="2800" dirty="0"/>
            </a:br>
            <a:br>
              <a:rPr lang="ru-RU" sz="2800" dirty="0"/>
            </a:br>
            <a:r>
              <a:rPr lang="ru-RU" sz="4000" b="1" dirty="0"/>
              <a:t>Минералогия и условия формирования вольфрамовых руд Пороховского и Юго-Коневского месторождений</a:t>
            </a:r>
            <a:br>
              <a:rPr lang="ru-RU" sz="4000" dirty="0"/>
            </a:br>
            <a:br>
              <a:rPr lang="ru-RU" sz="4000" dirty="0"/>
            </a:br>
            <a:r>
              <a:rPr lang="ru-RU" sz="2700" dirty="0"/>
              <a:t>Специальность 1.6.4. Минералогия, кристаллография. Геохимия, геохимические методы поисков полезных ископаемых</a:t>
            </a:r>
            <a:br>
              <a:rPr lang="ru-RU" sz="2700" dirty="0"/>
            </a:br>
            <a:br>
              <a:rPr lang="ru-RU" sz="2700" dirty="0"/>
            </a:br>
            <a:r>
              <a:rPr lang="ru-RU" sz="2700" dirty="0"/>
              <a:t>Научный руководитель</a:t>
            </a:r>
            <a:br>
              <a:rPr lang="ru-RU" sz="2700" dirty="0"/>
            </a:br>
            <a:r>
              <a:rPr lang="ru-RU" sz="2700" dirty="0"/>
              <a:t>д.г.-</a:t>
            </a:r>
            <a:r>
              <a:rPr lang="ru-RU" sz="2700" dirty="0" err="1"/>
              <a:t>м.н</a:t>
            </a:r>
            <a:r>
              <a:rPr lang="ru-RU" sz="2700" dirty="0"/>
              <a:t>. Белогуб Елена Витальевна</a:t>
            </a:r>
            <a:br>
              <a:rPr lang="ru-RU" sz="2700" dirty="0"/>
            </a:b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2455898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3B28D-24DB-4FF0-E0C0-975A168A5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B268A-F9DF-59FE-FF67-FE876D11E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Скарноиды</a:t>
            </a:r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2E96A92-99C7-F6F5-330C-2EE438125832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1EE07AC0-79D8-15D0-CB0B-909368E68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491335-6AAC-2CCE-F046-FCCE11DAB4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" t="4567" r="11952" b="7726"/>
          <a:stretch>
            <a:fillRect/>
          </a:stretch>
        </p:blipFill>
        <p:spPr bwMode="auto">
          <a:xfrm>
            <a:off x="16318" y="3571772"/>
            <a:ext cx="4271986" cy="2770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99A984-20C1-4F13-DE82-A4607E1EC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285" y="3530563"/>
            <a:ext cx="3838065" cy="2853154"/>
          </a:xfrm>
          <a:prstGeom prst="rect">
            <a:avLst/>
          </a:prstGeom>
        </p:spPr>
      </p:pic>
      <p:pic>
        <p:nvPicPr>
          <p:cNvPr id="13" name="Рисунок 21" descr="Изображение выглядит как Вулканическая порода, Магматическая порода, камень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29240BF0-B5E7-4E3B-95AE-EB210A23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331" y="3530563"/>
            <a:ext cx="3630713" cy="280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DB0A9C-AFE2-5ACC-3103-99DD3A726182}"/>
              </a:ext>
            </a:extLst>
          </p:cNvPr>
          <p:cNvSpPr txBox="1"/>
          <p:nvPr/>
        </p:nvSpPr>
        <p:spPr>
          <a:xfrm>
            <a:off x="11715908" y="6431179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BF25F-8F88-E872-BE53-8CCD277B620E}"/>
              </a:ext>
            </a:extLst>
          </p:cNvPr>
          <p:cNvSpPr txBox="1"/>
          <p:nvPr/>
        </p:nvSpPr>
        <p:spPr>
          <a:xfrm>
            <a:off x="152159" y="6431179"/>
            <a:ext cx="4009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Скарноид с реликтовой обломочной структурой. 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41DB14-333A-3864-1AD5-FEDF1FA8C07E}"/>
              </a:ext>
            </a:extLst>
          </p:cNvPr>
          <p:cNvSpPr txBox="1"/>
          <p:nvPr/>
        </p:nvSpPr>
        <p:spPr>
          <a:xfrm>
            <a:off x="4492443" y="6354235"/>
            <a:ext cx="3747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Разнозернистый агрегат эпидота в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скарноиде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Фото в проходящем свете, с анализатором. </a:t>
            </a:r>
            <a:endParaRPr lang="ru-RU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791719-7A60-DB20-057A-CFDDC4D01B98}"/>
              </a:ext>
            </a:extLst>
          </p:cNvPr>
          <p:cNvSpPr txBox="1"/>
          <p:nvPr/>
        </p:nvSpPr>
        <p:spPr>
          <a:xfrm>
            <a:off x="8379816" y="6315022"/>
            <a:ext cx="3481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Агрегат мусковита и эпидота в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скарноиде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ото в проходящем свете, с анализатором. </a:t>
            </a:r>
            <a:endParaRPr lang="ru-RU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04E1F7-A562-989B-42EE-B0B4BF366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" y="523041"/>
            <a:ext cx="6173109" cy="28531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154468-086E-C555-6DA4-5744DDBE8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7" y="520434"/>
            <a:ext cx="5886738" cy="28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88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4FA3D-3F65-1B7E-4733-0737A4B40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CDA39-B999-631F-C960-AE067E7F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Околожильные</a:t>
            </a:r>
            <a:r>
              <a:rPr lang="ru-RU" dirty="0"/>
              <a:t>  метасоматиты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E9A9DE5-D5BC-0309-C7C0-F1A08E32CAB5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A1329DC0-08CC-DF32-027C-EA39550DD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91F599-480E-6B9B-CFF5-508F5249C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r="6247" b="7531"/>
          <a:stretch/>
        </p:blipFill>
        <p:spPr>
          <a:xfrm>
            <a:off x="6271824" y="3766560"/>
            <a:ext cx="3862695" cy="26814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5F4B9B-B19E-87CA-42D7-2290B15813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5" r="41417" b="15653"/>
          <a:stretch>
            <a:fillRect/>
          </a:stretch>
        </p:blipFill>
        <p:spPr bwMode="auto">
          <a:xfrm>
            <a:off x="832432" y="3762053"/>
            <a:ext cx="4410442" cy="2685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6C0388-FB50-DC09-BF34-930D4B19AF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1" t="10197" r="32184" b="17315"/>
          <a:stretch>
            <a:fillRect/>
          </a:stretch>
        </p:blipFill>
        <p:spPr bwMode="auto">
          <a:xfrm>
            <a:off x="838200" y="519318"/>
            <a:ext cx="4410443" cy="2685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E720B5F7-BAE0-F8E2-C98A-AAE843A59A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87856"/>
              </p:ext>
            </p:extLst>
          </p:nvPr>
        </p:nvGraphicFramePr>
        <p:xfrm>
          <a:off x="6414063" y="532989"/>
          <a:ext cx="3572558" cy="26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3434316" imgH="2581719" progId="CorelDraw.Graphic.21">
                  <p:embed/>
                </p:oleObj>
              </mc:Choice>
              <mc:Fallback>
                <p:oleObj name="CorelDRAW" r:id="rId5" imgW="3434316" imgH="2581719" progId="CorelDraw.Graphic.2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4063" y="532989"/>
                        <a:ext cx="3572558" cy="2685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0514EB2-B061-413B-B2DD-238764E5C5A1}"/>
              </a:ext>
            </a:extLst>
          </p:cNvPr>
          <p:cNvSpPr txBox="1"/>
          <p:nvPr/>
        </p:nvSpPr>
        <p:spPr>
          <a:xfrm>
            <a:off x="751936" y="6447998"/>
            <a:ext cx="45714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 м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рамора с пирит-флюоритовым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метасоматитом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C68FF7-AD25-62A7-A33E-80C114E3EF27}"/>
              </a:ext>
            </a:extLst>
          </p:cNvPr>
          <p:cNvSpPr txBox="1"/>
          <p:nvPr/>
        </p:nvSpPr>
        <p:spPr>
          <a:xfrm>
            <a:off x="5816791" y="6447997"/>
            <a:ext cx="4772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Флюоритовая жила с четкими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мусковитовыми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зальбандами 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8707E9-3821-E04C-9757-66DFAA1B5773}"/>
              </a:ext>
            </a:extLst>
          </p:cNvPr>
          <p:cNvSpPr txBox="1"/>
          <p:nvPr/>
        </p:nvSpPr>
        <p:spPr>
          <a:xfrm>
            <a:off x="751936" y="3213699"/>
            <a:ext cx="45714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Кайма кварц-серицитовых метасоматитов вокруг рудной мусковит-кварцевой жилы.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D337DF-134A-2A3A-6B09-29F1B077CB17}"/>
              </a:ext>
            </a:extLst>
          </p:cNvPr>
          <p:cNvSpPr txBox="1"/>
          <p:nvPr/>
        </p:nvSpPr>
        <p:spPr>
          <a:xfrm>
            <a:off x="5813961" y="3205256"/>
            <a:ext cx="4772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Кварц-серицитовый метасоматит. Фото в проходящем свете с включенным анализатором</a:t>
            </a:r>
            <a:endParaRPr lang="ru-R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55BCD5-2AAB-69F7-6B5B-F0B2C8BEECAE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209419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61BA3-238D-500D-EE1C-F8746EA8A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05667-7D2A-5F1B-FFB1-A5551533B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502622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Геологическое строение Юго-Коневского месторождения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DBA5C73-4F3C-44FF-C626-2D4522D9E3C7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1548450-91FB-BC48-6E32-9BD43F6B7495}"/>
              </a:ext>
            </a:extLst>
          </p:cNvPr>
          <p:cNvSpPr txBox="1"/>
          <p:nvPr/>
        </p:nvSpPr>
        <p:spPr>
          <a:xfrm>
            <a:off x="-635277" y="489522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Схема геологического строения Юго-Коневского месторождения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Золоев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др., 2004)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C65C91-BED0-5093-BC68-D8D713E0C4ED}"/>
              </a:ext>
            </a:extLst>
          </p:cNvPr>
          <p:cNvSpPr txBox="1"/>
          <p:nvPr/>
        </p:nvSpPr>
        <p:spPr>
          <a:xfrm>
            <a:off x="5154980" y="1865621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Геологический разрез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линии А-А1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материалам ООО «УГСЭ», 2024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B53C1A-F975-2D67-B65D-4B0BCFC939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6" y="1148952"/>
            <a:ext cx="3607236" cy="56528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FFA49F-F73E-C9D9-A599-FF0F4AD8FDC0}"/>
              </a:ext>
            </a:extLst>
          </p:cNvPr>
          <p:cNvSpPr txBox="1"/>
          <p:nvPr/>
        </p:nvSpPr>
        <p:spPr>
          <a:xfrm>
            <a:off x="4218722" y="5614564"/>
            <a:ext cx="64198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 – Сланцы межевской свиты (S1m); 2–3 – Юго-Коневский массив: 2 – лейкократовые граниты второй фазы; 3 – биотитовые граниты первой фазы, 4 – кварцевые рудные жилы; 5 – линия разреза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4EB4FA-C8B8-5811-BDE4-F9033828079D}"/>
              </a:ext>
            </a:extLst>
          </p:cNvPr>
          <p:cNvSpPr txBox="1"/>
          <p:nvPr/>
        </p:nvSpPr>
        <p:spPr>
          <a:xfrm>
            <a:off x="11580514" y="6275999"/>
            <a:ext cx="449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810BC5-A675-7775-A134-CC8F454AF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506" y="2528593"/>
            <a:ext cx="7959493" cy="26901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75912-5ECC-7363-3C1E-249CB6055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46471" r="68335" b="45214"/>
          <a:stretch>
            <a:fillRect/>
          </a:stretch>
        </p:blipFill>
        <p:spPr bwMode="auto">
          <a:xfrm>
            <a:off x="611486" y="3759062"/>
            <a:ext cx="1182875" cy="52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77FDA1-300F-286C-A0F4-BEFF5710D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9" t="47260" r="2154" b="46005"/>
          <a:stretch>
            <a:fillRect/>
          </a:stretch>
        </p:blipFill>
        <p:spPr bwMode="auto">
          <a:xfrm>
            <a:off x="3664204" y="3963341"/>
            <a:ext cx="415902" cy="31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BFC6FF-03BC-AF7D-3376-8A7A783D3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9" t="68056" r="15003" b="20760"/>
          <a:stretch>
            <a:fillRect/>
          </a:stretch>
        </p:blipFill>
        <p:spPr bwMode="auto">
          <a:xfrm>
            <a:off x="2358870" y="5134039"/>
            <a:ext cx="1462962" cy="809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625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C0256-CB1E-F2CF-C755-F266E21FB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B6D81-C6EB-C9CA-0086-C5BAA3966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Сланцы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CE76E58-8D12-7465-9421-8705449C1565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FDC4D2AB-C91B-BE77-66C3-FC3AE29F6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9E0514-1482-B814-88A5-91F45C845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63" y="526170"/>
            <a:ext cx="3577558" cy="168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66712F-68CA-2198-058F-9FDA9A0965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5" y="2373479"/>
            <a:ext cx="2377823" cy="1656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131A876-5AF9-358B-11B3-4358449E7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109" y="2384928"/>
            <a:ext cx="2364282" cy="1646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F5F29C9-BF7A-696D-848A-394AFD8B6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957" y="4755810"/>
            <a:ext cx="2374161" cy="164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71B527-BCDC-9C17-68C6-5DF2018990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4755811"/>
            <a:ext cx="2189919" cy="1644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8967A3-9725-39AE-E294-513C1007E7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681" y="521284"/>
            <a:ext cx="3433268" cy="16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2C771CD-A172-F866-C89A-E71EEE38C4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54" y="2384635"/>
            <a:ext cx="2374161" cy="165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0EBDF6F-199D-E504-96C7-7D8CEB717B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694" y="2395791"/>
            <a:ext cx="2397456" cy="16729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4B7CBF-4FBC-A28D-A228-75AA6A49FE38}"/>
              </a:ext>
            </a:extLst>
          </p:cNvPr>
          <p:cNvSpPr txBox="1"/>
          <p:nvPr/>
        </p:nvSpPr>
        <p:spPr>
          <a:xfrm>
            <a:off x="1394582" y="2077151"/>
            <a:ext cx="31599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Кварц-актинолит-хлоритовый сланец </a:t>
            </a:r>
            <a:endParaRPr lang="ru-RU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70EE5-283D-C349-D00D-DED292374EE5}"/>
              </a:ext>
            </a:extLst>
          </p:cNvPr>
          <p:cNvSpPr txBox="1"/>
          <p:nvPr/>
        </p:nvSpPr>
        <p:spPr>
          <a:xfrm>
            <a:off x="0" y="4052824"/>
            <a:ext cx="58402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Реликтовый обломок, полностью замещенный новообразованными минералами, в кварц-мусковит-хлоритовом сланце. Слева фото в проходящем поляризованном свете, справа с включённым анализатором. </a:t>
            </a:r>
            <a:endParaRPr lang="ru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0C2A4F-6574-A811-9D39-4FEE2685F477}"/>
              </a:ext>
            </a:extLst>
          </p:cNvPr>
          <p:cNvSpPr txBox="1"/>
          <p:nvPr/>
        </p:nvSpPr>
        <p:spPr>
          <a:xfrm>
            <a:off x="3160785" y="6365079"/>
            <a:ext cx="5866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Кварц-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актинолитовый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сланец. Слева фото в проходящем поляризованном свете, справа фото в проходящем свете с включённым анализатором. 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CA9139-C1D5-55EA-8B79-CDAF5F088946}"/>
              </a:ext>
            </a:extLst>
          </p:cNvPr>
          <p:cNvSpPr txBox="1"/>
          <p:nvPr/>
        </p:nvSpPr>
        <p:spPr>
          <a:xfrm>
            <a:off x="6524401" y="2065702"/>
            <a:ext cx="52418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Актинолит-биотит-кварцевый сланец с порфиробластами граната </a:t>
            </a:r>
            <a:endParaRPr lang="ru-RU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84FAF9-C91A-14EA-9085-EC99548AF4B4}"/>
              </a:ext>
            </a:extLst>
          </p:cNvPr>
          <p:cNvSpPr txBox="1"/>
          <p:nvPr/>
        </p:nvSpPr>
        <p:spPr>
          <a:xfrm>
            <a:off x="6351784" y="4005991"/>
            <a:ext cx="31447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Актинолит-биотит-кварцевый сланец. Фото в проходящем поляризованном свете. </a:t>
            </a:r>
            <a:endParaRPr lang="ru-RU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3A4AD9-00A3-F9E2-6C49-477354404DB6}"/>
              </a:ext>
            </a:extLst>
          </p:cNvPr>
          <p:cNvSpPr txBox="1"/>
          <p:nvPr/>
        </p:nvSpPr>
        <p:spPr>
          <a:xfrm>
            <a:off x="9503454" y="4091047"/>
            <a:ext cx="24779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Порфиробласт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граната в актинолит-биотит-кварцевом сланце. Фото в проходящем поляризованном свете. </a:t>
            </a:r>
            <a:endParaRPr lang="ru-RU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F18990-0E75-CCE1-AE4B-E7D36D4A2BEB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504125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FD67F-3C46-E1E9-9C99-4D6BB62DA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3158F-3952-CCAF-A047-471C209E6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Граниты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49CF280-5FC0-7EE0-1AE1-E06624B27261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D202E358-42BE-5DFB-575A-B49743B60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6C261B-864D-64E0-EC53-13789B543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32" y="1189191"/>
            <a:ext cx="3043731" cy="26525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52A7DC-F425-08AC-4E0D-C613CA972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3" t="-1" r="31830" b="61872"/>
          <a:stretch>
            <a:fillRect/>
          </a:stretch>
        </p:blipFill>
        <p:spPr bwMode="auto">
          <a:xfrm>
            <a:off x="4721779" y="1149622"/>
            <a:ext cx="6958988" cy="2695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0EFBA0-0B27-4594-D6C7-F04E57306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" y="4192847"/>
            <a:ext cx="2924358" cy="2208394"/>
          </a:xfrm>
          <a:prstGeom prst="rect">
            <a:avLst/>
          </a:prstGeom>
        </p:spPr>
      </p:pic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ECB2B2E8-F0C5-86B4-6CA7-CE1A10D6FD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49793"/>
              </p:ext>
            </p:extLst>
          </p:nvPr>
        </p:nvGraphicFramePr>
        <p:xfrm>
          <a:off x="3083102" y="4192847"/>
          <a:ext cx="2955478" cy="2208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4280668" imgH="3210392" progId="CorelDraw.Graphic.21">
                  <p:embed/>
                </p:oleObj>
              </mc:Choice>
              <mc:Fallback>
                <p:oleObj name="CorelDRAW" r:id="rId5" imgW="4280668" imgH="3210392" progId="CorelDraw.Graphic.2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3102" y="4192847"/>
                        <a:ext cx="2955478" cy="22083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17DEBA-19C0-AC7C-D0CC-8693063D6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4069646"/>
            <a:ext cx="2956288" cy="22083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13EFF0-E47C-CBCA-6EE0-786EFDA0D2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6165" y="4081125"/>
            <a:ext cx="2929831" cy="2208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53FF43-B69C-EBBE-0A3C-8F776C8FCCF9}"/>
              </a:ext>
            </a:extLst>
          </p:cNvPr>
          <p:cNvSpPr txBox="1"/>
          <p:nvPr/>
        </p:nvSpPr>
        <p:spPr>
          <a:xfrm>
            <a:off x="841001" y="3793652"/>
            <a:ext cx="22959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Гранит биотитовый 1 фазы. </a:t>
            </a:r>
            <a:endParaRPr lang="ru-RU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4A42DA-8726-72A7-EFA6-74A283093DFF}"/>
              </a:ext>
            </a:extLst>
          </p:cNvPr>
          <p:cNvSpPr txBox="1"/>
          <p:nvPr/>
        </p:nvSpPr>
        <p:spPr>
          <a:xfrm>
            <a:off x="6894355" y="3779769"/>
            <a:ext cx="22959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Гранит биотитовый 1 фазы. </a:t>
            </a:r>
            <a:endParaRPr lang="ru-RU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7CCDE3-BE5C-F47D-5031-796BE9E554F9}"/>
              </a:ext>
            </a:extLst>
          </p:cNvPr>
          <p:cNvSpPr txBox="1"/>
          <p:nvPr/>
        </p:nvSpPr>
        <p:spPr>
          <a:xfrm>
            <a:off x="-52811" y="6306034"/>
            <a:ext cx="2998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Гранитовая микроструктура. Фото в проходящем свете, с анализатором. </a:t>
            </a:r>
            <a:endParaRPr lang="ru-RU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309653-5210-4D0C-5305-721B118EF750}"/>
              </a:ext>
            </a:extLst>
          </p:cNvPr>
          <p:cNvSpPr txBox="1"/>
          <p:nvPr/>
        </p:nvSpPr>
        <p:spPr>
          <a:xfrm>
            <a:off x="2946125" y="6306034"/>
            <a:ext cx="3356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Мирмекиты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биотитовом граните. Фото в проходящем свете, с анализатором. </a:t>
            </a:r>
            <a:endParaRPr lang="ru-RU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ECEB96-D877-E3B6-BB5F-8C38E546A21D}"/>
              </a:ext>
            </a:extLst>
          </p:cNvPr>
          <p:cNvSpPr txBox="1"/>
          <p:nvPr/>
        </p:nvSpPr>
        <p:spPr>
          <a:xfrm>
            <a:off x="6234374" y="6192359"/>
            <a:ext cx="56358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Акцессорные циркон и титанит в биотитовом граните. Слева фото в проходящем поляризованном свете, справа фото в проходящем свете с включённым анализатором. </a:t>
            </a:r>
            <a:endParaRPr lang="ru-RU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B227F0-B5AF-C6E9-7013-34F3F29853A0}"/>
              </a:ext>
            </a:extLst>
          </p:cNvPr>
          <p:cNvSpPr txBox="1"/>
          <p:nvPr/>
        </p:nvSpPr>
        <p:spPr>
          <a:xfrm>
            <a:off x="11763533" y="6414671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7DA8C-3752-F6DB-5589-7EA4FF09995E}"/>
              </a:ext>
            </a:extLst>
          </p:cNvPr>
          <p:cNvSpPr txBox="1"/>
          <p:nvPr/>
        </p:nvSpPr>
        <p:spPr>
          <a:xfrm>
            <a:off x="69979" y="444933"/>
            <a:ext cx="120520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Биотитовые граниты первой фазы: темно-серые,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среднекристаллическая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порфировидная структура, массивная с элементами пятнистой текстура.</a:t>
            </a: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Порода состоит из (об.%): кварца (35), микроклина (30), альбит-олигоклаза (25), биотита (7) и мусковита (3). Из акцессорных минералов встречаются апатит, циркон, титанит,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алланит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монацит, редко – рутил и магнетит.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11455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7E3C9-1C56-A501-A65F-2C51AFF88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E0B83-3528-75CE-4198-DDC7A195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Граниты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5F632FA-BEFA-2165-95D6-F285CC47E089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B06D5C51-9B93-062C-106E-CFDB6AF6C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B15D1C-C21C-B12B-FF9E-6B8D88B24DE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45" y="545548"/>
            <a:ext cx="4796596" cy="180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4259C3-D44D-C908-AA32-E691955A1E9C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" y="2506904"/>
            <a:ext cx="3039382" cy="20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41F4E43-0E67-6184-F36A-8FA7E709EEBA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0" y="4597840"/>
            <a:ext cx="3039381" cy="2066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987108-45FE-0BDA-5D26-B9CEDE78B874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52" y="2506904"/>
            <a:ext cx="3039383" cy="204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8F7093-A8F1-1EB5-1772-4C374CCDEF58}"/>
              </a:ext>
            </a:extLst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52" y="4597840"/>
            <a:ext cx="3039383" cy="204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8A8FBB1-C87F-7444-F5C1-3F5C6B13BB9C}"/>
              </a:ext>
            </a:extLst>
          </p:cNvPr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6000"/>
                    </a14:imgEffect>
                    <a14:imgEffect>
                      <a14:brightnessContrast bright="1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266" y="2506904"/>
            <a:ext cx="3039381" cy="2048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C95C51B-2930-75CA-51D8-8B9C4AFA94AD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267" y="4597839"/>
            <a:ext cx="3039380" cy="204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BE23B7E-1E1D-8879-370E-1BBA8AE00286}"/>
              </a:ext>
            </a:extLst>
          </p:cNvPr>
          <p:cNvSpPr txBox="1"/>
          <p:nvPr/>
        </p:nvSpPr>
        <p:spPr>
          <a:xfrm>
            <a:off x="1679162" y="2260806"/>
            <a:ext cx="6100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Фотография керна </a:t>
            </a:r>
            <a:r>
              <a:rPr lang="ru-RU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лейкократовых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 гранитов второй фазы.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41FBF5-73E6-FFC6-D5D7-14AC4350AAF4}"/>
              </a:ext>
            </a:extLst>
          </p:cNvPr>
          <p:cNvSpPr txBox="1"/>
          <p:nvPr/>
        </p:nvSpPr>
        <p:spPr>
          <a:xfrm>
            <a:off x="9374647" y="4077851"/>
            <a:ext cx="27329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Микрофотографии шлифов </a:t>
            </a:r>
            <a:r>
              <a:rPr lang="ru-RU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лейкократовых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 гранитов без анализатора (сверху) и с анализатором (снизу).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E486E1-5847-F25A-684F-EE26DF6B586E}"/>
              </a:ext>
            </a:extLst>
          </p:cNvPr>
          <p:cNvSpPr txBox="1"/>
          <p:nvPr/>
        </p:nvSpPr>
        <p:spPr>
          <a:xfrm>
            <a:off x="11631468" y="6418239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12B387-3864-BFF3-FB84-6D7F588084F3}"/>
              </a:ext>
            </a:extLst>
          </p:cNvPr>
          <p:cNvSpPr txBox="1"/>
          <p:nvPr/>
        </p:nvSpPr>
        <p:spPr>
          <a:xfrm>
            <a:off x="7779924" y="513914"/>
            <a:ext cx="42316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045" algn="just">
              <a:buNone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Лейкограниты второй фазы: массивные розовато- и желтовато-белые породы с средне- и крупнокристаллической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гипидиоморфнозернистой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структурой.</a:t>
            </a:r>
          </a:p>
          <a:p>
            <a:pPr indent="360045" algn="just">
              <a:buNone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Минеральный состав (об. %): микроклин (40), кварц (34), альбит-олигоклаз (20), мусковит (5) и биотит (1).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Акцессории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представлены апатитом, цирконом, титанитом, редкими зернами магнетита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граната</a:t>
            </a:r>
            <a:endParaRPr lang="ru-RU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60840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97DD5-7110-8C96-C977-33641B825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82990-E328-362F-93F7-FA19231F1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Апогранитовые</a:t>
            </a:r>
            <a:r>
              <a:rPr lang="ru-RU" dirty="0"/>
              <a:t> метасоматиты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69C85CD-B1C2-22E8-5953-8BBBE9A11BD7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422731B0-A751-9EBF-EF7E-4D75E3728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022D22-FDC6-8CAB-35B0-55B12C9F8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93"/>
          <a:stretch>
            <a:fillRect/>
          </a:stretch>
        </p:blipFill>
        <p:spPr bwMode="auto">
          <a:xfrm rot="16200000">
            <a:off x="2622073" y="202233"/>
            <a:ext cx="2839850" cy="3536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AC2C85-A748-4A8D-E918-4046E776E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80" r="8093" b="53013"/>
          <a:stretch>
            <a:fillRect/>
          </a:stretch>
        </p:blipFill>
        <p:spPr bwMode="auto">
          <a:xfrm rot="16200000">
            <a:off x="6701998" y="231077"/>
            <a:ext cx="2823427" cy="34639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3EAF68BD-AEEF-4B6D-B72E-0C4ACAC78E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796889"/>
              </p:ext>
            </p:extLst>
          </p:nvPr>
        </p:nvGraphicFramePr>
        <p:xfrm>
          <a:off x="188998" y="3581770"/>
          <a:ext cx="3889290" cy="2920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434742" imgH="2590627" progId="CorelDraw.Graphic.21">
                  <p:embed/>
                </p:oleObj>
              </mc:Choice>
              <mc:Fallback>
                <p:oleObj name="CorelDRAW" r:id="rId4" imgW="3434742" imgH="2590627" progId="CorelDraw.Graphic.2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98" y="3581770"/>
                        <a:ext cx="3889290" cy="29208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A8050D77-1EA0-E7D1-959A-88CD882804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218"/>
              </p:ext>
            </p:extLst>
          </p:nvPr>
        </p:nvGraphicFramePr>
        <p:xfrm>
          <a:off x="4193615" y="3587571"/>
          <a:ext cx="3804769" cy="2861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3434316" imgH="2581719" progId="CorelDraw.Graphic.21">
                  <p:embed/>
                </p:oleObj>
              </mc:Choice>
              <mc:Fallback>
                <p:oleObj name="CorelDRAW" r:id="rId6" imgW="3434316" imgH="2581719" progId="CorelDraw.Graphic.2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3615" y="3587571"/>
                        <a:ext cx="3804769" cy="28611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AFDC8CB1-6A4C-1420-C7EE-4DAE3541ED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233985"/>
              </p:ext>
            </p:extLst>
          </p:nvPr>
        </p:nvGraphicFramePr>
        <p:xfrm>
          <a:off x="8113711" y="3606425"/>
          <a:ext cx="3577211" cy="2823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3371372" imgH="2671651" progId="CorelDraw.Graphic.21">
                  <p:embed/>
                </p:oleObj>
              </mc:Choice>
              <mc:Fallback>
                <p:oleObj name="CorelDRAW" r:id="rId8" imgW="3371372" imgH="2671651" progId="CorelDraw.Graphic.2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3711" y="3606425"/>
                        <a:ext cx="3577211" cy="28234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F071896F-A221-AB27-9751-17D60BCDCAC7}"/>
              </a:ext>
            </a:extLst>
          </p:cNvPr>
          <p:cNvSpPr txBox="1"/>
          <p:nvPr/>
        </p:nvSpPr>
        <p:spPr>
          <a:xfrm>
            <a:off x="1740757" y="3327868"/>
            <a:ext cx="4602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Альбитизированный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слабогрейзенизированный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гранит. </a:t>
            </a:r>
            <a:endParaRPr lang="ru-RU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7D2E58-3199-4DFD-A182-9E4B7C4C032E}"/>
              </a:ext>
            </a:extLst>
          </p:cNvPr>
          <p:cNvSpPr txBox="1"/>
          <p:nvPr/>
        </p:nvSpPr>
        <p:spPr>
          <a:xfrm>
            <a:off x="447840" y="6382226"/>
            <a:ext cx="3371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мусковита по плагиоклазу. Фото в проходящем свете, с анализатором. </a:t>
            </a:r>
            <a:endParaRPr lang="ru-RU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BEA1FA-4B58-82F7-547F-5B2085BF9CF2}"/>
              </a:ext>
            </a:extLst>
          </p:cNvPr>
          <p:cNvSpPr txBox="1"/>
          <p:nvPr/>
        </p:nvSpPr>
        <p:spPr>
          <a:xfrm>
            <a:off x="6914736" y="3301215"/>
            <a:ext cx="24903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рейзенизированный гранит. </a:t>
            </a:r>
            <a:endParaRPr lang="ru-RU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EEB95B-3A0E-98A6-689C-E0C2C27B2D66}"/>
              </a:ext>
            </a:extLst>
          </p:cNvPr>
          <p:cNvSpPr txBox="1"/>
          <p:nvPr/>
        </p:nvSpPr>
        <p:spPr>
          <a:xfrm>
            <a:off x="4006528" y="6383953"/>
            <a:ext cx="41789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альбита и мусковита по полевым шпатам. Фото в проходящем свете, с анализатором. </a:t>
            </a:r>
            <a:endParaRPr lang="ru-RU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4ADD86-F510-D481-C2F3-441DFE2CC458}"/>
              </a:ext>
            </a:extLst>
          </p:cNvPr>
          <p:cNvSpPr txBox="1"/>
          <p:nvPr/>
        </p:nvSpPr>
        <p:spPr>
          <a:xfrm>
            <a:off x="8185469" y="6346508"/>
            <a:ext cx="3577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Полнопроявленном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грейзен.</a:t>
            </a:r>
          </a:p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Фото в проходящем свете, с анализатором. </a:t>
            </a:r>
            <a:endParaRPr lang="ru-RU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4EE10D-6B44-E05A-EDD9-89DFFC1AA6F7}"/>
              </a:ext>
            </a:extLst>
          </p:cNvPr>
          <p:cNvSpPr txBox="1"/>
          <p:nvPr/>
        </p:nvSpPr>
        <p:spPr>
          <a:xfrm>
            <a:off x="11631468" y="6418239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120289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34748-A81A-30F9-93C2-6A5080B6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Первое защищаемое положение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4DA556-4112-85E9-42D2-812D59B45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/>
              <a:t>Основные рудные минералы Пороховского и Юго-Коневского месторождений представлены </a:t>
            </a:r>
            <a:r>
              <a:rPr lang="ru-RU" dirty="0" err="1"/>
              <a:t>гюбнеритом</a:t>
            </a:r>
            <a:r>
              <a:rPr lang="ru-RU" dirty="0"/>
              <a:t> и шеелитом с подчиненной ролью пирита. Различия минерального состава руд определяются залеганием в различных вмещающих породах: на </a:t>
            </a:r>
            <a:r>
              <a:rPr lang="ru-RU" dirty="0" err="1"/>
              <a:t>Пороховском</a:t>
            </a:r>
            <a:r>
              <a:rPr lang="ru-RU" dirty="0"/>
              <a:t> месторождении, локализованном в вулканогенно-осадочной толще, рудные жилы имеют флюорит-мусковит-кварцевый состав, среди </a:t>
            </a:r>
            <a:r>
              <a:rPr lang="ru-RU" dirty="0" err="1"/>
              <a:t>акцессориев</a:t>
            </a:r>
            <a:r>
              <a:rPr lang="ru-RU" dirty="0"/>
              <a:t> преимущественно распространены молибденит, висмутовые </a:t>
            </a:r>
            <a:r>
              <a:rPr lang="ru-RU" dirty="0" err="1"/>
              <a:t>сульфосоли</a:t>
            </a:r>
            <a:r>
              <a:rPr lang="ru-RU" dirty="0"/>
              <a:t> </a:t>
            </a:r>
            <a:r>
              <a:rPr lang="en-GB" dirty="0"/>
              <a:t>Pb</a:t>
            </a:r>
            <a:r>
              <a:rPr lang="ru-RU" dirty="0"/>
              <a:t> и теллуриды </a:t>
            </a:r>
            <a:r>
              <a:rPr lang="en-US" dirty="0"/>
              <a:t>Bi</a:t>
            </a:r>
            <a:r>
              <a:rPr lang="ru-RU" dirty="0"/>
              <a:t>, на Юго-Коневском месторождении руды представлены </a:t>
            </a:r>
            <a:r>
              <a:rPr lang="ru-RU" dirty="0" err="1"/>
              <a:t>апогранитными</a:t>
            </a:r>
            <a:r>
              <a:rPr lang="ru-RU" dirty="0"/>
              <a:t> </a:t>
            </a:r>
            <a:r>
              <a:rPr lang="ru-RU" dirty="0" err="1"/>
              <a:t>грейзенами</a:t>
            </a:r>
            <a:r>
              <a:rPr lang="ru-RU" dirty="0"/>
              <a:t> и кварцевыми жилами, среди </a:t>
            </a:r>
            <a:r>
              <a:rPr lang="ru-RU" dirty="0" err="1"/>
              <a:t>акцессориев</a:t>
            </a:r>
            <a:r>
              <a:rPr lang="ru-RU" dirty="0"/>
              <a:t> преобладают </a:t>
            </a:r>
            <a:r>
              <a:rPr lang="ru-RU" dirty="0" err="1"/>
              <a:t>сульфосоли</a:t>
            </a:r>
            <a:r>
              <a:rPr lang="ru-RU" dirty="0"/>
              <a:t> висмута </a:t>
            </a:r>
            <a:r>
              <a:rPr lang="ru-RU" dirty="0" err="1"/>
              <a:t>павонитовой</a:t>
            </a:r>
            <a:r>
              <a:rPr lang="ru-RU" dirty="0"/>
              <a:t> и </a:t>
            </a:r>
            <a:r>
              <a:rPr lang="ru-RU" dirty="0" err="1"/>
              <a:t>купропавонитовой</a:t>
            </a:r>
            <a:r>
              <a:rPr lang="ru-RU" dirty="0"/>
              <a:t> серий.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99C1B-45CD-DFD4-B140-EBA83429961A}"/>
              </a:ext>
            </a:extLst>
          </p:cNvPr>
          <p:cNvSpPr txBox="1"/>
          <p:nvPr/>
        </p:nvSpPr>
        <p:spPr>
          <a:xfrm>
            <a:off x="11631468" y="6418239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395398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BBDFC-137C-F9D0-D941-545F4C972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81995-541F-676E-4798-7964300F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Рудные жилы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77187DA-3F48-5835-B263-848BBAE4201D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2E54DCE4-18A0-FB92-2835-00C3330F6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63DD2C-E302-1B7F-DBEF-F8BA581DFF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2836" r="38469" b="51472"/>
          <a:stretch>
            <a:fillRect/>
          </a:stretch>
        </p:blipFill>
        <p:spPr bwMode="auto">
          <a:xfrm>
            <a:off x="7705725" y="1072345"/>
            <a:ext cx="4436346" cy="2206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2BD093-5637-3EB4-AE7D-881669DAE0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" t="32423" r="4564" b="17741"/>
          <a:stretch>
            <a:fillRect/>
          </a:stretch>
        </p:blipFill>
        <p:spPr bwMode="auto">
          <a:xfrm>
            <a:off x="7838587" y="3579238"/>
            <a:ext cx="4023030" cy="25544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34A0DD-9282-E0FE-7DFA-2CFD0F5A40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6" t="10263" r="13030" b="16533"/>
          <a:stretch>
            <a:fillRect/>
          </a:stretch>
        </p:blipFill>
        <p:spPr bwMode="auto">
          <a:xfrm>
            <a:off x="208118" y="846592"/>
            <a:ext cx="3162633" cy="16895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6C91AD-9CB2-982E-59DE-4C7FA1B09759}"/>
              </a:ext>
            </a:extLst>
          </p:cNvPr>
          <p:cNvSpPr txBox="1"/>
          <p:nvPr/>
        </p:nvSpPr>
        <p:spPr>
          <a:xfrm>
            <a:off x="417834" y="2497192"/>
            <a:ext cx="2743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Пересечение разнонаправленных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мусковит-кварцевых жил. </a:t>
            </a:r>
            <a:endParaRPr lang="ru-RU" sz="14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E9F013F-CD3C-9226-7F9E-860F96FD76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2" t="20091" r="12004" b="19364"/>
          <a:stretch>
            <a:fillRect/>
          </a:stretch>
        </p:blipFill>
        <p:spPr bwMode="auto">
          <a:xfrm>
            <a:off x="3610611" y="849111"/>
            <a:ext cx="3523840" cy="16895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099C357-F544-B66D-401D-6F4A2A737FF6}"/>
              </a:ext>
            </a:extLst>
          </p:cNvPr>
          <p:cNvSpPr txBox="1"/>
          <p:nvPr/>
        </p:nvSpPr>
        <p:spPr>
          <a:xfrm>
            <a:off x="3068671" y="2497192"/>
            <a:ext cx="46077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Кварцевая жила с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мусковитовой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оторочкой. В центральной части скопления зерен флюорита и альбита. </a:t>
            </a:r>
            <a:endParaRPr lang="ru-RU" sz="14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97C13D-81EA-BD34-048A-6FD3E66B32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1" t="8692" r="5701" b="9555"/>
          <a:stretch>
            <a:fillRect/>
          </a:stretch>
        </p:blipFill>
        <p:spPr bwMode="auto">
          <a:xfrm rot="16200000">
            <a:off x="1041385" y="2049843"/>
            <a:ext cx="1693742" cy="3676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BE87FAF-121A-CBA2-7F78-0779978F06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1" t="9993"/>
          <a:stretch>
            <a:fillRect/>
          </a:stretch>
        </p:blipFill>
        <p:spPr bwMode="auto">
          <a:xfrm rot="16200000">
            <a:off x="4688617" y="2287689"/>
            <a:ext cx="1692223" cy="3199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F907ED8-ACBE-3FC4-543F-DF30E5DBFB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3" b="2547"/>
          <a:stretch>
            <a:fillRect/>
          </a:stretch>
        </p:blipFill>
        <p:spPr bwMode="auto">
          <a:xfrm rot="16200000">
            <a:off x="1039877" y="3850899"/>
            <a:ext cx="1696764" cy="367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2BD6917-E0BE-D2CE-57C1-BACA9181C7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" r="1298" b="16144"/>
          <a:stretch>
            <a:fillRect/>
          </a:stretch>
        </p:blipFill>
        <p:spPr bwMode="auto">
          <a:xfrm rot="16200000">
            <a:off x="4684176" y="4079060"/>
            <a:ext cx="1701106" cy="31994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6EF24D1-F6D5-D393-8A34-1DE8F260F877}"/>
              </a:ext>
            </a:extLst>
          </p:cNvPr>
          <p:cNvSpPr txBox="1"/>
          <p:nvPr/>
        </p:nvSpPr>
        <p:spPr>
          <a:xfrm>
            <a:off x="1992987" y="6550223"/>
            <a:ext cx="46077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</a:rPr>
              <a:t>Рудные мусковит-кварцевые жилы с вольфрамитом</a:t>
            </a:r>
            <a:endParaRPr lang="ru-RU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613823-109F-3492-A631-EB9FC9306694}"/>
              </a:ext>
            </a:extLst>
          </p:cNvPr>
          <p:cNvSpPr txBox="1"/>
          <p:nvPr/>
        </p:nvSpPr>
        <p:spPr>
          <a:xfrm>
            <a:off x="8552298" y="3198532"/>
            <a:ext cx="274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Рудная кварцевая жила в граните</a:t>
            </a:r>
            <a:endParaRPr lang="ru-RU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129B1C-7F68-4123-7F2E-E52B2A91D20F}"/>
              </a:ext>
            </a:extLst>
          </p:cNvPr>
          <p:cNvSpPr txBox="1"/>
          <p:nvPr/>
        </p:nvSpPr>
        <p:spPr>
          <a:xfrm>
            <a:off x="7912383" y="6206611"/>
            <a:ext cx="4023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Реликт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грейзенизированного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гранита среди рудных кварцевых жил</a:t>
            </a:r>
            <a:endParaRPr lang="ru-RU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998F9B-51A0-1C31-71EA-076B7F4955AF}"/>
              </a:ext>
            </a:extLst>
          </p:cNvPr>
          <p:cNvSpPr txBox="1"/>
          <p:nvPr/>
        </p:nvSpPr>
        <p:spPr>
          <a:xfrm>
            <a:off x="11631468" y="6418239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912949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2FB3A-47CE-69DC-6889-F3F3A30B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ED54B-5673-51FF-1620-DB746879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Химический состав руд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E937ED9-D849-20C9-F6A2-2CCE921BEA70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1A833751-FB79-2178-F6C4-DEA6964DA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4AED09-7ACF-F05B-2ECE-91A03385BA0D}"/>
              </a:ext>
            </a:extLst>
          </p:cNvPr>
          <p:cNvSpPr txBox="1"/>
          <p:nvPr/>
        </p:nvSpPr>
        <p:spPr>
          <a:xfrm>
            <a:off x="11631468" y="6486335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E3A09-4764-AF1D-513D-03755C81E6FD}"/>
              </a:ext>
            </a:extLst>
          </p:cNvPr>
          <p:cNvSpPr txBox="1"/>
          <p:nvPr/>
        </p:nvSpPr>
        <p:spPr>
          <a:xfrm>
            <a:off x="67095" y="6334780"/>
            <a:ext cx="6533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Спайдер-диаграмма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кларков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концентрации химических элементов во вмещающих породах и рудных жилах Пороховского и Юго-Коневского месторождения</a:t>
            </a:r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B1E631-3125-8961-719F-89C328C9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45" y="934228"/>
            <a:ext cx="4774406" cy="25678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F871E9-A4F0-22BE-9334-B9D44E58C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744" y="981055"/>
            <a:ext cx="5583019" cy="55908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E00AF7-9510-8074-FFAF-BCE07053E09E}"/>
              </a:ext>
            </a:extLst>
          </p:cNvPr>
          <p:cNvSpPr txBox="1"/>
          <p:nvPr/>
        </p:nvSpPr>
        <p:spPr>
          <a:xfrm>
            <a:off x="7231320" y="483194"/>
            <a:ext cx="41364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Химический состав керновых проб Юго-Коневского</a:t>
            </a:r>
          </a:p>
          <a:p>
            <a:pPr algn="ctr"/>
            <a:r>
              <a:rPr lang="ru-RU" sz="1400" dirty="0"/>
              <a:t>месторождения (Чугаев и др., 2023ф)</a:t>
            </a:r>
          </a:p>
          <a:p>
            <a:pPr algn="ctr"/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96C67-CF5C-BF46-522D-D63E51C12891}"/>
              </a:ext>
            </a:extLst>
          </p:cNvPr>
          <p:cNvSpPr txBox="1"/>
          <p:nvPr/>
        </p:nvSpPr>
        <p:spPr>
          <a:xfrm>
            <a:off x="281724" y="416476"/>
            <a:ext cx="6104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Химический состав технологической пробы первичной руды Пороховского месторождения (Чугаев и др., 2023ф)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62FE0F-86F3-4EAF-B0F6-793331A80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45" y="3503473"/>
            <a:ext cx="5305005" cy="293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76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4AE05-C3BE-4944-E84F-1AE8C079E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CC2C9-22CB-1DD3-A7D6-FDD459A0F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Актуальность и проблематика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C92504C-BC3E-C3AA-5F75-187135F7043D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14FF6E-A77A-F791-596A-2B1ED5BB14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669"/>
          <a:stretch>
            <a:fillRect/>
          </a:stretch>
        </p:blipFill>
        <p:spPr>
          <a:xfrm>
            <a:off x="4717915" y="585076"/>
            <a:ext cx="6975044" cy="25974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4136EE-17F4-48DE-7241-E14BAA49B9DF}"/>
              </a:ext>
            </a:extLst>
          </p:cNvPr>
          <p:cNvSpPr txBox="1"/>
          <p:nvPr/>
        </p:nvSpPr>
        <p:spPr>
          <a:xfrm>
            <a:off x="4332843" y="3081890"/>
            <a:ext cx="78181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в – отвалы Юго-Коневского рудника, фото А.М. Кузнецова; г – разведочная траншея, д – рудоносная мусковит-кварцевая жила в стенке траншеи, фото К.А. Новоселова (Касаткин и др., 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F4C8D-587E-7A72-B466-89A1E46CE5B4}"/>
              </a:ext>
            </a:extLst>
          </p:cNvPr>
          <p:cNvSpPr txBox="1"/>
          <p:nvPr/>
        </p:nvSpPr>
        <p:spPr>
          <a:xfrm>
            <a:off x="11810426" y="6416652"/>
            <a:ext cx="340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E80E7-FF4A-7BB2-9723-3BF02089054E}"/>
              </a:ext>
            </a:extLst>
          </p:cNvPr>
          <p:cNvSpPr txBox="1"/>
          <p:nvPr/>
        </p:nvSpPr>
        <p:spPr>
          <a:xfrm>
            <a:off x="127946" y="590550"/>
            <a:ext cx="4074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История изучения объектов: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651C3-BAE2-7160-8E02-1733FE17E857}"/>
              </a:ext>
            </a:extLst>
          </p:cNvPr>
          <p:cNvSpPr txBox="1"/>
          <p:nvPr/>
        </p:nvSpPr>
        <p:spPr>
          <a:xfrm>
            <a:off x="0" y="1052215"/>
            <a:ext cx="471791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1789 – описаны жилы с вольфрамитом и шеелитом (будущее </a:t>
            </a:r>
            <a:r>
              <a:rPr lang="ru-RU" sz="1800" dirty="0" err="1"/>
              <a:t>Боевское</a:t>
            </a:r>
            <a:r>
              <a:rPr lang="ru-RU" sz="1800" dirty="0"/>
              <a:t> м-ние)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1865 – разведка на самоцветы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1886 – разведка на </a:t>
            </a:r>
            <a:r>
              <a:rPr lang="en-GB" sz="1800" dirty="0"/>
              <a:t>Sn</a:t>
            </a:r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1897 – разведка силами Общества Волжского стального завода (вывод: месторождение имеет только минералогическое значение)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1915 – разведка и начало эксплуатации </a:t>
            </a:r>
            <a:r>
              <a:rPr lang="ru-RU" sz="1800" dirty="0" err="1"/>
              <a:t>Боевского</a:t>
            </a:r>
            <a:r>
              <a:rPr lang="ru-RU" sz="1800" dirty="0"/>
              <a:t> м-</a:t>
            </a:r>
            <a:r>
              <a:rPr lang="ru-RU" sz="1800" dirty="0" err="1"/>
              <a:t>ния</a:t>
            </a:r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1919 – консервация </a:t>
            </a:r>
            <a:r>
              <a:rPr lang="ru-RU" dirty="0" err="1"/>
              <a:t>Боевского</a:t>
            </a:r>
            <a:r>
              <a:rPr lang="ru-RU" dirty="0"/>
              <a:t> м-</a:t>
            </a:r>
            <a:r>
              <a:rPr lang="ru-RU" dirty="0" err="1"/>
              <a:t>ния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1930-1932 – открытие будущего Юго-Коневского м-</a:t>
            </a:r>
            <a:r>
              <a:rPr lang="ru-RU" sz="1800" dirty="0" err="1"/>
              <a:t>ния</a:t>
            </a:r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1957 – последний отчет с подсчетом запасов Юго-Коневского и </a:t>
            </a:r>
            <a:r>
              <a:rPr lang="ru-RU" dirty="0" err="1"/>
              <a:t>Карасьевского</a:t>
            </a:r>
            <a:r>
              <a:rPr lang="ru-RU" dirty="0"/>
              <a:t> м-</a:t>
            </a:r>
            <a:r>
              <a:rPr lang="ru-RU" dirty="0" err="1"/>
              <a:t>ний</a:t>
            </a:r>
            <a:r>
              <a:rPr lang="ru-RU" dirty="0"/>
              <a:t>. Рекомендации по разведке Пороховского участка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29 сентября 1957 – а</a:t>
            </a:r>
            <a:r>
              <a:rPr lang="ru-RU" dirty="0"/>
              <a:t>вария на комбинате «Маяк»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2021-2022 – разведка Пороховского м-</a:t>
            </a:r>
            <a:r>
              <a:rPr lang="ru-RU" sz="1800" dirty="0" err="1"/>
              <a:t>ния</a:t>
            </a:r>
            <a:r>
              <a:rPr lang="ru-RU" sz="1800" dirty="0"/>
              <a:t> и переоценка запасов Юго-Коневского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387268-375B-8E77-3B78-1E3B70872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985" y="3542775"/>
            <a:ext cx="5075851" cy="3315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5028D4-950F-D01B-85EC-97DF7DD79E25}"/>
              </a:ext>
            </a:extLst>
          </p:cNvPr>
          <p:cNvSpPr txBox="1"/>
          <p:nvPr/>
        </p:nvSpPr>
        <p:spPr>
          <a:xfrm>
            <a:off x="9717881" y="4532264"/>
            <a:ext cx="22926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Распределение запасов вольфрама между субъектами Российской Федерации (тыс. т WO</a:t>
            </a:r>
            <a:r>
              <a:rPr lang="ru-RU" sz="1200" dirty="0"/>
              <a:t>3</a:t>
            </a:r>
            <a:r>
              <a:rPr lang="ru-RU" sz="1600" dirty="0"/>
              <a:t>) и его основные месторождения</a:t>
            </a:r>
          </a:p>
        </p:txBody>
      </p:sp>
    </p:spTree>
    <p:extLst>
      <p:ext uri="{BB962C8B-B14F-4D97-AF65-F5344CB8AC3E}">
        <p14:creationId xmlns:p14="http://schemas.microsoft.com/office/powerpoint/2010/main" val="1400569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3A100-D237-38B6-D468-85ABB7AD0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4E9EA-F376-3CAD-D18B-8F4CAD21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Рудная минералогия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F088D13-723C-E9EC-F07A-44C076FBB903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3DB1D0BA-86C5-E163-6F68-5E6C1BC0A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3ABBDE-9FD2-8EB1-2510-6569686DCD07}"/>
              </a:ext>
            </a:extLst>
          </p:cNvPr>
          <p:cNvSpPr txBox="1"/>
          <p:nvPr/>
        </p:nvSpPr>
        <p:spPr>
          <a:xfrm>
            <a:off x="11631468" y="6418239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67B1F2-F82A-BA88-785B-F5BC1E640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1806"/>
            <a:ext cx="7498418" cy="62557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C11951-6A16-3B14-AFEB-E1FC22582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418" y="513142"/>
            <a:ext cx="4693582" cy="60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45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52FCA-4BE6-89B2-7160-930AF1E89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2"/>
            <a:ext cx="10515600" cy="5016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Руды в скарнах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7659D5-9D41-B086-2C33-70B54303E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8" y="505601"/>
            <a:ext cx="3688859" cy="28860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A0E268A-6697-48B0-DA5A-082DA30FE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0" y="3753976"/>
            <a:ext cx="3688858" cy="273666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F8BBB5-096C-94B6-9EC6-8468C3FAF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221" y="606823"/>
            <a:ext cx="3832848" cy="276152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A5D20D-4A92-8F7D-D4A9-FDB41C4CC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282" y="485490"/>
            <a:ext cx="3832848" cy="28780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8A5DBBE-7839-CD42-E6F1-7723B2D82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178" y="3725983"/>
            <a:ext cx="3829622" cy="2792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EA1B90-3190-EC72-535E-F21DC063A080}"/>
              </a:ext>
            </a:extLst>
          </p:cNvPr>
          <p:cNvSpPr txBox="1"/>
          <p:nvPr/>
        </p:nvSpPr>
        <p:spPr>
          <a:xfrm>
            <a:off x="-865571" y="3302031"/>
            <a:ext cx="5598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kern="0" dirty="0">
                <a:latin typeface="Times New Roman" panose="02020603050405020304" pitchFamily="18" charset="0"/>
              </a:rPr>
              <a:t>Сросток зерен шеелита и молибденита.</a:t>
            </a:r>
          </a:p>
          <a:p>
            <a:pPr algn="ctr"/>
            <a:r>
              <a:rPr lang="ru-RU" sz="1400" kern="0" dirty="0">
                <a:latin typeface="Times New Roman" panose="02020603050405020304" pitchFamily="18" charset="0"/>
              </a:rPr>
              <a:t>Изображение </a:t>
            </a:r>
            <a:r>
              <a:rPr lang="en-GB" sz="1400" kern="0" dirty="0">
                <a:latin typeface="Times New Roman" panose="02020603050405020304" pitchFamily="18" charset="0"/>
              </a:rPr>
              <a:t>BSE</a:t>
            </a:r>
            <a:endParaRPr lang="ru-RU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29CEE8-1BA3-067C-65AF-D5CA36BE658F}"/>
              </a:ext>
            </a:extLst>
          </p:cNvPr>
          <p:cNvSpPr txBox="1"/>
          <p:nvPr/>
        </p:nvSpPr>
        <p:spPr>
          <a:xfrm>
            <a:off x="-14676" y="6414028"/>
            <a:ext cx="3820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kern="0" dirty="0">
                <a:latin typeface="Times New Roman" panose="02020603050405020304" pitchFamily="18" charset="0"/>
              </a:rPr>
              <a:t>Сросток зерен халькопирита и сфалерита</a:t>
            </a:r>
          </a:p>
          <a:p>
            <a:pPr algn="ctr"/>
            <a:r>
              <a:rPr lang="ru-RU" sz="1400" kern="0" dirty="0">
                <a:latin typeface="Times New Roman" panose="02020603050405020304" pitchFamily="18" charset="0"/>
              </a:rPr>
              <a:t>Изображение </a:t>
            </a:r>
            <a:r>
              <a:rPr lang="en-GB" sz="1400" kern="0" dirty="0">
                <a:latin typeface="Times New Roman" panose="02020603050405020304" pitchFamily="18" charset="0"/>
              </a:rPr>
              <a:t>BSE</a:t>
            </a:r>
            <a:endParaRPr lang="ru-RU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F2D0D-7C8B-DDF1-A2DA-70DCFC3590E6}"/>
              </a:ext>
            </a:extLst>
          </p:cNvPr>
          <p:cNvSpPr txBox="1"/>
          <p:nvPr/>
        </p:nvSpPr>
        <p:spPr>
          <a:xfrm>
            <a:off x="3528259" y="3335693"/>
            <a:ext cx="51267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kern="0" dirty="0">
                <a:latin typeface="Times New Roman" panose="02020603050405020304" pitchFamily="18" charset="0"/>
              </a:rPr>
              <a:t>Молибденит в основной массе и в сростках с хлоритом.</a:t>
            </a:r>
          </a:p>
          <a:p>
            <a:pPr algn="ctr"/>
            <a:r>
              <a:rPr lang="ru-RU" sz="1400" kern="0" dirty="0">
                <a:latin typeface="Times New Roman" panose="02020603050405020304" pitchFamily="18" charset="0"/>
              </a:rPr>
              <a:t>Изображение </a:t>
            </a:r>
            <a:r>
              <a:rPr lang="en-GB" sz="1400" kern="0" dirty="0">
                <a:latin typeface="Times New Roman" panose="02020603050405020304" pitchFamily="18" charset="0"/>
              </a:rPr>
              <a:t>BSE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B6B9C-460F-8DE7-0A53-B833B3C57EF0}"/>
              </a:ext>
            </a:extLst>
          </p:cNvPr>
          <p:cNvSpPr txBox="1"/>
          <p:nvPr/>
        </p:nvSpPr>
        <p:spPr>
          <a:xfrm>
            <a:off x="8558179" y="3274667"/>
            <a:ext cx="3373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kern="0" dirty="0">
                <a:latin typeface="Times New Roman" panose="02020603050405020304" pitchFamily="18" charset="0"/>
              </a:rPr>
              <a:t>Сросток зерен висмутина и пирита.</a:t>
            </a:r>
          </a:p>
          <a:p>
            <a:pPr algn="ctr"/>
            <a:r>
              <a:rPr lang="ru-RU" sz="1400" kern="0" dirty="0">
                <a:latin typeface="Times New Roman" panose="02020603050405020304" pitchFamily="18" charset="0"/>
              </a:rPr>
              <a:t>Фото в отраженном свете</a:t>
            </a:r>
            <a:endParaRPr lang="ru-R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C59637-1AA0-2461-9097-41E7EA7C0681}"/>
              </a:ext>
            </a:extLst>
          </p:cNvPr>
          <p:cNvSpPr txBox="1"/>
          <p:nvPr/>
        </p:nvSpPr>
        <p:spPr>
          <a:xfrm>
            <a:off x="7779480" y="6406811"/>
            <a:ext cx="46497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kern="0" dirty="0">
                <a:latin typeface="Times New Roman" panose="02020603050405020304" pitchFamily="18" charset="0"/>
              </a:rPr>
              <a:t>Вольфрамит и висмутин среди кристаллов пирита.</a:t>
            </a:r>
          </a:p>
          <a:p>
            <a:pPr algn="ctr"/>
            <a:r>
              <a:rPr lang="ru-RU" sz="1400" kern="0" dirty="0">
                <a:latin typeface="Times New Roman" panose="02020603050405020304" pitchFamily="18" charset="0"/>
              </a:rPr>
              <a:t>Фото в отраженном свете</a:t>
            </a:r>
            <a:endParaRPr lang="ru-RU" sz="14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9BE5A9F-5EB9-00B2-A684-55269311F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0042" y="3845772"/>
            <a:ext cx="3829622" cy="26512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6943614-F6A6-5FF0-BED0-996BB54377A6}"/>
              </a:ext>
            </a:extLst>
          </p:cNvPr>
          <p:cNvSpPr txBox="1"/>
          <p:nvPr/>
        </p:nvSpPr>
        <p:spPr>
          <a:xfrm>
            <a:off x="4350055" y="6408385"/>
            <a:ext cx="3369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kern="0" dirty="0" err="1">
                <a:latin typeface="Times New Roman" panose="02020603050405020304" pitchFamily="18" charset="0"/>
              </a:rPr>
              <a:t>Дигенит</a:t>
            </a:r>
            <a:r>
              <a:rPr lang="ru-RU" sz="1400" kern="0" dirty="0">
                <a:latin typeface="Times New Roman" panose="02020603050405020304" pitchFamily="18" charset="0"/>
              </a:rPr>
              <a:t> замещающий халькопирит.</a:t>
            </a:r>
          </a:p>
          <a:p>
            <a:pPr algn="ctr"/>
            <a:r>
              <a:rPr lang="ru-RU" sz="1400" kern="0" dirty="0">
                <a:latin typeface="Times New Roman" panose="02020603050405020304" pitchFamily="18" charset="0"/>
              </a:rPr>
              <a:t>Изображение </a:t>
            </a:r>
            <a:r>
              <a:rPr lang="en-GB" sz="1400" kern="0" dirty="0">
                <a:latin typeface="Times New Roman" panose="02020603050405020304" pitchFamily="18" charset="0"/>
              </a:rPr>
              <a:t>BSE</a:t>
            </a:r>
            <a:endParaRPr lang="ru-RU" sz="14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428BBA3-3DC6-5CCE-6BB2-0025491A059F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E2C7750-A2BA-022C-D76B-8B9B23CD386A}"/>
              </a:ext>
            </a:extLst>
          </p:cNvPr>
          <p:cNvSpPr txBox="1"/>
          <p:nvPr/>
        </p:nvSpPr>
        <p:spPr>
          <a:xfrm>
            <a:off x="11770861" y="6515711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854326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0C0BA-1F10-A855-B8C2-FD36AAAF2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8E17C-8213-F635-4857-AEE96FA3F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Минералы </a:t>
            </a:r>
            <a:r>
              <a:rPr lang="en-GB" dirty="0"/>
              <a:t>Bi</a:t>
            </a:r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CCA21E5-23F6-7A57-D1C1-0457022246B5}"/>
              </a:ext>
            </a:extLst>
          </p:cNvPr>
          <p:cNvCxnSpPr>
            <a:cxnSpLocks/>
          </p:cNvCxnSpPr>
          <p:nvPr/>
        </p:nvCxnSpPr>
        <p:spPr>
          <a:xfrm>
            <a:off x="0" y="48357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F2F79695-F180-A289-9647-F0955247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9672B-5E01-64A2-EC77-878BA968B90D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79B91F-F8AB-6058-8BBD-6B4601647C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02621"/>
            <a:ext cx="5238750" cy="6350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6E2A61-7CCE-788A-A337-D2D2B4A35771}"/>
              </a:ext>
            </a:extLst>
          </p:cNvPr>
          <p:cNvSpPr txBox="1"/>
          <p:nvPr/>
        </p:nvSpPr>
        <p:spPr>
          <a:xfrm>
            <a:off x="3794609" y="5576597"/>
            <a:ext cx="7162800" cy="1268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Морфология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сульфосолей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Юго-Коневского (а, б, д) и Пороховского (в, г) месторождений (Касаткин и др., 2023): а – сросток висмутина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Bin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гладита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Gld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крупкаита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Krp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и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маковицкиита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Mvk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c халькопиритом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Ccp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в сфалерите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б – структура распада висмутин-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гладитового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состава в пирите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Py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в – сросток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гладита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Gld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маковицкиита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Mvk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баксанита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Bks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и самородного висмута в пирите; г – реликты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канниццарита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тонкозернистом агрегате галенита и самородного висмута с включением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хедлейита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Hdl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д – зерно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дантопаита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каймой неустановленного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уранилсиликата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(U-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-O) в кварце со сфалеритом. </a:t>
            </a:r>
            <a:endParaRPr lang="ru-RU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9C5AF2-651B-5A8E-B5B5-099F4936B1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078"/>
          <a:stretch>
            <a:fillRect/>
          </a:stretch>
        </p:blipFill>
        <p:spPr>
          <a:xfrm>
            <a:off x="5270626" y="503940"/>
            <a:ext cx="6635624" cy="18969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EC911E-4481-51F6-11D8-8DE0C8C11946}"/>
              </a:ext>
            </a:extLst>
          </p:cNvPr>
          <p:cNvSpPr txBox="1"/>
          <p:nvPr/>
        </p:nvSpPr>
        <p:spPr>
          <a:xfrm>
            <a:off x="5029200" y="4263001"/>
            <a:ext cx="71628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Бинарные диаграммы, демонстрирующие разнообразие химических составов висмутовых </a:t>
            </a:r>
            <a:r>
              <a:rPr lang="ru-RU" sz="1400" dirty="0" err="1"/>
              <a:t>сульфосолей</a:t>
            </a:r>
            <a:r>
              <a:rPr lang="ru-RU" sz="1400" dirty="0"/>
              <a:t> Юго-Коневского (1–3) и Пороховского (4–7) месторождений. 1, 4 – висмутин-</a:t>
            </a:r>
            <a:r>
              <a:rPr lang="ru-RU" sz="1400" dirty="0" err="1"/>
              <a:t>айкинитовая</a:t>
            </a:r>
            <a:r>
              <a:rPr lang="ru-RU" sz="1400" dirty="0"/>
              <a:t> гомологическая серия; 2, 5 – </a:t>
            </a:r>
            <a:r>
              <a:rPr lang="ru-RU" sz="1400" dirty="0" err="1"/>
              <a:t>павонитовая</a:t>
            </a:r>
            <a:r>
              <a:rPr lang="ru-RU" sz="1400" dirty="0"/>
              <a:t> и </a:t>
            </a:r>
            <a:r>
              <a:rPr lang="ru-RU" sz="1400" dirty="0" err="1"/>
              <a:t>купропавонитовая</a:t>
            </a:r>
            <a:r>
              <a:rPr lang="ru-RU" sz="1400" dirty="0"/>
              <a:t> гомологические серии; 3 – </a:t>
            </a:r>
            <a:r>
              <a:rPr lang="ru-RU" sz="1400" dirty="0" err="1"/>
              <a:t>ангелаит</a:t>
            </a:r>
            <a:r>
              <a:rPr lang="ru-RU" sz="1400" dirty="0"/>
              <a:t>, </a:t>
            </a:r>
            <a:r>
              <a:rPr lang="ru-RU" sz="1400" dirty="0" err="1"/>
              <a:t>матильдит</a:t>
            </a:r>
            <a:r>
              <a:rPr lang="ru-RU" sz="1400" dirty="0"/>
              <a:t>; 6 – </a:t>
            </a:r>
            <a:r>
              <a:rPr lang="ru-RU" sz="1400" dirty="0" err="1"/>
              <a:t>лиллианитовая</a:t>
            </a:r>
            <a:r>
              <a:rPr lang="ru-RU" sz="1400" dirty="0"/>
              <a:t> гомологическая серия; 7 – </a:t>
            </a:r>
            <a:r>
              <a:rPr lang="ru-RU" sz="1400" dirty="0" err="1"/>
              <a:t>канниццарит</a:t>
            </a:r>
            <a:r>
              <a:rPr lang="ru-RU" sz="1400" dirty="0"/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1CFB2A-65D6-F7C6-A5BE-2DD5BA0A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00"/>
          <a:stretch>
            <a:fillRect/>
          </a:stretch>
        </p:blipFill>
        <p:spPr>
          <a:xfrm>
            <a:off x="5257429" y="2363051"/>
            <a:ext cx="6662018" cy="194643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6DF48CD-C5A3-BB59-5A19-9F25B7AE223D}"/>
              </a:ext>
            </a:extLst>
          </p:cNvPr>
          <p:cNvSpPr/>
          <p:nvPr/>
        </p:nvSpPr>
        <p:spPr>
          <a:xfrm>
            <a:off x="6185384" y="2151541"/>
            <a:ext cx="1190625" cy="153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5D79BB-9BA3-F923-A969-807C01AC4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317" y="4134302"/>
            <a:ext cx="2244241" cy="2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0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36675-8295-362B-80A3-6C8B624CE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E99F55-ABA8-306F-7B1B-2B4ED4FF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5" r="65756" b="48874"/>
          <a:stretch>
            <a:fillRect/>
          </a:stretch>
        </p:blipFill>
        <p:spPr>
          <a:xfrm>
            <a:off x="0" y="429252"/>
            <a:ext cx="2952386" cy="59883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6AA39C-722D-F33B-7259-18DB79511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868" y="41206"/>
            <a:ext cx="5284132" cy="6764407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0D249835-53CF-FCBE-9D2A-E0A85E5BF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14" t="51210" r="55287"/>
          <a:stretch>
            <a:fillRect/>
          </a:stretch>
        </p:blipFill>
        <p:spPr>
          <a:xfrm>
            <a:off x="2952386" y="490916"/>
            <a:ext cx="4009586" cy="586498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4C831C-292D-19D2-7870-F171FE887A8F}"/>
              </a:ext>
            </a:extLst>
          </p:cNvPr>
          <p:cNvSpPr/>
          <p:nvPr/>
        </p:nvSpPr>
        <p:spPr>
          <a:xfrm>
            <a:off x="2923811" y="1866900"/>
            <a:ext cx="3677014" cy="361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58224A3-C161-36A0-3EAF-89720FC2004E}"/>
              </a:ext>
            </a:extLst>
          </p:cNvPr>
          <p:cNvSpPr/>
          <p:nvPr/>
        </p:nvSpPr>
        <p:spPr>
          <a:xfrm>
            <a:off x="2923811" y="4199381"/>
            <a:ext cx="1838689" cy="361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A32B5C5-5D95-1221-086D-F3AA91630783}"/>
              </a:ext>
            </a:extLst>
          </p:cNvPr>
          <p:cNvSpPr/>
          <p:nvPr/>
        </p:nvSpPr>
        <p:spPr>
          <a:xfrm>
            <a:off x="0" y="3774536"/>
            <a:ext cx="1981200" cy="361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FDAF1C3-6E91-C073-6E88-98A35F557155}"/>
              </a:ext>
            </a:extLst>
          </p:cNvPr>
          <p:cNvSpPr/>
          <p:nvPr/>
        </p:nvSpPr>
        <p:spPr>
          <a:xfrm>
            <a:off x="-15955" y="5045497"/>
            <a:ext cx="1981200" cy="361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EDAE224-F988-70EA-EDC0-FD2571CE7D61}"/>
              </a:ext>
            </a:extLst>
          </p:cNvPr>
          <p:cNvSpPr/>
          <p:nvPr/>
        </p:nvSpPr>
        <p:spPr>
          <a:xfrm>
            <a:off x="2923810" y="2223836"/>
            <a:ext cx="2952385" cy="36195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B30941F-0F38-7D86-044B-CE54F17A96F7}"/>
              </a:ext>
            </a:extLst>
          </p:cNvPr>
          <p:cNvSpPr/>
          <p:nvPr/>
        </p:nvSpPr>
        <p:spPr>
          <a:xfrm>
            <a:off x="2938098" y="440437"/>
            <a:ext cx="2557827" cy="36195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1232F1A-270F-E1BA-AD9F-F4905FF20044}"/>
              </a:ext>
            </a:extLst>
          </p:cNvPr>
          <p:cNvSpPr/>
          <p:nvPr/>
        </p:nvSpPr>
        <p:spPr>
          <a:xfrm>
            <a:off x="6961972" y="6171004"/>
            <a:ext cx="4649003" cy="20394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2DB0336-FF04-06F7-BDCB-E99F01E04762}"/>
              </a:ext>
            </a:extLst>
          </p:cNvPr>
          <p:cNvSpPr/>
          <p:nvPr/>
        </p:nvSpPr>
        <p:spPr>
          <a:xfrm>
            <a:off x="6990547" y="2528664"/>
            <a:ext cx="4649003" cy="20394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3EE680E-3C4E-0FF3-4CD0-C6508EB71476}"/>
              </a:ext>
            </a:extLst>
          </p:cNvPr>
          <p:cNvSpPr/>
          <p:nvPr/>
        </p:nvSpPr>
        <p:spPr>
          <a:xfrm>
            <a:off x="6976260" y="4667138"/>
            <a:ext cx="4649003" cy="20394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109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AC232-27F6-C891-86A3-503A40DD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Второе защищаемое положение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3DB5D1-70D2-30F5-F35B-5B6D25642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535"/>
            <a:ext cx="10515600" cy="51506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/>
              <a:t>На </a:t>
            </a:r>
            <a:r>
              <a:rPr lang="ru-RU" sz="3200" dirty="0" err="1"/>
              <a:t>Пороховском</a:t>
            </a:r>
            <a:r>
              <a:rPr lang="ru-RU" sz="3200" dirty="0"/>
              <a:t> месторождении вольфрамит обогащен </a:t>
            </a:r>
            <a:r>
              <a:rPr lang="ru-RU" sz="3200" dirty="0" err="1"/>
              <a:t>сидерофильными</a:t>
            </a:r>
            <a:r>
              <a:rPr lang="ru-RU" sz="3200" dirty="0"/>
              <a:t> элементами (</a:t>
            </a:r>
            <a:r>
              <a:rPr lang="en-GB" sz="3200" dirty="0"/>
              <a:t>V</a:t>
            </a:r>
            <a:r>
              <a:rPr lang="ru-RU" sz="3200" dirty="0"/>
              <a:t>, </a:t>
            </a:r>
            <a:r>
              <a:rPr lang="en-GB" sz="3200" dirty="0"/>
              <a:t>Cr</a:t>
            </a:r>
            <a:r>
              <a:rPr lang="ru-RU" sz="3200" dirty="0"/>
              <a:t>, </a:t>
            </a:r>
            <a:r>
              <a:rPr lang="en-GB" sz="3200" dirty="0"/>
              <a:t>Co</a:t>
            </a:r>
            <a:r>
              <a:rPr lang="ru-RU" sz="3200" dirty="0"/>
              <a:t>), </a:t>
            </a:r>
            <a:r>
              <a:rPr lang="en-GB" sz="3200" dirty="0"/>
              <a:t>Sc</a:t>
            </a:r>
            <a:r>
              <a:rPr lang="ru-RU" sz="3200" dirty="0"/>
              <a:t> и </a:t>
            </a:r>
            <a:r>
              <a:rPr lang="en-GB" sz="3200" dirty="0"/>
              <a:t>Zn</a:t>
            </a:r>
            <a:r>
              <a:rPr lang="ru-RU" sz="3200" dirty="0"/>
              <a:t>, а шеелит </a:t>
            </a:r>
            <a:r>
              <a:rPr lang="en-GB" sz="3200" dirty="0"/>
              <a:t>Mg</a:t>
            </a:r>
            <a:r>
              <a:rPr lang="ru-RU" sz="3200" dirty="0"/>
              <a:t> и </a:t>
            </a:r>
            <a:r>
              <a:rPr lang="en-GB" sz="3200" dirty="0"/>
              <a:t>Mn</a:t>
            </a:r>
            <a:r>
              <a:rPr lang="ru-RU" sz="3200" dirty="0"/>
              <a:t>. На Юго-Коневском месторождении </a:t>
            </a:r>
            <a:r>
              <a:rPr lang="ru-RU" sz="3200" dirty="0" err="1"/>
              <a:t>вольфраматы</a:t>
            </a:r>
            <a:r>
              <a:rPr lang="ru-RU" sz="3200" dirty="0"/>
              <a:t> обогащены </a:t>
            </a:r>
            <a:r>
              <a:rPr lang="ru-RU" sz="3200" dirty="0" err="1"/>
              <a:t>высокозарядными</a:t>
            </a:r>
            <a:r>
              <a:rPr lang="ru-RU" sz="3200" dirty="0"/>
              <a:t> и </a:t>
            </a:r>
            <a:r>
              <a:rPr lang="ru-RU" sz="3200" dirty="0" err="1"/>
              <a:t>гранитофильными</a:t>
            </a:r>
            <a:r>
              <a:rPr lang="ru-RU" sz="3200" dirty="0"/>
              <a:t> элементами: </a:t>
            </a:r>
            <a:r>
              <a:rPr lang="en-GB" sz="3200" dirty="0"/>
              <a:t>Nb</a:t>
            </a:r>
            <a:r>
              <a:rPr lang="ru-RU" sz="3200" dirty="0"/>
              <a:t>, </a:t>
            </a:r>
            <a:r>
              <a:rPr lang="en-GB" sz="3200" dirty="0"/>
              <a:t>Ta</a:t>
            </a:r>
            <a:r>
              <a:rPr lang="ru-RU" sz="3200" dirty="0"/>
              <a:t>, </a:t>
            </a:r>
            <a:r>
              <a:rPr lang="en-GB" sz="3200" dirty="0"/>
              <a:t>Y</a:t>
            </a:r>
            <a:r>
              <a:rPr lang="ru-RU" sz="3200" dirty="0"/>
              <a:t>, </a:t>
            </a:r>
            <a:r>
              <a:rPr lang="en-GB" sz="3200" dirty="0"/>
              <a:t>Th</a:t>
            </a:r>
            <a:r>
              <a:rPr lang="ru-RU" sz="3200" dirty="0"/>
              <a:t>, </a:t>
            </a:r>
            <a:r>
              <a:rPr lang="en-GB" sz="3200" dirty="0"/>
              <a:t>U</a:t>
            </a:r>
            <a:r>
              <a:rPr lang="ru-RU" sz="3200" dirty="0"/>
              <a:t>, </a:t>
            </a:r>
            <a:r>
              <a:rPr lang="en-GB" sz="3200" dirty="0"/>
              <a:t>Hf</a:t>
            </a:r>
            <a:r>
              <a:rPr lang="ru-RU" sz="3200" dirty="0"/>
              <a:t>, </a:t>
            </a:r>
            <a:r>
              <a:rPr lang="en-GB" sz="3200" dirty="0"/>
              <a:t>Zr</a:t>
            </a:r>
            <a:r>
              <a:rPr lang="ru-RU" sz="3200" dirty="0"/>
              <a:t>, </a:t>
            </a:r>
            <a:r>
              <a:rPr lang="en-GB" sz="3200" dirty="0"/>
              <a:t>Sr</a:t>
            </a:r>
            <a:r>
              <a:rPr lang="ru-RU" sz="3200" dirty="0"/>
              <a:t>. Особенности микроэлементного состава вольфрамитов и шеелитов отражают их кристаллохимические особенности и образование на разных расстояниях от источника флюида и в различных вмещающих породах.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131A0-0101-446B-208F-5DC77C5E9322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753300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E0528-23AD-EE16-CACA-3F0F032F0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C23718-7D8B-CBD9-A72D-60C2818C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Вольфрамит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425BDE4D-9BCB-A72F-6640-57876EAB12F6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0AF6C169-EBF0-31DB-B984-B8EC38BA3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716876-3524-5866-14CD-246F15E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0" y="528009"/>
            <a:ext cx="6008720" cy="53863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8B2EBC-181C-5970-F701-F89BA1691071}"/>
              </a:ext>
            </a:extLst>
          </p:cNvPr>
          <p:cNvSpPr txBox="1"/>
          <p:nvPr/>
        </p:nvSpPr>
        <p:spPr>
          <a:xfrm>
            <a:off x="6404087" y="5248223"/>
            <a:ext cx="54435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/>
              </a:rPr>
              <a:t>Бинарная диаграмма </a:t>
            </a:r>
            <a:r>
              <a:rPr lang="ru-RU" sz="1600" dirty="0"/>
              <a:t>для вольфрамита </a:t>
            </a:r>
            <a:r>
              <a:rPr lang="ru-RU" sz="1600" dirty="0">
                <a:effectLst/>
              </a:rPr>
              <a:t>из </a:t>
            </a:r>
            <a:r>
              <a:rPr lang="ru-RU" sz="1600" dirty="0"/>
              <a:t>Пороховского и </a:t>
            </a:r>
            <a:r>
              <a:rPr lang="ru-RU" sz="1600" dirty="0">
                <a:effectLst/>
              </a:rPr>
              <a:t>Юго-Коневского месторождений</a:t>
            </a:r>
            <a:endParaRPr lang="ru-RU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5C664D-F1C2-74D5-7F67-6E5F4CC67D8C}"/>
              </a:ext>
            </a:extLst>
          </p:cNvPr>
          <p:cNvSpPr txBox="1"/>
          <p:nvPr/>
        </p:nvSpPr>
        <p:spPr>
          <a:xfrm>
            <a:off x="-4762" y="5903893"/>
            <a:ext cx="61007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Вольфрамит из руд Пороховского месторождения: (а) вольфрамит и шеелит в кварцевой жиле (образец в обычном и ультрафиолетовом свете). (б) кристаллы вольфрамита с ободками шеелита (отраженный свет). (в) включение флюорита в вольфрамите и пирит. Изображение BSE. </a:t>
            </a:r>
            <a:endParaRPr lang="ru-R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34E868-36D3-89C4-AA41-90DB11A46C33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</a:t>
            </a:r>
            <a:r>
              <a:rPr lang="ru-RU" dirty="0"/>
              <a:t>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A066CC-B282-4126-8475-0997FE36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96" y="1609777"/>
            <a:ext cx="6008720" cy="363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67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BB254-8EC6-3EED-5EB5-B07B91FE3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93BC0-A872-1B9D-5D09-A6F43FAC7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Вольфрамит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6EAA207-D9BC-990F-1EB4-557C21940B32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B802B85C-5D80-BEFC-CE20-F97682E43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8FE228-CB93-A59C-618B-2D75F242C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4535"/>
            <a:ext cx="6169866" cy="24089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227C62-94CE-929C-E9C7-2FA536502C0F}"/>
              </a:ext>
            </a:extLst>
          </p:cNvPr>
          <p:cNvSpPr txBox="1"/>
          <p:nvPr/>
        </p:nvSpPr>
        <p:spPr>
          <a:xfrm>
            <a:off x="68505" y="4633465"/>
            <a:ext cx="610136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</a:rPr>
              <a:t>График с усами содержаний основных микроэлементов в </a:t>
            </a:r>
            <a:r>
              <a:rPr lang="ru-RU" sz="1400" dirty="0" err="1">
                <a:effectLst/>
              </a:rPr>
              <a:t>гюбнерите</a:t>
            </a:r>
            <a:r>
              <a:rPr lang="ru-RU" sz="1400" dirty="0">
                <a:effectLst/>
              </a:rPr>
              <a:t> Пороховского (черного) и Юго-Коневского (красного) месторождений. Точками показано содержание соответствующих элементов в гранитах Юго-Коневского плутона; крестиками - среднее содержание во вмещающих породах Пороховского месторождения</a:t>
            </a:r>
            <a:endParaRPr lang="ru-RU" sz="1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A5C1F7-991C-2BD1-032C-E31450CE5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75199"/>
            <a:ext cx="6027496" cy="51076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646BA3-350B-F833-5487-DF0CD25ABB25}"/>
              </a:ext>
            </a:extLst>
          </p:cNvPr>
          <p:cNvSpPr txBox="1"/>
          <p:nvPr/>
        </p:nvSpPr>
        <p:spPr>
          <a:xfrm>
            <a:off x="6079331" y="5935176"/>
            <a:ext cx="61007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</a:rPr>
              <a:t>Нормированные по хондритам соотношения РЗЭ: 1—</a:t>
            </a:r>
            <a:r>
              <a:rPr lang="ru-RU" sz="1400" dirty="0" err="1">
                <a:effectLst/>
              </a:rPr>
              <a:t>межквартильный</a:t>
            </a:r>
            <a:r>
              <a:rPr lang="ru-RU" sz="1400" dirty="0">
                <a:effectLst/>
              </a:rPr>
              <a:t> диапазон и медиана для вольфрамита Юго-Коневского месторождения; 2—то же самое для Пороховского месторождения; 3—гранит Юго-Коневского плутона; 4— грейзенизированный гранит Юго-Коневского массива.</a:t>
            </a:r>
            <a:endParaRPr lang="ru-RU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D26866-9368-22FC-3FF7-1AEA4CCD2F91}"/>
              </a:ext>
            </a:extLst>
          </p:cNvPr>
          <p:cNvSpPr txBox="1"/>
          <p:nvPr/>
        </p:nvSpPr>
        <p:spPr>
          <a:xfrm>
            <a:off x="11715908" y="6519951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609989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DBB4F-F82F-1677-F547-42CD3D99E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74ED7-473B-6A51-D70E-8DAFBE31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Вольфрамит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3E4B0BF-DC31-225D-D065-EE0C610EE141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D90AD7CA-FA01-0959-C73B-E183E5E4F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160750-A40B-B629-3A37-FFAA319AC3BE}"/>
              </a:ext>
            </a:extLst>
          </p:cNvPr>
          <p:cNvSpPr txBox="1"/>
          <p:nvPr/>
        </p:nvSpPr>
        <p:spPr>
          <a:xfrm>
            <a:off x="11685504" y="6488668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26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3C7803-7F36-ECE4-74C7-79E62CC43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68" y="4141335"/>
            <a:ext cx="5168900" cy="27166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C04ADC-558D-B216-9CF5-8A46F5EFA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900198"/>
            <a:ext cx="5973455" cy="29578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D2A0AE-280F-EE79-8287-FA1F59EB1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412" y="512147"/>
            <a:ext cx="7115175" cy="339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39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BB789-B043-E980-500C-479C8FEB3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47EDA-8C24-B135-8FE7-BAC4A2991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Шеелит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D19C3AB-FCEF-4C69-43AF-A8C09D8A0831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B827B90D-51D2-7F75-24BC-E0773EB52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21F6E8-CEE2-22CE-A652-D5AC9E40B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5" y="541632"/>
            <a:ext cx="5802578" cy="52114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FACEBC-E5E4-F1A7-8ED8-6EB4AF3456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861"/>
          <a:stretch>
            <a:fillRect/>
          </a:stretch>
        </p:blipFill>
        <p:spPr>
          <a:xfrm>
            <a:off x="5929513" y="1501524"/>
            <a:ext cx="6262487" cy="38549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610979-04FA-0707-9D28-EB4A15B36062}"/>
              </a:ext>
            </a:extLst>
          </p:cNvPr>
          <p:cNvSpPr txBox="1"/>
          <p:nvPr/>
        </p:nvSpPr>
        <p:spPr>
          <a:xfrm>
            <a:off x="0" y="5688449"/>
            <a:ext cx="610076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Формы выделений шеелита Пороховского месторождения: а – дипирамидальный кристалл шеелита в кварце; б – обрастание вольфрамита шеелитом. в, г – прожилковые выделения шеелита в агрегате пирита из кварцевой жилы. Рис. а–г – фото образцов; г – фото в ультрафиолетовом свете.</a:t>
            </a:r>
            <a:endParaRPr lang="ru-RU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4B74CD-1F11-01D8-D8BF-00E4CA32FDE0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430690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D652E-9581-A01E-085D-EDE4731C7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26A63-398C-0B73-5FBC-D9E0564E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Шеелит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2494ABA-297F-212B-ACF6-E8AA7164D88F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23CC7400-E10C-408D-5363-C28CED592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E05170-9543-624E-E52F-B25F6C3F8F01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E475AD-2B4F-ECCC-F7F5-D54D3907D512}"/>
              </a:ext>
            </a:extLst>
          </p:cNvPr>
          <p:cNvSpPr txBox="1"/>
          <p:nvPr/>
        </p:nvSpPr>
        <p:spPr>
          <a:xfrm>
            <a:off x="111526" y="5206968"/>
            <a:ext cx="6477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</a:rPr>
              <a:t>График с усами содержаний основных микроэлементов в шеелите Пороховского (черного) и Юго-Коневского (красного) месторождений. Точками показано содержание соответствующих элементов в гранитах Юго-Коневского плутона; крестиками - среднее содержание во вмещающих породах Пороховского месторождения</a:t>
            </a:r>
            <a:endParaRPr lang="ru-RU" sz="14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606FB55-12BF-9AF7-592E-C20C6F055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526" y="1486832"/>
            <a:ext cx="5603474" cy="36783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D4C5FD-AC92-8F9F-0E9B-683EC3C32369}"/>
              </a:ext>
            </a:extLst>
          </p:cNvPr>
          <p:cNvSpPr txBox="1"/>
          <p:nvPr/>
        </p:nvSpPr>
        <p:spPr>
          <a:xfrm>
            <a:off x="6990109" y="5309349"/>
            <a:ext cx="509036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</a:rPr>
              <a:t>Нормированные по хондритам соотношения РЗЭ для шеелита</a:t>
            </a:r>
            <a:r>
              <a:rPr lang="ru-RU" sz="1400" dirty="0"/>
              <a:t>. 1—</a:t>
            </a:r>
            <a:r>
              <a:rPr lang="ru-RU" sz="1400" dirty="0" err="1"/>
              <a:t>межквартильный</a:t>
            </a:r>
            <a:r>
              <a:rPr lang="ru-RU" sz="1400" dirty="0"/>
              <a:t> диапазон и медиана для шеелита Юго-Коневского месторождения; 2—то же самое для Пороховского месторождения; 3—грейзенизированный гранит Юго-Коневского массива.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FF330B-BA37-2AB7-6995-94BC65EC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1" y="1628356"/>
            <a:ext cx="6426834" cy="34661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97AF2A-DA25-F068-159F-B143C1ACA7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312" t="3713" r="2457" b="73047"/>
          <a:stretch>
            <a:fillRect/>
          </a:stretch>
        </p:blipFill>
        <p:spPr>
          <a:xfrm>
            <a:off x="5143501" y="1763486"/>
            <a:ext cx="1257299" cy="5131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5D6F2A-0A2E-2D28-72D6-021E2365D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9332" y="3429000"/>
            <a:ext cx="725050" cy="9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02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F6929FC-784F-DDD6-C716-31FAC36B9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42875"/>
            <a:ext cx="11849100" cy="65722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/>
              <a:t>Актуальность: </a:t>
            </a:r>
            <a:r>
              <a:rPr lang="ru-RU" dirty="0"/>
              <a:t>необходимо</a:t>
            </a:r>
            <a:r>
              <a:rPr lang="ru-RU" b="1" dirty="0"/>
              <a:t> </a:t>
            </a:r>
            <a:r>
              <a:rPr lang="ru-RU" dirty="0"/>
              <a:t>современными методами изучить и сравнить два вольфрамовых месторождения, залегающих в различных породах, но, вероятно, имеющих единый источник рудного вещества. </a:t>
            </a:r>
          </a:p>
          <a:p>
            <a:pPr marL="0" indent="0">
              <a:buNone/>
            </a:pPr>
            <a:r>
              <a:rPr lang="ru-RU" b="1" dirty="0"/>
              <a:t>Объект исследования: </a:t>
            </a:r>
            <a:r>
              <a:rPr lang="ru-RU" dirty="0"/>
              <a:t>рудные жилы и вмещающие породы на </a:t>
            </a:r>
            <a:r>
              <a:rPr lang="ru-RU" dirty="0" err="1"/>
              <a:t>Пороховском</a:t>
            </a:r>
            <a:r>
              <a:rPr lang="ru-RU" dirty="0"/>
              <a:t> и Юго-</a:t>
            </a:r>
          </a:p>
          <a:p>
            <a:pPr marL="0" indent="0">
              <a:buNone/>
            </a:pPr>
            <a:r>
              <a:rPr lang="ru-RU" dirty="0"/>
              <a:t>Коневском месторождении </a:t>
            </a:r>
          </a:p>
          <a:p>
            <a:pPr marL="0" indent="0">
              <a:buNone/>
            </a:pPr>
            <a:r>
              <a:rPr lang="ru-RU" b="1" dirty="0"/>
              <a:t>Предмет исследования: </a:t>
            </a:r>
            <a:r>
              <a:rPr lang="ru-RU" dirty="0"/>
              <a:t>рудные минералы, второстепенные минералы жил и</a:t>
            </a:r>
          </a:p>
          <a:p>
            <a:pPr marL="0" indent="0">
              <a:buNone/>
            </a:pPr>
            <a:r>
              <a:rPr lang="ru-RU" dirty="0"/>
              <a:t>вмещающих их метасоматитов, их химические особенности и </a:t>
            </a:r>
            <a:r>
              <a:rPr lang="ru-RU" dirty="0" err="1"/>
              <a:t>петрохимия</a:t>
            </a:r>
            <a:r>
              <a:rPr lang="ru-RU" dirty="0"/>
              <a:t> вмещающих</a:t>
            </a:r>
          </a:p>
          <a:p>
            <a:pPr marL="0" indent="0">
              <a:buNone/>
            </a:pPr>
            <a:r>
              <a:rPr lang="ru-RU" dirty="0"/>
              <a:t>пород.</a:t>
            </a:r>
          </a:p>
          <a:p>
            <a:pPr marL="0" indent="0">
              <a:buNone/>
            </a:pPr>
            <a:r>
              <a:rPr lang="ru-RU" b="1" dirty="0"/>
              <a:t>Цель работы </a:t>
            </a:r>
            <a:r>
              <a:rPr lang="ru-RU" dirty="0"/>
              <a:t>– всесторонняя характеристика руд месторождений и построение модели</a:t>
            </a:r>
          </a:p>
          <a:p>
            <a:pPr marL="0" indent="0">
              <a:buNone/>
            </a:pPr>
            <a:r>
              <a:rPr lang="ru-RU" dirty="0"/>
              <a:t>их формирования</a:t>
            </a:r>
          </a:p>
          <a:p>
            <a:pPr marL="0" indent="0">
              <a:buNone/>
            </a:pPr>
            <a:r>
              <a:rPr lang="ru-RU" b="1" dirty="0"/>
              <a:t>Задачи исследования: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1. Охарактеризовать минеральные парагенезисы рудоносных метасоматитов, развитые в</a:t>
            </a:r>
          </a:p>
          <a:p>
            <a:pPr marL="0" indent="0">
              <a:buNone/>
            </a:pPr>
            <a:r>
              <a:rPr lang="ru-RU" dirty="0"/>
              <a:t>пределах Пороховского и Юго-Коневского месторождений</a:t>
            </a:r>
          </a:p>
          <a:p>
            <a:pPr marL="0" indent="0">
              <a:buNone/>
            </a:pPr>
            <a:r>
              <a:rPr lang="ru-RU" dirty="0"/>
              <a:t>2. Выявить закономерности в распределении рудных минералов на </a:t>
            </a:r>
            <a:r>
              <a:rPr lang="ru-RU" dirty="0" err="1"/>
              <a:t>Пороховском</a:t>
            </a:r>
            <a:r>
              <a:rPr lang="ru-RU" dirty="0"/>
              <a:t> и Юго-</a:t>
            </a:r>
          </a:p>
          <a:p>
            <a:pPr marL="0" indent="0">
              <a:buNone/>
            </a:pPr>
            <a:r>
              <a:rPr lang="ru-RU" dirty="0"/>
              <a:t>Коневском месторождении, выделить </a:t>
            </a:r>
            <a:r>
              <a:rPr lang="ru-RU" dirty="0" err="1"/>
              <a:t>типохимические</a:t>
            </a:r>
            <a:r>
              <a:rPr lang="ru-RU" dirty="0"/>
              <a:t> особенности рудных и реперных</a:t>
            </a:r>
          </a:p>
          <a:p>
            <a:pPr marL="0" indent="0">
              <a:buNone/>
            </a:pPr>
            <a:r>
              <a:rPr lang="ru-RU" dirty="0"/>
              <a:t>минералов;</a:t>
            </a:r>
          </a:p>
          <a:p>
            <a:pPr marL="0" indent="0">
              <a:buNone/>
            </a:pPr>
            <a:r>
              <a:rPr lang="ru-RU" dirty="0"/>
              <a:t>3. Определить условия формирования руд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5F5E38-8A6E-C13C-36C8-0ED62746D347}"/>
              </a:ext>
            </a:extLst>
          </p:cNvPr>
          <p:cNvSpPr txBox="1"/>
          <p:nvPr/>
        </p:nvSpPr>
        <p:spPr>
          <a:xfrm>
            <a:off x="11689398" y="6275999"/>
            <a:ext cx="340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40257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C59B1-C6EC-D58B-5946-04833CB64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E6A40-6BB2-3890-FBB5-D741189E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Шеелит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AD64C9A-994C-1B6E-93F6-98492BD59B47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962A6EF2-C46D-97D7-5CC6-A42FDACA0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FDA6DB-C45A-AF20-14DA-53702CEC8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9" y="564169"/>
            <a:ext cx="3631011" cy="23835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AFC0F6-637B-725E-041A-EFBC790FB50B}"/>
              </a:ext>
            </a:extLst>
          </p:cNvPr>
          <p:cNvSpPr txBox="1"/>
          <p:nvPr/>
        </p:nvSpPr>
        <p:spPr>
          <a:xfrm>
            <a:off x="651012" y="2905780"/>
            <a:ext cx="2571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</a:rPr>
              <a:t>Нормированные по хондритам соотношения РЗЭ для шеелита</a:t>
            </a:r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000000-0008-0000-0B00-00000A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565"/>
          <a:stretch>
            <a:fillRect/>
          </a:stretch>
        </p:blipFill>
        <p:spPr>
          <a:xfrm>
            <a:off x="8222616" y="530888"/>
            <a:ext cx="3937720" cy="27459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000000-0008-0000-0B00-00000D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58" t="1334" r="7826" b="51746"/>
          <a:stretch>
            <a:fillRect/>
          </a:stretch>
        </p:blipFill>
        <p:spPr>
          <a:xfrm>
            <a:off x="3644770" y="613647"/>
            <a:ext cx="4518565" cy="2551788"/>
          </a:xfrm>
          <a:prstGeom prst="rect">
            <a:avLst/>
          </a:prstGeom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BCFFF879-1A5D-45B4-3778-D0C20D511A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095364"/>
              </p:ext>
            </p:extLst>
          </p:nvPr>
        </p:nvGraphicFramePr>
        <p:xfrm>
          <a:off x="5058532" y="3766037"/>
          <a:ext cx="5212140" cy="288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4553846" imgH="4599243" progId="CorelDraw.Graphic.21">
                  <p:embed/>
                </p:oleObj>
              </mc:Choice>
              <mc:Fallback>
                <p:oleObj name="CorelDRAW" r:id="rId6" imgW="14553846" imgH="4599243" progId="CorelDraw.Graphic.2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8532" y="3766037"/>
                        <a:ext cx="5212140" cy="28869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000000-0008-0000-0B00-000009000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4" y="3667900"/>
            <a:ext cx="5026868" cy="29851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DACA0E-21BA-55CC-48CC-FEE89B546892}"/>
              </a:ext>
            </a:extLst>
          </p:cNvPr>
          <p:cNvSpPr txBox="1"/>
          <p:nvPr/>
        </p:nvSpPr>
        <p:spPr>
          <a:xfrm>
            <a:off x="11725354" y="6468346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EE22E-C327-09EF-FC81-3ACE45207A7D}"/>
              </a:ext>
            </a:extLst>
          </p:cNvPr>
          <p:cNvSpPr txBox="1"/>
          <p:nvPr/>
        </p:nvSpPr>
        <p:spPr>
          <a:xfrm>
            <a:off x="3360668" y="3054552"/>
            <a:ext cx="5026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</a:rPr>
              <a:t>Нормированные по хондритам соотношения РЗЭ для шеелита</a:t>
            </a:r>
          </a:p>
          <a:p>
            <a:pPr algn="ctr"/>
            <a:r>
              <a:rPr lang="ru-RU" sz="1400" dirty="0">
                <a:effectLst/>
              </a:rPr>
              <a:t>из золоторудных месторождений</a:t>
            </a:r>
            <a:r>
              <a:rPr lang="en-GB" sz="1400" dirty="0">
                <a:effectLst/>
              </a:rPr>
              <a:t> (Dostal et al., 2009)</a:t>
            </a:r>
            <a:endParaRPr lang="ru-R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03F11B-DE60-676D-6D2E-7C9B52C50C09}"/>
              </a:ext>
            </a:extLst>
          </p:cNvPr>
          <p:cNvSpPr txBox="1"/>
          <p:nvPr/>
        </p:nvSpPr>
        <p:spPr>
          <a:xfrm>
            <a:off x="7827624" y="3223873"/>
            <a:ext cx="4518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</a:rPr>
              <a:t>Нормированные по хондритам соотношения РЗЭ для шеелита из </a:t>
            </a:r>
            <a:r>
              <a:rPr lang="ru-RU" sz="1400" dirty="0" err="1">
                <a:effectLst/>
              </a:rPr>
              <a:t>скарновых</a:t>
            </a:r>
            <a:r>
              <a:rPr lang="ru-RU" sz="1400" dirty="0">
                <a:effectLst/>
              </a:rPr>
              <a:t> месторождений (</a:t>
            </a:r>
            <a:r>
              <a:rPr lang="en-GB" sz="1400" dirty="0">
                <a:effectLst/>
              </a:rPr>
              <a:t>Nie et al., 2020)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69148C-A6F1-608A-0CDF-D86B4BE976F8}"/>
              </a:ext>
            </a:extLst>
          </p:cNvPr>
          <p:cNvSpPr txBox="1"/>
          <p:nvPr/>
        </p:nvSpPr>
        <p:spPr>
          <a:xfrm>
            <a:off x="10270672" y="4613121"/>
            <a:ext cx="18896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</a:rPr>
              <a:t>Нормированные по хондритам соотношения РЗЭ для шеелита</a:t>
            </a:r>
            <a:r>
              <a:rPr lang="en-US" sz="1400" dirty="0"/>
              <a:t> (</a:t>
            </a:r>
            <a:r>
              <a:rPr lang="ru-RU" sz="1400" dirty="0"/>
              <a:t>из работы </a:t>
            </a:r>
            <a:r>
              <a:rPr lang="en-GB" sz="1400" dirty="0"/>
              <a:t>Kempe, </a:t>
            </a:r>
            <a:r>
              <a:rPr lang="en-GB" sz="1400" dirty="0" err="1"/>
              <a:t>Oberthur</a:t>
            </a:r>
            <a:r>
              <a:rPr lang="en-GB" sz="1400" dirty="0"/>
              <a:t>, 1997)</a:t>
            </a:r>
            <a:endParaRPr lang="ru-RU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5554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63038-3E26-AD61-DFDD-DB293056B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4E70B-2113-9C83-8AEE-2406BD62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Рассчитанный флюид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21AF284-9EE8-060C-BB4E-794939792B69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FA9C6BD7-4A83-869B-BAB5-61CB67097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00FDB3-9E3F-50F4-4975-EC82F95097BD}"/>
              </a:ext>
            </a:extLst>
          </p:cNvPr>
          <p:cNvSpPr txBox="1"/>
          <p:nvPr/>
        </p:nvSpPr>
        <p:spPr>
          <a:xfrm>
            <a:off x="2529555" y="6295927"/>
            <a:ext cx="7132890" cy="537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Спектры распределения </a:t>
            </a:r>
            <a:r>
              <a:rPr lang="en-GB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REE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 флюиде, нормированные на хондрит (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McDonough and Sun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1995). Рассчитаны по средним значениям. Пунктир – вольфрамиты, сплошные – шеелиты.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CAE698-0B38-BB98-F64B-CF04322FF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681" y="603013"/>
            <a:ext cx="6168638" cy="28259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510644-3B29-BB39-9BE5-F98F3D36E7B6}"/>
              </a:ext>
            </a:extLst>
          </p:cNvPr>
          <p:cNvSpPr txBox="1"/>
          <p:nvPr/>
        </p:nvSpPr>
        <p:spPr>
          <a:xfrm>
            <a:off x="11715908" y="6488668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D0FA14-B3C1-1C50-FFA1-5C9BB5272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230" y="3426016"/>
            <a:ext cx="8804638" cy="287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8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913BC-CC91-7CC2-09B5-7949238E6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E3296EE-E00D-7FD4-AA32-EB41E4C8D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7194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dirty="0"/>
              <a:t>Рудные жилы Пороховского месторождения формировались при температурах 440–245°С, давление 280-460 бар и солености 0,5-13,2 мас. % </a:t>
            </a:r>
            <a:r>
              <a:rPr lang="ru-RU" sz="3200" dirty="0" err="1"/>
              <a:t>NaCl</a:t>
            </a:r>
            <a:r>
              <a:rPr lang="ru-RU" sz="3200" dirty="0"/>
              <a:t>-экв., на Юго-Коневском месторождении при температурах 540–320°С и давлении 320-440 бар из флюида соленостью 0,9-16,1 мас. % </a:t>
            </a:r>
            <a:r>
              <a:rPr lang="ru-RU" sz="3200" dirty="0" err="1"/>
              <a:t>NaCl</a:t>
            </a:r>
            <a:r>
              <a:rPr lang="ru-RU" sz="3200" dirty="0"/>
              <a:t>-экв. Сходный углекислотно-водный натрий-хлоридный состав и соленость указывает на единый источник флюидов на обоих месторождениях.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81715A-C538-ABDE-9B0B-0715C3323786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31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B3D2FEB-AD39-A994-A600-DFB80447D5A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Третье защищаемое положение</a:t>
            </a:r>
          </a:p>
        </p:txBody>
      </p:sp>
    </p:spTree>
    <p:extLst>
      <p:ext uri="{BB962C8B-B14F-4D97-AF65-F5344CB8AC3E}">
        <p14:creationId xmlns:p14="http://schemas.microsoft.com/office/powerpoint/2010/main" val="1087248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8CB7E-E6E6-6199-117F-975DCFA35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97C00-C4FB-F8C7-FE9A-341AFC70C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Термобарогеохимия</a:t>
            </a:r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4BBB533E-2B29-844E-EF32-C23E4E9309DE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1AF9CAB2-3764-EB0C-0AE3-4799F167B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0A6EB5-9B57-12F2-AD0F-98BC2D7A6B0F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E78DDE-B125-AECF-E390-B865F5ADE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" y="502622"/>
            <a:ext cx="6804464" cy="624351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0E0BAF-5185-E74B-61B1-092A51326CD6}"/>
              </a:ext>
            </a:extLst>
          </p:cNvPr>
          <p:cNvSpPr/>
          <p:nvPr/>
        </p:nvSpPr>
        <p:spPr>
          <a:xfrm>
            <a:off x="6814668" y="1228787"/>
            <a:ext cx="5265806" cy="479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1938" algn="just">
              <a:lnSpc>
                <a:spcPct val="114000"/>
              </a:lnSpc>
              <a:spcAft>
                <a:spcPts val="600"/>
              </a:spcAft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Типы изученных флюидных включений в кварце из кварцевых жил: 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а-в – по механизму захвата: P – первичные, PS – псевдовторичные, S – вторичные; </a:t>
            </a:r>
          </a:p>
          <a:p>
            <a:pPr algn="just">
              <a:lnSpc>
                <a:spcPct val="114000"/>
              </a:lnSpc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г-е – вторичные включения в:</a:t>
            </a:r>
          </a:p>
          <a:p>
            <a:pPr indent="87313" algn="just">
              <a:lnSpc>
                <a:spcPct val="114000"/>
              </a:lnSpc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г – грейзенизированных гранитах (Юго-Коневское), </a:t>
            </a:r>
          </a:p>
          <a:p>
            <a:pPr indent="87313" algn="just">
              <a:lnSpc>
                <a:spcPct val="114000"/>
              </a:lnSpc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д – грейзенах (Юго-Коневское), </a:t>
            </a:r>
          </a:p>
          <a:p>
            <a:pPr indent="87313" algn="just">
              <a:lnSpc>
                <a:spcPct val="114000"/>
              </a:lnSpc>
              <a:spcAft>
                <a:spcPts val="600"/>
              </a:spcAft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е – метаандезитах (Пороховское);</a:t>
            </a:r>
          </a:p>
          <a:p>
            <a:pPr algn="just">
              <a:lnSpc>
                <a:spcPct val="114000"/>
              </a:lnSpc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ж-з – по фазовому составу: </a:t>
            </a:r>
          </a:p>
          <a:p>
            <a:pPr indent="87313" algn="just">
              <a:lnSpc>
                <a:spcPct val="114000"/>
              </a:lnSpc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ж – первичное двухфазное: солевой раствор и CO</a:t>
            </a:r>
            <a:r>
              <a:rPr lang="ru-RU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indent="87313" algn="just">
              <a:lnSpc>
                <a:spcPct val="114000"/>
              </a:lnSpc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з – вторичное трёхфазное: солевой раствор, CO</a:t>
            </a:r>
            <a:r>
              <a:rPr lang="ru-RU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и кристаллик (?), </a:t>
            </a:r>
          </a:p>
          <a:p>
            <a:pPr indent="87313" algn="just">
              <a:lnSpc>
                <a:spcPct val="114000"/>
              </a:lnSpc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и – первичное  трехфазное: солевой раствор, CO</a:t>
            </a:r>
            <a:r>
              <a:rPr lang="ru-RU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и углекислота, </a:t>
            </a:r>
          </a:p>
          <a:p>
            <a:pPr indent="87313" algn="just">
              <a:lnSpc>
                <a:spcPct val="114000"/>
              </a:lnSpc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к - вторичное трехфазное: солевой раствор, CO</a:t>
            </a:r>
            <a:r>
              <a:rPr lang="ru-RU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и углекислота.</a:t>
            </a:r>
          </a:p>
        </p:txBody>
      </p:sp>
    </p:spTree>
    <p:extLst>
      <p:ext uri="{BB962C8B-B14F-4D97-AF65-F5344CB8AC3E}">
        <p14:creationId xmlns:p14="http://schemas.microsoft.com/office/powerpoint/2010/main" val="1844211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12DA6-17B9-4FCC-2B76-DEE914E7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E7488-CEDB-B277-3B7C-3DB66E00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Термобарогеохимия</a:t>
            </a:r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053B599-2075-72ED-A053-B8EED1A11340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5087186C-A3CC-CADE-9C4B-A02C5552F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843D1B-36EB-FF56-3FA8-970D23C3FB97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33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062ACAB-521B-2680-AFC0-6C0E236A364E}"/>
              </a:ext>
            </a:extLst>
          </p:cNvPr>
          <p:cNvGrpSpPr/>
          <p:nvPr/>
        </p:nvGrpSpPr>
        <p:grpSpPr>
          <a:xfrm>
            <a:off x="870267" y="686691"/>
            <a:ext cx="1934867" cy="313992"/>
            <a:chOff x="2089467" y="315216"/>
            <a:chExt cx="1934867" cy="313992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482C9306-97D1-591F-B347-1E47F4B720E0}"/>
                </a:ext>
              </a:extLst>
            </p:cNvPr>
            <p:cNvSpPr/>
            <p:nvPr/>
          </p:nvSpPr>
          <p:spPr>
            <a:xfrm>
              <a:off x="2089467" y="357905"/>
              <a:ext cx="285444" cy="27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F4DA6D4A-D53D-7B3A-4984-277C01B096C8}"/>
                </a:ext>
              </a:extLst>
            </p:cNvPr>
            <p:cNvSpPr/>
            <p:nvPr/>
          </p:nvSpPr>
          <p:spPr>
            <a:xfrm>
              <a:off x="3738890" y="315216"/>
              <a:ext cx="285444" cy="27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A5DFB7-DDE6-5A73-F9B2-5055E2B881F9}"/>
              </a:ext>
            </a:extLst>
          </p:cNvPr>
          <p:cNvSpPr/>
          <p:nvPr/>
        </p:nvSpPr>
        <p:spPr>
          <a:xfrm>
            <a:off x="1068203" y="5730299"/>
            <a:ext cx="92392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1938"/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КР-спектры газово-жидких включений</a:t>
            </a:r>
          </a:p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а) газовой фазы с пиками СО</a:t>
            </a:r>
            <a:r>
              <a:rPr lang="ru-RU" sz="1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 и СH</a:t>
            </a:r>
            <a:r>
              <a:rPr lang="ru-RU" sz="1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б) двухфазного (солевой раствор и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CO</a:t>
            </a:r>
            <a:r>
              <a:rPr lang="ru-RU" sz="1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) флюидного включения в кварце</a:t>
            </a:r>
          </a:p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в) </a:t>
            </a:r>
            <a:r>
              <a:rPr lang="ru-RU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крист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 фазы, представленной </a:t>
            </a:r>
            <a:r>
              <a:rPr lang="ru-RU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нахколитом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NaHCO</a:t>
            </a:r>
            <a:r>
              <a:rPr lang="en-US" sz="1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). Эталонный спектр нахколита из базы RRUFF, №R070237</a:t>
            </a:r>
          </a:p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г) </a:t>
            </a:r>
            <a:r>
              <a:rPr lang="ru-RU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крист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 фазы, представленной кальцитом во флюорите из рудоносной кварцевой жилы Пороховского м-</a:t>
            </a:r>
            <a:r>
              <a:rPr lang="ru-RU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ния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496AEFB-26F8-17B5-7E96-8F8F31D6D4DE}"/>
              </a:ext>
            </a:extLst>
          </p:cNvPr>
          <p:cNvSpPr/>
          <p:nvPr/>
        </p:nvSpPr>
        <p:spPr>
          <a:xfrm>
            <a:off x="3932259" y="532199"/>
            <a:ext cx="137071" cy="13794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0E4EDAD1-3D0A-99E1-4402-39CBA6F6753D}"/>
              </a:ext>
            </a:extLst>
          </p:cNvPr>
          <p:cNvSpPr/>
          <p:nvPr/>
        </p:nvSpPr>
        <p:spPr>
          <a:xfrm>
            <a:off x="4084659" y="684599"/>
            <a:ext cx="137071" cy="13794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49E9183-E86D-2430-840B-F3265C4CF9B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9"/>
          <a:stretch/>
        </p:blipFill>
        <p:spPr bwMode="auto">
          <a:xfrm>
            <a:off x="6043041" y="571500"/>
            <a:ext cx="3348609" cy="24428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FC337B-538C-BDFD-24AB-9D595C71065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t="8560" r="9592" b="5861"/>
          <a:stretch/>
        </p:blipFill>
        <p:spPr bwMode="auto">
          <a:xfrm>
            <a:off x="1805610" y="3153885"/>
            <a:ext cx="3670523" cy="2650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DD993FD-AA7D-64DF-CC7A-577DF1909B5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041" y="3170425"/>
            <a:ext cx="3670523" cy="270794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B87E09B-E132-3840-AC2B-F4A1EEC33736}"/>
              </a:ext>
            </a:extLst>
          </p:cNvPr>
          <p:cNvSpPr txBox="1"/>
          <p:nvPr/>
        </p:nvSpPr>
        <p:spPr>
          <a:xfrm>
            <a:off x="5885814" y="499933"/>
            <a:ext cx="40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149E59-85B8-3088-EE7D-8F2D1A0A6570}"/>
              </a:ext>
            </a:extLst>
          </p:cNvPr>
          <p:cNvSpPr txBox="1"/>
          <p:nvPr/>
        </p:nvSpPr>
        <p:spPr>
          <a:xfrm>
            <a:off x="5816691" y="3167735"/>
            <a:ext cx="40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CC566B-D4CC-AF65-4C30-4AC863C94126}"/>
              </a:ext>
            </a:extLst>
          </p:cNvPr>
          <p:cNvSpPr txBox="1"/>
          <p:nvPr/>
        </p:nvSpPr>
        <p:spPr>
          <a:xfrm>
            <a:off x="1645707" y="3160384"/>
            <a:ext cx="40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4808F06-7B25-4194-F989-C7A37DB9A9C9}"/>
              </a:ext>
            </a:extLst>
          </p:cNvPr>
          <p:cNvGrpSpPr/>
          <p:nvPr/>
        </p:nvGrpSpPr>
        <p:grpSpPr>
          <a:xfrm>
            <a:off x="1805611" y="542320"/>
            <a:ext cx="3542560" cy="2443309"/>
            <a:chOff x="1815135" y="241065"/>
            <a:chExt cx="3609975" cy="259969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A2C82F4-162B-A510-7516-8E7FC768D39D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96" t="10022" r="7032" b="5198"/>
            <a:stretch/>
          </p:blipFill>
          <p:spPr bwMode="auto">
            <a:xfrm>
              <a:off x="1815135" y="241065"/>
              <a:ext cx="3609975" cy="25996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3EBF016D-A788-17B6-8324-69903EFC080B}"/>
                </a:ext>
              </a:extLst>
            </p:cNvPr>
            <p:cNvSpPr/>
            <p:nvPr/>
          </p:nvSpPr>
          <p:spPr>
            <a:xfrm>
              <a:off x="2089467" y="357905"/>
              <a:ext cx="285444" cy="27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68242637-D586-52B4-C74B-C18ECC74CC12}"/>
                </a:ext>
              </a:extLst>
            </p:cNvPr>
            <p:cNvSpPr/>
            <p:nvPr/>
          </p:nvSpPr>
          <p:spPr>
            <a:xfrm>
              <a:off x="3738890" y="315216"/>
              <a:ext cx="285444" cy="27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246139-6B18-90EC-23AB-ABE17F309C27}"/>
              </a:ext>
            </a:extLst>
          </p:cNvPr>
          <p:cNvSpPr txBox="1"/>
          <p:nvPr/>
        </p:nvSpPr>
        <p:spPr>
          <a:xfrm>
            <a:off x="1592663" y="509122"/>
            <a:ext cx="40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</a:p>
        </p:txBody>
      </p:sp>
    </p:spTree>
    <p:extLst>
      <p:ext uri="{BB962C8B-B14F-4D97-AF65-F5344CB8AC3E}">
        <p14:creationId xmlns:p14="http://schemas.microsoft.com/office/powerpoint/2010/main" val="2200986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3F265-EA75-DA9B-1951-1C3676BE9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A49D4-2140-96AE-9DAB-16BE05BFD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Термобарогеохимия</a:t>
            </a:r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E06CF00-6287-6B1D-A673-C307CE41C68A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C8B32855-1DEF-D72C-2807-F1D7D2335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88EF4D-750E-FAC0-B2B3-4D0BA553E4E4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C00F0-03EA-5A69-7585-765AC3BCD9BE}"/>
              </a:ext>
            </a:extLst>
          </p:cNvPr>
          <p:cNvSpPr txBox="1"/>
          <p:nvPr/>
        </p:nvSpPr>
        <p:spPr>
          <a:xfrm>
            <a:off x="0" y="6315992"/>
            <a:ext cx="5283994" cy="542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Гистограммы распределения температур гомогенизации и солености первичных и первично-вторичных ФВ в кварце.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043FEF-4315-C996-54C2-0F5660D1E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725" y="530295"/>
            <a:ext cx="7041749" cy="43168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43603-F2E1-C4ED-B5D5-0245C951A39A}"/>
              </a:ext>
            </a:extLst>
          </p:cNvPr>
          <p:cNvSpPr txBox="1"/>
          <p:nvPr/>
        </p:nvSpPr>
        <p:spPr>
          <a:xfrm>
            <a:off x="5625703" y="4782283"/>
            <a:ext cx="610076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Соотношение температуры гомогенизации и солености ФВ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Юго-Коневского (1, 2) и Пороховского (3–5) месторождений. 1, 3 – первичные, 2, 4, 5 – первично-вторичные ФВ. Пунктирными линиями обозначены изолинии плотности (г/см3) водного раствора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NaCl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насыщенного паром (по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Bodnar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1983). </a:t>
            </a:r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B67083-0C78-5CE0-8C6D-37A5C698B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47" y="540212"/>
            <a:ext cx="4812899" cy="583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96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11E512-5490-9261-42F9-DA2CED989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65" y="3648388"/>
            <a:ext cx="5184349" cy="31444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2824E1-90D8-9CC2-85F5-DE53817ECD2D}"/>
              </a:ext>
            </a:extLst>
          </p:cNvPr>
          <p:cNvSpPr txBox="1"/>
          <p:nvPr/>
        </p:nvSpPr>
        <p:spPr>
          <a:xfrm>
            <a:off x="6780973" y="4547721"/>
            <a:ext cx="4257141" cy="1396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Классификационная диаграмма (</a:t>
            </a:r>
            <a:r>
              <a:rPr lang="ru-RU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Hawthorne</a:t>
            </a: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2012) амфиболов из разных пород. Условные обозначения: 1 – амфибол из скарнов, 2 – амфибол из </a:t>
            </a:r>
            <a:r>
              <a:rPr lang="ru-RU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скарноидов</a:t>
            </a: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3 – амфибол из вмещающих </a:t>
            </a:r>
            <a:r>
              <a:rPr lang="ru-RU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метаандезибазальтов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686764-2854-39DB-AB34-0E99B74D6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504" y="541174"/>
            <a:ext cx="5887352" cy="3107214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049380D7-1211-A350-5924-61839A33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0"/>
            <a:ext cx="10515600" cy="5306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Амфибол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17F06AB-2BAA-A087-367A-9B2A1A51FFA6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87C84C5-9546-CB82-FFD4-534EC51FE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91" y="541174"/>
            <a:ext cx="5865606" cy="31072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39042D-2EC6-AB34-E19D-A7FEE1735B69}"/>
              </a:ext>
            </a:extLst>
          </p:cNvPr>
          <p:cNvSpPr txBox="1"/>
          <p:nvPr/>
        </p:nvSpPr>
        <p:spPr>
          <a:xfrm>
            <a:off x="11688219" y="648866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879055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F1044D2-54ED-3315-CFC6-5FC4D4FD778F}"/>
              </a:ext>
            </a:extLst>
          </p:cNvPr>
          <p:cNvSpPr txBox="1">
            <a:spLocks/>
          </p:cNvSpPr>
          <p:nvPr/>
        </p:nvSpPr>
        <p:spPr>
          <a:xfrm>
            <a:off x="838200" y="10560"/>
            <a:ext cx="10515600" cy="530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Амфиболовый </a:t>
            </a:r>
            <a:r>
              <a:rPr lang="ru-RU" dirty="0" err="1"/>
              <a:t>геотермометр</a:t>
            </a:r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7EDD4BE-9344-9B2C-8977-BAC648DFCA81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E2CDAE3-E49F-99BB-B679-E41361E1F494}"/>
              </a:ext>
            </a:extLst>
          </p:cNvPr>
          <p:cNvSpPr txBox="1"/>
          <p:nvPr/>
        </p:nvSpPr>
        <p:spPr>
          <a:xfrm>
            <a:off x="1541810" y="1379381"/>
            <a:ext cx="91083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Роговая обманка: </a:t>
            </a:r>
            <a:r>
              <a:rPr lang="it-IT" sz="2000" dirty="0"/>
              <a:t>(Са</a:t>
            </a:r>
            <a:r>
              <a:rPr lang="it-IT" sz="1600" dirty="0"/>
              <a:t>1.9</a:t>
            </a:r>
            <a:r>
              <a:rPr lang="ru-RU" sz="1600" dirty="0"/>
              <a:t>4</a:t>
            </a:r>
            <a:r>
              <a:rPr lang="it-IT" sz="2000" dirty="0"/>
              <a:t>Na</a:t>
            </a:r>
            <a:r>
              <a:rPr lang="it-IT" sz="1600" dirty="0"/>
              <a:t>0.</a:t>
            </a:r>
            <a:r>
              <a:rPr lang="ru-RU" sz="1600" dirty="0"/>
              <a:t>47</a:t>
            </a:r>
            <a:r>
              <a:rPr lang="it-IT" sz="2000" dirty="0"/>
              <a:t>K</a:t>
            </a:r>
            <a:r>
              <a:rPr lang="it-IT" sz="1600" dirty="0"/>
              <a:t>0.0</a:t>
            </a:r>
            <a:r>
              <a:rPr lang="ru-RU" sz="1600" dirty="0"/>
              <a:t>6</a:t>
            </a:r>
            <a:r>
              <a:rPr lang="it-IT" sz="2000" dirty="0"/>
              <a:t>)</a:t>
            </a:r>
            <a:r>
              <a:rPr lang="it-IT" sz="1600" dirty="0"/>
              <a:t>2.47</a:t>
            </a:r>
            <a:r>
              <a:rPr lang="it-IT" sz="2000" dirty="0"/>
              <a:t>(Fe</a:t>
            </a:r>
            <a:r>
              <a:rPr lang="ru-RU" sz="1600" dirty="0"/>
              <a:t>2.4</a:t>
            </a:r>
            <a:r>
              <a:rPr lang="en-GB" sz="1600" dirty="0"/>
              <a:t>4</a:t>
            </a:r>
            <a:r>
              <a:rPr lang="it-IT" sz="2000" dirty="0"/>
              <a:t>Mg</a:t>
            </a:r>
            <a:r>
              <a:rPr lang="ru-RU" sz="1600" dirty="0"/>
              <a:t>1</a:t>
            </a:r>
            <a:r>
              <a:rPr lang="it-IT" sz="1600" dirty="0"/>
              <a:t>.54</a:t>
            </a:r>
            <a:r>
              <a:rPr lang="it-IT" sz="2000" dirty="0"/>
              <a:t>Al</a:t>
            </a:r>
            <a:r>
              <a:rPr lang="it-IT" sz="1600" dirty="0"/>
              <a:t>0.94</a:t>
            </a:r>
            <a:r>
              <a:rPr lang="it-IT" sz="2000" dirty="0"/>
              <a:t>Ti</a:t>
            </a:r>
            <a:r>
              <a:rPr lang="it-IT" sz="1600" dirty="0"/>
              <a:t>0,14</a:t>
            </a:r>
            <a:r>
              <a:rPr lang="it-IT" sz="2000" dirty="0"/>
              <a:t>Mn</a:t>
            </a:r>
            <a:r>
              <a:rPr lang="it-IT" sz="1600" dirty="0"/>
              <a:t>0.0</a:t>
            </a:r>
            <a:r>
              <a:rPr lang="ru-RU" sz="1600" dirty="0"/>
              <a:t>4</a:t>
            </a:r>
            <a:r>
              <a:rPr lang="it-IT" sz="2000" dirty="0"/>
              <a:t>)</a:t>
            </a:r>
            <a:r>
              <a:rPr lang="ru-RU" sz="1600" dirty="0"/>
              <a:t>5.</a:t>
            </a:r>
            <a:r>
              <a:rPr lang="en-GB" sz="1600" dirty="0"/>
              <a:t>1</a:t>
            </a:r>
            <a:r>
              <a:rPr lang="it-IT" sz="2000" dirty="0"/>
              <a:t>[(Si</a:t>
            </a:r>
            <a:r>
              <a:rPr lang="ru-RU" sz="1600" dirty="0"/>
              <a:t>6.1</a:t>
            </a:r>
            <a:r>
              <a:rPr lang="en-GB" sz="1600" dirty="0"/>
              <a:t>8</a:t>
            </a:r>
            <a:r>
              <a:rPr lang="it-IT" sz="2000" dirty="0"/>
              <a:t>Al</a:t>
            </a:r>
            <a:r>
              <a:rPr lang="ru-RU" sz="1600" dirty="0"/>
              <a:t>1.8</a:t>
            </a:r>
            <a:r>
              <a:rPr lang="en-GB" sz="1600" dirty="0"/>
              <a:t>2</a:t>
            </a:r>
            <a:r>
              <a:rPr lang="it-IT" sz="2000" dirty="0"/>
              <a:t>)</a:t>
            </a:r>
            <a:r>
              <a:rPr lang="it-IT" sz="1600" dirty="0"/>
              <a:t>8</a:t>
            </a:r>
            <a:r>
              <a:rPr lang="it-IT" sz="2000" dirty="0"/>
              <a:t>O</a:t>
            </a:r>
            <a:r>
              <a:rPr lang="it-IT" sz="1600" dirty="0"/>
              <a:t>22</a:t>
            </a:r>
            <a:r>
              <a:rPr lang="it-IT" sz="2000" dirty="0"/>
              <a:t>][OH]</a:t>
            </a:r>
            <a:r>
              <a:rPr lang="it-IT" sz="1600" dirty="0"/>
              <a:t>2</a:t>
            </a:r>
            <a:endParaRPr lang="ru-RU" sz="2000" dirty="0"/>
          </a:p>
          <a:p>
            <a:pPr lvl="0"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(Са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1.9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2.2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lang="it-IT" sz="2000" dirty="0">
                <a:solidFill>
                  <a:prstClr val="black"/>
                </a:solidFill>
              </a:rPr>
              <a:t>Mg</a:t>
            </a:r>
            <a:r>
              <a:rPr lang="ru-RU" sz="1600" dirty="0">
                <a:solidFill>
                  <a:prstClr val="black"/>
                </a:solidFill>
              </a:rPr>
              <a:t>2.3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2.11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lang="it-IT" sz="2000" dirty="0">
                <a:solidFill>
                  <a:prstClr val="black"/>
                </a:solidFill>
              </a:rPr>
              <a:t>Ti</a:t>
            </a:r>
            <a:r>
              <a:rPr lang="ru-RU" sz="1600" dirty="0">
                <a:solidFill>
                  <a:prstClr val="black"/>
                </a:solidFill>
              </a:rPr>
              <a:t>0.03</a:t>
            </a:r>
            <a:r>
              <a:rPr lang="it-IT" sz="2000" dirty="0">
                <a:solidFill>
                  <a:prstClr val="black"/>
                </a:solidFill>
              </a:rPr>
              <a:t>)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5.11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[(Si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6.93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1.07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][OH]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(Са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(Fe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2.11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2.3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0.04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4.92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[(Si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6.99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1.01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][OH]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ru-RU" sz="2000" dirty="0"/>
              <a:t>Тремолит: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(Са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  <a:r>
              <a:rPr lang="ru-RU" sz="1600" dirty="0">
                <a:solidFill>
                  <a:prstClr val="black"/>
                </a:solidFill>
                <a:latin typeface="Calibri" panose="020F0502020204030204"/>
              </a:rPr>
              <a:t>92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(Mg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2.79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1.83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41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0.04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5.16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[(Si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7.03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0.97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][OH]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77F18C-1493-D2B3-1333-8DE054F147DA}"/>
              </a:ext>
            </a:extLst>
          </p:cNvPr>
          <p:cNvSpPr txBox="1"/>
          <p:nvPr/>
        </p:nvSpPr>
        <p:spPr>
          <a:xfrm>
            <a:off x="3405674" y="801077"/>
            <a:ext cx="1978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Liao et al, 2021:</a:t>
            </a:r>
            <a:endParaRPr lang="ru-RU" sz="20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4FF652F4-9A74-ABD3-1418-EE59A626B4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358497"/>
              </p:ext>
            </p:extLst>
          </p:nvPr>
        </p:nvGraphicFramePr>
        <p:xfrm>
          <a:off x="79829" y="3857261"/>
          <a:ext cx="665169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5845">
                  <a:extLst>
                    <a:ext uri="{9D8B030D-6E8A-4147-A177-3AD203B41FA5}">
                      <a16:colId xmlns:a16="http://schemas.microsoft.com/office/drawing/2014/main" val="3344031908"/>
                    </a:ext>
                  </a:extLst>
                </a:gridCol>
                <a:gridCol w="3325845">
                  <a:extLst>
                    <a:ext uri="{9D8B030D-6E8A-4147-A177-3AD203B41FA5}">
                      <a16:colId xmlns:a16="http://schemas.microsoft.com/office/drawing/2014/main" val="4151253728"/>
                    </a:ext>
                  </a:extLst>
                </a:gridCol>
              </a:tblGrid>
              <a:tr h="309667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Минерал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Температура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296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Роговая обманка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738 ± 35</a:t>
                      </a:r>
                      <a:r>
                        <a:rPr lang="ru-RU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°С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473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Роговая обманка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516 ± 35</a:t>
                      </a:r>
                      <a:r>
                        <a:rPr lang="ru-RU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°С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996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Роговая обманка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549 ± 35</a:t>
                      </a:r>
                      <a:r>
                        <a:rPr lang="ru-RU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°С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91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Тремолит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549 ± 35</a:t>
                      </a:r>
                      <a:r>
                        <a:rPr lang="ru-RU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°С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13893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CEE6C24-0227-4057-922F-ECD59876E964}"/>
              </a:ext>
            </a:extLst>
          </p:cNvPr>
          <p:cNvSpPr txBox="1"/>
          <p:nvPr/>
        </p:nvSpPr>
        <p:spPr>
          <a:xfrm>
            <a:off x="11687175" y="648866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36</a:t>
            </a:r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597CADB1-A950-1A12-9A72-628B14205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519" y="3318373"/>
            <a:ext cx="5428293" cy="292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7A5C0FF-357C-3EB6-3BB1-798BC84357B5}"/>
                  </a:ext>
                </a:extLst>
              </p:cNvPr>
              <p:cNvSpPr txBox="1"/>
              <p:nvPr/>
            </p:nvSpPr>
            <p:spPr>
              <a:xfrm>
                <a:off x="5005358" y="673348"/>
                <a:ext cx="3564294" cy="661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mtClean="0">
                          <a:latin typeface="Cambria Math" panose="02040503050406030204" pitchFamily="18" charset="0"/>
                        </a:rPr>
                        <m:t>T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℃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2400</m:t>
                          </m:r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1.52−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𝑇𝑖</m:t>
                              </m:r>
                            </m:e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𝐴𝑚𝑝</m:t>
                              </m:r>
                            </m:sup>
                          </m:sSup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−273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7A5C0FF-357C-3EB6-3BB1-798BC8435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358" y="673348"/>
                <a:ext cx="3564294" cy="6613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2390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0ED86-0B5F-4D5B-5C8B-B13892C8C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EE77B-94AF-01FA-4986-ECF2072D9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Слюды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4F51697A-7416-852B-6F46-816114274BFA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8D2BD3C1-3CC3-A1EA-76E6-CBD18DC91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7CDB93-A220-3464-B9A5-901172F25671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37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3B4BE6-8025-22E1-C2C5-C64DAEC8C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072"/>
            <a:ext cx="4872280" cy="62936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D10020-3E50-AC5E-BAE3-8A7ADB432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687" y="527169"/>
            <a:ext cx="2645355" cy="20684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0DA7BE-808D-09D5-39B2-02A42EF7A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r="6247" b="7531"/>
          <a:stretch/>
        </p:blipFill>
        <p:spPr>
          <a:xfrm>
            <a:off x="8593972" y="527169"/>
            <a:ext cx="2981037" cy="20693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88B4E9-39AE-E72C-D327-7E3FFD575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614" y="3019520"/>
            <a:ext cx="5950703" cy="28853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2D4FE3-9201-C2F0-DA4F-210613248A64}"/>
              </a:ext>
            </a:extLst>
          </p:cNvPr>
          <p:cNvSpPr txBox="1"/>
          <p:nvPr/>
        </p:nvSpPr>
        <p:spPr>
          <a:xfrm>
            <a:off x="5244079" y="2594269"/>
            <a:ext cx="3026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kern="0" dirty="0">
                <a:latin typeface="Times New Roman" panose="02020603050405020304" pitchFamily="18" charset="0"/>
              </a:rPr>
              <a:t>Плагиоклаз замещается агрегатом </a:t>
            </a:r>
          </a:p>
          <a:p>
            <a:pPr algn="ctr"/>
            <a:r>
              <a:rPr lang="ru-RU" sz="1400" kern="0" dirty="0">
                <a:latin typeface="Times New Roman" panose="02020603050405020304" pitchFamily="18" charset="0"/>
              </a:rPr>
              <a:t>слюды и эпидота. Изображение </a:t>
            </a:r>
            <a:r>
              <a:rPr lang="en-GB" sz="1400" kern="0" dirty="0">
                <a:latin typeface="Times New Roman" panose="02020603050405020304" pitchFamily="18" charset="0"/>
              </a:rPr>
              <a:t>BSE</a:t>
            </a:r>
            <a:endParaRPr lang="ru-RU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6190FA-DC1E-68F1-4696-75BDAB579878}"/>
              </a:ext>
            </a:extLst>
          </p:cNvPr>
          <p:cNvSpPr txBox="1"/>
          <p:nvPr/>
        </p:nvSpPr>
        <p:spPr>
          <a:xfrm>
            <a:off x="8535327" y="2543267"/>
            <a:ext cx="31122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Флюоритовая жила с четкими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мусковитовыми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зальбандами </a:t>
            </a:r>
            <a:endParaRPr lang="ru-RU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A5E390-F97E-41EB-3A90-BB05F575F30B}"/>
              </a:ext>
            </a:extLst>
          </p:cNvPr>
          <p:cNvSpPr txBox="1"/>
          <p:nvPr/>
        </p:nvSpPr>
        <p:spPr>
          <a:xfrm>
            <a:off x="4889499" y="5853862"/>
            <a:ext cx="6665427" cy="100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Диаграммы соотношения октаэдрических катионов в слюдах (Копейкина, 2024ф) Условные обозначения: 1 – слюды из </a:t>
            </a:r>
            <a:r>
              <a:rPr lang="ru-RU" sz="1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скарноидов</a:t>
            </a: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 – слюды из </a:t>
            </a:r>
            <a:r>
              <a:rPr lang="ru-RU" sz="1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апоскарновых</a:t>
            </a: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флюорит-слюдяных метасоматитов, 3 – слюды из рудных мусковит-кварцевых жил, 4 – содержание  </a:t>
            </a:r>
            <a:r>
              <a:rPr lang="en-GB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более 2 мас. %, 5 – содержание </a:t>
            </a:r>
            <a:r>
              <a:rPr lang="en-GB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менее 2 мас. %.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64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F9877-8F44-3E3D-7D7D-7E98EDD59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14C7B-50E8-09A9-FEE9-21A1E9EBC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Мусковит-</a:t>
            </a:r>
            <a:r>
              <a:rPr lang="ru-RU" dirty="0" err="1"/>
              <a:t>парагонитовый</a:t>
            </a:r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14E1097-26D9-1C87-5C3A-D2F2C4CCE83F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75E8927D-3A01-15C1-E1DE-EBB490B01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9632C-2560-4769-619F-9645688E7A8E}"/>
              </a:ext>
            </a:extLst>
          </p:cNvPr>
          <p:cNvSpPr txBox="1"/>
          <p:nvPr/>
        </p:nvSpPr>
        <p:spPr>
          <a:xfrm>
            <a:off x="11715908" y="6488668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38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FD59C-3838-C632-4076-E56BA72B9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52" y="530235"/>
            <a:ext cx="3741373" cy="6358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FC8A64-18B4-1FA3-5DB8-B3798235D4F7}"/>
              </a:ext>
            </a:extLst>
          </p:cNvPr>
          <p:cNvSpPr txBox="1"/>
          <p:nvPr/>
        </p:nvSpPr>
        <p:spPr>
          <a:xfrm>
            <a:off x="3940655" y="4705556"/>
            <a:ext cx="8013299" cy="1855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оценки температуры образования мусковита по содержанию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парагонитовой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компоненты: составы мусковита, максимально обогащенного натрием, из разных ассоциаций на кривой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сольвуса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системы мусковит-парагонит (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Yoder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Eugster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1955) Условные обозначения. Юго-Коневское м-ние:1 –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апогранитовый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грейзен;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Пороховское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м-ние: 2 – </a:t>
            </a:r>
            <a:r>
              <a:rPr lang="en-GB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жила, 3 –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скарноид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4 – </a:t>
            </a:r>
            <a:r>
              <a:rPr lang="en-GB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 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метасоматит.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251757-2287-5CD0-DBE6-B50BABDC5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079" y="1773019"/>
            <a:ext cx="8070921" cy="22271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753F4B-6841-1399-F969-7EEC7F9EE545}"/>
              </a:ext>
            </a:extLst>
          </p:cNvPr>
          <p:cNvSpPr txBox="1"/>
          <p:nvPr/>
        </p:nvSpPr>
        <p:spPr>
          <a:xfrm>
            <a:off x="4394164" y="1100532"/>
            <a:ext cx="752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результатов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оценки температуры образования мусковита по содержанию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парагонитовой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компоненты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367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B6444-EC76-134A-3998-FE25312BB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93613FA-B8EF-5D37-DB7F-3FA5A9886DEA}"/>
              </a:ext>
            </a:extLst>
          </p:cNvPr>
          <p:cNvSpPr txBox="1"/>
          <p:nvPr/>
        </p:nvSpPr>
        <p:spPr>
          <a:xfrm>
            <a:off x="0" y="0"/>
            <a:ext cx="121920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Основой для диссертационной работы послужил каменный материал, исходно предоставленный ООО «УГСЭ» в ходе поисково-оценочных работ в 2022 году. Была составлена эталонная коллекция руд, разновидностей пород и их изменений, которая составляет порядка 200 образцов.</a:t>
            </a:r>
          </a:p>
          <a:p>
            <a:r>
              <a:rPr lang="ru-RU" sz="2000" b="1" dirty="0"/>
              <a:t>МЕТОДЫ: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u="sng" dirty="0"/>
              <a:t>Оптико-микроскопический</a:t>
            </a:r>
            <a:r>
              <a:rPr lang="ru-RU" sz="2000" dirty="0"/>
              <a:t> (порядка 200 обычных и прозрачно-полированных шлифов, 12 аншлифов) – микроскоп </a:t>
            </a:r>
            <a:r>
              <a:rPr lang="en-GB" sz="2000" dirty="0" err="1"/>
              <a:t>Axioscope</a:t>
            </a:r>
            <a:r>
              <a:rPr lang="en-GB" sz="2000" dirty="0"/>
              <a:t> A</a:t>
            </a:r>
            <a:r>
              <a:rPr lang="ru-RU" sz="2000" dirty="0"/>
              <a:t>1 </a:t>
            </a:r>
            <a:r>
              <a:rPr lang="en-GB" sz="2000" dirty="0"/>
              <a:t>CZ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u="sng" dirty="0"/>
              <a:t>Электронно-микроскопический</a:t>
            </a:r>
            <a:r>
              <a:rPr lang="ru-RU" sz="2000" u="sng" dirty="0">
                <a:solidFill>
                  <a:srgbClr val="FF0000"/>
                </a:solidFill>
              </a:rPr>
              <a:t> </a:t>
            </a:r>
            <a:r>
              <a:rPr lang="ru-RU" sz="2000" u="sng" dirty="0"/>
              <a:t>(SEM-EDS)</a:t>
            </a:r>
            <a:r>
              <a:rPr lang="ru-RU" sz="2000" dirty="0"/>
              <a:t> = 577 точек – сканирующем микроскопе VEGA3 TESCAN SBU с </a:t>
            </a:r>
            <a:r>
              <a:rPr lang="ru-RU" sz="2000" dirty="0" err="1"/>
              <a:t>энергодисперсионной</a:t>
            </a:r>
            <a:r>
              <a:rPr lang="ru-RU" sz="2000" dirty="0"/>
              <a:t> (ЭД) приставкой </a:t>
            </a:r>
            <a:r>
              <a:rPr lang="en-US" sz="2000" dirty="0"/>
              <a:t>Oxford Instruments X</a:t>
            </a:r>
            <a:r>
              <a:rPr lang="ru-RU" sz="2000" dirty="0"/>
              <a:t>-</a:t>
            </a:r>
            <a:r>
              <a:rPr lang="en-US" sz="2000" dirty="0"/>
              <a:t>act </a:t>
            </a:r>
            <a:r>
              <a:rPr lang="ru-RU" sz="2000" dirty="0"/>
              <a:t>и «Hitachi S-3400N», оснащенного </a:t>
            </a:r>
            <a:r>
              <a:rPr lang="ru-RU" sz="2000" dirty="0" err="1"/>
              <a:t>энергодисперсионным</a:t>
            </a:r>
            <a:r>
              <a:rPr lang="ru-RU" sz="2000" dirty="0"/>
              <a:t> спектрометром «</a:t>
            </a:r>
            <a:r>
              <a:rPr lang="ru-RU" sz="2000" dirty="0" err="1"/>
              <a:t>Oxford</a:t>
            </a:r>
            <a:r>
              <a:rPr lang="ru-RU" sz="2000" dirty="0"/>
              <a:t> Instruments X-Max 20» с </a:t>
            </a:r>
            <a:r>
              <a:rPr lang="ru-RU" sz="2000" dirty="0" err="1"/>
              <a:t>Si</a:t>
            </a:r>
            <a:r>
              <a:rPr lang="ru-RU" sz="2000" dirty="0"/>
              <a:t> полупроводниковым детектором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u="sng" dirty="0"/>
              <a:t>Масс-спектрометрия с индуктивно связанной плазмой (</a:t>
            </a:r>
            <a:r>
              <a:rPr lang="en-GB" sz="2000" u="sng" dirty="0"/>
              <a:t>LA-ICP-MS</a:t>
            </a:r>
            <a:r>
              <a:rPr lang="ru-RU" sz="2000" u="sng" dirty="0"/>
              <a:t>) </a:t>
            </a:r>
            <a:r>
              <a:rPr lang="ru-RU" sz="2000" dirty="0"/>
              <a:t>= 59 точек – масс-спектрометра </a:t>
            </a:r>
            <a:r>
              <a:rPr lang="ru-RU" sz="2000" dirty="0" err="1"/>
              <a:t>Agilent</a:t>
            </a:r>
            <a:r>
              <a:rPr lang="ru-RU" sz="2000" dirty="0"/>
              <a:t> 7700x, оснащенного программным комплексом </a:t>
            </a:r>
            <a:r>
              <a:rPr lang="ru-RU" sz="2000" dirty="0" err="1"/>
              <a:t>MassHunter</a:t>
            </a:r>
            <a:r>
              <a:rPr lang="ru-RU" sz="2000" dirty="0"/>
              <a:t> (G7201A, A.01.02) и лазерным прибором New Wave </a:t>
            </a:r>
            <a:r>
              <a:rPr lang="ru-RU" dirty="0"/>
              <a:t>Research UP-213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u="sng" dirty="0"/>
              <a:t>Классический химический анализ </a:t>
            </a:r>
            <a:r>
              <a:rPr lang="ru-RU" sz="2000" dirty="0"/>
              <a:t>= 30 проб</a:t>
            </a:r>
            <a:endParaRPr lang="ru-RU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u="sng" dirty="0"/>
              <a:t>Фазовый химический анализ </a:t>
            </a:r>
            <a:r>
              <a:rPr lang="ru-RU" sz="2000" dirty="0"/>
              <a:t>= 10 проб – </a:t>
            </a:r>
            <a:r>
              <a:rPr lang="ru-RU" sz="2000" dirty="0" err="1"/>
              <a:t>дифрактометр</a:t>
            </a:r>
            <a:r>
              <a:rPr lang="ru-RU" sz="2000" dirty="0"/>
              <a:t> </a:t>
            </a:r>
            <a:r>
              <a:rPr lang="ru-RU" sz="2000" dirty="0" err="1"/>
              <a:t>Shimadzu</a:t>
            </a:r>
            <a:r>
              <a:rPr lang="ru-RU" sz="2000" dirty="0"/>
              <a:t> XRD-6000, </a:t>
            </a:r>
            <a:r>
              <a:rPr lang="ru-RU" sz="2000" dirty="0" err="1"/>
              <a:t>CuK</a:t>
            </a:r>
            <a:r>
              <a:rPr lang="ru-RU" sz="2000" dirty="0"/>
              <a:t>-α излучение с монохроматором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u="sng" dirty="0" err="1"/>
              <a:t>Термобарометрия</a:t>
            </a:r>
            <a:r>
              <a:rPr lang="ru-RU" sz="2000" u="sng" dirty="0"/>
              <a:t> флюидных включений </a:t>
            </a:r>
            <a:r>
              <a:rPr lang="ru-RU" sz="2000" dirty="0"/>
              <a:t>= 10 проб и 256 измерений – </a:t>
            </a:r>
            <a:r>
              <a:rPr lang="ru-RU" sz="2000" dirty="0" err="1"/>
              <a:t>микрокриотермокамера</a:t>
            </a:r>
            <a:r>
              <a:rPr lang="ru-RU" sz="2000" dirty="0"/>
              <a:t> </a:t>
            </a:r>
            <a:r>
              <a:rPr lang="ru-RU" sz="2000" dirty="0" err="1"/>
              <a:t>Linkam</a:t>
            </a:r>
            <a:r>
              <a:rPr lang="ru-RU" sz="2000" dirty="0"/>
              <a:t> THMS 600 с использованием микроскопа ZEISS </a:t>
            </a:r>
            <a:r>
              <a:rPr lang="ru-RU" sz="2000" dirty="0" err="1"/>
              <a:t>Axiolab</a:t>
            </a:r>
            <a:r>
              <a:rPr lang="ru-RU" sz="2000" dirty="0"/>
              <a:t> и программного обеспечения </a:t>
            </a:r>
            <a:r>
              <a:rPr lang="ru-RU" sz="2000" dirty="0" err="1"/>
              <a:t>LinkSystem</a:t>
            </a:r>
            <a:r>
              <a:rPr lang="ru-RU" sz="2000" dirty="0"/>
              <a:t> 32 DV-NC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u="sng" dirty="0"/>
              <a:t>Рамановская спектроскопия флюидных включений </a:t>
            </a:r>
            <a:r>
              <a:rPr lang="ru-RU" sz="2000" dirty="0"/>
              <a:t>– спектрометр </a:t>
            </a:r>
            <a:r>
              <a:rPr lang="ru-RU" sz="2000" dirty="0" err="1"/>
              <a:t>Horiba</a:t>
            </a:r>
            <a:r>
              <a:rPr lang="ru-RU" sz="2000" dirty="0"/>
              <a:t> </a:t>
            </a:r>
            <a:r>
              <a:rPr lang="ru-RU" sz="2000" dirty="0" err="1"/>
              <a:t>Jobin-Yvon</a:t>
            </a:r>
            <a:r>
              <a:rPr lang="ru-RU" sz="2000" dirty="0"/>
              <a:t> </a:t>
            </a:r>
            <a:r>
              <a:rPr lang="ru-RU" sz="2000" dirty="0" err="1"/>
              <a:t>LabRam</a:t>
            </a:r>
            <a:r>
              <a:rPr lang="ru-RU" sz="2000" dirty="0"/>
              <a:t> HR800 с твердотельным лазером с длиной волны 532 нм, мощностью 100 мкВт и микроскопа Olympus BX41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r>
              <a:rPr lang="ru-RU" sz="2000" b="1" dirty="0"/>
              <a:t>Личный вклад: </a:t>
            </a:r>
            <a:r>
              <a:rPr lang="ru-RU" sz="2000" dirty="0"/>
              <a:t>составление коллекции, графических материалов, обработка результатов SEM-EDS</a:t>
            </a:r>
            <a:r>
              <a:rPr lang="en-GB" sz="2000" dirty="0"/>
              <a:t>, LA-ICP-MS</a:t>
            </a:r>
            <a:r>
              <a:rPr lang="ru-RU" sz="2000" dirty="0"/>
              <a:t>, </a:t>
            </a:r>
            <a:r>
              <a:rPr lang="ru-RU" sz="2000" dirty="0" err="1"/>
              <a:t>термобарометрия</a:t>
            </a:r>
            <a:r>
              <a:rPr lang="ru-RU" sz="2000" dirty="0"/>
              <a:t> ФВ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632AC-A3E1-E44A-5069-D3AA3DBB05F6}"/>
              </a:ext>
            </a:extLst>
          </p:cNvPr>
          <p:cNvSpPr txBox="1"/>
          <p:nvPr/>
        </p:nvSpPr>
        <p:spPr>
          <a:xfrm>
            <a:off x="11699125" y="6488668"/>
            <a:ext cx="340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77592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63A4D-8DEB-2829-76D2-C8EBF333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B717E-F581-B9E4-7718-DDAEE121F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Хлорит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53FB93B-27AD-01AE-97AE-E7BFDC21DDFF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77E0B410-8A19-B860-9872-AC73AD213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764AD8-01C2-4644-7B16-87FB9E4CFFF7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39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ED479F-A133-0080-1CF4-7477B38AE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100"/>
            <a:ext cx="4219575" cy="63187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EB26A1-79F4-19EE-FA06-E84625DDD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050" y="1079096"/>
            <a:ext cx="4933950" cy="4086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A2CE47-99FB-694F-BA11-EC3706124378}"/>
              </a:ext>
            </a:extLst>
          </p:cNvPr>
          <p:cNvSpPr txBox="1"/>
          <p:nvPr/>
        </p:nvSpPr>
        <p:spPr>
          <a:xfrm>
            <a:off x="4133850" y="513100"/>
            <a:ext cx="3276600" cy="6536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Хлорит в породах Юго-Коневского (а, б) и Пороховского (в–з) месторождений.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– хлорит-кварцевая жила с сульфидами в </a:t>
            </a:r>
            <a:r>
              <a:rPr lang="ru-RU" sz="1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метавулканитах</a:t>
            </a: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 – деталь (а), мелкочешуйчатый хлорит (точки e, f) в ассоциации с молибденитом и пиритом в кварцевой жиле</a:t>
            </a:r>
            <a:endParaRPr lang="ru-RU" sz="14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– кварц-флюорит-хлоритовая жила в </a:t>
            </a:r>
            <a:r>
              <a:rPr lang="ru-RU" sz="1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метаандезитах</a:t>
            </a: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 – крупнолистоватый хлорит (точки e-h) с редкими зернами альбита и пиритом (светлые кристаллы) в </a:t>
            </a:r>
            <a:r>
              <a:rPr lang="ru-RU" sz="1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скарноиде</a:t>
            </a: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 – </a:t>
            </a:r>
            <a:r>
              <a:rPr lang="ru-RU" sz="1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метаандезит</a:t>
            </a: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реликтовой порфировой структурой.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 – деталь (д), гнездо хлорита (точки d-f) в агрегате актинолита;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 – хлоритовый </a:t>
            </a:r>
            <a:r>
              <a:rPr lang="ru-RU" sz="1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скарноид</a:t>
            </a: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туфу.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–мелкозернистый агрегат эпидота, хлорита (точки d, e), кварца и биотита в </a:t>
            </a:r>
            <a:r>
              <a:rPr lang="ru-RU" sz="1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скарноиде</a:t>
            </a: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Слева – </a:t>
            </a:r>
            <a:r>
              <a:rPr lang="ru-RU" sz="1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макрофото</a:t>
            </a:r>
            <a:r>
              <a:rPr lang="ru-RU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справа – BSE.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0B321-E555-3D50-31CB-0BD3D5A25B5F}"/>
              </a:ext>
            </a:extLst>
          </p:cNvPr>
          <p:cNvSpPr txBox="1"/>
          <p:nvPr/>
        </p:nvSpPr>
        <p:spPr>
          <a:xfrm>
            <a:off x="7410450" y="5153752"/>
            <a:ext cx="47815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Положение точек состава изученных хлоритов на классификационной диаграмме (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Hey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1954). 1 –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скарноид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2 – рудная жила, 3 – 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Q-</a:t>
            </a:r>
            <a:r>
              <a:rPr lang="en-GB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Chl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жила в туфе, 4 – скарн, 5 –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метавулканит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6 – 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Q-</a:t>
            </a:r>
            <a:r>
              <a:rPr lang="en-GB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Chl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жила в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скарноиде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52961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C80EA-9385-503C-1F4E-FA8087879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D0550-8571-1525-F840-6A5C38E27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Хлоритовый </a:t>
            </a:r>
            <a:r>
              <a:rPr lang="ru-RU" dirty="0" err="1"/>
              <a:t>геотермометр</a:t>
            </a:r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C3E38EB-ADAB-41B4-51F3-5FD875472549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DCED0843-B94F-F00F-CD2E-AE9FA2481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DC3D-B0EE-93FA-82DD-E4402C4B3ACD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40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AB200A-A9FB-EB2A-A07F-DD90D05E8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10" y="1005243"/>
            <a:ext cx="7259216" cy="3949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9399EE-8721-081E-B7CA-FCDB7462D5D4}"/>
              </a:ext>
            </a:extLst>
          </p:cNvPr>
          <p:cNvSpPr txBox="1"/>
          <p:nvPr/>
        </p:nvSpPr>
        <p:spPr>
          <a:xfrm>
            <a:off x="1978090" y="5044846"/>
            <a:ext cx="8033657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 зависимости температуры образования от содержания железа в хлорите. Условные обозначения: 1 – рудная </a:t>
            </a:r>
            <a:r>
              <a:rPr lang="en-GB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жила, 2 –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скарноид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3 – скарн, 4 – хлорит-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эпидотовые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жилы, 5 -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метавулканит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179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0066-D5A8-DE29-4B50-260C5B47C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621BDE-AA27-103C-3553-AFFC7563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Последовательность формирования ассоциаций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DCB7D9F-C7A3-5A76-646C-6EABBC50C1E2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9A7D5190-22C6-D80B-6597-8CEC3AD8E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4E7A0B-E0EB-4904-6B26-4CD73F1FBA5F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41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6A93257-AA0F-A2D1-AFB5-7580BC86F485}"/>
              </a:ext>
            </a:extLst>
          </p:cNvPr>
          <p:cNvGrpSpPr/>
          <p:nvPr/>
        </p:nvGrpSpPr>
        <p:grpSpPr>
          <a:xfrm>
            <a:off x="870267" y="686691"/>
            <a:ext cx="1934867" cy="313992"/>
            <a:chOff x="2089467" y="315216"/>
            <a:chExt cx="1934867" cy="313992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2AF3C7F-4FD5-769C-73F1-AC59A5A0B1E7}"/>
                </a:ext>
              </a:extLst>
            </p:cNvPr>
            <p:cNvSpPr/>
            <p:nvPr/>
          </p:nvSpPr>
          <p:spPr>
            <a:xfrm>
              <a:off x="2089467" y="357905"/>
              <a:ext cx="285444" cy="27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C7EA596-8F84-5318-EF0C-2A0D51FBA07D}"/>
                </a:ext>
              </a:extLst>
            </p:cNvPr>
            <p:cNvSpPr/>
            <p:nvPr/>
          </p:nvSpPr>
          <p:spPr>
            <a:xfrm>
              <a:off x="3738890" y="315216"/>
              <a:ext cx="285444" cy="27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Овал 17">
            <a:extLst>
              <a:ext uri="{FF2B5EF4-FFF2-40B4-BE49-F238E27FC236}">
                <a16:creationId xmlns:a16="http://schemas.microsoft.com/office/drawing/2014/main" id="{DFCB901E-E089-5375-5D66-34DFFD21356C}"/>
              </a:ext>
            </a:extLst>
          </p:cNvPr>
          <p:cNvSpPr/>
          <p:nvPr/>
        </p:nvSpPr>
        <p:spPr>
          <a:xfrm>
            <a:off x="3932259" y="532199"/>
            <a:ext cx="137071" cy="13794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AF75ABC-D4B8-C3DB-FA33-89712D69475C}"/>
              </a:ext>
            </a:extLst>
          </p:cNvPr>
          <p:cNvSpPr/>
          <p:nvPr/>
        </p:nvSpPr>
        <p:spPr>
          <a:xfrm>
            <a:off x="4084659" y="684599"/>
            <a:ext cx="137071" cy="13794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B9C6A-E369-6E0D-3CBB-A7481A484FD1}"/>
              </a:ext>
            </a:extLst>
          </p:cNvPr>
          <p:cNvSpPr txBox="1"/>
          <p:nvPr/>
        </p:nvSpPr>
        <p:spPr>
          <a:xfrm>
            <a:off x="1279927" y="6181871"/>
            <a:ext cx="9632146" cy="606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Сводная схема результатов минеральной </a:t>
            </a:r>
            <a:r>
              <a:rPr lang="ru-RU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термобарометрии</a:t>
            </a: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термометрии газово-жидких включений на </a:t>
            </a:r>
            <a:r>
              <a:rPr lang="ru-RU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Пороховском</a:t>
            </a: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месторождении. Овалы – диапазон значений, черные круги – средние значения.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8D7801-58A1-2DF2-380A-823300A6F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599865"/>
            <a:ext cx="11858625" cy="55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19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35C34-84D4-653A-4BFC-5F6E6E62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47586"/>
            <a:ext cx="10515600" cy="1325563"/>
          </a:xfrm>
        </p:spPr>
        <p:txBody>
          <a:bodyPr/>
          <a:lstStyle/>
          <a:p>
            <a:pPr algn="ctr"/>
            <a:r>
              <a:rPr lang="ru-RU" sz="4000" dirty="0"/>
              <a:t>Заключение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C190E9-76CB-AC0F-E4CC-DE76BECB2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51" y="684163"/>
            <a:ext cx="11912523" cy="4351338"/>
          </a:xfrm>
        </p:spPr>
        <p:txBody>
          <a:bodyPr>
            <a:noAutofit/>
          </a:bodyPr>
          <a:lstStyle/>
          <a:p>
            <a:pPr marL="514350" indent="-514350" algn="just">
              <a:buAutoNum type="arabicParenR"/>
            </a:pPr>
            <a:r>
              <a:rPr lang="ru-RU" sz="2900" dirty="0"/>
              <a:t>Охарактеризован минеральный состав руд Пороховского и Юго-Коневского месторождений. Несмотря на сходство состава главных рудных минералов, различия в акцессорной минерализации обусловлены залеганием рудных жил в различных породах.</a:t>
            </a:r>
          </a:p>
          <a:p>
            <a:pPr marL="514350" indent="-514350" algn="just">
              <a:buAutoNum type="arabicParenR"/>
            </a:pPr>
            <a:r>
              <a:rPr lang="ru-RU" sz="2900" dirty="0"/>
              <a:t>На </a:t>
            </a:r>
            <a:r>
              <a:rPr lang="ru-RU" sz="2900" dirty="0" err="1"/>
              <a:t>Пороховском</a:t>
            </a:r>
            <a:r>
              <a:rPr lang="ru-RU" sz="2900" dirty="0"/>
              <a:t> месторождении вольфрамит и шеелит относительно обогащены </a:t>
            </a:r>
            <a:r>
              <a:rPr lang="ru-RU" sz="2900" dirty="0" err="1"/>
              <a:t>сидерофильными</a:t>
            </a:r>
            <a:r>
              <a:rPr lang="ru-RU" sz="2900" dirty="0"/>
              <a:t> и </a:t>
            </a:r>
            <a:r>
              <a:rPr lang="ru-RU" sz="2900" dirty="0" err="1"/>
              <a:t>литофильными</a:t>
            </a:r>
            <a:r>
              <a:rPr lang="ru-RU" sz="2900" dirty="0"/>
              <a:t> элементами, а на Юго-Коневском </a:t>
            </a:r>
            <a:r>
              <a:rPr lang="ru-RU" sz="2900" dirty="0" err="1"/>
              <a:t>высокозарядными</a:t>
            </a:r>
            <a:r>
              <a:rPr lang="ru-RU" sz="2900" dirty="0"/>
              <a:t> элементами: </a:t>
            </a:r>
            <a:r>
              <a:rPr lang="en-GB" sz="2900" dirty="0"/>
              <a:t>Nb</a:t>
            </a:r>
            <a:r>
              <a:rPr lang="ru-RU" sz="2900" dirty="0"/>
              <a:t>, </a:t>
            </a:r>
            <a:r>
              <a:rPr lang="en-GB" sz="2900" dirty="0"/>
              <a:t>Ta</a:t>
            </a:r>
            <a:r>
              <a:rPr lang="ru-RU" sz="2900" dirty="0"/>
              <a:t>, </a:t>
            </a:r>
            <a:r>
              <a:rPr lang="en-GB" sz="2900" dirty="0"/>
              <a:t>Y</a:t>
            </a:r>
            <a:r>
              <a:rPr lang="ru-RU" sz="2900" dirty="0"/>
              <a:t>, </a:t>
            </a:r>
            <a:r>
              <a:rPr lang="en-GB" sz="2900" dirty="0"/>
              <a:t>Th</a:t>
            </a:r>
            <a:r>
              <a:rPr lang="ru-RU" sz="2900" dirty="0"/>
              <a:t>, </a:t>
            </a:r>
            <a:r>
              <a:rPr lang="en-GB" sz="2900" dirty="0"/>
              <a:t>U</a:t>
            </a:r>
            <a:r>
              <a:rPr lang="ru-RU" sz="2900" dirty="0"/>
              <a:t>, </a:t>
            </a:r>
            <a:r>
              <a:rPr lang="en-GB" sz="2900" dirty="0"/>
              <a:t>Hf</a:t>
            </a:r>
            <a:r>
              <a:rPr lang="ru-RU" sz="2900" dirty="0"/>
              <a:t>, </a:t>
            </a:r>
            <a:r>
              <a:rPr lang="en-GB" sz="2900" dirty="0"/>
              <a:t>Zr</a:t>
            </a:r>
            <a:r>
              <a:rPr lang="ru-RU" sz="2900" dirty="0"/>
              <a:t>, </a:t>
            </a:r>
            <a:r>
              <a:rPr lang="en-GB" sz="2900" dirty="0"/>
              <a:t>Sr</a:t>
            </a:r>
            <a:r>
              <a:rPr lang="ru-RU" sz="2900" dirty="0"/>
              <a:t>.</a:t>
            </a:r>
          </a:p>
          <a:p>
            <a:pPr marL="514350" indent="-514350" algn="just">
              <a:buAutoNum type="arabicParenR"/>
            </a:pPr>
            <a:r>
              <a:rPr lang="ru-RU" sz="2900" dirty="0"/>
              <a:t>Определены температуры формирования основных минеральных парагенезисов. Региональный метаморфизм зеленосланцевой фации характеризуется температурами 740-500</a:t>
            </a:r>
            <a:r>
              <a:rPr lang="ru-RU" sz="2900" dirty="0">
                <a:latin typeface="Calibri" panose="020F0502020204030204" pitchFamily="34" charset="0"/>
                <a:cs typeface="Calibri" panose="020F0502020204030204" pitchFamily="34" charset="0"/>
              </a:rPr>
              <a:t>°С. Последовательные </a:t>
            </a:r>
            <a:r>
              <a:rPr lang="ru-RU" sz="2900" dirty="0" err="1">
                <a:latin typeface="Calibri" panose="020F0502020204030204" pitchFamily="34" charset="0"/>
                <a:cs typeface="Calibri" panose="020F0502020204030204" pitchFamily="34" charset="0"/>
              </a:rPr>
              <a:t>скарноиды</a:t>
            </a:r>
            <a:r>
              <a:rPr lang="ru-RU" sz="29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2900" dirty="0" err="1">
                <a:latin typeface="Calibri" panose="020F0502020204030204" pitchFamily="34" charset="0"/>
                <a:cs typeface="Calibri" panose="020F0502020204030204" pitchFamily="34" charset="0"/>
              </a:rPr>
              <a:t>грейзены</a:t>
            </a:r>
            <a:r>
              <a:rPr lang="ru-RU" sz="2900" dirty="0">
                <a:latin typeface="Calibri" panose="020F0502020204030204" pitchFamily="34" charset="0"/>
                <a:cs typeface="Calibri" panose="020F0502020204030204" pitchFamily="34" charset="0"/>
              </a:rPr>
              <a:t> формировались при температурах 550-200°С. Рудные минералы отлагались в пределах 440-250 °С на </a:t>
            </a:r>
            <a:r>
              <a:rPr lang="ru-RU" sz="2900" dirty="0" err="1">
                <a:latin typeface="Calibri" panose="020F0502020204030204" pitchFamily="34" charset="0"/>
                <a:cs typeface="Calibri" panose="020F0502020204030204" pitchFamily="34" charset="0"/>
              </a:rPr>
              <a:t>Пороховском</a:t>
            </a:r>
            <a:r>
              <a:rPr lang="ru-RU" sz="2900" dirty="0">
                <a:latin typeface="Calibri" panose="020F0502020204030204" pitchFamily="34" charset="0"/>
                <a:cs typeface="Calibri" panose="020F0502020204030204" pitchFamily="34" charset="0"/>
              </a:rPr>
              <a:t> и 540-300 °С на Юго-Коневском месторождении.</a:t>
            </a:r>
          </a:p>
          <a:p>
            <a:pPr marL="0" indent="0" algn="just">
              <a:buNone/>
            </a:pPr>
            <a:endParaRPr lang="ru-RU" b="1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0961BA9-321D-7314-629A-7CFE205AD7A1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91C867E-ECC0-3F08-55BF-6135EEBE1A30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3606516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D9DFB-5E09-1319-7078-30E36C6C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59"/>
            <a:ext cx="10515600" cy="10305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Спасибо за внимание</a:t>
            </a:r>
            <a:br>
              <a:rPr lang="ru-RU" dirty="0"/>
            </a:br>
            <a:r>
              <a:rPr lang="ru-RU" dirty="0"/>
              <a:t>Благодарности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CB585-8F87-F3E2-753E-C27FC9DA2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5" y="1119674"/>
            <a:ext cx="12117355" cy="57383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/>
              <a:t>Автор выражает благодарность своему научному руководителю Е.В. Белогуб.</a:t>
            </a:r>
          </a:p>
          <a:p>
            <a:pPr marL="0" indent="0" algn="just">
              <a:buNone/>
            </a:pPr>
            <a:r>
              <a:rPr lang="ru-RU" dirty="0"/>
              <a:t>Автор признателен К.А. Новоселову за ценные советы и помощь в написании ряда статей. </a:t>
            </a:r>
          </a:p>
          <a:p>
            <a:pPr marL="0" indent="0" algn="just">
              <a:buNone/>
            </a:pPr>
            <a:r>
              <a:rPr lang="ru-RU" dirty="0"/>
              <a:t>А.В. Касаткину за работу с минералами </a:t>
            </a:r>
            <a:r>
              <a:rPr lang="en-GB" dirty="0"/>
              <a:t>Bi. </a:t>
            </a:r>
            <a:r>
              <a:rPr lang="ru-RU" dirty="0"/>
              <a:t>К.П. Мальцевой, В.Н. Бочарову, А.В. Морозовой и  В.Р. Копейкиной за работу с флюидными включениями, сотрудникам ЮУ ФНЦ МиГ </a:t>
            </a:r>
            <a:r>
              <a:rPr lang="ru-RU" dirty="0" err="1"/>
              <a:t>УрО</a:t>
            </a:r>
            <a:r>
              <a:rPr lang="ru-RU" dirty="0"/>
              <a:t> РАН – М.А. </a:t>
            </a:r>
            <a:r>
              <a:rPr lang="ru-RU" dirty="0" err="1"/>
              <a:t>Рассомахину</a:t>
            </a:r>
            <a:r>
              <a:rPr lang="ru-RU" dirty="0"/>
              <a:t>, Д.А. Артемьеву, К.А. </a:t>
            </a:r>
            <a:r>
              <a:rPr lang="ru-RU" dirty="0" err="1"/>
              <a:t>Филлиповой</a:t>
            </a:r>
            <a:r>
              <a:rPr lang="ru-RU" dirty="0"/>
              <a:t>, П.В. Хворову, Г.Ф. Лонщаковой, П.А. Карионовой за аналитические исследования и Р.Р. </a:t>
            </a:r>
            <a:r>
              <a:rPr lang="ru-RU" dirty="0" err="1"/>
              <a:t>Ирмакову</a:t>
            </a:r>
            <a:r>
              <a:rPr lang="ru-RU" dirty="0"/>
              <a:t> (ООО «УГСЭ») за предоставленные материалы и возможность отбирать их самостоятельно.</a:t>
            </a:r>
          </a:p>
          <a:p>
            <a:pPr algn="just"/>
            <a:endParaRPr lang="ru-RU" dirty="0"/>
          </a:p>
          <a:p>
            <a:pPr marL="0" indent="0" algn="just">
              <a:buNone/>
            </a:pPr>
            <a:r>
              <a:rPr lang="ru-RU" dirty="0"/>
              <a:t>Часть работы выполнена в рамках гранта РНФ № 24-27-20030.</a:t>
            </a:r>
          </a:p>
          <a:p>
            <a:pPr marL="0" indent="0" algn="just">
              <a:buNone/>
            </a:pPr>
            <a:r>
              <a:rPr lang="ru-RU" dirty="0"/>
              <a:t>КР-спектры флюидных включений получены в ресурсном центре “</a:t>
            </a:r>
            <a:r>
              <a:rPr lang="ru-RU" dirty="0" err="1"/>
              <a:t>Геомодель</a:t>
            </a:r>
            <a:r>
              <a:rPr lang="ru-RU" dirty="0"/>
              <a:t>” при поддержке СПбГУ, проект № 124032000029-9.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95756E0-3AC3-2AA3-88DA-11E95BAC521E}"/>
              </a:ext>
            </a:extLst>
          </p:cNvPr>
          <p:cNvCxnSpPr>
            <a:cxnSpLocks/>
          </p:cNvCxnSpPr>
          <p:nvPr/>
        </p:nvCxnSpPr>
        <p:spPr>
          <a:xfrm>
            <a:off x="74645" y="111967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6216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9E892-AABB-671A-8653-F16EA66CA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44500"/>
            <a:ext cx="10515600" cy="1325563"/>
          </a:xfrm>
        </p:spPr>
        <p:txBody>
          <a:bodyPr/>
          <a:lstStyle/>
          <a:p>
            <a:pPr algn="ctr"/>
            <a:r>
              <a:rPr lang="ru-RU" sz="4000" dirty="0"/>
              <a:t>Опубликованные</a:t>
            </a:r>
            <a:r>
              <a:rPr lang="ru-RU" dirty="0"/>
              <a:t>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DC368D-07F7-15C3-0911-2E38D4EC7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02621"/>
            <a:ext cx="12039600" cy="6355373"/>
          </a:xfrm>
        </p:spPr>
        <p:txBody>
          <a:bodyPr>
            <a:no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Rogov D.A., </a:t>
            </a:r>
            <a:r>
              <a:rPr lang="en-US" sz="1500" dirty="0" err="1"/>
              <a:t>Belogub</a:t>
            </a:r>
            <a:r>
              <a:rPr lang="en-US" sz="1500" dirty="0"/>
              <a:t> E.V., Novoselov K.A., Rassomakhin M.A., </a:t>
            </a:r>
            <a:r>
              <a:rPr lang="en-US" sz="1500" dirty="0" err="1"/>
              <a:t>Irmakov</a:t>
            </a:r>
            <a:r>
              <a:rPr lang="en-US" sz="1500" dirty="0"/>
              <a:t> R.R., and </a:t>
            </a:r>
            <a:r>
              <a:rPr lang="en-US" sz="1500" dirty="0" err="1"/>
              <a:t>Chugaev</a:t>
            </a:r>
            <a:r>
              <a:rPr lang="en-US" sz="1500" dirty="0"/>
              <a:t> A.E.</a:t>
            </a:r>
            <a:r>
              <a:rPr lang="ru-RU" sz="1500" dirty="0"/>
              <a:t> </a:t>
            </a:r>
            <a:r>
              <a:rPr lang="en-US" sz="1500" dirty="0"/>
              <a:t>Mineral Forms of Tungsten at the </a:t>
            </a:r>
            <a:r>
              <a:rPr lang="en-US" sz="1500" dirty="0" err="1"/>
              <a:t>Porokhovskoe</a:t>
            </a:r>
            <a:r>
              <a:rPr lang="en-US" sz="1500" dirty="0"/>
              <a:t> and Yugo-</a:t>
            </a:r>
            <a:r>
              <a:rPr lang="en-US" sz="1500" dirty="0" err="1"/>
              <a:t>Konevskoe</a:t>
            </a:r>
            <a:r>
              <a:rPr lang="en-US" sz="1500" dirty="0"/>
              <a:t> Deposits (Southern Urals)</a:t>
            </a:r>
            <a:r>
              <a:rPr lang="ru-RU" sz="1500" dirty="0"/>
              <a:t> // </a:t>
            </a:r>
            <a:r>
              <a:rPr lang="en-US" sz="1500" dirty="0"/>
              <a:t>ISSN 1075-7015, Geology of Ore Deposits, 2023, Vol. 65, Suppl. 2, pp. S261–S275. </a:t>
            </a:r>
            <a:endParaRPr lang="ru-RU" sz="1500" dirty="0"/>
          </a:p>
          <a:p>
            <a:r>
              <a:rPr lang="ru-RU" sz="1500" dirty="0"/>
              <a:t>Мальцева К.П., Белогуб Е.В., Новоселов К.А., </a:t>
            </a:r>
            <a:r>
              <a:rPr lang="ru-RU" sz="1500" dirty="0">
                <a:solidFill>
                  <a:srgbClr val="FF0000"/>
                </a:solidFill>
              </a:rPr>
              <a:t>Рогов Д.А.</a:t>
            </a:r>
            <a:r>
              <a:rPr lang="ru-RU" sz="1500" dirty="0"/>
              <a:t>, </a:t>
            </a:r>
            <a:r>
              <a:rPr lang="ru-RU" sz="1500" dirty="0" err="1"/>
              <a:t>Ирмаков</a:t>
            </a:r>
            <a:r>
              <a:rPr lang="ru-RU" sz="1500" dirty="0"/>
              <a:t> Р.Р. Геохимические особенности вмещающих пород месторождения вольфрама Пороховское (Южный Урал) и их роль в концентрировании рудного вещества // Минералогия, 2023, том 9, № 4, с. 37–49</a:t>
            </a:r>
          </a:p>
          <a:p>
            <a:r>
              <a:rPr lang="ru-RU" sz="1500" dirty="0"/>
              <a:t>Касаткин А.В., Белогуб Е.В., Кузнецов А.М., Новоселов К.А., Шкода Р., </a:t>
            </a:r>
            <a:r>
              <a:rPr lang="ru-RU" sz="1500" dirty="0" err="1"/>
              <a:t>Нестола</a:t>
            </a:r>
            <a:r>
              <a:rPr lang="ru-RU" sz="1500" dirty="0"/>
              <a:t> Ф., </a:t>
            </a:r>
            <a:r>
              <a:rPr lang="ru-RU" sz="1500" dirty="0">
                <a:solidFill>
                  <a:srgbClr val="FF0000"/>
                </a:solidFill>
              </a:rPr>
              <a:t>Рогов Д.А</a:t>
            </a:r>
            <a:r>
              <a:rPr lang="ru-RU" sz="1500" dirty="0"/>
              <a:t>. Висмутовые минералы Юго-Коневского и Пороховского месторождений вольфрама (Южный Урал) // Минералогия. 2023. Т. 9. № 3. С. 26-49.</a:t>
            </a:r>
          </a:p>
          <a:p>
            <a:r>
              <a:rPr lang="ru-RU" sz="1500" dirty="0"/>
              <a:t>Е. В. Белогуб, К. П. Мальцева, </a:t>
            </a:r>
            <a:r>
              <a:rPr lang="ru-RU" sz="1500" dirty="0">
                <a:solidFill>
                  <a:srgbClr val="FF0000"/>
                </a:solidFill>
              </a:rPr>
              <a:t>Д. А. Рогов</a:t>
            </a:r>
            <a:r>
              <a:rPr lang="ru-RU" sz="1500" dirty="0"/>
              <a:t>, В. В. Смоленский, В. Н. Бочаров, М. А. </a:t>
            </a:r>
            <a:r>
              <a:rPr lang="ru-RU" sz="1500" dirty="0" err="1"/>
              <a:t>Рассомахин</a:t>
            </a:r>
            <a:r>
              <a:rPr lang="ru-RU" sz="1500" dirty="0"/>
              <a:t>, В. Р. Копейкина Условия формирования Юго-Коневского и Пороховского месторождений вольфрама (Южный Урал) по данным </a:t>
            </a:r>
            <a:r>
              <a:rPr lang="ru-RU" sz="1500" dirty="0" err="1"/>
              <a:t>микротермокриометрии</a:t>
            </a:r>
            <a:r>
              <a:rPr lang="ru-RU" sz="1500" dirty="0"/>
              <a:t> и минералогической термометрии // ГЕОЛОГИЯ РУДНЫХ МЕСТОРОЖДЕНИЙ, 2025, том 67, № 3, с. 287–314</a:t>
            </a:r>
          </a:p>
          <a:p>
            <a:r>
              <a:rPr lang="en-US" sz="1500" dirty="0"/>
              <a:t>Novoselov, K.; </a:t>
            </a:r>
            <a:r>
              <a:rPr lang="en-US" sz="1500" dirty="0">
                <a:solidFill>
                  <a:srgbClr val="FF0000"/>
                </a:solidFill>
              </a:rPr>
              <a:t>Rogov, D.; </a:t>
            </a:r>
            <a:r>
              <a:rPr lang="en-US" sz="1500" dirty="0"/>
              <a:t>Artemyev, D.A.</a:t>
            </a:r>
            <a:r>
              <a:rPr lang="ru-RU" sz="1500" dirty="0"/>
              <a:t> </a:t>
            </a:r>
            <a:r>
              <a:rPr lang="en-US" sz="1500" dirty="0"/>
              <a:t>Chemical Composition of Wolframite from the </a:t>
            </a:r>
            <a:r>
              <a:rPr lang="en-US" sz="1500" dirty="0" err="1"/>
              <a:t>Porokhovskoe</a:t>
            </a:r>
            <a:r>
              <a:rPr lang="en-US" sz="1500" dirty="0"/>
              <a:t> and Yugo-</a:t>
            </a:r>
            <a:r>
              <a:rPr lang="en-US" sz="1500" dirty="0" err="1"/>
              <a:t>Konevskoe</a:t>
            </a:r>
            <a:r>
              <a:rPr lang="en-US" sz="1500" dirty="0"/>
              <a:t> W Deposits (Central Urals): Implications for Fluid Evolution and Ore Genesis</a:t>
            </a:r>
            <a:r>
              <a:rPr lang="ru-RU" sz="1500" dirty="0"/>
              <a:t> // </a:t>
            </a:r>
            <a:r>
              <a:rPr lang="en-US" sz="1500" i="1" dirty="0"/>
              <a:t>Minerals</a:t>
            </a:r>
            <a:r>
              <a:rPr lang="en-US" sz="1500" dirty="0"/>
              <a:t> </a:t>
            </a:r>
            <a:r>
              <a:rPr lang="en-US" sz="1500" b="1" dirty="0"/>
              <a:t>2025</a:t>
            </a:r>
            <a:r>
              <a:rPr lang="en-US" sz="1500" dirty="0"/>
              <a:t>, </a:t>
            </a:r>
            <a:r>
              <a:rPr lang="en-US" sz="1500" i="1" dirty="0"/>
              <a:t>15</a:t>
            </a:r>
            <a:r>
              <a:rPr lang="en-US" sz="1500" dirty="0"/>
              <a:t>, 661.</a:t>
            </a:r>
            <a:endParaRPr lang="ru-RU" sz="1500" dirty="0"/>
          </a:p>
          <a:p>
            <a:pPr marL="0" indent="0">
              <a:buNone/>
            </a:pPr>
            <a:r>
              <a:rPr lang="ru-RU" sz="1500" dirty="0"/>
              <a:t>Тезисы:</a:t>
            </a:r>
          </a:p>
          <a:p>
            <a:r>
              <a:rPr lang="ru-RU" sz="1500" dirty="0">
                <a:solidFill>
                  <a:srgbClr val="FF0000"/>
                </a:solidFill>
              </a:rPr>
              <a:t>Д.А. Рогов</a:t>
            </a:r>
            <a:r>
              <a:rPr lang="ru-RU" sz="1500" dirty="0"/>
              <a:t>, В.Р. Копейкина, Н.С. Власенко Минералогия скарнов Пороховского месторождения вольфрама (Южный Урал) // Сборник тезисов молодежной научной школы «Металлогения древних и современных океанов-2025. От гипотез </a:t>
            </a:r>
            <a:r>
              <a:rPr lang="ru-RU" sz="1500" dirty="0" err="1"/>
              <a:t>рудогенеза</a:t>
            </a:r>
            <a:r>
              <a:rPr lang="ru-RU" sz="1500" dirty="0"/>
              <a:t> к критериям прогнозирования.» Миасс: ЮУ ФНЦ МиГ </a:t>
            </a:r>
            <a:r>
              <a:rPr lang="ru-RU" sz="1500" dirty="0" err="1"/>
              <a:t>УрО</a:t>
            </a:r>
            <a:r>
              <a:rPr lang="ru-RU" sz="1500" dirty="0"/>
              <a:t> РАН, 2025</a:t>
            </a:r>
          </a:p>
          <a:p>
            <a:r>
              <a:rPr lang="ru-RU" sz="1500" dirty="0"/>
              <a:t>Мальцева К.П.,</a:t>
            </a:r>
            <a:r>
              <a:rPr lang="ru-RU" sz="1500" dirty="0">
                <a:solidFill>
                  <a:srgbClr val="FF0000"/>
                </a:solidFill>
              </a:rPr>
              <a:t> Рогов Д.А.  </a:t>
            </a:r>
            <a:r>
              <a:rPr lang="ru-RU" sz="1500" dirty="0"/>
              <a:t>Возраст и геохимические особенности лейкогранитов Юго-Коневского массива (Южный Урал), продуктивных на вольфрамовое оруденение </a:t>
            </a:r>
            <a:r>
              <a:rPr lang="ru-RU" sz="1500" dirty="0" err="1"/>
              <a:t>грейзенового</a:t>
            </a:r>
            <a:r>
              <a:rPr lang="ru-RU" sz="1500" dirty="0"/>
              <a:t> типа // Новое в познании процессов рудообразования: Тринадцатая Российская молодёжная научно-практическая Школа, Москва, 25 – 29 ноября 2024 г. М.: ИГЕМ РАН, 2024. С. 157-161.</a:t>
            </a:r>
          </a:p>
          <a:p>
            <a:r>
              <a:rPr lang="ru-RU" sz="1500" dirty="0"/>
              <a:t>Мальцева К.П., </a:t>
            </a:r>
            <a:r>
              <a:rPr lang="ru-RU" sz="1500" dirty="0">
                <a:solidFill>
                  <a:srgbClr val="FF0000"/>
                </a:solidFill>
              </a:rPr>
              <a:t>Рогов Д.А.</a:t>
            </a:r>
            <a:r>
              <a:rPr lang="ru-RU" sz="1500" dirty="0"/>
              <a:t>, Белогуб Е.В. Геохимические особенности лейкогранитов Юго-Коневского массива (Южный Урал), продуктивных на вольфрамовое оруденение </a:t>
            </a:r>
            <a:r>
              <a:rPr lang="ru-RU" sz="1500" dirty="0" err="1"/>
              <a:t>грейзенового</a:t>
            </a:r>
            <a:r>
              <a:rPr lang="ru-RU" sz="1500" dirty="0"/>
              <a:t> типа // Материалы IV геологической конференции «Граниты и эволюция Земли: геодинамические обстановки, происхождение и рудный потенциал гранитоидного магматизма». Иркутск: Изд-во Института географии им. В.Б. </a:t>
            </a:r>
            <a:r>
              <a:rPr lang="ru-RU" sz="1500" dirty="0" err="1"/>
              <a:t>Сочавы</a:t>
            </a:r>
            <a:r>
              <a:rPr lang="ru-RU" sz="1500" dirty="0"/>
              <a:t> СО РАН, 2025.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1F8ECA7-80B5-E2FB-98D5-4BED489A5864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9332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DD520-7646-DD9E-519D-8E8783F04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D6139-8549-0374-224C-1B1AE3E48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Окисленные руды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8C4CDBB-5B7C-F453-3528-44D1E6ED9A2B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2B506C39-603C-4570-E403-FCBCE416A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AD9E71-CF86-A380-20A9-042F733AE915}"/>
              </a:ext>
            </a:extLst>
          </p:cNvPr>
          <p:cNvSpPr txBox="1"/>
          <p:nvPr/>
        </p:nvSpPr>
        <p:spPr>
          <a:xfrm>
            <a:off x="11660652" y="6564159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21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8820D0-D06C-C930-BC5F-DC661176C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" y="536321"/>
            <a:ext cx="5838907" cy="34677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F818B8-F38B-648B-11C3-74AB5B7989F8}"/>
              </a:ext>
            </a:extLst>
          </p:cNvPr>
          <p:cNvSpPr txBox="1"/>
          <p:nvPr/>
        </p:nvSpPr>
        <p:spPr>
          <a:xfrm>
            <a:off x="-186057" y="3967413"/>
            <a:ext cx="6258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Соотношение основных форм W по результатам фазового химического анализа</a:t>
            </a:r>
            <a:endParaRPr lang="ru-RU" sz="1100" dirty="0">
              <a:effectLst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8E9373-7D68-0639-B0DA-E30BDEC6D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512" y="671072"/>
            <a:ext cx="6245048" cy="20694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F4BBB27-FFF9-D336-D2F0-08F415E18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443" y="3190263"/>
            <a:ext cx="5662956" cy="26949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D3DAEB-7064-AD23-FA43-A747C8450A11}"/>
              </a:ext>
            </a:extLst>
          </p:cNvPr>
          <p:cNvSpPr txBox="1"/>
          <p:nvPr/>
        </p:nvSpPr>
        <p:spPr>
          <a:xfrm>
            <a:off x="6759524" y="5924604"/>
            <a:ext cx="61007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Вторичные минералы вольфрама: а – сросток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штольцита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(точка с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оксигидроксидов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Mn (d), замещающих гюбнерит; б – сросток урансодержащих фаз (точка g, точка h) с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гюбнеритом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штольцитом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985485-65FC-26B2-6B1B-8F4B37BED2FE}"/>
              </a:ext>
            </a:extLst>
          </p:cNvPr>
          <p:cNvSpPr txBox="1"/>
          <p:nvPr/>
        </p:nvSpPr>
        <p:spPr>
          <a:xfrm>
            <a:off x="5752717" y="2647355"/>
            <a:ext cx="21838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Коломорфные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агрегаты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оксигидроксидов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B34AE-8C91-FBE3-D126-608833757A18}"/>
              </a:ext>
            </a:extLst>
          </p:cNvPr>
          <p:cNvSpPr txBox="1"/>
          <p:nvPr/>
        </p:nvSpPr>
        <p:spPr>
          <a:xfrm>
            <a:off x="7942555" y="2648018"/>
            <a:ext cx="20849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Полная псевдоморфоза лимонита по пириту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974207-F47A-857C-FA2F-802AB153B583}"/>
              </a:ext>
            </a:extLst>
          </p:cNvPr>
          <p:cNvSpPr txBox="1"/>
          <p:nvPr/>
        </p:nvSpPr>
        <p:spPr>
          <a:xfrm>
            <a:off x="10241247" y="2660238"/>
            <a:ext cx="16282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вад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с реликтами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гюбнерита</a:t>
            </a:r>
            <a:endParaRPr lang="ru-RU" sz="14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FB6490C-DCC2-0ED0-4A7C-2EAAA34DE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1" y="4699921"/>
            <a:ext cx="6481840" cy="15667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4A5E7-42D0-BFD3-821F-EAB848922EB2}"/>
              </a:ext>
            </a:extLst>
          </p:cNvPr>
          <p:cNvSpPr txBox="1"/>
          <p:nvPr/>
        </p:nvSpPr>
        <p:spPr>
          <a:xfrm>
            <a:off x="-186057" y="6229722"/>
            <a:ext cx="6522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Химический состав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оксигидроксидов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Fe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Mn</a:t>
            </a:r>
            <a:endParaRPr lang="ru-RU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5289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6F77B-C73D-3DAD-B6F7-B5B04F568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6"/>
            <a:ext cx="10515600" cy="4445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Минеральная термометрия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68E4CEB-1362-F096-3F7F-17A77FC37E8D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3FF8EF-E162-BECA-8EF2-6799BC5E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r="18628" b="15283"/>
          <a:stretch>
            <a:fillRect/>
          </a:stretch>
        </p:blipFill>
        <p:spPr>
          <a:xfrm>
            <a:off x="7280213" y="562852"/>
            <a:ext cx="3533775" cy="26481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5439AC-F741-43E6-803F-91F704285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4555" r="6760" b="12378"/>
          <a:stretch>
            <a:fillRect/>
          </a:stretch>
        </p:blipFill>
        <p:spPr>
          <a:xfrm>
            <a:off x="6905639" y="4055017"/>
            <a:ext cx="4228628" cy="23336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46CE68-383E-D34C-610A-CE24BF5F8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58" y="1062368"/>
            <a:ext cx="5090983" cy="49344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3EF076-B5FB-7910-4115-0A1BC4E617DA}"/>
              </a:ext>
            </a:extLst>
          </p:cNvPr>
          <p:cNvSpPr txBox="1"/>
          <p:nvPr/>
        </p:nvSpPr>
        <p:spPr>
          <a:xfrm>
            <a:off x="633568" y="493070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Геологический разрез через центральную часть </a:t>
            </a: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Пороховского месторождения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002938-DBAE-85AF-4ABE-125297CBDF0D}"/>
              </a:ext>
            </a:extLst>
          </p:cNvPr>
          <p:cNvSpPr txBox="1"/>
          <p:nvPr/>
        </p:nvSpPr>
        <p:spPr>
          <a:xfrm>
            <a:off x="633568" y="5919281"/>
            <a:ext cx="610076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– покровные отложения; 2 –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переслаивание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вулканитов и вулканогенно-обломочных пород; 3 – диоритовые порфириты; 4 – эпидот-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актинолитовые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сланцы; 5 – мрамора; 6 – жилы; 7 – скарны гранат-эпидот-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пироксеновые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8 -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грейзеновый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штокверк; 9 – дезинтегрированные породы зоны разлома; 10 - скважины. Отношение 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Al/Ca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показывает взаимоотношение алюмосиликатных и известковистых пород.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21C144-3CA0-C711-23BC-C9C1CE89E1EB}"/>
              </a:ext>
            </a:extLst>
          </p:cNvPr>
          <p:cNvSpPr txBox="1"/>
          <p:nvPr/>
        </p:nvSpPr>
        <p:spPr>
          <a:xfrm>
            <a:off x="11687175" y="648866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967792-0D32-0603-49A8-D259F5705A09}"/>
              </a:ext>
            </a:extLst>
          </p:cNvPr>
          <p:cNvSpPr txBox="1"/>
          <p:nvPr/>
        </p:nvSpPr>
        <p:spPr>
          <a:xfrm>
            <a:off x="6985224" y="6348217"/>
            <a:ext cx="4123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Реликты граната среди агрегата эпидота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35F2EE-FF41-A27C-1D0C-06F94C6B7411}"/>
              </a:ext>
            </a:extLst>
          </p:cNvPr>
          <p:cNvSpPr txBox="1"/>
          <p:nvPr/>
        </p:nvSpPr>
        <p:spPr>
          <a:xfrm>
            <a:off x="7305503" y="3195689"/>
            <a:ext cx="3533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Рудная кварц-мусковитовая жила, </a:t>
            </a: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пересекающая скарн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760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9CEB6-1AED-9733-148C-C8B224FA0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3A8E5-F3AB-E859-4D64-D1E417E8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Гранат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9570E0F-FDB3-2034-81DD-C79AF48F2E02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84EBC1BC-D3B5-1550-23D6-7F24CA402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070B43-E8D8-E8A2-FD2D-D6D6B9C93838}"/>
              </a:ext>
            </a:extLst>
          </p:cNvPr>
          <p:cNvSpPr txBox="1"/>
          <p:nvPr/>
        </p:nvSpPr>
        <p:spPr>
          <a:xfrm>
            <a:off x="11631468" y="6418239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D02204-B058-3CD2-DDF1-8E36E40F6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50" y="544648"/>
            <a:ext cx="3800843" cy="291578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3E0691-BE10-B046-56E1-DAE4A66C6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50" y="3691828"/>
            <a:ext cx="3689765" cy="28594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6B9B9F-8B89-DECA-E399-A1B274FBB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549" y="1573066"/>
            <a:ext cx="7791451" cy="3199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2E4B5C-F557-94DB-649C-E1CB990AB20F}"/>
              </a:ext>
            </a:extLst>
          </p:cNvPr>
          <p:cNvSpPr txBox="1"/>
          <p:nvPr/>
        </p:nvSpPr>
        <p:spPr>
          <a:xfrm>
            <a:off x="0" y="3373068"/>
            <a:ext cx="48077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kern="0" dirty="0">
                <a:latin typeface="Times New Roman" panose="02020603050405020304" pitchFamily="18" charset="0"/>
              </a:rPr>
              <a:t>Крупное </a:t>
            </a:r>
            <a:r>
              <a:rPr lang="ru-RU" sz="1400" kern="0" dirty="0" err="1">
                <a:latin typeface="Times New Roman" panose="02020603050405020304" pitchFamily="18" charset="0"/>
              </a:rPr>
              <a:t>гипидиоморфное</a:t>
            </a:r>
            <a:r>
              <a:rPr lang="ru-RU" sz="1400" kern="0" dirty="0">
                <a:latin typeface="Times New Roman" panose="02020603050405020304" pitchFamily="18" charset="0"/>
              </a:rPr>
              <a:t> зерно граната. Изображение </a:t>
            </a:r>
            <a:r>
              <a:rPr lang="en-GB" sz="1400" kern="0" dirty="0">
                <a:latin typeface="Times New Roman" panose="02020603050405020304" pitchFamily="18" charset="0"/>
              </a:rPr>
              <a:t>BSE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0E8C6C-BFA5-3FA5-90E3-A3458D7F0B72}"/>
              </a:ext>
            </a:extLst>
          </p:cNvPr>
          <p:cNvSpPr txBox="1"/>
          <p:nvPr/>
        </p:nvSpPr>
        <p:spPr>
          <a:xfrm>
            <a:off x="0" y="6509265"/>
            <a:ext cx="56591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kern="0" dirty="0">
                <a:latin typeface="Times New Roman" panose="02020603050405020304" pitchFamily="18" charset="0"/>
              </a:rPr>
              <a:t>Трещиноватые гранаты с зонами выноса элементов.</a:t>
            </a:r>
            <a:r>
              <a:rPr lang="en-GB" sz="1400" kern="0" dirty="0">
                <a:latin typeface="Times New Roman" panose="02020603050405020304" pitchFamily="18" charset="0"/>
              </a:rPr>
              <a:t> </a:t>
            </a:r>
            <a:r>
              <a:rPr lang="ru-RU" sz="1400" kern="0" dirty="0">
                <a:latin typeface="Times New Roman" panose="02020603050405020304" pitchFamily="18" charset="0"/>
              </a:rPr>
              <a:t>Изображение </a:t>
            </a:r>
            <a:r>
              <a:rPr lang="en-GB" sz="1400" kern="0" dirty="0">
                <a:latin typeface="Times New Roman" panose="02020603050405020304" pitchFamily="18" charset="0"/>
              </a:rPr>
              <a:t>BSE</a:t>
            </a:r>
            <a:endParaRPr lang="ru-R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76CFB5-88A2-1642-8BA6-9CCC6FD5B211}"/>
              </a:ext>
            </a:extLst>
          </p:cNvPr>
          <p:cNvSpPr txBox="1"/>
          <p:nvPr/>
        </p:nvSpPr>
        <p:spPr>
          <a:xfrm>
            <a:off x="5403056" y="4772933"/>
            <a:ext cx="6100762" cy="77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Треугольные диаграммы, отражающие состав граната. Условные обозначения: 1 – гранат из скарнов, 2 – гранат из </a:t>
            </a:r>
            <a:r>
              <a:rPr lang="ru-RU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скраноидов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3 – гранат из флюорит-слюдяных метасоматитов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75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AF132-1AA7-8200-5CB4-A68F301F8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CBB47-A7C5-DA82-1AE6-240D54A5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Минеральные </a:t>
            </a:r>
            <a:r>
              <a:rPr lang="ru-RU" dirty="0" err="1"/>
              <a:t>геотермометры</a:t>
            </a:r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C41F5B1-81CB-231D-EBA2-F0AC79F6A913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D73B23D1-3709-2911-CBE5-A5A6C9496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0DE1CA-9205-015E-9B45-9FEF8945667A}"/>
              </a:ext>
            </a:extLst>
          </p:cNvPr>
          <p:cNvSpPr txBox="1"/>
          <p:nvPr/>
        </p:nvSpPr>
        <p:spPr>
          <a:xfrm>
            <a:off x="11604382" y="63768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38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DC2A6D-66A4-FF1E-248F-B87E84BCF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037" y="559771"/>
            <a:ext cx="9296400" cy="37652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4BB7B2-1860-212F-24EE-CFDBF7BADF6C}"/>
              </a:ext>
            </a:extLst>
          </p:cNvPr>
          <p:cNvSpPr txBox="1"/>
          <p:nvPr/>
        </p:nvSpPr>
        <p:spPr>
          <a:xfrm>
            <a:off x="0" y="4267887"/>
            <a:ext cx="12080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Тройная диаграмма TiO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-(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FeO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MnO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)-MgO (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Nachit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 al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., 1985, 2005), (б) бинарная диаграмма зависимости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ф.е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.) от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Mg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/(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Mg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 Fe) с изотермами (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Henry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 al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., 2005). Условные обозначения: 1 – флогопит из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скарноида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2 – флогопит из 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Fl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Ms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метасоматита.</a:t>
            </a:r>
            <a:endParaRPr lang="ru-RU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9CDE3A-2EE8-65F0-69F4-2662A1CDE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030" y="5347558"/>
            <a:ext cx="8313940" cy="4727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C0CD53-05FA-547E-93CD-D00A1AC3B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675" y="5895794"/>
            <a:ext cx="74866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568CAD-8F4C-B401-857F-894550237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15" y="87549"/>
            <a:ext cx="11955294" cy="669263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Научная новизна:</a:t>
            </a:r>
            <a:r>
              <a:rPr lang="ru-RU" dirty="0"/>
              <a:t> выявлены </a:t>
            </a:r>
            <a:r>
              <a:rPr lang="ru-RU" dirty="0" err="1"/>
              <a:t>типохимические</a:t>
            </a:r>
            <a:r>
              <a:rPr lang="ru-RU" dirty="0"/>
              <a:t> особенности главных рудных минералов и особенности минерального состава рудных жил, зависящие от вмещающих пород и удаленности от источника рудных флюидов. </a:t>
            </a:r>
          </a:p>
          <a:p>
            <a:pPr marL="0" indent="0">
              <a:buNone/>
            </a:pPr>
            <a:r>
              <a:rPr lang="ru-RU" dirty="0"/>
              <a:t>Методами термометрии ФВ и минеральной термометрии установлены </a:t>
            </a:r>
            <a:r>
              <a:rPr lang="en-GB" dirty="0"/>
              <a:t>P</a:t>
            </a:r>
            <a:r>
              <a:rPr lang="ru-RU" dirty="0"/>
              <a:t>ТХ условия формирования Пороховского и Юго-Коневского месторождений. </a:t>
            </a:r>
          </a:p>
          <a:p>
            <a:pPr marL="0" indent="0">
              <a:buNone/>
            </a:pPr>
            <a:r>
              <a:rPr lang="ru-RU" b="1" dirty="0"/>
              <a:t>Практическая значимость: </a:t>
            </a:r>
            <a:r>
              <a:rPr lang="ru-RU" dirty="0"/>
              <a:t>изученный минеральный состав руд использован для разработки технологии обогащения руд (ООО «УГСЭ») и для дальнейших поисково-оценочных работ. </a:t>
            </a:r>
          </a:p>
          <a:p>
            <a:pPr marL="0" indent="0">
              <a:buNone/>
            </a:pPr>
            <a:r>
              <a:rPr lang="ru-RU" b="1" dirty="0"/>
              <a:t>Апробация работы.</a:t>
            </a:r>
          </a:p>
          <a:p>
            <a:pPr marL="0" indent="0">
              <a:buNone/>
            </a:pPr>
            <a:r>
              <a:rPr lang="ru-RU" dirty="0"/>
              <a:t>Статьи ВАК:</a:t>
            </a:r>
          </a:p>
          <a:p>
            <a:pPr marL="0" indent="0">
              <a:buNone/>
            </a:pPr>
            <a:r>
              <a:rPr lang="ru-RU" sz="2300" dirty="0"/>
              <a:t>1) </a:t>
            </a:r>
            <a:r>
              <a:rPr lang="en-US" sz="2300" dirty="0">
                <a:solidFill>
                  <a:srgbClr val="FF0000"/>
                </a:solidFill>
              </a:rPr>
              <a:t>Rogov D.A., </a:t>
            </a:r>
            <a:r>
              <a:rPr lang="en-US" sz="2300" dirty="0" err="1"/>
              <a:t>Belogub</a:t>
            </a:r>
            <a:r>
              <a:rPr lang="en-US" sz="2300" dirty="0"/>
              <a:t> E.V., Novoselov K.A., Rassomakhin M.A., </a:t>
            </a:r>
            <a:r>
              <a:rPr lang="en-US" sz="2300" dirty="0" err="1"/>
              <a:t>Irmakov</a:t>
            </a:r>
            <a:r>
              <a:rPr lang="en-US" sz="2300" dirty="0"/>
              <a:t> R.R., and </a:t>
            </a:r>
            <a:r>
              <a:rPr lang="en-US" sz="2300" dirty="0" err="1"/>
              <a:t>Chugaev</a:t>
            </a:r>
            <a:r>
              <a:rPr lang="en-US" sz="2300" dirty="0"/>
              <a:t> A.E.</a:t>
            </a:r>
            <a:r>
              <a:rPr lang="ru-RU" sz="2300" dirty="0"/>
              <a:t> </a:t>
            </a:r>
            <a:r>
              <a:rPr lang="en-US" sz="2300" dirty="0"/>
              <a:t>Mineral Forms of Tungsten at the </a:t>
            </a:r>
            <a:r>
              <a:rPr lang="en-US" sz="2300" dirty="0" err="1"/>
              <a:t>Porokhovskoe</a:t>
            </a:r>
            <a:r>
              <a:rPr lang="en-US" sz="2300" dirty="0"/>
              <a:t> and Yugo-</a:t>
            </a:r>
            <a:r>
              <a:rPr lang="en-US" sz="2300" dirty="0" err="1"/>
              <a:t>Konevskoe</a:t>
            </a:r>
            <a:r>
              <a:rPr lang="en-US" sz="2300" dirty="0"/>
              <a:t> Deposits (Southern Urals)</a:t>
            </a:r>
            <a:r>
              <a:rPr lang="ru-RU" sz="2300" dirty="0"/>
              <a:t> // </a:t>
            </a:r>
            <a:r>
              <a:rPr lang="en-US" sz="2300" dirty="0"/>
              <a:t>ISSN 1075-7015, Geology of Ore Deposits, 2023, Vol. 65, Suppl. 2, pp. S261–S275. </a:t>
            </a:r>
            <a:endParaRPr lang="ru-RU" sz="2300" dirty="0"/>
          </a:p>
          <a:p>
            <a:pPr marL="0" indent="0">
              <a:buNone/>
            </a:pPr>
            <a:r>
              <a:rPr lang="ru-RU" sz="2300" dirty="0"/>
              <a:t>2) Мальцева К.П., Белогуб Е.В., Новоселов К.А., </a:t>
            </a:r>
            <a:r>
              <a:rPr lang="ru-RU" sz="2300" dirty="0">
                <a:solidFill>
                  <a:srgbClr val="FF0000"/>
                </a:solidFill>
              </a:rPr>
              <a:t>Рогов Д.А.</a:t>
            </a:r>
            <a:r>
              <a:rPr lang="ru-RU" sz="2300" dirty="0"/>
              <a:t>, </a:t>
            </a:r>
            <a:r>
              <a:rPr lang="ru-RU" sz="2300" dirty="0" err="1"/>
              <a:t>Ирмаков</a:t>
            </a:r>
            <a:r>
              <a:rPr lang="ru-RU" sz="2300" dirty="0"/>
              <a:t> Р.Р. Геохимические особенности вмещающих пород месторождения вольфрама Пороховское (Южный Урал) и их роль в концентрировании рудного вещества // Минералогия, 2023, том 9, № 4, с. 37–49</a:t>
            </a:r>
          </a:p>
          <a:p>
            <a:pPr marL="0" indent="0">
              <a:buNone/>
            </a:pPr>
            <a:r>
              <a:rPr lang="ru-RU" sz="2300" dirty="0"/>
              <a:t>3) Касаткин А.В., Белогуб Е.В., Кузнецов А.М., Новоселов К.А., Шкода Р., </a:t>
            </a:r>
            <a:r>
              <a:rPr lang="ru-RU" sz="2300" dirty="0" err="1"/>
              <a:t>Нестола</a:t>
            </a:r>
            <a:r>
              <a:rPr lang="ru-RU" sz="2300" dirty="0"/>
              <a:t> Ф., </a:t>
            </a:r>
            <a:r>
              <a:rPr lang="ru-RU" sz="2300" dirty="0">
                <a:solidFill>
                  <a:srgbClr val="FF0000"/>
                </a:solidFill>
              </a:rPr>
              <a:t>Рогов Д.А</a:t>
            </a:r>
            <a:r>
              <a:rPr lang="ru-RU" sz="2300" dirty="0"/>
              <a:t>. Висмутовые минералы Юго-Коневского и Пороховского месторождений вольфрама (Южный Урал) // Минералогия. 2023. Т. 9. № 3. С. 26-49.</a:t>
            </a:r>
          </a:p>
          <a:p>
            <a:pPr marL="0" indent="0">
              <a:buNone/>
            </a:pPr>
            <a:r>
              <a:rPr lang="ru-RU" sz="2300" dirty="0"/>
              <a:t>4) Белогуб Е.В., Мальцева К.П., </a:t>
            </a:r>
            <a:r>
              <a:rPr lang="ru-RU" sz="2300" dirty="0">
                <a:solidFill>
                  <a:srgbClr val="FF0000"/>
                </a:solidFill>
              </a:rPr>
              <a:t>Рогов Д.А.</a:t>
            </a:r>
            <a:r>
              <a:rPr lang="ru-RU" sz="2300" dirty="0"/>
              <a:t>, Смоленский В.В., Бочаров В.Н., </a:t>
            </a:r>
            <a:r>
              <a:rPr lang="ru-RU" sz="2300" dirty="0" err="1"/>
              <a:t>Рассомахин</a:t>
            </a:r>
            <a:r>
              <a:rPr lang="ru-RU" sz="2300" dirty="0"/>
              <a:t> М.А., Копейкина В.Р. Условия формирования Юго-Коневского и Пороховского месторождений вольфрама (Южный Урал) по данным </a:t>
            </a:r>
            <a:r>
              <a:rPr lang="ru-RU" sz="2300" dirty="0" err="1"/>
              <a:t>микротермокриометрии</a:t>
            </a:r>
            <a:r>
              <a:rPr lang="ru-RU" sz="2300" dirty="0"/>
              <a:t> и минералогической термометрии // ГЕОЛОГИЯ РУДНЫХ МЕСТОРОЖДЕНИЙ, 2025, том 67, № 3, с. 287–314</a:t>
            </a:r>
          </a:p>
          <a:p>
            <a:pPr marL="0" indent="0">
              <a:buNone/>
            </a:pPr>
            <a:r>
              <a:rPr lang="ru-RU" sz="2300" dirty="0"/>
              <a:t>5) </a:t>
            </a:r>
            <a:r>
              <a:rPr lang="en-US" sz="2300" dirty="0"/>
              <a:t>Novoselov, K.; </a:t>
            </a:r>
            <a:r>
              <a:rPr lang="en-US" sz="2300" dirty="0">
                <a:solidFill>
                  <a:srgbClr val="FF0000"/>
                </a:solidFill>
              </a:rPr>
              <a:t>Rogov, D.; </a:t>
            </a:r>
            <a:r>
              <a:rPr lang="en-US" sz="2300" dirty="0"/>
              <a:t>Artemyev, D.</a:t>
            </a:r>
            <a:r>
              <a:rPr lang="ru-RU" sz="2300" dirty="0"/>
              <a:t> </a:t>
            </a:r>
            <a:r>
              <a:rPr lang="en-US" sz="2300" dirty="0"/>
              <a:t>Chemical Composition of Wolframite from the </a:t>
            </a:r>
            <a:r>
              <a:rPr lang="en-US" sz="2300" dirty="0" err="1"/>
              <a:t>Porokhovskoe</a:t>
            </a:r>
            <a:r>
              <a:rPr lang="en-US" sz="2300" dirty="0"/>
              <a:t> and Yugo-</a:t>
            </a:r>
            <a:r>
              <a:rPr lang="en-US" sz="2300" dirty="0" err="1"/>
              <a:t>Konevskoe</a:t>
            </a:r>
            <a:r>
              <a:rPr lang="en-US" sz="2300" dirty="0"/>
              <a:t> W Deposits (Central Urals): Implications for Fluid Evolution and Ore Genesis</a:t>
            </a:r>
            <a:r>
              <a:rPr lang="ru-RU" sz="2300" dirty="0"/>
              <a:t> // </a:t>
            </a:r>
            <a:r>
              <a:rPr lang="en-US" sz="2300" i="1" dirty="0"/>
              <a:t>Minerals</a:t>
            </a:r>
            <a:r>
              <a:rPr lang="en-US" sz="2300" dirty="0"/>
              <a:t> </a:t>
            </a:r>
            <a:r>
              <a:rPr lang="en-US" sz="2300" b="1" dirty="0"/>
              <a:t>2025</a:t>
            </a:r>
            <a:r>
              <a:rPr lang="en-US" sz="2300" dirty="0"/>
              <a:t>, </a:t>
            </a:r>
            <a:r>
              <a:rPr lang="en-US" sz="2300" i="1" dirty="0"/>
              <a:t>15</a:t>
            </a:r>
            <a:r>
              <a:rPr lang="en-US" sz="2300" dirty="0"/>
              <a:t>, 661.</a:t>
            </a:r>
            <a:endParaRPr lang="ru-RU" sz="2300" dirty="0"/>
          </a:p>
          <a:p>
            <a:pPr marL="0" indent="0">
              <a:buNone/>
            </a:pPr>
            <a:r>
              <a:rPr lang="ru-RU" dirty="0"/>
              <a:t>Тезисы: 9 публикаций</a:t>
            </a:r>
          </a:p>
          <a:p>
            <a:pPr marL="0" indent="0">
              <a:buNone/>
            </a:pPr>
            <a:endParaRPr lang="ru-RU" sz="23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FBFB55-6353-3BAD-9DE4-A1E2C7296F2B}"/>
              </a:ext>
            </a:extLst>
          </p:cNvPr>
          <p:cNvSpPr txBox="1"/>
          <p:nvPr/>
        </p:nvSpPr>
        <p:spPr>
          <a:xfrm>
            <a:off x="11760690" y="6333025"/>
            <a:ext cx="340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58089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5B77C6-3812-2CF9-CC17-A478C49860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721"/>
          <a:stretch>
            <a:fillRect/>
          </a:stretch>
        </p:blipFill>
        <p:spPr>
          <a:xfrm>
            <a:off x="-1" y="409311"/>
            <a:ext cx="6378953" cy="253565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1463CBA-E69C-7301-8455-9A20AB66F31A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502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Геохимия гранитов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E61CE32-0BE4-B62D-EBC3-0A43DEBD1B9C}"/>
              </a:ext>
            </a:extLst>
          </p:cNvPr>
          <p:cNvCxnSpPr>
            <a:cxnSpLocks/>
          </p:cNvCxnSpPr>
          <p:nvPr/>
        </p:nvCxnSpPr>
        <p:spPr>
          <a:xfrm>
            <a:off x="0" y="40931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01678F-4E71-F99D-93F9-31AFA6B9A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0" y="3177074"/>
            <a:ext cx="12060319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C3DC9A-CF3E-83B3-376E-D12AC78D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616"/>
          <a:stretch>
            <a:fillRect/>
          </a:stretch>
        </p:blipFill>
        <p:spPr>
          <a:xfrm>
            <a:off x="6221772" y="422304"/>
            <a:ext cx="5970228" cy="252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34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A987E-66C6-F5AD-438F-3A0621857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2F567F0-3441-5B81-847F-9FE2388AD7B7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502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Геохимия гранитов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C579233-386E-727C-67EA-89C80E2267B1}"/>
              </a:ext>
            </a:extLst>
          </p:cNvPr>
          <p:cNvCxnSpPr>
            <a:cxnSpLocks/>
          </p:cNvCxnSpPr>
          <p:nvPr/>
        </p:nvCxnSpPr>
        <p:spPr>
          <a:xfrm>
            <a:off x="0" y="40931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9B84EE-57CD-CA6A-D269-F8EA16607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35"/>
          <a:stretch>
            <a:fillRect/>
          </a:stretch>
        </p:blipFill>
        <p:spPr>
          <a:xfrm>
            <a:off x="6876851" y="475182"/>
            <a:ext cx="3968372" cy="43396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1B029D-0300-F0B1-5E01-B87A875A02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21" t="48751" r="16381"/>
          <a:stretch>
            <a:fillRect/>
          </a:stretch>
        </p:blipFill>
        <p:spPr>
          <a:xfrm>
            <a:off x="7441488" y="4814870"/>
            <a:ext cx="4750512" cy="20431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298E18-2933-9ABE-9C20-ECFFE7592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75182"/>
            <a:ext cx="5479930" cy="42697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A1F062-81E4-4925-D503-105C1B08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325"/>
          <a:stretch>
            <a:fillRect/>
          </a:stretch>
        </p:blipFill>
        <p:spPr>
          <a:xfrm>
            <a:off x="-25442" y="4814870"/>
            <a:ext cx="7387295" cy="20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476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871DE7D-25AF-B984-36A6-DD47B84A7F3C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502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Возраст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1AB2B98-74CC-B94D-E089-201170344673}"/>
              </a:ext>
            </a:extLst>
          </p:cNvPr>
          <p:cNvCxnSpPr>
            <a:cxnSpLocks/>
          </p:cNvCxnSpPr>
          <p:nvPr/>
        </p:nvCxnSpPr>
        <p:spPr>
          <a:xfrm>
            <a:off x="0" y="40931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276C7B-595E-87A8-3E3D-7E95719342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7624"/>
            <a:ext cx="5234473" cy="4839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1FCB6A-2C36-A715-0332-8E8D739E63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6540" b="3315"/>
          <a:stretch>
            <a:fillRect/>
          </a:stretch>
        </p:blipFill>
        <p:spPr>
          <a:xfrm>
            <a:off x="4838807" y="2023315"/>
            <a:ext cx="3292108" cy="32477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7B1596-8A33-2929-4B04-A62C4182A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5"/>
          <a:stretch>
            <a:fillRect/>
          </a:stretch>
        </p:blipFill>
        <p:spPr>
          <a:xfrm>
            <a:off x="8130915" y="409312"/>
            <a:ext cx="3725050" cy="31594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486A29-0C98-9F73-72F9-A8F5B95C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8130915" y="3568751"/>
            <a:ext cx="3725050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969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745B0F-394E-1D5E-D59E-B89D3EE4D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1" y="502622"/>
            <a:ext cx="11148998" cy="28030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56DCB83-F145-EB60-63AD-4CCF9AD1259C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502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Возраст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1C46869-16E6-9883-350B-9249570E6E23}"/>
              </a:ext>
            </a:extLst>
          </p:cNvPr>
          <p:cNvCxnSpPr>
            <a:cxnSpLocks/>
          </p:cNvCxnSpPr>
          <p:nvPr/>
        </p:nvCxnSpPr>
        <p:spPr>
          <a:xfrm>
            <a:off x="0" y="40931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E7A2B-1CCF-A3FD-68D6-C898D6B9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541"/>
          <a:stretch>
            <a:fillRect/>
          </a:stretch>
        </p:blipFill>
        <p:spPr>
          <a:xfrm>
            <a:off x="4648200" y="3866663"/>
            <a:ext cx="7290700" cy="21587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176114-BA4C-1356-29B7-1B0755B70B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59" t="8599" r="18012" b="4538"/>
          <a:stretch>
            <a:fillRect/>
          </a:stretch>
        </p:blipFill>
        <p:spPr>
          <a:xfrm>
            <a:off x="0" y="3326593"/>
            <a:ext cx="4572000" cy="353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899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428B4-D9D7-3059-0CD4-CB03C5A89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B7DBA-68AA-4A06-CE7F-B41B45F18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Актуальность и проблематика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DD0EB0F-494A-9D3B-4920-82BE8B0D80EE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AF8FFE-05A4-A788-2F58-5A8DE4AD6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3429"/>
            <a:ext cx="6096000" cy="5076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6D3B18-24DB-9AD1-69C2-E5B9A3EB65A8}"/>
              </a:ext>
            </a:extLst>
          </p:cNvPr>
          <p:cNvSpPr txBox="1"/>
          <p:nvPr/>
        </p:nvSpPr>
        <p:spPr>
          <a:xfrm>
            <a:off x="627649" y="657097"/>
            <a:ext cx="4840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Схема </a:t>
            </a:r>
            <a:r>
              <a:rPr lang="ru-RU" dirty="0" err="1"/>
              <a:t>тектоно</a:t>
            </a:r>
            <a:r>
              <a:rPr lang="ru-RU" dirty="0"/>
              <a:t>-магматического районирования (</a:t>
            </a:r>
            <a:r>
              <a:rPr lang="ru-RU" dirty="0" err="1"/>
              <a:t>Золоев</a:t>
            </a:r>
            <a:r>
              <a:rPr lang="ru-RU" dirty="0"/>
              <a:t> и др., 2004) с изменениями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79A268-FA59-8253-4112-99363569DAE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62236"/>
            <a:ext cx="2914650" cy="559576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76506BE-8FED-A3FE-D1EE-73524DF7FF53}"/>
              </a:ext>
            </a:extLst>
          </p:cNvPr>
          <p:cNvSpPr/>
          <p:nvPr/>
        </p:nvSpPr>
        <p:spPr>
          <a:xfrm>
            <a:off x="9010650" y="1262235"/>
            <a:ext cx="3181350" cy="5595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2160">
              <a:lnSpc>
                <a:spcPct val="115000"/>
              </a:lnSpc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Условные обозначения: </a:t>
            </a:r>
          </a:p>
          <a:p>
            <a:pPr indent="132160">
              <a:lnSpc>
                <a:spcPct val="115000"/>
              </a:lnSpc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1 - 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Аверинская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 зона смятия; </a:t>
            </a:r>
          </a:p>
          <a:p>
            <a:pPr indent="132160">
              <a:lnSpc>
                <a:spcPct val="115000"/>
              </a:lnSpc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2 - западная структурно-фациальная зона; </a:t>
            </a:r>
          </a:p>
          <a:p>
            <a:pPr indent="132160">
              <a:lnSpc>
                <a:spcPct val="115000"/>
              </a:lnSpc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3 - восточная структурно-фациальная зона; </a:t>
            </a:r>
          </a:p>
          <a:p>
            <a:pPr indent="132160">
              <a:lnSpc>
                <a:spcPct val="115000"/>
              </a:lnSpc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4 - вулканогенно-осадочные отложения D</a:t>
            </a:r>
            <a:r>
              <a:rPr lang="ru-RU" sz="12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-C</a:t>
            </a:r>
            <a:r>
              <a:rPr lang="ru-RU" sz="12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  <a:p>
            <a:pPr indent="132160">
              <a:lnSpc>
                <a:spcPct val="115000"/>
              </a:lnSpc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5 – граница  структурно-фациальных зон; </a:t>
            </a:r>
          </a:p>
          <a:p>
            <a:pPr indent="132160">
              <a:lnSpc>
                <a:spcPct val="115000"/>
              </a:lnSpc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6 - разрывные нарушения; </a:t>
            </a:r>
          </a:p>
          <a:p>
            <a:pPr indent="132160">
              <a:lnSpc>
                <a:spcPct val="115000"/>
              </a:lnSpc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7 - 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допермские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 интрузивные образования; </a:t>
            </a:r>
          </a:p>
          <a:p>
            <a:pPr indent="132160">
              <a:lnSpc>
                <a:spcPct val="115000"/>
              </a:lnSpc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8 - петуховский комплекс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l-GR" sz="1200" i="1" dirty="0">
                <a:latin typeface="Cambria" panose="02040503050406030204" pitchFamily="18" charset="0"/>
                <a:ea typeface="Cambria" panose="02040503050406030204" pitchFamily="18" charset="0"/>
              </a:rPr>
              <a:t>εγπ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1200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pt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 (монцониты, граносиениты, граниты, лейкограниты), </a:t>
            </a:r>
          </a:p>
          <a:p>
            <a:pPr indent="132160">
              <a:lnSpc>
                <a:spcPct val="115000"/>
              </a:lnSpc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9 - карасьевский комплекс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γP</a:t>
            </a:r>
            <a:r>
              <a:rPr lang="en-US" sz="1200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1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kr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 (граниты, лейкограниты, пегматиты), </a:t>
            </a:r>
          </a:p>
          <a:p>
            <a:pPr indent="132160">
              <a:lnSpc>
                <a:spcPct val="115000"/>
              </a:lnSpc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sz="1200" u="sng" dirty="0">
                <a:latin typeface="Cambria" panose="02040503050406030204" pitchFamily="18" charset="0"/>
                <a:ea typeface="Cambria" panose="02040503050406030204" pitchFamily="18" charset="0"/>
              </a:rPr>
              <a:t>юго-</a:t>
            </a:r>
            <a:r>
              <a:rPr lang="ru-RU" sz="1200" u="sng" dirty="0" err="1">
                <a:latin typeface="Cambria" panose="02040503050406030204" pitchFamily="18" charset="0"/>
                <a:ea typeface="Cambria" panose="02040503050406030204" pitchFamily="18" charset="0"/>
              </a:rPr>
              <a:t>коневский</a:t>
            </a:r>
            <a:r>
              <a:rPr lang="ru-RU" sz="1200" u="sng" dirty="0">
                <a:latin typeface="Cambria" panose="02040503050406030204" pitchFamily="18" charset="0"/>
                <a:ea typeface="Cambria" panose="02040503050406030204" pitchFamily="18" charset="0"/>
              </a:rPr>
              <a:t> комплекс</a:t>
            </a:r>
            <a:r>
              <a:rPr lang="en-US" sz="1200" u="sng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200" i="1" u="sng" dirty="0">
                <a:latin typeface="Cambria" panose="02040503050406030204" pitchFamily="18" charset="0"/>
                <a:ea typeface="Cambria" panose="02040503050406030204" pitchFamily="18" charset="0"/>
              </a:rPr>
              <a:t>lγP</a:t>
            </a:r>
            <a:r>
              <a:rPr lang="en-US" sz="1200" i="1" u="sng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200" i="1" u="sng" dirty="0">
                <a:latin typeface="Cambria" panose="02040503050406030204" pitchFamily="18" charset="0"/>
                <a:ea typeface="Cambria" panose="02040503050406030204" pitchFamily="18" charset="0"/>
              </a:rPr>
              <a:t>-T</a:t>
            </a:r>
            <a:r>
              <a:rPr lang="en-US" sz="1200" i="1" u="sng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1200" i="1" u="sng" dirty="0">
                <a:latin typeface="Cambria" panose="02040503050406030204" pitchFamily="18" charset="0"/>
                <a:ea typeface="Cambria" panose="02040503050406030204" pitchFamily="18" charset="0"/>
              </a:rPr>
              <a:t>jk</a:t>
            </a:r>
            <a:r>
              <a:rPr lang="en-US" sz="1200" u="sng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 (граниты, лейкограниты); </a:t>
            </a:r>
          </a:p>
          <a:p>
            <a:pPr indent="132160">
              <a:lnSpc>
                <a:spcPct val="115000"/>
              </a:lnSpc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11 – массивы гранитоидов (1 – Шиловский, 2 – Петуховский,</a:t>
            </a:r>
            <a:r>
              <a:rPr lang="ru-RU" sz="1200" dirty="0"/>
              <a:t>  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3 – 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Шабуровский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, 4 – Карасьевский, 5 – Пьянковский, 6 –</a:t>
            </a:r>
            <a:r>
              <a:rPr lang="ru-RU" sz="1200" dirty="0"/>
              <a:t> 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  Игишанский, </a:t>
            </a:r>
            <a:r>
              <a:rPr lang="ru-RU" sz="1200" b="1" dirty="0">
                <a:latin typeface="Cambria" panose="02040503050406030204" pitchFamily="18" charset="0"/>
                <a:ea typeface="Cambria" panose="02040503050406030204" pitchFamily="18" charset="0"/>
              </a:rPr>
              <a:t>7 – Юго-Коневский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, 8 – Татаро-Карабольский, 9 – 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Тюбукский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GB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EC73EC-5AFD-226A-85D5-334A2B4A3F7D}"/>
              </a:ext>
            </a:extLst>
          </p:cNvPr>
          <p:cNvSpPr txBox="1"/>
          <p:nvPr/>
        </p:nvSpPr>
        <p:spPr>
          <a:xfrm>
            <a:off x="5750718" y="509637"/>
            <a:ext cx="6346031" cy="702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37661">
              <a:lnSpc>
                <a:spcPct val="115000"/>
              </a:lnSpc>
            </a:pP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</a:rPr>
              <a:t>Положение массивов </a:t>
            </a:r>
            <a:r>
              <a:rPr lang="ru-RU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гранитоидов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Шиловско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</a:rPr>
              <a:t>-Коневской группы (по Коровко и др., 2015 с упрощениями)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C6C9B1-5EE6-3FF8-FB2C-C81257C64D67}"/>
              </a:ext>
            </a:extLst>
          </p:cNvPr>
          <p:cNvSpPr txBox="1"/>
          <p:nvPr/>
        </p:nvSpPr>
        <p:spPr>
          <a:xfrm>
            <a:off x="11698923" y="6466499"/>
            <a:ext cx="340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91685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2B444-F74E-F52B-5935-99663BB5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4DC24-6815-D2E4-D4E2-E92A73899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Геологическая позиция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1A29099-BEC1-790F-6EE8-C42048609C92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082988-8106-8973-DFB0-D7BA208D2C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79"/>
          <a:stretch>
            <a:fillRect/>
          </a:stretch>
        </p:blipFill>
        <p:spPr>
          <a:xfrm>
            <a:off x="1" y="502621"/>
            <a:ext cx="5398850" cy="63546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0BE537-7D78-23CC-495C-D7E19E997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7" t="823" r="42352"/>
          <a:stretch/>
        </p:blipFill>
        <p:spPr>
          <a:xfrm>
            <a:off x="5035865" y="1189939"/>
            <a:ext cx="7121258" cy="4979970"/>
          </a:xfrm>
          <a:prstGeom prst="rect">
            <a:avLst/>
          </a:prstGeom>
        </p:spPr>
      </p:pic>
      <p:sp>
        <p:nvSpPr>
          <p:cNvPr id="12" name="Shape 42">
            <a:extLst>
              <a:ext uri="{FF2B5EF4-FFF2-40B4-BE49-F238E27FC236}">
                <a16:creationId xmlns:a16="http://schemas.microsoft.com/office/drawing/2014/main" id="{B5DE7CF3-159A-4BEB-F9F0-8016364EFE4E}"/>
              </a:ext>
            </a:extLst>
          </p:cNvPr>
          <p:cNvSpPr/>
          <p:nvPr/>
        </p:nvSpPr>
        <p:spPr>
          <a:xfrm>
            <a:off x="1264596" y="4447557"/>
            <a:ext cx="1517515" cy="2215890"/>
          </a:xfrm>
          <a:custGeom>
            <a:avLst/>
            <a:gdLst/>
            <a:ahLst/>
            <a:cxnLst/>
            <a:rect l="0" t="0" r="0" b="0"/>
            <a:pathLst>
              <a:path w="4903724" h="5645150">
                <a:moveTo>
                  <a:pt x="0" y="5645150"/>
                </a:moveTo>
                <a:lnTo>
                  <a:pt x="4903724" y="5645150"/>
                </a:lnTo>
                <a:lnTo>
                  <a:pt x="4903724" y="0"/>
                </a:lnTo>
                <a:lnTo>
                  <a:pt x="0" y="0"/>
                </a:lnTo>
                <a:close/>
              </a:path>
            </a:pathLst>
          </a:custGeom>
          <a:ln w="38100" cap="sq">
            <a:miter lim="127000"/>
          </a:ln>
        </p:spPr>
        <p:style>
          <a:lnRef idx="1">
            <a:srgbClr val="000000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ru-RU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F632B673-7246-ED2A-E4D9-8EC994DADD8F}"/>
              </a:ext>
            </a:extLst>
          </p:cNvPr>
          <p:cNvCxnSpPr>
            <a:cxnSpLocks/>
          </p:cNvCxnSpPr>
          <p:nvPr/>
        </p:nvCxnSpPr>
        <p:spPr>
          <a:xfrm flipV="1">
            <a:off x="2782111" y="3803515"/>
            <a:ext cx="2253754" cy="6440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hape 42">
            <a:extLst>
              <a:ext uri="{FF2B5EF4-FFF2-40B4-BE49-F238E27FC236}">
                <a16:creationId xmlns:a16="http://schemas.microsoft.com/office/drawing/2014/main" id="{50FB9750-ED8A-B8E7-D648-FA1EADF6121E}"/>
              </a:ext>
            </a:extLst>
          </p:cNvPr>
          <p:cNvSpPr/>
          <p:nvPr/>
        </p:nvSpPr>
        <p:spPr>
          <a:xfrm>
            <a:off x="5054915" y="1224172"/>
            <a:ext cx="2519680" cy="4936212"/>
          </a:xfrm>
          <a:custGeom>
            <a:avLst/>
            <a:gdLst/>
            <a:ahLst/>
            <a:cxnLst/>
            <a:rect l="0" t="0" r="0" b="0"/>
            <a:pathLst>
              <a:path w="4903724" h="5645150">
                <a:moveTo>
                  <a:pt x="0" y="5645150"/>
                </a:moveTo>
                <a:lnTo>
                  <a:pt x="4903724" y="5645150"/>
                </a:lnTo>
                <a:lnTo>
                  <a:pt x="4903724" y="0"/>
                </a:lnTo>
                <a:lnTo>
                  <a:pt x="0" y="0"/>
                </a:lnTo>
                <a:close/>
              </a:path>
            </a:pathLst>
          </a:custGeom>
          <a:ln w="38100" cap="sq">
            <a:miter lim="127000"/>
          </a:ln>
        </p:spPr>
        <p:style>
          <a:lnRef idx="1">
            <a:srgbClr val="000000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EDE3D2-BEED-AF84-D666-C12270ECCD8F}"/>
              </a:ext>
            </a:extLst>
          </p:cNvPr>
          <p:cNvSpPr txBox="1"/>
          <p:nvPr/>
        </p:nvSpPr>
        <p:spPr>
          <a:xfrm>
            <a:off x="5546113" y="502620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Геологическое положение месторождений </a:t>
            </a:r>
          </a:p>
          <a:p>
            <a:pPr algn="ctr"/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Коневско-Карасьевского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рудного узла (Коровко и др., 2015)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D96E15-F62C-BDBD-6EF1-E3091F602687}"/>
              </a:ext>
            </a:extLst>
          </p:cNvPr>
          <p:cNvSpPr txBox="1"/>
          <p:nvPr/>
        </p:nvSpPr>
        <p:spPr>
          <a:xfrm>
            <a:off x="11689398" y="6275999"/>
            <a:ext cx="340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92035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D7D3-602F-EFD0-98AC-C554E4403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BC4CF-502F-88FB-35B9-F7084716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02622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Геологическое строение Пороховского месторождения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1DF9A01-C48D-675B-4985-BC06963502C8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AE20AF-2892-746B-FC54-E6FDB5F8C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8953"/>
            <a:ext cx="6525658" cy="57185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CD3A93-8B7B-490F-62F5-B57263165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58" y="1071919"/>
            <a:ext cx="5090983" cy="4934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5556FA-2E77-1182-1E7F-715A26ECC5D3}"/>
              </a:ext>
            </a:extLst>
          </p:cNvPr>
          <p:cNvSpPr txBox="1"/>
          <p:nvPr/>
        </p:nvSpPr>
        <p:spPr>
          <a:xfrm>
            <a:off x="212448" y="502622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План Пороховского месторождения по материалам </a:t>
            </a:r>
          </a:p>
          <a:p>
            <a:pPr algn="ctr"/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Пороховской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партии УГСЭ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Золоев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др., 2004)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EBDF4E-DF6D-4B7C-A549-EF9D52A7ECBD}"/>
              </a:ext>
            </a:extLst>
          </p:cNvPr>
          <p:cNvSpPr txBox="1"/>
          <p:nvPr/>
        </p:nvSpPr>
        <p:spPr>
          <a:xfrm>
            <a:off x="6020768" y="502621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Геологический разрез через центральную часть </a:t>
            </a: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Пороховского месторождения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0EB006-4EF0-A250-6B30-DCF1479192AD}"/>
              </a:ext>
            </a:extLst>
          </p:cNvPr>
          <p:cNvSpPr txBox="1"/>
          <p:nvPr/>
        </p:nvSpPr>
        <p:spPr>
          <a:xfrm>
            <a:off x="6020768" y="5928832"/>
            <a:ext cx="610076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– покровные отложения; 2 –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переслаивание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вулканитов и вулканогенно-обломочных пород; 3 – диоритовые порфириты; 4 – эпидот-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актинолитовые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сланцы; 5 – мрамора; 6 – жилы; 7 – скарны гранат-эпидот-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пироксеновые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8 -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грейзеновый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штокверк; 9 – дезинтегрированные породы зоны разлома; 10 - скважины. Отношение 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Al/Ca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показывает взаимоотношение алюмосиликатных и известковистых пород.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972725-8104-B1EE-FF57-CC8BF458F0FB}"/>
              </a:ext>
            </a:extLst>
          </p:cNvPr>
          <p:cNvSpPr txBox="1"/>
          <p:nvPr/>
        </p:nvSpPr>
        <p:spPr>
          <a:xfrm>
            <a:off x="11746548" y="6376631"/>
            <a:ext cx="340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93689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53BF4-FD03-E855-CBA6-3543C685E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BBF80-1D1E-0081-E2C9-7B8E901AA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Метавулканиты</a:t>
            </a:r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52FDEC8-5899-5D4E-0B4C-E777E01C91E8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FAA599-87BC-0246-BCFB-5A9606B3D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10321" r="8564" b="14326"/>
          <a:stretch>
            <a:fillRect/>
          </a:stretch>
        </p:blipFill>
        <p:spPr bwMode="auto">
          <a:xfrm>
            <a:off x="46655" y="1047259"/>
            <a:ext cx="4835395" cy="2513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C7BAF4-70B0-86B1-35BC-555F95659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t="7436" r="10476" b="7436"/>
          <a:stretch>
            <a:fillRect/>
          </a:stretch>
        </p:blipFill>
        <p:spPr bwMode="auto">
          <a:xfrm>
            <a:off x="4959854" y="1051642"/>
            <a:ext cx="4126034" cy="2508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ABCE5C-7C63-04F3-F7C0-6A609E71D3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" y="4105152"/>
            <a:ext cx="283464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3D9F66-E887-AAC0-E23A-17B7C21C1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882" y="4114675"/>
            <a:ext cx="2886710" cy="21564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4326FE56-D2C2-D74F-96F4-AC549402A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002A30-786F-DB0A-9A71-4BCC346D5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505" y="4114675"/>
            <a:ext cx="2885714" cy="21714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1166F5-8224-5206-5485-016699B01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9009" y="4095628"/>
            <a:ext cx="2923809" cy="21904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13BA96D-BA3E-1027-7273-D0E377E592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r="20614" b="11466"/>
          <a:stretch>
            <a:fillRect/>
          </a:stretch>
        </p:blipFill>
        <p:spPr bwMode="auto">
          <a:xfrm>
            <a:off x="9182354" y="1051642"/>
            <a:ext cx="2962991" cy="25088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CEB739-87CD-C4E5-063A-7138B2FC8798}"/>
              </a:ext>
            </a:extLst>
          </p:cNvPr>
          <p:cNvSpPr txBox="1"/>
          <p:nvPr/>
        </p:nvSpPr>
        <p:spPr>
          <a:xfrm>
            <a:off x="167897" y="3560511"/>
            <a:ext cx="45929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Метаандезибазальт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 реликтовой порфировой структурой</a:t>
            </a:r>
            <a:endParaRPr lang="ru-RU" sz="1050" dirty="0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11F2FF-600D-54B8-3893-ADD87283C11B}"/>
              </a:ext>
            </a:extLst>
          </p:cNvPr>
          <p:cNvSpPr txBox="1"/>
          <p:nvPr/>
        </p:nvSpPr>
        <p:spPr>
          <a:xfrm>
            <a:off x="5301343" y="3560510"/>
            <a:ext cx="34430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Метаандезибазальт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афировый</a:t>
            </a:r>
            <a:endParaRPr lang="ru-RU" sz="105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20457C-A67B-23DB-5BBF-4BB8CD95BE07}"/>
              </a:ext>
            </a:extLst>
          </p:cNvPr>
          <p:cNvSpPr txBox="1"/>
          <p:nvPr/>
        </p:nvSpPr>
        <p:spPr>
          <a:xfrm>
            <a:off x="77122" y="6238752"/>
            <a:ext cx="57237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Метаандезибазальт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 реликтовой порфировой структурой. Слева фото в проходящем поляризованном свете, справа с включённым анализатором. </a:t>
            </a:r>
            <a:endParaRPr lang="ru-RU" sz="1050" dirty="0">
              <a:effectLst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2B4497-F4FE-6DEC-ED26-7C2E285B0E32}"/>
              </a:ext>
            </a:extLst>
          </p:cNvPr>
          <p:cNvSpPr txBox="1"/>
          <p:nvPr/>
        </p:nvSpPr>
        <p:spPr>
          <a:xfrm>
            <a:off x="6448874" y="6252579"/>
            <a:ext cx="5445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Микрофотографии </a:t>
            </a:r>
            <a:r>
              <a:rPr lang="ru-RU" sz="1400" dirty="0" err="1"/>
              <a:t>метаандезибазальтов</a:t>
            </a:r>
            <a:r>
              <a:rPr lang="ru-RU" sz="1400" dirty="0"/>
              <a:t>. Слева фото в проходящем поляризованном свете, справа с включённым анализатором.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12BA51-6D2B-63FD-294E-E5329317EB90}"/>
              </a:ext>
            </a:extLst>
          </p:cNvPr>
          <p:cNvSpPr txBox="1"/>
          <p:nvPr/>
        </p:nvSpPr>
        <p:spPr>
          <a:xfrm>
            <a:off x="9246835" y="3560510"/>
            <a:ext cx="28857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Туф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кристаллолитокластический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050" dirty="0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15D203-C48F-4F20-7F57-FE9228495F0B}"/>
              </a:ext>
            </a:extLst>
          </p:cNvPr>
          <p:cNvSpPr txBox="1"/>
          <p:nvPr/>
        </p:nvSpPr>
        <p:spPr>
          <a:xfrm>
            <a:off x="11623939" y="6442364"/>
            <a:ext cx="437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64589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DA1C7-135F-15FE-8F51-9651281FC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E5575C-C25F-E06C-696C-793D908D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2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Скарны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75B09F6-1F8E-3BA3-06C3-1FC14FB0DFE5}"/>
              </a:ext>
            </a:extLst>
          </p:cNvPr>
          <p:cNvCxnSpPr>
            <a:cxnSpLocks/>
          </p:cNvCxnSpPr>
          <p:nvPr/>
        </p:nvCxnSpPr>
        <p:spPr>
          <a:xfrm>
            <a:off x="0" y="50262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C11AA533-7810-2A92-F1E4-528F9CD1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52473A-BECE-1F5E-8B6D-6D1D575C1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1321" r="20067" b="8002"/>
          <a:stretch>
            <a:fillRect/>
          </a:stretch>
        </p:blipFill>
        <p:spPr>
          <a:xfrm>
            <a:off x="69398" y="593915"/>
            <a:ext cx="3487263" cy="22274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9CF294-34AD-B355-7F2E-D2FCAF8A8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6" b="7656"/>
          <a:stretch/>
        </p:blipFill>
        <p:spPr>
          <a:xfrm>
            <a:off x="3701253" y="593915"/>
            <a:ext cx="5262465" cy="22274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F3F84D-9927-222A-00ED-010F9E71D2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r="19966" b="7566"/>
          <a:stretch>
            <a:fillRect/>
          </a:stretch>
        </p:blipFill>
        <p:spPr bwMode="auto">
          <a:xfrm>
            <a:off x="9108310" y="593915"/>
            <a:ext cx="3014292" cy="22274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21232C-6F0E-D94E-18FF-AE380D85C6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730" y="3428999"/>
            <a:ext cx="3906260" cy="292861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9D7AABB-EF3B-A57A-F9E6-22C24FAB4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18" y="3429000"/>
            <a:ext cx="3906261" cy="292080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9E2500-035B-8D59-0362-8C94A5923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8457" y="3428999"/>
            <a:ext cx="3910905" cy="2920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194658-DCC3-F312-6049-3447C7CE5AD5}"/>
              </a:ext>
            </a:extLst>
          </p:cNvPr>
          <p:cNvSpPr txBox="1"/>
          <p:nvPr/>
        </p:nvSpPr>
        <p:spPr>
          <a:xfrm>
            <a:off x="11642482" y="6453007"/>
            <a:ext cx="4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CF2272-996C-C42B-3AB2-1AFA1B9C38FB}"/>
              </a:ext>
            </a:extLst>
          </p:cNvPr>
          <p:cNvSpPr txBox="1"/>
          <p:nvPr/>
        </p:nvSpPr>
        <p:spPr>
          <a:xfrm>
            <a:off x="-30345" y="2821322"/>
            <a:ext cx="36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Неравномерная вкрапленность молибденита в скарне 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C1980-F8BC-4BA3-C8BA-4D3B5655EDC6}"/>
              </a:ext>
            </a:extLst>
          </p:cNvPr>
          <p:cNvSpPr txBox="1"/>
          <p:nvPr/>
        </p:nvSpPr>
        <p:spPr>
          <a:xfrm>
            <a:off x="4256035" y="2821304"/>
            <a:ext cx="4152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Скарн пироксен-гранатовый с пятнистой текстурой. 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88BD21-25C7-89BC-A333-E4E5844A6821}"/>
              </a:ext>
            </a:extLst>
          </p:cNvPr>
          <p:cNvSpPr txBox="1"/>
          <p:nvPr/>
        </p:nvSpPr>
        <p:spPr>
          <a:xfrm>
            <a:off x="9108310" y="2821304"/>
            <a:ext cx="3014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Скарн пироксен-гранатовый с вкрапленностью молибденита. </a:t>
            </a:r>
            <a:endParaRPr lang="ru-RU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9C9914-09FB-2BAD-613F-63F7EC862D05}"/>
              </a:ext>
            </a:extLst>
          </p:cNvPr>
          <p:cNvSpPr txBox="1"/>
          <p:nvPr/>
        </p:nvSpPr>
        <p:spPr>
          <a:xfrm>
            <a:off x="321535" y="6299119"/>
            <a:ext cx="3476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Пироксен, замещенный амфиболом.</a:t>
            </a:r>
          </a:p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в проходящем свете, с анализатором. </a:t>
            </a:r>
            <a:endParaRPr lang="ru-RU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DC0543-5538-C03A-E3C4-EAC5FF328D53}"/>
              </a:ext>
            </a:extLst>
          </p:cNvPr>
          <p:cNvSpPr txBox="1"/>
          <p:nvPr/>
        </p:nvSpPr>
        <p:spPr>
          <a:xfrm>
            <a:off x="4177125" y="6334780"/>
            <a:ext cx="3664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Крупное зерно граната, разбитое трещинами</a:t>
            </a:r>
          </a:p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Фото в проходящем свете, с анализатором. </a:t>
            </a:r>
            <a:endParaRPr lang="ru-RU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2E8C9E-2450-C961-F08C-3AF512124DF2}"/>
              </a:ext>
            </a:extLst>
          </p:cNvPr>
          <p:cNvSpPr txBox="1"/>
          <p:nvPr/>
        </p:nvSpPr>
        <p:spPr>
          <a:xfrm>
            <a:off x="8213930" y="6332276"/>
            <a:ext cx="3459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kern="0" dirty="0">
                <a:latin typeface="Times New Roman" panose="02020603050405020304" pitchFamily="18" charset="0"/>
              </a:rPr>
              <a:t>Кристаллы эпидота в кварцевой матрице</a:t>
            </a:r>
          </a:p>
          <a:p>
            <a:pPr algn="just"/>
            <a:r>
              <a:rPr lang="ru-RU" sz="1400" kern="0" dirty="0">
                <a:latin typeface="Times New Roman" panose="02020603050405020304" pitchFamily="18" charset="0"/>
              </a:rPr>
              <a:t>Фото в проходящем свете, с анализатором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35247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6067</TotalTime>
  <Words>4579</Words>
  <Application>Microsoft Office PowerPoint</Application>
  <PresentationFormat>Широкоэкранный</PresentationFormat>
  <Paragraphs>352</Paragraphs>
  <Slides>54</Slides>
  <Notes>4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2" baseType="lpstr">
      <vt:lpstr>Arial</vt:lpstr>
      <vt:lpstr>Calibri</vt:lpstr>
      <vt:lpstr>Calibri Light</vt:lpstr>
      <vt:lpstr>Cambria</vt:lpstr>
      <vt:lpstr>Cambria Math</vt:lpstr>
      <vt:lpstr>Times New Roman</vt:lpstr>
      <vt:lpstr>Тема Office</vt:lpstr>
      <vt:lpstr>CorelDRAW</vt:lpstr>
      <vt:lpstr>Рогов Данил Александрович  Минералогия и условия формирования вольфрамовых руд Пороховского и Юго-Коневского месторождений  Специальность 1.6.4. Минералогия, кристаллография. Геохимия, геохимические методы поисков полезных ископаемых  Научный руководитель д.г.-м.н. Белогуб Елена Витальевна </vt:lpstr>
      <vt:lpstr>Актуальность и проблематика</vt:lpstr>
      <vt:lpstr>Презентация PowerPoint</vt:lpstr>
      <vt:lpstr>Презентация PowerPoint</vt:lpstr>
      <vt:lpstr>Презентация PowerPoint</vt:lpstr>
      <vt:lpstr>Геологическая позиция</vt:lpstr>
      <vt:lpstr>Геологическое строение Пороховского месторождения</vt:lpstr>
      <vt:lpstr>Метавулканиты</vt:lpstr>
      <vt:lpstr>Скарны</vt:lpstr>
      <vt:lpstr>Скарноиды</vt:lpstr>
      <vt:lpstr>Околожильные  метасоматиты</vt:lpstr>
      <vt:lpstr>Геологическое строение Юго-Коневского месторождения</vt:lpstr>
      <vt:lpstr>Сланцы</vt:lpstr>
      <vt:lpstr>Граниты</vt:lpstr>
      <vt:lpstr>Граниты</vt:lpstr>
      <vt:lpstr>Апогранитовые метасоматиты</vt:lpstr>
      <vt:lpstr>Первое защищаемое положение</vt:lpstr>
      <vt:lpstr>Рудные жилы</vt:lpstr>
      <vt:lpstr>Химический состав руд</vt:lpstr>
      <vt:lpstr>Рудная минералогия</vt:lpstr>
      <vt:lpstr>Руды в скарнах</vt:lpstr>
      <vt:lpstr>Минералы Bi</vt:lpstr>
      <vt:lpstr>Презентация PowerPoint</vt:lpstr>
      <vt:lpstr>Второе защищаемое положение</vt:lpstr>
      <vt:lpstr>Вольфрамит</vt:lpstr>
      <vt:lpstr>Вольфрамит</vt:lpstr>
      <vt:lpstr>Вольфрамит</vt:lpstr>
      <vt:lpstr>Шеелит</vt:lpstr>
      <vt:lpstr>Шеелит</vt:lpstr>
      <vt:lpstr>Шеелит</vt:lpstr>
      <vt:lpstr>Рассчитанный флюид</vt:lpstr>
      <vt:lpstr>Презентация PowerPoint</vt:lpstr>
      <vt:lpstr>Термобарогеохимия</vt:lpstr>
      <vt:lpstr>Термобарогеохимия</vt:lpstr>
      <vt:lpstr>Термобарогеохимия</vt:lpstr>
      <vt:lpstr>Амфибол</vt:lpstr>
      <vt:lpstr>Презентация PowerPoint</vt:lpstr>
      <vt:lpstr>Слюды</vt:lpstr>
      <vt:lpstr>Мусковит-парагонитовый</vt:lpstr>
      <vt:lpstr>Хлорит</vt:lpstr>
      <vt:lpstr>Хлоритовый геотермометр</vt:lpstr>
      <vt:lpstr>Последовательность формирования ассоциаций</vt:lpstr>
      <vt:lpstr>Заключение</vt:lpstr>
      <vt:lpstr>Спасибо за внимание Благодарности</vt:lpstr>
      <vt:lpstr>Опубликованные работы</vt:lpstr>
      <vt:lpstr>Окисленные руды</vt:lpstr>
      <vt:lpstr>Минеральная термометрия</vt:lpstr>
      <vt:lpstr>Гранат</vt:lpstr>
      <vt:lpstr>Минеральные геотермометры</vt:lpstr>
      <vt:lpstr>Презентация PowerPoint</vt:lpstr>
      <vt:lpstr>Презентация PowerPoint</vt:lpstr>
      <vt:lpstr>Презентация PowerPoint</vt:lpstr>
      <vt:lpstr>Презентация PowerPoint</vt:lpstr>
      <vt:lpstr>Актуальность и проблематика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Данил Рогов</dc:creator>
  <cp:lastModifiedBy>Данил Рогов</cp:lastModifiedBy>
  <cp:revision>98</cp:revision>
  <dcterms:created xsi:type="dcterms:W3CDTF">2025-12-08T12:47:21Z</dcterms:created>
  <dcterms:modified xsi:type="dcterms:W3CDTF">2026-04-20T17:05:55Z</dcterms:modified>
</cp:coreProperties>
</file>